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.xml" ContentType="application/vnd.openxmlformats-officedocument.presentationml.tags+xml"/>
  <Override PartName="/ppt/notesSlides/notesSlide26.xml" ContentType="application/vnd.openxmlformats-officedocument.presentationml.notesSlide+xml"/>
  <Override PartName="/ppt/tags/tag2.xml" ContentType="application/vnd.openxmlformats-officedocument.presentationml.tags+xml"/>
  <Override PartName="/ppt/notesSlides/notesSlide27.xml" ContentType="application/vnd.openxmlformats-officedocument.presentationml.notesSlide+xml"/>
  <Override PartName="/ppt/tags/tag3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4.xml" ContentType="application/vnd.openxmlformats-officedocument.presentationml.tags+xml"/>
  <Override PartName="/ppt/notesSlides/notesSlide30.xml" ContentType="application/vnd.openxmlformats-officedocument.presentationml.notesSlide+xml"/>
  <Override PartName="/ppt/tags/tag5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7"/>
  </p:notesMasterIdLst>
  <p:sldIdLst>
    <p:sldId id="257" r:id="rId2"/>
    <p:sldId id="258" r:id="rId3"/>
    <p:sldId id="941" r:id="rId4"/>
    <p:sldId id="857" r:id="rId5"/>
    <p:sldId id="993" r:id="rId6"/>
    <p:sldId id="982" r:id="rId7"/>
    <p:sldId id="984" r:id="rId8"/>
    <p:sldId id="261" r:id="rId9"/>
    <p:sldId id="774" r:id="rId10"/>
    <p:sldId id="330" r:id="rId11"/>
    <p:sldId id="331" r:id="rId12"/>
    <p:sldId id="313" r:id="rId13"/>
    <p:sldId id="939" r:id="rId14"/>
    <p:sldId id="777" r:id="rId15"/>
    <p:sldId id="779" r:id="rId16"/>
    <p:sldId id="784" r:id="rId17"/>
    <p:sldId id="994" r:id="rId18"/>
    <p:sldId id="963" r:id="rId19"/>
    <p:sldId id="824" r:id="rId20"/>
    <p:sldId id="859" r:id="rId21"/>
    <p:sldId id="858" r:id="rId22"/>
    <p:sldId id="864" r:id="rId23"/>
    <p:sldId id="869" r:id="rId24"/>
    <p:sldId id="870" r:id="rId25"/>
    <p:sldId id="871" r:id="rId26"/>
    <p:sldId id="560" r:id="rId27"/>
    <p:sldId id="612" r:id="rId28"/>
    <p:sldId id="614" r:id="rId29"/>
    <p:sldId id="969" r:id="rId30"/>
    <p:sldId id="545" r:id="rId31"/>
    <p:sldId id="617" r:id="rId32"/>
    <p:sldId id="964" r:id="rId33"/>
    <p:sldId id="585" r:id="rId34"/>
    <p:sldId id="630" r:id="rId35"/>
    <p:sldId id="586" r:id="rId36"/>
    <p:sldId id="631" r:id="rId37"/>
    <p:sldId id="518" r:id="rId38"/>
    <p:sldId id="523" r:id="rId39"/>
    <p:sldId id="550" r:id="rId40"/>
    <p:sldId id="526" r:id="rId41"/>
    <p:sldId id="894" r:id="rId42"/>
    <p:sldId id="873" r:id="rId43"/>
    <p:sldId id="874" r:id="rId44"/>
    <p:sldId id="875" r:id="rId45"/>
    <p:sldId id="876" r:id="rId46"/>
    <p:sldId id="890" r:id="rId47"/>
    <p:sldId id="661" r:id="rId48"/>
    <p:sldId id="821" r:id="rId49"/>
    <p:sldId id="844" r:id="rId50"/>
    <p:sldId id="842" r:id="rId51"/>
    <p:sldId id="843" r:id="rId52"/>
    <p:sldId id="860" r:id="rId53"/>
    <p:sldId id="828" r:id="rId54"/>
    <p:sldId id="829" r:id="rId55"/>
    <p:sldId id="830" r:id="rId56"/>
    <p:sldId id="885" r:id="rId57"/>
    <p:sldId id="886" r:id="rId58"/>
    <p:sldId id="804" r:id="rId59"/>
    <p:sldId id="913" r:id="rId60"/>
    <p:sldId id="888" r:id="rId61"/>
    <p:sldId id="915" r:id="rId62"/>
    <p:sldId id="916" r:id="rId63"/>
    <p:sldId id="917" r:id="rId64"/>
    <p:sldId id="918" r:id="rId65"/>
    <p:sldId id="919" r:id="rId66"/>
    <p:sldId id="970" r:id="rId67"/>
    <p:sldId id="995" r:id="rId68"/>
    <p:sldId id="971" r:id="rId69"/>
    <p:sldId id="895" r:id="rId70"/>
    <p:sldId id="805" r:id="rId71"/>
    <p:sldId id="877" r:id="rId72"/>
    <p:sldId id="815" r:id="rId73"/>
    <p:sldId id="965" r:id="rId74"/>
    <p:sldId id="909" r:id="rId75"/>
    <p:sldId id="922" r:id="rId76"/>
    <p:sldId id="921" r:id="rId77"/>
    <p:sldId id="923" r:id="rId78"/>
    <p:sldId id="924" r:id="rId79"/>
    <p:sldId id="925" r:id="rId80"/>
    <p:sldId id="926" r:id="rId81"/>
    <p:sldId id="927" r:id="rId82"/>
    <p:sldId id="931" r:id="rId83"/>
    <p:sldId id="935" r:id="rId84"/>
    <p:sldId id="936" r:id="rId85"/>
    <p:sldId id="880" r:id="rId86"/>
    <p:sldId id="881" r:id="rId87"/>
    <p:sldId id="882" r:id="rId88"/>
    <p:sldId id="883" r:id="rId89"/>
    <p:sldId id="884" r:id="rId90"/>
    <p:sldId id="904" r:id="rId91"/>
    <p:sldId id="905" r:id="rId92"/>
    <p:sldId id="865" r:id="rId93"/>
    <p:sldId id="823" r:id="rId94"/>
    <p:sldId id="943" r:id="rId95"/>
    <p:sldId id="951" r:id="rId96"/>
    <p:sldId id="989" r:id="rId97"/>
    <p:sldId id="360" r:id="rId98"/>
    <p:sldId id="988" r:id="rId99"/>
    <p:sldId id="367" r:id="rId100"/>
    <p:sldId id="366" r:id="rId101"/>
    <p:sldId id="368" r:id="rId102"/>
    <p:sldId id="363" r:id="rId103"/>
    <p:sldId id="365" r:id="rId104"/>
    <p:sldId id="369" r:id="rId105"/>
    <p:sldId id="370" r:id="rId106"/>
    <p:sldId id="364" r:id="rId107"/>
    <p:sldId id="373" r:id="rId108"/>
    <p:sldId id="375" r:id="rId109"/>
    <p:sldId id="374" r:id="rId110"/>
    <p:sldId id="377" r:id="rId111"/>
    <p:sldId id="380" r:id="rId112"/>
    <p:sldId id="378" r:id="rId113"/>
    <p:sldId id="379" r:id="rId114"/>
    <p:sldId id="381" r:id="rId115"/>
    <p:sldId id="992" r:id="rId116"/>
    <p:sldId id="382" r:id="rId117"/>
    <p:sldId id="383" r:id="rId118"/>
    <p:sldId id="385" r:id="rId119"/>
    <p:sldId id="990" r:id="rId120"/>
    <p:sldId id="991" r:id="rId121"/>
    <p:sldId id="955" r:id="rId122"/>
    <p:sldId id="972" r:id="rId123"/>
    <p:sldId id="958" r:id="rId124"/>
    <p:sldId id="968" r:id="rId125"/>
    <p:sldId id="389" r:id="rId126"/>
    <p:sldId id="975" r:id="rId127"/>
    <p:sldId id="977" r:id="rId128"/>
    <p:sldId id="386" r:id="rId129"/>
    <p:sldId id="966" r:id="rId130"/>
    <p:sldId id="387" r:id="rId131"/>
    <p:sldId id="1004" r:id="rId132"/>
    <p:sldId id="1003" r:id="rId133"/>
    <p:sldId id="986" r:id="rId134"/>
    <p:sldId id="796" r:id="rId135"/>
    <p:sldId id="985" r:id="rId136"/>
    <p:sldId id="390" r:id="rId137"/>
    <p:sldId id="944" r:id="rId138"/>
    <p:sldId id="945" r:id="rId139"/>
    <p:sldId id="946" r:id="rId140"/>
    <p:sldId id="947" r:id="rId141"/>
    <p:sldId id="347" r:id="rId142"/>
    <p:sldId id="996" r:id="rId143"/>
    <p:sldId id="997" r:id="rId144"/>
    <p:sldId id="998" r:id="rId145"/>
    <p:sldId id="999" r:id="rId146"/>
    <p:sldId id="950" r:id="rId147"/>
    <p:sldId id="872" r:id="rId148"/>
    <p:sldId id="825" r:id="rId149"/>
    <p:sldId id="793" r:id="rId150"/>
    <p:sldId id="937" r:id="rId151"/>
    <p:sldId id="785" r:id="rId152"/>
    <p:sldId id="789" r:id="rId153"/>
    <p:sldId id="790" r:id="rId154"/>
    <p:sldId id="846" r:id="rId155"/>
    <p:sldId id="847" r:id="rId156"/>
    <p:sldId id="849" r:id="rId157"/>
    <p:sldId id="848" r:id="rId158"/>
    <p:sldId id="850" r:id="rId159"/>
    <p:sldId id="851" r:id="rId160"/>
    <p:sldId id="853" r:id="rId161"/>
    <p:sldId id="852" r:id="rId162"/>
    <p:sldId id="856" r:id="rId163"/>
    <p:sldId id="1002" r:id="rId164"/>
    <p:sldId id="928" r:id="rId165"/>
    <p:sldId id="868" r:id="rId166"/>
    <p:sldId id="866" r:id="rId167"/>
    <p:sldId id="867" r:id="rId168"/>
    <p:sldId id="906" r:id="rId169"/>
    <p:sldId id="907" r:id="rId170"/>
    <p:sldId id="932" r:id="rId171"/>
    <p:sldId id="934" r:id="rId172"/>
    <p:sldId id="933" r:id="rId173"/>
    <p:sldId id="952" r:id="rId174"/>
    <p:sldId id="394" r:id="rId175"/>
    <p:sldId id="987" r:id="rId176"/>
    <p:sldId id="392" r:id="rId177"/>
    <p:sldId id="978" r:id="rId178"/>
    <p:sldId id="979" r:id="rId179"/>
    <p:sldId id="980" r:id="rId180"/>
    <p:sldId id="981" r:id="rId181"/>
    <p:sldId id="953" r:id="rId182"/>
    <p:sldId id="976" r:id="rId183"/>
    <p:sldId id="974" r:id="rId184"/>
    <p:sldId id="391" r:id="rId185"/>
    <p:sldId id="393" r:id="rId1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571707-FCD6-794B-A5DB-F19DBF67B5DF}">
          <p14:sldIdLst>
            <p14:sldId id="257"/>
            <p14:sldId id="258"/>
            <p14:sldId id="941"/>
            <p14:sldId id="857"/>
            <p14:sldId id="993"/>
            <p14:sldId id="982"/>
            <p14:sldId id="984"/>
            <p14:sldId id="261"/>
            <p14:sldId id="774"/>
            <p14:sldId id="330"/>
            <p14:sldId id="331"/>
            <p14:sldId id="313"/>
            <p14:sldId id="939"/>
            <p14:sldId id="777"/>
            <p14:sldId id="779"/>
            <p14:sldId id="784"/>
            <p14:sldId id="994"/>
            <p14:sldId id="963"/>
          </p14:sldIdLst>
        </p14:section>
        <p14:section name="RainBlock" id="{D6FA6FED-898F-074E-BC97-BA1DB115DED4}">
          <p14:sldIdLst>
            <p14:sldId id="824"/>
            <p14:sldId id="859"/>
            <p14:sldId id="858"/>
            <p14:sldId id="864"/>
            <p14:sldId id="869"/>
            <p14:sldId id="870"/>
            <p14:sldId id="871"/>
            <p14:sldId id="560"/>
            <p14:sldId id="612"/>
            <p14:sldId id="614"/>
            <p14:sldId id="969"/>
            <p14:sldId id="545"/>
            <p14:sldId id="617"/>
            <p14:sldId id="964"/>
            <p14:sldId id="585"/>
            <p14:sldId id="630"/>
            <p14:sldId id="586"/>
            <p14:sldId id="631"/>
            <p14:sldId id="518"/>
            <p14:sldId id="523"/>
            <p14:sldId id="550"/>
            <p14:sldId id="526"/>
            <p14:sldId id="894"/>
            <p14:sldId id="873"/>
            <p14:sldId id="874"/>
            <p14:sldId id="875"/>
            <p14:sldId id="876"/>
            <p14:sldId id="890"/>
            <p14:sldId id="661"/>
          </p14:sldIdLst>
        </p14:section>
        <p14:section name="Skye" id="{018DCD2A-F860-9047-902F-AEE9E848C35B}">
          <p14:sldIdLst>
            <p14:sldId id="821"/>
            <p14:sldId id="844"/>
            <p14:sldId id="842"/>
            <p14:sldId id="843"/>
            <p14:sldId id="860"/>
            <p14:sldId id="828"/>
            <p14:sldId id="829"/>
            <p14:sldId id="830"/>
            <p14:sldId id="885"/>
            <p14:sldId id="886"/>
            <p14:sldId id="804"/>
            <p14:sldId id="913"/>
            <p14:sldId id="888"/>
            <p14:sldId id="915"/>
            <p14:sldId id="916"/>
            <p14:sldId id="917"/>
            <p14:sldId id="918"/>
            <p14:sldId id="919"/>
            <p14:sldId id="970"/>
            <p14:sldId id="995"/>
            <p14:sldId id="971"/>
            <p14:sldId id="895"/>
            <p14:sldId id="805"/>
            <p14:sldId id="877"/>
            <p14:sldId id="815"/>
            <p14:sldId id="965"/>
            <p14:sldId id="909"/>
            <p14:sldId id="922"/>
            <p14:sldId id="921"/>
            <p14:sldId id="923"/>
            <p14:sldId id="924"/>
            <p14:sldId id="925"/>
            <p14:sldId id="926"/>
            <p14:sldId id="927"/>
            <p14:sldId id="931"/>
            <p14:sldId id="935"/>
            <p14:sldId id="936"/>
            <p14:sldId id="880"/>
            <p14:sldId id="881"/>
            <p14:sldId id="882"/>
            <p14:sldId id="883"/>
            <p14:sldId id="884"/>
            <p14:sldId id="904"/>
            <p14:sldId id="905"/>
            <p14:sldId id="865"/>
          </p14:sldIdLst>
        </p14:section>
        <p14:section name="Cascades" id="{E6D1C17F-CAD4-6549-B7BB-A1D3B0131D35}">
          <p14:sldIdLst>
            <p14:sldId id="823"/>
            <p14:sldId id="943"/>
            <p14:sldId id="951"/>
            <p14:sldId id="989"/>
            <p14:sldId id="360"/>
            <p14:sldId id="988"/>
            <p14:sldId id="367"/>
            <p14:sldId id="366"/>
            <p14:sldId id="368"/>
            <p14:sldId id="363"/>
            <p14:sldId id="365"/>
            <p14:sldId id="369"/>
            <p14:sldId id="370"/>
            <p14:sldId id="364"/>
            <p14:sldId id="373"/>
            <p14:sldId id="375"/>
            <p14:sldId id="374"/>
            <p14:sldId id="377"/>
            <p14:sldId id="380"/>
            <p14:sldId id="378"/>
            <p14:sldId id="379"/>
            <p14:sldId id="381"/>
            <p14:sldId id="992"/>
            <p14:sldId id="382"/>
            <p14:sldId id="383"/>
            <p14:sldId id="385"/>
            <p14:sldId id="990"/>
            <p14:sldId id="991"/>
            <p14:sldId id="955"/>
            <p14:sldId id="972"/>
            <p14:sldId id="958"/>
            <p14:sldId id="968"/>
            <p14:sldId id="389"/>
            <p14:sldId id="975"/>
            <p14:sldId id="977"/>
            <p14:sldId id="386"/>
            <p14:sldId id="966"/>
            <p14:sldId id="387"/>
            <p14:sldId id="1004"/>
            <p14:sldId id="1003"/>
            <p14:sldId id="986"/>
            <p14:sldId id="796"/>
            <p14:sldId id="985"/>
            <p14:sldId id="390"/>
            <p14:sldId id="944"/>
            <p14:sldId id="945"/>
            <p14:sldId id="946"/>
            <p14:sldId id="947"/>
            <p14:sldId id="347"/>
            <p14:sldId id="996"/>
            <p14:sldId id="997"/>
            <p14:sldId id="998"/>
            <p14:sldId id="999"/>
            <p14:sldId id="950"/>
            <p14:sldId id="872"/>
          </p14:sldIdLst>
        </p14:section>
        <p14:section name="Summary" id="{0F8E45AA-5C4F-E94F-9B1C-5C3E804AFCCA}">
          <p14:sldIdLst>
            <p14:sldId id="825"/>
            <p14:sldId id="793"/>
            <p14:sldId id="937"/>
            <p14:sldId id="785"/>
            <p14:sldId id="789"/>
            <p14:sldId id="790"/>
            <p14:sldId id="846"/>
            <p14:sldId id="847"/>
            <p14:sldId id="849"/>
            <p14:sldId id="848"/>
            <p14:sldId id="850"/>
          </p14:sldIdLst>
        </p14:section>
        <p14:section name="Acknowledgments" id="{A4E2164D-0276-5346-AF5F-0CEE9AB8E009}">
          <p14:sldIdLst>
            <p14:sldId id="851"/>
            <p14:sldId id="853"/>
            <p14:sldId id="852"/>
            <p14:sldId id="856"/>
            <p14:sldId id="1002"/>
          </p14:sldIdLst>
        </p14:section>
        <p14:section name="Backup" id="{F7FF3AC4-8E2B-224C-B89F-70EE017EAE67}">
          <p14:sldIdLst>
            <p14:sldId id="928"/>
            <p14:sldId id="868"/>
            <p14:sldId id="866"/>
            <p14:sldId id="867"/>
            <p14:sldId id="906"/>
            <p14:sldId id="907"/>
            <p14:sldId id="932"/>
            <p14:sldId id="934"/>
            <p14:sldId id="933"/>
            <p14:sldId id="952"/>
            <p14:sldId id="394"/>
            <p14:sldId id="987"/>
          </p14:sldIdLst>
        </p14:section>
        <p14:section name="Deleted" id="{DBAD340A-174D-A345-955F-3B25B96DB5AF}">
          <p14:sldIdLst>
            <p14:sldId id="392"/>
            <p14:sldId id="978"/>
            <p14:sldId id="979"/>
            <p14:sldId id="980"/>
            <p14:sldId id="981"/>
            <p14:sldId id="953"/>
            <p14:sldId id="976"/>
            <p14:sldId id="974"/>
            <p14:sldId id="391"/>
            <p14:sldId id="3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7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43"/>
    <p:restoredTop sz="71262"/>
  </p:normalViewPr>
  <p:slideViewPr>
    <p:cSldViewPr snapToGrid="0">
      <p:cViewPr varScale="1">
        <p:scale>
          <a:sx n="76" d="100"/>
          <a:sy n="76" d="100"/>
        </p:scale>
        <p:origin x="21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F0546-1F0E-7241-80EF-8BBC60674C1A}" type="datetimeFigureOut">
              <a:rPr lang="en-US" smtClean="0"/>
              <a:t>9/27/23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4FAA9-EF5D-F942-B192-7686DD1DD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0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/>
              <a:t>Thanks a lot for attending my dissertation defense!</a:t>
            </a:r>
          </a:p>
          <a:p>
            <a:endParaRPr lang="en-US" dirty="0"/>
          </a:p>
          <a:p>
            <a:r>
              <a:rPr lang="en-US" dirty="0"/>
              <a:t>In today’s talk, I will discuss how I/O bottlenecks limit the performance of modern systems</a:t>
            </a:r>
          </a:p>
          <a:p>
            <a:r>
              <a:rPr lang="en-US" dirty="0"/>
              <a:t>and present our approach of minimizing these I/O bottlenecks to </a:t>
            </a:r>
          </a:p>
          <a:p>
            <a:endParaRPr lang="en-US" dirty="0"/>
          </a:p>
          <a:p>
            <a:r>
              <a:rPr lang="en-US" dirty="0"/>
              <a:t>achieve scalable, high-throughput systems!</a:t>
            </a:r>
          </a:p>
          <a:p>
            <a:endParaRPr lang="en-US" dirty="0"/>
          </a:p>
          <a:p>
            <a:r>
              <a:rPr lang="en-US" dirty="0"/>
              <a:t>First, let's discuss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need for scalable high-throughput systems!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72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Within the last decade,</a:t>
            </a:r>
          </a:p>
          <a:p>
            <a:endParaRPr lang="en-US" dirty="0"/>
          </a:p>
          <a:p>
            <a:r>
              <a:rPr lang="en-US" dirty="0"/>
              <a:t>it has become significantly easier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collect data at a large scale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store large volumes of data with high availability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to process this data at much faster 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So, most of the applications today store AND process large volumes of data!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Following these data trends,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03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modern applications have become I/O-intensive and are increasing the demand for scalable, high-throughput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31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Similarly, within the last decade, hardware landscape has changed significantly.</a:t>
            </a:r>
          </a:p>
          <a:p>
            <a:endParaRPr lang="en-US" dirty="0"/>
          </a:p>
          <a:p>
            <a:r>
              <a:rPr lang="en-US" dirty="0"/>
              <a:t>Today, we have gigabit Ethernet cards that enable low-latency network communications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And on the storage front, we have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(a) Persistent Memory: a new byte-addressable storage media, and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(b) CXL, a cache coherent interconnect for memory devices,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that together provide low-latency storage with scalable capacity.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These innovations are driving fundamental changes in systems design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40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with low-latency networks,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network round-trips are now much faster than writing to disks in datacenters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For a round-trip communication across two servers within the same datacenter,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it takes less than 10us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However, write to a high-end disk in Azure takes almost 50 times longer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22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Next, the new Persistent Memory media, is a new data point that fills the gap between DRAM and SSDs.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While DRAM : supports low latency loads and stores, it does not store data across power cycles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 the other hand, we have SSD’s that  support data durability but have about two orders of magnitude higher latency!</a:t>
            </a:r>
          </a:p>
          <a:p>
            <a:endParaRPr lang="en-US" dirty="0"/>
          </a:p>
          <a:p>
            <a:r>
              <a:rPr lang="en-US" dirty="0"/>
              <a:t>Now, with the Optane DC Persistent Memory we can load and store data durably at DRAM-comparable low latencies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Overall. modern hardware calls for scalable systems that can effectively utilize available resources.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4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are also increasing 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demand for scalable, high-throughput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81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Today, systems like key-value stores and databases, are at the heart of modern systems infrastructures</a:t>
            </a:r>
          </a:p>
          <a:p>
            <a:endParaRPr lang="en-US" dirty="0"/>
          </a:p>
          <a:p>
            <a:r>
              <a:rPr lang="en-US" dirty="0"/>
              <a:t>However, these data stores are unable to utilize available hardware resources and fail to meet the demands of I/O-intensive applications.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57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Today, we will discuss three unique data stores 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97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we discuss  monolithic key-value stores where applications interact with a single server.</a:t>
            </a:r>
          </a:p>
          <a:p>
            <a:endParaRPr lang="en-US" dirty="0"/>
          </a:p>
          <a:p>
            <a:r>
              <a:rPr lang="en-US" dirty="0"/>
              <a:t>Here, applications use put and get requests to store and access data in the form of key, values pairs.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57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Next, we discuss  distributed databases, where applications can execute transactions on their data.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while their data may physically reside across multiple servers.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72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discuss public blockchains, where like with databases, applications, can execute transactions on their data.</a:t>
            </a:r>
          </a:p>
          <a:p>
            <a:endParaRPr lang="en-US" dirty="0"/>
          </a:p>
          <a:p>
            <a:r>
              <a:rPr lang="en-US" dirty="0"/>
              <a:t>However, in public blockchains, applications and servers cannot trust other servers that store data and execute transactions.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46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Overall, we consider three unique systems with distinct architectures while also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targeting different hardware resources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For instance, we discuss key-value stores designed for Persistent Memory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15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Then, we discuss </a:t>
            </a:r>
            <a:r>
              <a:rPr lang="en-US" dirty="0" err="1"/>
              <a:t>ddistributed</a:t>
            </a:r>
            <a:r>
              <a:rPr lang="en-US" dirty="0"/>
              <a:t> </a:t>
            </a:r>
            <a:r>
              <a:rPr lang="en-US" dirty="0" err="1"/>
              <a:t>atabases</a:t>
            </a:r>
            <a:r>
              <a:rPr lang="en-US" dirty="0"/>
              <a:t> designed for datacenter networks and SSDs!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48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discuss decentralized public blockchains that can only assume commodity servers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87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dissertation, we </a:t>
            </a:r>
          </a:p>
          <a:p>
            <a:endParaRPr lang="en-US" dirty="0"/>
          </a:p>
          <a:p>
            <a:r>
              <a:rPr lang="en-US" dirty="0"/>
              <a:t>First, highlight that these three systems suffer from low throughput and have poor scalability.</a:t>
            </a:r>
          </a:p>
          <a:p>
            <a:endParaRPr lang="en-US" dirty="0"/>
          </a:p>
          <a:p>
            <a:r>
              <a:rPr lang="en-US" dirty="0"/>
              <a:t>Next, show that these systems incur fundamental I/O bottlenecks </a:t>
            </a:r>
          </a:p>
          <a:p>
            <a:r>
              <a:rPr lang="en-US" dirty="0"/>
              <a:t>that are inherent to their design choices!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Finally, we introduce three novel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44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Systems that achieve high throughput and scalability :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Skye, PM key-value store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Cascades, a distributed database for datacenter networks and SSDs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RainBlock, a public blockchain that assumes commodity hardware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With these three systems,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20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a general and</a:t>
            </a:r>
          </a:p>
          <a:p>
            <a:endParaRPr lang="en-US" dirty="0"/>
          </a:p>
          <a:p>
            <a:r>
              <a:rPr lang="en-US" dirty="0"/>
              <a:t>systematic approach for minimizing I/O bottlenecks for achieving </a:t>
            </a:r>
          </a:p>
          <a:p>
            <a:r>
              <a:rPr lang="en-US" dirty="0"/>
              <a:t>high throughput and scalability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Since the committee is the most familiar with RainBlock,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 will first discuss RainBlock, then Skye and then Cascades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48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in the first part,</a:t>
            </a:r>
          </a:p>
          <a:p>
            <a:endParaRPr lang="en-US" dirty="0"/>
          </a:p>
          <a:p>
            <a:r>
              <a:rPr lang="en-US" dirty="0"/>
              <a:t>lets look at the I/O bottlenecks in public blockchains and how we overcome them with RainBlock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59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Public blockchains execute user transactions </a:t>
            </a:r>
            <a:r>
              <a:rPr lang="en-US" dirty="0" err="1"/>
              <a:t>ina</a:t>
            </a:r>
            <a:r>
              <a:rPr lang="en-US" dirty="0"/>
              <a:t> decentralized manner.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Two of the most popular public blockchains, suffer from low throughput and have poor scalability</a:t>
            </a:r>
          </a:p>
          <a:p>
            <a:endParaRPr lang="en-US" dirty="0"/>
          </a:p>
          <a:p>
            <a:r>
              <a:rPr lang="en-US" dirty="0"/>
              <a:t>For instance, bitcoin processes 10 </a:t>
            </a:r>
            <a:r>
              <a:rPr lang="en-US" dirty="0" err="1"/>
              <a:t>tps</a:t>
            </a:r>
            <a:r>
              <a:rPr lang="en-US" dirty="0"/>
              <a:t> and Ethereum processes &lt; 25 </a:t>
            </a:r>
            <a:r>
              <a:rPr lang="en-US" dirty="0" err="1"/>
              <a:t>tps</a:t>
            </a:r>
            <a:r>
              <a:rPr lang="en-US" dirty="0"/>
              <a:t> while their centralized counterparts like VISA have about 3 orders of magnitude high throughput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Today, I will show that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public blockchains incur I/O bottlenecks which limit their overall performance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01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first, I will</a:t>
            </a:r>
          </a:p>
          <a:p>
            <a:endParaRPr lang="en-US" dirty="0"/>
          </a:p>
          <a:p>
            <a:r>
              <a:rPr lang="en-US" dirty="0"/>
              <a:t>present a brief overview on public blockchains</a:t>
            </a:r>
          </a:p>
          <a:p>
            <a:endParaRPr lang="en-US" dirty="0"/>
          </a:p>
          <a:p>
            <a:r>
              <a:rPr lang="en-US" dirty="0"/>
              <a:t>and discuss I/O bottlenecks that directly limit their performance</a:t>
            </a:r>
          </a:p>
          <a:p>
            <a:endParaRPr lang="en-US" dirty="0"/>
          </a:p>
          <a:p>
            <a:r>
              <a:rPr lang="en-US" dirty="0"/>
              <a:t>Then I will introduce the design and architecture of RainBlock</a:t>
            </a:r>
          </a:p>
          <a:p>
            <a:endParaRPr lang="en-US" dirty="0"/>
          </a:p>
          <a:p>
            <a:r>
              <a:rPr lang="en-US" dirty="0"/>
              <a:t>Describe its performance, limitations, and trade-offs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89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Blockchains are De-centralized databases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blockchains, servers executing transactions are called miners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miner maintains the history of processed transactions as an immutable chain of blocks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b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252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block stores an ordered list of transactions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any block is processed only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its previous block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15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blockchains have open networks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in, they allow any server to execute transactions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that, miners can also be malicious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 public blockchains, employ consensus protocols to tolerate a minority of malicious miners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consensus, all miners start from a specific system state and execute the same user transactions to arrive at a deterministic final state!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Miners behave as state machine replicas to process transactions.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notice that while such consensus protocols add fixed latency for processing blocks of transactions, it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it is the storage at miners that determine the number of transactions in each block!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97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understand this behavior, we run a simple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microbenchmark using 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 private Ethereum clusters, with 3 miners each</a:t>
            </a:r>
            <a:endParaRPr lang="en-US" b="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Each cluster processes 30K transactions in total.</a:t>
            </a:r>
            <a:endParaRPr lang="en-US" b="0" dirty="0">
              <a:effectLst/>
            </a:endParaRPr>
          </a:p>
          <a:p>
            <a:pPr rtl="0"/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the first cluster has no system state, the second cluster is initialized with 10M user accounts.</a:t>
            </a:r>
            <a:br>
              <a:rPr lang="en-US" b="0" dirty="0">
                <a:effectLst/>
              </a:rPr>
            </a:br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Despite using the same proof-of-work consensus protocol,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cluster is 6 times slower, and creates blocks that are 2.5 times smaller than the first cluster.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 we show that I/O bottlenecks lower the block size and thereby limit the end-to-end throughput of public blockchains.</a:t>
            </a:r>
            <a:endParaRPr lang="en-US" b="0" dirty="0">
              <a:effectLst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8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understand the nature of these I/O bottlenecks, let’s taka closer look at how transactions are processed in Ethereum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Ethereum miners store the system state locally on SSDs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execute a transaction, a miner first reads the necessary data from the SSD into DRAM.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then executes the transaction and modifies the data accordingly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then writes the changes back to its local storage.</a:t>
            </a:r>
          </a:p>
          <a:p>
            <a:pPr rtl="0"/>
            <a:endParaRPr lang="en-US" sz="9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 the miner, mines the transaction into a block, it sends the block to other miners.</a:t>
            </a:r>
            <a:endParaRPr lang="en-US" sz="800" b="0" dirty="0">
              <a:effectLst/>
            </a:endParaRPr>
          </a:p>
          <a:p>
            <a:pPr rtl="0"/>
            <a:endParaRPr lang="en-US" sz="9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dirty="0"/>
              <a:t>Other miners also read the data from their local storage,</a:t>
            </a:r>
          </a:p>
          <a:p>
            <a:pPr rtl="0"/>
            <a:endParaRPr lang="en-US" dirty="0"/>
          </a:p>
          <a:p>
            <a:pPr rtl="0"/>
            <a:r>
              <a:rPr lang="en-US" dirty="0"/>
              <a:t> execute the transactions in the block, and</a:t>
            </a:r>
          </a:p>
          <a:p>
            <a:pPr rtl="0"/>
            <a:endParaRPr lang="en-US" dirty="0"/>
          </a:p>
          <a:p>
            <a:pPr rtl="0"/>
            <a:r>
              <a:rPr lang="en-US" dirty="0"/>
              <a:t>modify their state accordingly.</a:t>
            </a:r>
            <a:r>
              <a:rPr lang="en-US" b="0" dirty="0">
                <a:effectLst/>
              </a:rPr>
              <a:t> This way, miners re-execute transactions to ensure correctness.</a:t>
            </a:r>
            <a:endParaRPr lang="en-US" sz="9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13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zooming Further into how system state is stored at each miner,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 is stored using authenticated data structures like Merkle trees!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Merkle trees provide data along with proofs that help verify the correctness of the data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system state in Ethereum is stored in a logical Merkle tree, </a:t>
            </a:r>
            <a:r>
              <a:rPr lang="en-US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is flattened and stored as key-value pairs on disk.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51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Traversing such a tree requires multiple RANDOM disk reads. 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updating a value results in multiple disk writes</a:t>
            </a:r>
            <a:endParaRPr lang="en-US" dirty="0"/>
          </a:p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703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summary, I/O bottlenecks in public blockchains arises for three main reasons:</a:t>
            </a:r>
          </a:p>
          <a:p>
            <a:endParaRPr lang="en-US" dirty="0"/>
          </a:p>
          <a:p>
            <a:r>
              <a:rPr lang="en-US" dirty="0"/>
              <a:t>First miners use LSM-based key-value stores to store the system state on disk</a:t>
            </a:r>
          </a:p>
          <a:p>
            <a:r>
              <a:rPr lang="en-US" dirty="0"/>
              <a:t>which add I/O overheads of their own.</a:t>
            </a:r>
          </a:p>
          <a:p>
            <a:endParaRPr lang="en-US" dirty="0"/>
          </a:p>
          <a:p>
            <a:r>
              <a:rPr lang="en-US" dirty="0"/>
              <a:t>Next, due to this design, miners are unable to differentiate between writes and updates</a:t>
            </a:r>
          </a:p>
          <a:p>
            <a:r>
              <a:rPr lang="en-US" dirty="0"/>
              <a:t>and are unable cache the most frequently modified nodes in the Merkle tree.</a:t>
            </a:r>
          </a:p>
          <a:p>
            <a:endParaRPr lang="en-US" dirty="0"/>
          </a:p>
          <a:p>
            <a:r>
              <a:rPr lang="en-US" dirty="0"/>
              <a:t>Finally, since miners are responsible for ordering transactions and maintaining latest system state,</a:t>
            </a:r>
          </a:p>
          <a:p>
            <a:r>
              <a:rPr lang="en-US" dirty="0"/>
              <a:t>there is limited possible I/O parallelism.</a:t>
            </a:r>
          </a:p>
          <a:p>
            <a:endParaRPr lang="en-US" dirty="0"/>
          </a:p>
          <a:p>
            <a:r>
              <a:rPr lang="en-US" dirty="0"/>
              <a:t>These together limit the transaction processing rate of public blockchains.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620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measure that, to read a single user account, Ethereum reads 40-60 times more data!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928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and, to process a single block of 100 simple transactions, Ethereum performs 100 times more random I/O operations.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(pause)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74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our work RainBlock. we enable faster transaction processing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main insight is to enable miners to process more transactions in the same time without modifying the consensus protocol!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approach is to minimize I/O bottlenecks from system at miners,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allows </a:t>
            </a:r>
            <a:r>
              <a:rPr lang="en-US" dirty="0" err="1"/>
              <a:t>theminerm</a:t>
            </a:r>
            <a:r>
              <a:rPr lang="en-US" dirty="0"/>
              <a:t> to process more transactions per consensus round, and release larger blocks to achieve higher throughput.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28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dirty="0">
                <a:effectLst/>
              </a:rPr>
              <a:t>RainBlock makes the following key contributions!</a:t>
            </a:r>
          </a:p>
          <a:p>
            <a:pPr rtl="0"/>
            <a:endParaRPr lang="en-US" sz="1200" b="0" dirty="0">
              <a:effectLst/>
            </a:endParaRPr>
          </a:p>
          <a:p>
            <a:pPr rtl="0"/>
            <a:r>
              <a:rPr lang="en-US" sz="1200" b="0" dirty="0">
                <a:effectLst/>
              </a:rPr>
              <a:t>RainBlock  introduces a new architecture for public blockchains, that increases the overall throughput by enabling faster </a:t>
            </a:r>
            <a:r>
              <a:rPr lang="en-US" sz="1200" b="0" dirty="0" err="1">
                <a:effectLst/>
              </a:rPr>
              <a:t>transcation</a:t>
            </a:r>
            <a:r>
              <a:rPr lang="en-US" sz="1200" b="0" dirty="0">
                <a:effectLst/>
              </a:rPr>
              <a:t> processing  at miners</a:t>
            </a:r>
          </a:p>
          <a:p>
            <a:pPr rtl="0"/>
            <a:endParaRPr lang="en-US" sz="1200" b="0" dirty="0">
              <a:effectLst/>
            </a:endParaRPr>
          </a:p>
          <a:p>
            <a:pPr rtl="0"/>
            <a:r>
              <a:rPr lang="en-US" sz="1200" b="0" dirty="0">
                <a:effectLst/>
              </a:rPr>
              <a:t>RainBlock eliminates the I/O bottlenecks at miners and allows them to execute and verify more transactions per unit time</a:t>
            </a:r>
          </a:p>
          <a:p>
            <a:pPr rtl="0"/>
            <a:endParaRPr lang="en-US" sz="1200" b="0" dirty="0">
              <a:effectLst/>
            </a:endParaRPr>
          </a:p>
          <a:p>
            <a:pPr rtl="0"/>
            <a:r>
              <a:rPr lang="en-US" sz="1200" b="0" dirty="0">
                <a:effectLst/>
              </a:rPr>
              <a:t>For eliminate I/O bottlenecks, RainBlock employs the novel Distributed, Sharded, Merkle tree or the DSM-Tree data structure</a:t>
            </a:r>
          </a:p>
          <a:p>
            <a:pPr rtl="0"/>
            <a:br>
              <a:rPr lang="en-US" sz="1200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geo-distributed setting, RainBlock miners can process more than 20 thousand transactions per second.</a:t>
            </a:r>
            <a:endParaRPr lang="en-US" sz="1200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23CCD-18E5-8948-B46F-0D115115614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834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minimize I/O bottlenecks, the system state is decoupled from miners, it is shard-ed, and stored across the memory of multiple storage nodes. </a:t>
            </a:r>
          </a:p>
          <a:p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These nodes store the Merkle tree in a memory-optimized format using the DSM-Tree data structure</a:t>
            </a:r>
          </a:p>
          <a:p>
            <a:endParaRPr lang="en-US" dirty="0"/>
          </a:p>
          <a:p>
            <a:r>
              <a:rPr lang="en-US" dirty="0"/>
              <a:t>I/O helpers are introduced to perform I/O on behalf of miners</a:t>
            </a:r>
          </a:p>
          <a:p>
            <a:r>
              <a:rPr lang="en-US" dirty="0"/>
              <a:t>Typically, I/O helpers prefetch the data required for executing any </a:t>
            </a:r>
            <a:r>
              <a:rPr lang="en-US" dirty="0" err="1"/>
              <a:t>tx</a:t>
            </a:r>
            <a:r>
              <a:rPr lang="en-US" dirty="0"/>
              <a:t> from the storage nodes</a:t>
            </a:r>
          </a:p>
          <a:p>
            <a:endParaRPr lang="en-US" dirty="0"/>
          </a:p>
          <a:p>
            <a:r>
              <a:rPr lang="en-US" dirty="0"/>
              <a:t>I/O-helpers submit the transactions and the prefetched data to the miners</a:t>
            </a:r>
          </a:p>
          <a:p>
            <a:endParaRPr lang="en-US" dirty="0"/>
          </a:p>
          <a:p>
            <a:r>
              <a:rPr lang="en-US" dirty="0"/>
              <a:t>Miners execute the txs, create a new block; and update the storage nodes. Storage nodes perform these updates asynchronously.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Thus, RainBlock miners process transactions faster: typically, without performing any I/O in the critical path!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879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RainBlock also addresses two main challenges to achieve high throughput</a:t>
            </a:r>
          </a:p>
          <a:p>
            <a:endParaRPr lang="en-US" dirty="0"/>
          </a:p>
          <a:p>
            <a:r>
              <a:rPr lang="en-US" dirty="0"/>
              <a:t>In RainBlock, I/O helpers can prefetch data from storage nodes while miners are updating them in parallel.</a:t>
            </a:r>
          </a:p>
          <a:p>
            <a:endParaRPr lang="en-US" dirty="0"/>
          </a:p>
          <a:p>
            <a:r>
              <a:rPr lang="en-US" dirty="0"/>
              <a:t>Therefore, storage nodes need to provide consistency in the presence of concurrency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50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Next, RainBlock architecture trades off local disk I/O for network I/O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RainBlock needs to reduce amount of data transmitted over the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 that, stateless clients proposal from Ethereum introduced separate storage nodes like in RainBlock,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but did not gained traction due to high network overheads!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966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 that, In RainBlock, I/O-helpers can prefetch from storage nodes</a:t>
            </a:r>
          </a:p>
          <a:p>
            <a:r>
              <a:rPr lang="en-US" dirty="0"/>
              <a:t>while miners are updating them in parallel</a:t>
            </a:r>
          </a:p>
          <a:p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Further, as miners share the storage nodes,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multiple miners can update them simultaneously.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To handle this, the DSM-Tree in storage nodes employs copy-on-write.</a:t>
            </a:r>
          </a:p>
          <a:p>
            <a:endParaRPr lang="en-US" dirty="0"/>
          </a:p>
          <a:p>
            <a:r>
              <a:rPr lang="en-US" dirty="0"/>
              <a:t>On updates, (1) storage nodes create new copies of the modified data</a:t>
            </a:r>
          </a:p>
          <a:p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(2) And, I/O-helpers prefetch data from a specific snapshot or the latest snapshot by default.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Once blocks in the main chain are confirmed, then snapshots from unconfirmed blocks are garbage collected at the storage nodes.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714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Naively, I/O-helpers may prefetch full paths in the Merkle tree called witnesses,</a:t>
            </a:r>
          </a:p>
          <a:p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submit them to miners.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However, RainBlock miners store the top layer of the DSM-Tree</a:t>
            </a:r>
          </a:p>
          <a:p>
            <a:r>
              <a:rPr lang="en-US" dirty="0"/>
              <a:t> in a private in-memory cache.</a:t>
            </a:r>
          </a:p>
          <a:p>
            <a:endParaRPr lang="en-US" dirty="0"/>
          </a:p>
          <a:p>
            <a:r>
              <a:rPr lang="en-US" dirty="0"/>
              <a:t>The two layers of the DSM-Tree</a:t>
            </a:r>
          </a:p>
          <a:p>
            <a:endParaRPr lang="en-US" dirty="0"/>
          </a:p>
          <a:p>
            <a:r>
              <a:rPr lang="en-US" dirty="0"/>
              <a:t>the private top layer at miners, and the</a:t>
            </a:r>
          </a:p>
          <a:p>
            <a:endParaRPr lang="en-US" dirty="0"/>
          </a:p>
          <a:p>
            <a:r>
              <a:rPr lang="en-US" dirty="0"/>
              <a:t>common, shard-ed bottom layer in the storage nodes,</a:t>
            </a:r>
          </a:p>
          <a:p>
            <a:endParaRPr lang="en-US" dirty="0"/>
          </a:p>
          <a:p>
            <a:r>
              <a:rPr lang="en-US" dirty="0"/>
              <a:t>collaborate with each other to reduce network traffic.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265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miners can store the top layer of the DSM-Tree (till a configurable depth)</a:t>
            </a:r>
          </a:p>
          <a:p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I/O-helpers instead of fetching full witnesses, can pre-fetch only data that is not present at the miners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called compact witnesses,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submit them to the miners.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Such cross-layer optimizations in DSM-Trees reduce the network traffic in RainBlock by up to 95%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summary, RainBlock,</a:t>
            </a:r>
          </a:p>
          <a:p>
            <a:endParaRPr lang="en-US" dirty="0"/>
          </a:p>
          <a:p>
            <a:r>
              <a:rPr lang="en-US" dirty="0"/>
              <a:t>miners store the top layer of the DSM-Tree</a:t>
            </a:r>
          </a:p>
          <a:p>
            <a:endParaRPr lang="en-US" dirty="0"/>
          </a:p>
          <a:p>
            <a:r>
              <a:rPr lang="en-US" dirty="0"/>
              <a:t>Bottom </a:t>
            </a:r>
            <a:r>
              <a:rPr lang="en-US" dirty="0" err="1"/>
              <a:t>layerof</a:t>
            </a:r>
            <a:r>
              <a:rPr lang="en-US" dirty="0"/>
              <a:t> the DSM-Tree is shard-ed across the memory of multiple storage nodes</a:t>
            </a:r>
          </a:p>
          <a:p>
            <a:endParaRPr lang="en-US" dirty="0"/>
          </a:p>
          <a:p>
            <a:r>
              <a:rPr lang="en-US" dirty="0"/>
              <a:t>The I/O-helper pre-executes transactions to prefetch compact witnesses from the storage nodes</a:t>
            </a:r>
          </a:p>
          <a:p>
            <a:endParaRPr lang="en-US" dirty="0"/>
          </a:p>
          <a:p>
            <a:r>
              <a:rPr lang="en-US" dirty="0"/>
              <a:t>I/O-helpers then submit the transactions, and the compact witnesses to the miner</a:t>
            </a:r>
          </a:p>
          <a:p>
            <a:endParaRPr lang="en-US" dirty="0"/>
          </a:p>
          <a:p>
            <a:r>
              <a:rPr lang="en-US" dirty="0"/>
              <a:t>Miner uses the compact witnesses and its private cache to process transactions</a:t>
            </a:r>
          </a:p>
          <a:p>
            <a:br>
              <a:rPr lang="en-US" dirty="0"/>
            </a:br>
            <a:r>
              <a:rPr lang="en-US" dirty="0"/>
              <a:t>Miner then creates a valid block and updates the storage nodes</a:t>
            </a:r>
          </a:p>
          <a:p>
            <a:endParaRPr lang="en-US" dirty="0"/>
          </a:p>
          <a:p>
            <a:r>
              <a:rPr lang="en-US" dirty="0"/>
              <a:t>Storage nodes asynchronously create new snapshot of data corresponding to the updates from the new block</a:t>
            </a:r>
          </a:p>
          <a:p>
            <a:endParaRPr lang="en-US" dirty="0"/>
          </a:p>
          <a:p>
            <a:r>
              <a:rPr lang="en-US" dirty="0"/>
              <a:t>Old unconfirmed snapshots are periodically garbage collected at the storage nodes.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18AC0-1CC1-0243-B79D-998AF7F96A6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599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that, </a:t>
            </a:r>
          </a:p>
          <a:p>
            <a:endParaRPr lang="en-US" dirty="0"/>
          </a:p>
          <a:p>
            <a:r>
              <a:rPr lang="en-US" dirty="0"/>
              <a:t>All RainBlock components operate without trusting others: they communicate using witnesses and authenticated data</a:t>
            </a:r>
          </a:p>
          <a:p>
            <a:endParaRPr lang="en-US" dirty="0"/>
          </a:p>
          <a:p>
            <a:r>
              <a:rPr lang="en-US" dirty="0"/>
              <a:t>Since RainBlock does not modify the underlying consensus protocol to achieve high throughput! </a:t>
            </a:r>
          </a:p>
          <a:p>
            <a:r>
              <a:rPr lang="en-US" dirty="0"/>
              <a:t>It retains the safety and security properties of Ethereum’s proof-of-work consensus protocol.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873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implement RainBlock in 15k lines of code and it is publicly available!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696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evaluate the throughput and scalability of RainBlock, </a:t>
            </a:r>
          </a:p>
          <a:p>
            <a:endParaRPr lang="en-US" dirty="0"/>
          </a:p>
          <a:p>
            <a:r>
              <a:rPr lang="en-US" dirty="0"/>
              <a:t>we use amazon ec2 large instances, each with 32 GB DRAM and 48 threads</a:t>
            </a:r>
          </a:p>
          <a:p>
            <a:endParaRPr lang="en-US" dirty="0"/>
          </a:p>
          <a:p>
            <a:r>
              <a:rPr lang="en-US" dirty="0"/>
              <a:t>I/O-helpers, miners, and storage nodes,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deployed on their own instances</a:t>
            </a:r>
          </a:p>
          <a:p>
            <a:endParaRPr lang="en-US" dirty="0"/>
          </a:p>
          <a:p>
            <a:r>
              <a:rPr lang="en-US" dirty="0"/>
              <a:t>We use a workload generator to synthesize workloads that are similar to the transactions in the public Ethereum main network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143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</a:t>
            </a:r>
          </a:p>
          <a:p>
            <a:endParaRPr lang="en-US" dirty="0"/>
          </a:p>
          <a:p>
            <a:r>
              <a:rPr lang="en-US" dirty="0"/>
              <a:t>compare the performance of a single miner in RainBlock with Ethereum</a:t>
            </a:r>
          </a:p>
          <a:p>
            <a:endParaRPr lang="en-US" dirty="0"/>
          </a:p>
          <a:p>
            <a:r>
              <a:rPr lang="en-US" dirty="0"/>
              <a:t>We evaluate the throughput and scalability of RainBlock in a geo-distributed setting</a:t>
            </a:r>
          </a:p>
          <a:p>
            <a:endParaRPr lang="en-US" dirty="0"/>
          </a:p>
          <a:p>
            <a:r>
              <a:rPr lang="en-US" dirty="0"/>
              <a:t>We also discuss the </a:t>
            </a:r>
            <a:r>
              <a:rPr lang="en-US" dirty="0" err="1"/>
              <a:t>confirgurable</a:t>
            </a:r>
            <a:r>
              <a:rPr lang="en-US" dirty="0"/>
              <a:t> parameters of DSM-tree and the performance benefits from its optimizations</a:t>
            </a:r>
          </a:p>
          <a:p>
            <a:endParaRPr lang="en-US" dirty="0"/>
          </a:p>
          <a:p>
            <a:r>
              <a:rPr lang="en-US" dirty="0"/>
              <a:t>Finally, we quantify the network overheads in RainBlock.</a:t>
            </a:r>
          </a:p>
          <a:p>
            <a:endParaRPr lang="en-US" dirty="0"/>
          </a:p>
          <a:p>
            <a:r>
              <a:rPr lang="en-US" dirty="0"/>
              <a:t>Today, lets look at the the throughput and scalability of RainBlock  I </a:t>
            </a:r>
            <a:r>
              <a:rPr lang="en-US" dirty="0" err="1"/>
              <a:t>ngeo</a:t>
            </a:r>
            <a:r>
              <a:rPr lang="en-US" dirty="0"/>
              <a:t>-distributed settings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796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deploy RainBlock</a:t>
            </a:r>
          </a:p>
          <a:p>
            <a:endParaRPr lang="en-US" dirty="0"/>
          </a:p>
          <a:p>
            <a:r>
              <a:rPr lang="en-US" dirty="0"/>
              <a:t>In a geo-distributed setting with 4 miners across 4 regions spread across 3 different continents</a:t>
            </a:r>
          </a:p>
          <a:p>
            <a:endParaRPr lang="en-US" dirty="0"/>
          </a:p>
          <a:p>
            <a:r>
              <a:rPr lang="en-US" dirty="0"/>
              <a:t>We use 4 I/O-helpers per miner to create high transaction load</a:t>
            </a:r>
          </a:p>
          <a:p>
            <a:endParaRPr lang="en-US" dirty="0"/>
          </a:p>
          <a:p>
            <a:r>
              <a:rPr lang="en-US" dirty="0"/>
              <a:t>Finally, we use 16 storage nodes which are accessible over the slow, wide-area network</a:t>
            </a:r>
          </a:p>
          <a:p>
            <a:endParaRPr lang="en-US" dirty="0"/>
          </a:p>
          <a:p>
            <a:r>
              <a:rPr lang="en-US" dirty="0"/>
              <a:t>In these setting, RainBlock can process about 20 thousand transactions per second, using a total of 32 servers and have the same transaction confirmation latency as in Ethereum!</a:t>
            </a:r>
          </a:p>
          <a:p>
            <a:endParaRPr lang="en-US" dirty="0"/>
          </a:p>
          <a:p>
            <a:r>
              <a:rPr lang="en-US" dirty="0"/>
              <a:t>We also notice that </a:t>
            </a:r>
            <a:r>
              <a:rPr lang="en-US" dirty="0" err="1"/>
              <a:t>RainBlock’s</a:t>
            </a:r>
            <a:r>
              <a:rPr lang="en-US" dirty="0"/>
              <a:t> throughput was stable even with a higher number of miners!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785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Overall, RainBlock improves the throughput of public blockchains by orders of magnitude by employing a small percentage of additional hardware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of the main questions that remain in RainBlock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who should pay the storage nodes for serving the latest system state?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propose a preliminary solution where I/O-helpers pay storage nodes while prefetching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where market economics can incentivize them to store data with high availability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While we outline a few ways to incentivize RAINBLOCK components we do not address a complete solution!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356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summary,</a:t>
            </a:r>
          </a:p>
          <a:p>
            <a:endParaRPr lang="en-US" dirty="0"/>
          </a:p>
          <a:p>
            <a:r>
              <a:rPr lang="en-US" dirty="0"/>
              <a:t>RainBlock is amongst the first works to highlight the impact of I/O bottlenecks on end-to-end performance and scalability,</a:t>
            </a:r>
          </a:p>
          <a:p>
            <a:r>
              <a:rPr lang="en-US" dirty="0"/>
              <a:t>And takes the novel approach of m</a:t>
            </a:r>
            <a:r>
              <a:rPr lang="en-US" sz="1200" dirty="0">
                <a:latin typeface="+mj-lt"/>
              </a:rPr>
              <a:t>inimizing these I/O bottlenecks to enable faster Tx processing in public blockchains</a:t>
            </a:r>
          </a:p>
          <a:p>
            <a:pPr marL="0" indent="0">
              <a:buNone/>
            </a:pPr>
            <a:endParaRPr lang="en-US" sz="1200" dirty="0">
              <a:latin typeface="+mj-lt"/>
            </a:endParaRPr>
          </a:p>
          <a:p>
            <a:pPr marL="0" indent="0">
              <a:buNone/>
            </a:pPr>
            <a:r>
              <a:rPr lang="en-US" sz="1200" dirty="0">
                <a:latin typeface="+mj-lt"/>
              </a:rPr>
              <a:t>RainBlock architecture avoids I/O in the critical path of Tx processing using I/O-Helpers and storage nodes</a:t>
            </a:r>
          </a:p>
          <a:p>
            <a:pPr marL="0" indent="0">
              <a:buNone/>
            </a:pPr>
            <a:endParaRPr lang="en-US" sz="1200" dirty="0">
              <a:latin typeface="+mj-lt"/>
            </a:endParaRPr>
          </a:p>
          <a:p>
            <a:pPr marL="0" indent="0">
              <a:buNone/>
            </a:pPr>
            <a:r>
              <a:rPr lang="en-US" sz="1200" dirty="0">
                <a:latin typeface="+mj-lt"/>
              </a:rPr>
              <a:t>RainBlock uses DSM-Trees for I/O-efficient authenticated storage and to reduce network traffic</a:t>
            </a:r>
          </a:p>
          <a:p>
            <a:pPr marL="0" indent="0">
              <a:buNone/>
            </a:pPr>
            <a:endParaRPr lang="en-US" sz="1200" dirty="0">
              <a:latin typeface="+mj-lt"/>
            </a:endParaRPr>
          </a:p>
          <a:p>
            <a:pPr marL="0" indent="0">
              <a:buNone/>
            </a:pPr>
            <a:r>
              <a:rPr lang="en-US" sz="1200" dirty="0">
                <a:latin typeface="+mj-lt"/>
              </a:rPr>
              <a:t>Miners processes 20K </a:t>
            </a:r>
            <a:r>
              <a:rPr lang="en-US" sz="1200" dirty="0" err="1">
                <a:latin typeface="+mj-lt"/>
              </a:rPr>
              <a:t>tps</a:t>
            </a:r>
            <a:r>
              <a:rPr lang="en-US" sz="1200" dirty="0">
                <a:latin typeface="+mj-lt"/>
              </a:rPr>
              <a:t> in a geo-distributed setting!</a:t>
            </a:r>
          </a:p>
          <a:p>
            <a:pPr marL="0" indent="0">
              <a:buNone/>
            </a:pPr>
            <a:endParaRPr lang="en-US" sz="1200" dirty="0">
              <a:latin typeface="+mj-lt"/>
            </a:endParaRPr>
          </a:p>
          <a:p>
            <a:pPr marL="0" indent="0">
              <a:buNone/>
            </a:pPr>
            <a:endParaRPr lang="en-US" sz="1200" dirty="0">
              <a:latin typeface="+mj-lt"/>
            </a:endParaRPr>
          </a:p>
          <a:p>
            <a:pPr marL="0" indent="0">
              <a:buNone/>
            </a:pPr>
            <a:r>
              <a:rPr lang="en-US" sz="1200" dirty="0">
                <a:latin typeface="+mj-lt"/>
              </a:rPr>
              <a:t>pause for questions!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05ACA-2C00-474F-9B9A-B17981F62E4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628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Now, lets discuss how we minimize I/O bottlenecks in PM key-value stores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Skye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22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State-of-the-art PM key-value stores suffer from low-throughput and have poor scalability.</a:t>
            </a:r>
          </a:p>
          <a:p>
            <a:endParaRPr lang="en-US" dirty="0"/>
          </a:p>
          <a:p>
            <a:r>
              <a:rPr lang="en-US" dirty="0"/>
              <a:t>To show this, we use 3 PM stores:</a:t>
            </a:r>
          </a:p>
          <a:p>
            <a:r>
              <a:rPr lang="en-US" dirty="0"/>
              <a:t>FlatStore, Viper, and </a:t>
            </a:r>
            <a:r>
              <a:rPr lang="en-US" dirty="0" err="1"/>
              <a:t>ChameleonDB</a:t>
            </a:r>
            <a:r>
              <a:rPr lang="en-US" dirty="0"/>
              <a:t>, and use </a:t>
            </a:r>
          </a:p>
          <a:p>
            <a:endParaRPr lang="en-US" dirty="0"/>
          </a:p>
          <a:p>
            <a:r>
              <a:rPr lang="en-US" dirty="0"/>
              <a:t>the standard YCSB </a:t>
            </a:r>
            <a:r>
              <a:rPr lang="en-US" dirty="0" err="1"/>
              <a:t>LoadA</a:t>
            </a:r>
            <a:r>
              <a:rPr lang="en-US" dirty="0"/>
              <a:t> </a:t>
            </a:r>
            <a:r>
              <a:rPr lang="en-US" dirty="0" err="1"/>
              <a:t>worklaod</a:t>
            </a:r>
            <a:r>
              <a:rPr lang="en-US" dirty="0"/>
              <a:t> with 8B keys and 256B values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402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run these PM stores on a single PM DIMM that has a write bandwidth of 2.2 GB/s</a:t>
            </a:r>
          </a:p>
          <a:p>
            <a:endParaRPr lang="en-US" dirty="0"/>
          </a:p>
          <a:p>
            <a:r>
              <a:rPr lang="en-US" dirty="0"/>
              <a:t>We plot their end-to-end throughput on the Y-axis while scaling the number of application threads on the X-axis.</a:t>
            </a:r>
          </a:p>
          <a:p>
            <a:endParaRPr lang="en-US" dirty="0"/>
          </a:p>
          <a:p>
            <a:r>
              <a:rPr lang="en-US" dirty="0"/>
              <a:t>We show that all PM stores have low throughput!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860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PM stores utilize &lt; 45% of available PM bandwidth</a:t>
            </a:r>
          </a:p>
          <a:p>
            <a:endParaRPr lang="en-US" dirty="0"/>
          </a:p>
          <a:p>
            <a:r>
              <a:rPr lang="en-US" dirty="0"/>
              <a:t>And their throughput decreases with the increasing number of application threads</a:t>
            </a:r>
          </a:p>
          <a:p>
            <a:endParaRPr lang="en-US" dirty="0"/>
          </a:p>
          <a:p>
            <a:r>
              <a:rPr lang="en-US" dirty="0"/>
              <a:t>Further, their throughput does scale with the available PM capacity!</a:t>
            </a:r>
          </a:p>
          <a:p>
            <a:endParaRPr lang="en-US" dirty="0"/>
          </a:p>
          <a:p>
            <a:r>
              <a:rPr lang="en-US" dirty="0"/>
              <a:t>With our work, we shows that these performance limitations are due to I/O bottlenecks from underlying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816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 of todays talk,</a:t>
            </a:r>
          </a:p>
          <a:p>
            <a:endParaRPr lang="en-US" dirty="0"/>
          </a:p>
          <a:p>
            <a:r>
              <a:rPr lang="en-US" dirty="0"/>
              <a:t>First, I will present an overview on Persistent Memory and discuss the</a:t>
            </a:r>
          </a:p>
          <a:p>
            <a:endParaRPr lang="en-US" dirty="0"/>
          </a:p>
          <a:p>
            <a:r>
              <a:rPr lang="en-US" dirty="0"/>
              <a:t>I/O bottlenecks in PM key-value stores</a:t>
            </a:r>
          </a:p>
          <a:p>
            <a:endParaRPr lang="en-US" dirty="0"/>
          </a:p>
          <a:p>
            <a:r>
              <a:rPr lang="en-US" dirty="0"/>
              <a:t>Then I will introduce Skye and </a:t>
            </a:r>
          </a:p>
          <a:p>
            <a:endParaRPr lang="en-US" dirty="0"/>
          </a:p>
          <a:p>
            <a:r>
              <a:rPr lang="en-US" dirty="0"/>
              <a:t>Discuss its performance, limitations, and tradeoffs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191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Persistent Memory is available on multi-socket servers that have non-uniform memory access.</a:t>
            </a:r>
          </a:p>
          <a:p>
            <a:endParaRPr lang="en-US" dirty="0"/>
          </a:p>
          <a:p>
            <a:r>
              <a:rPr lang="en-US" dirty="0"/>
              <a:t>For instance, cores within a CPU socket access local DRAM over the memory bus!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9866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since, these servers have multiple CPUs</a:t>
            </a:r>
          </a:p>
          <a:p>
            <a:endParaRPr lang="en-US" dirty="0"/>
          </a:p>
          <a:p>
            <a:r>
              <a:rPr lang="en-US" dirty="0"/>
              <a:t>cores from other CPU socket can access remote memory over the NUMA interconnect</a:t>
            </a:r>
          </a:p>
          <a:p>
            <a:endParaRPr lang="en-US" dirty="0"/>
          </a:p>
          <a:p>
            <a:r>
              <a:rPr lang="en-US" dirty="0"/>
              <a:t>Remote accesses incur higher latency and are up to 3 times slower than local accesses!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48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NUMA servers,</a:t>
            </a:r>
          </a:p>
          <a:p>
            <a:endParaRPr lang="en-US" dirty="0"/>
          </a:p>
          <a:p>
            <a:r>
              <a:rPr lang="en-US" dirty="0"/>
              <a:t>PM is available alongside DRAM.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970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comes as non-volatile DIMMs of different sizes:</a:t>
            </a:r>
          </a:p>
          <a:p>
            <a:endParaRPr lang="en-US" dirty="0"/>
          </a:p>
          <a:p>
            <a:r>
              <a:rPr lang="en-US" dirty="0"/>
              <a:t>Note that a single server can host up to 6 TB of PM.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04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Further, with CXL, PM is also available alongside SSDs over the PCIe-bus</a:t>
            </a:r>
          </a:p>
          <a:p>
            <a:endParaRPr lang="en-US" dirty="0"/>
          </a:p>
          <a:p>
            <a:r>
              <a:rPr lang="en-US" dirty="0"/>
              <a:t>Therefore, modern servers can scale the available PM capacity and bandwidth within a single server!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632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these key characteristics, PM is a promising technology for building large-scale key-value stores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First,</a:t>
            </a:r>
          </a:p>
          <a:p>
            <a:r>
              <a:rPr lang="en-US" dirty="0"/>
              <a:t>PM supports scalable capacity and bandwidth within a server and has high density relative to DRAM</a:t>
            </a:r>
          </a:p>
          <a:p>
            <a:endParaRPr lang="en-US" dirty="0"/>
          </a:p>
          <a:p>
            <a:r>
              <a:rPr lang="en-US" dirty="0"/>
              <a:t>Next,</a:t>
            </a:r>
          </a:p>
          <a:p>
            <a:r>
              <a:rPr lang="en-US" dirty="0"/>
              <a:t>PM is durable and stores data across power cycles like SSDs</a:t>
            </a:r>
          </a:p>
          <a:p>
            <a:endParaRPr lang="en-US" dirty="0"/>
          </a:p>
          <a:p>
            <a:r>
              <a:rPr lang="en-US" dirty="0"/>
              <a:t>Finally, PM is also byte-addressable and fast: It  has DRAM comparable low latencies.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620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prior work shows that PM has nuanced performance which makes it challenging for PM stores to obtain high bandwidth utilization.</a:t>
            </a:r>
          </a:p>
          <a:p>
            <a:endParaRPr lang="en-US" dirty="0"/>
          </a:p>
          <a:p>
            <a:r>
              <a:rPr lang="en-US" dirty="0"/>
              <a:t>We notice that existing PM stores do not account for these complex performance characteristics of PM and suffer from low throughput and have poor scalability.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7308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understand the performance limitations of PM stores, lets take a look at a few of their common practices.</a:t>
            </a:r>
          </a:p>
          <a:p>
            <a:endParaRPr lang="en-US" dirty="0"/>
          </a:p>
          <a:p>
            <a:r>
              <a:rPr lang="en-US" dirty="0"/>
              <a:t>PM stores are built for NUMA servers with multiple NVDIMMs per NUMA node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3602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All existing PM stores configure PM in the interleaving mode.</a:t>
            </a:r>
          </a:p>
          <a:p>
            <a:endParaRPr lang="en-US" dirty="0"/>
          </a:p>
          <a:p>
            <a:r>
              <a:rPr lang="en-US" dirty="0"/>
              <a:t>With interleaving,</a:t>
            </a:r>
          </a:p>
          <a:p>
            <a:r>
              <a:rPr lang="en-US" dirty="0"/>
              <a:t>They rely on hardware to combine multiple NVDIMMs and run on a single PM device per NUMA node.</a:t>
            </a:r>
          </a:p>
          <a:p>
            <a:endParaRPr lang="en-US" dirty="0"/>
          </a:p>
          <a:p>
            <a:r>
              <a:rPr lang="en-US" dirty="0"/>
              <a:t>For instance, a large file round-robins across available NVDIMMs in a NUMA node at fixed, 4kB granularities!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178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PM stores rely on hardware and no longer control how data is placed to across multiple NVDIMMs in a NUMA node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9102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 PM stores provide Direct-access to applications</a:t>
            </a:r>
          </a:p>
          <a:p>
            <a:endParaRPr lang="en-US" dirty="0"/>
          </a:p>
          <a:p>
            <a:r>
              <a:rPr lang="en-US" dirty="0"/>
              <a:t>With such architectures they leverage the low-latency of PM.</a:t>
            </a:r>
          </a:p>
          <a:p>
            <a:endParaRPr lang="en-US" dirty="0"/>
          </a:p>
          <a:p>
            <a:r>
              <a:rPr lang="en-US" dirty="0"/>
              <a:t>For example, PM stores memory-map regions of PM into user-space and allow application threads to directly read and write data to PM.</a:t>
            </a:r>
          </a:p>
          <a:p>
            <a:endParaRPr lang="en-US" dirty="0"/>
          </a:p>
          <a:p>
            <a:r>
              <a:rPr lang="en-US" dirty="0"/>
              <a:t>With direct-access, applications can scale the number threads that concurrently access PM!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60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PM stores adopt direct-access architectures to provide low-latency and rely on applications to control the number of concurrent I/O operations on PM.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0399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these design choices,</a:t>
            </a:r>
          </a:p>
          <a:p>
            <a:br>
              <a:rPr lang="en-US" dirty="0"/>
            </a:br>
            <a:r>
              <a:rPr lang="en-US" dirty="0"/>
              <a:t>if hardware places all the hot data on a single NVDIMM</a:t>
            </a:r>
          </a:p>
          <a:p>
            <a:endParaRPr lang="en-US" dirty="0"/>
          </a:p>
          <a:p>
            <a:r>
              <a:rPr lang="en-US" dirty="0"/>
              <a:t>Then all application threads concurrently access this NVDIMM</a:t>
            </a:r>
          </a:p>
          <a:p>
            <a:endParaRPr lang="en-US" dirty="0"/>
          </a:p>
          <a:p>
            <a:r>
              <a:rPr lang="en-US" dirty="0"/>
              <a:t>And overwhelm its memory controller!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005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to summarize a few key practices in PM stores,</a:t>
            </a:r>
          </a:p>
          <a:p>
            <a:endParaRPr lang="en-US" dirty="0"/>
          </a:p>
          <a:p>
            <a:r>
              <a:rPr lang="en-US" dirty="0"/>
              <a:t>First, they provide applications with direct-access to PM:</a:t>
            </a:r>
          </a:p>
          <a:p>
            <a:r>
              <a:rPr lang="en-US" dirty="0"/>
              <a:t>With this design choice applications determine the number of I/O threads that can access PM directly, and obtain low latencies.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bg1"/>
                </a:solidFill>
              </a:rPr>
              <a:t>However, PM stores no longer control the number of concurrent I/O operations to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9755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PM stores leverage interleaved NVDIMMs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rely on hardware-managed NVDIMMs to </a:t>
            </a:r>
            <a:r>
              <a:rPr lang="en-US" dirty="0">
                <a:latin typeface="+mj-lt"/>
              </a:rPr>
              <a:t>decisions at coarse 4kB granularities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7800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bg1"/>
                </a:solidFill>
              </a:rPr>
              <a:t>PM stores </a:t>
            </a:r>
            <a:r>
              <a:rPr lang="en-US" b="0" dirty="0" err="1">
                <a:solidFill>
                  <a:schemeClr val="bg1"/>
                </a:solidFill>
              </a:rPr>
              <a:t>oflload</a:t>
            </a:r>
            <a:r>
              <a:rPr lang="en-US" b="0" dirty="0">
                <a:solidFill>
                  <a:schemeClr val="bg1"/>
                </a:solidFill>
              </a:rPr>
              <a:t> fine-grained control over PM access to hardware and applications and incur I/O bottlenecks from PM media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768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 that,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PM has asymmetric read/write latency and has much lower I/O bandwidth than DRAM.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</a:rPr>
              <a:t>Therefore, it is crucial for PM stores to obtain high bandwidth utilization to achieve scalable high-throughput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 complex performance characteristics of PM media make </a:t>
            </a:r>
            <a:r>
              <a:rPr lang="en-US" sz="1200" b="0" dirty="0">
                <a:solidFill>
                  <a:schemeClr val="bg1"/>
                </a:solidFill>
              </a:rPr>
              <a:t>it challenging to obtain high PM bandwidth 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423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study the performance characteristics of PM and summarize our analysis:</a:t>
            </a:r>
          </a:p>
          <a:p>
            <a:endParaRPr lang="en-US" dirty="0"/>
          </a:p>
          <a:p>
            <a:r>
              <a:rPr lang="en-US" dirty="0"/>
              <a:t>We observe that </a:t>
            </a:r>
          </a:p>
          <a:p>
            <a:endParaRPr lang="en-US" dirty="0"/>
          </a:p>
          <a:p>
            <a:r>
              <a:rPr lang="en-US" dirty="0"/>
              <a:t>although interleaving masks the complexity of managing multiple NVDIMMs per NUMA node,</a:t>
            </a:r>
          </a:p>
          <a:p>
            <a:r>
              <a:rPr lang="en-US" dirty="0"/>
              <a:t>it results in throughput that is not consistent across different access sizes</a:t>
            </a:r>
          </a:p>
          <a:p>
            <a:endParaRPr lang="en-US" dirty="0"/>
          </a:p>
          <a:p>
            <a:r>
              <a:rPr lang="en-US" dirty="0"/>
              <a:t>Similarly, although increasing the number of threads helps achieve higher bandwidth utilization,</a:t>
            </a:r>
          </a:p>
          <a:p>
            <a:r>
              <a:rPr lang="en-US" dirty="0"/>
              <a:t>using too many threads beyond a certain threshold overloads NVDIMMs and results in poor bandwidth utilization </a:t>
            </a:r>
          </a:p>
          <a:p>
            <a:endParaRPr lang="en-US" dirty="0"/>
          </a:p>
          <a:p>
            <a:r>
              <a:rPr lang="en-US" dirty="0"/>
              <a:t>Finally, contrast to prior findings, we notice that performing concurrent reads and writes </a:t>
            </a:r>
            <a:br>
              <a:rPr lang="en-US" dirty="0"/>
            </a:br>
            <a:r>
              <a:rPr lang="en-US" dirty="0"/>
              <a:t>helps achieve peak PM bandwidth with fewer threads!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930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Following our analysis, we highlight</a:t>
            </a:r>
          </a:p>
          <a:p>
            <a:r>
              <a:rPr lang="en-US" dirty="0"/>
              <a:t>four design principles </a:t>
            </a:r>
            <a:r>
              <a:rPr lang="en-US" dirty="0" err="1"/>
              <a:t>ti</a:t>
            </a:r>
            <a:r>
              <a:rPr lang="en-US" dirty="0"/>
              <a:t> achieve high PM write bandwidth utilization</a:t>
            </a:r>
          </a:p>
          <a:p>
            <a:endParaRPr lang="en-US" dirty="0"/>
          </a:p>
          <a:p>
            <a:r>
              <a:rPr lang="en-US" dirty="0"/>
              <a:t>First, PM stores must manage NVDIMMs without interleaving</a:t>
            </a:r>
          </a:p>
          <a:p>
            <a:endParaRPr lang="en-US" dirty="0"/>
          </a:p>
          <a:p>
            <a:r>
              <a:rPr lang="en-US" dirty="0"/>
              <a:t>Second, PM systems must limit the </a:t>
            </a:r>
            <a:r>
              <a:rPr lang="en-US" sz="1200" dirty="0">
                <a:latin typeface="+mj-lt"/>
              </a:rPr>
              <a:t>maximum number of concurrent threads per NVDIMM;</a:t>
            </a:r>
          </a:p>
          <a:p>
            <a:endParaRPr lang="en-US" dirty="0"/>
          </a:p>
          <a:p>
            <a:r>
              <a:rPr lang="en-US" dirty="0"/>
              <a:t>Third, they must not avoid mixing reads with writes to the same NVDIMM;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Finally, PM stores must minimize remote-NUMA accesses to achieve high, scalable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9189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contrast to the common practices of existing PM stores,</a:t>
            </a:r>
          </a:p>
          <a:p>
            <a:endParaRPr lang="en-US" dirty="0"/>
          </a:p>
          <a:p>
            <a:r>
              <a:rPr lang="en-US" dirty="0"/>
              <a:t>Our analysis highlights that PM stores must retain fine-grained control over all PM accesses to </a:t>
            </a:r>
          </a:p>
          <a:p>
            <a:r>
              <a:rPr lang="en-US" dirty="0"/>
              <a:t>Avoid I/O bottlenecks from underlying PM media and to obtain stable and high PM bandwidth 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107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8541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diverges from common practices in PM stores, and claims control back from hardware and applications, to obtain high and scalable PM bandwidth utilization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manages PM as multiple, individual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software-managed NVDIMMs </a:t>
            </a:r>
            <a:r>
              <a:rPr lang="en-US" dirty="0">
                <a:solidFill>
                  <a:schemeClr val="bg1"/>
                </a:solidFill>
              </a:rPr>
              <a:t>in non-interleaved mode using its novel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nvLOG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interface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employs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dedicated worker threads </a:t>
            </a:r>
            <a:r>
              <a:rPr lang="en-US" dirty="0">
                <a:solidFill>
                  <a:schemeClr val="bg1"/>
                </a:solidFill>
              </a:rPr>
              <a:t>to provide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indirect-access </a:t>
            </a:r>
            <a:r>
              <a:rPr lang="en-US" dirty="0">
                <a:solidFill>
                  <a:schemeClr val="bg1"/>
                </a:solidFill>
              </a:rPr>
              <a:t>to applications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leverages multiple media </a:t>
            </a:r>
            <a:r>
              <a:rPr lang="en-US" dirty="0">
                <a:solidFill>
                  <a:schemeClr val="bg1"/>
                </a:solidFill>
              </a:rPr>
              <a:t>to avoid overloading PM and obtains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2—5x higher throughput</a:t>
            </a:r>
            <a:r>
              <a:rPr lang="en-US" dirty="0">
                <a:solidFill>
                  <a:schemeClr val="bg1"/>
                </a:solidFill>
              </a:rPr>
              <a:t> relative to state-of-the-art PM stores on standard YCSB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9997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 that, existing PM stores employ interleaving and provide direct-access to applications and can overload NVDIMMs</a:t>
            </a:r>
          </a:p>
          <a:p>
            <a:endParaRPr lang="en-US" dirty="0"/>
          </a:p>
          <a:p>
            <a:r>
              <a:rPr lang="en-US" dirty="0"/>
              <a:t>However, Skye takes a different approach!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3091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</a:t>
            </a:r>
            <a:r>
              <a:rPr lang="en-US" dirty="0" err="1"/>
              <a:t>skye</a:t>
            </a:r>
            <a:r>
              <a:rPr lang="en-US" dirty="0"/>
              <a:t> configures PM in the non-interleaved mode</a:t>
            </a:r>
          </a:p>
          <a:p>
            <a:endParaRPr lang="en-US" dirty="0"/>
          </a:p>
          <a:p>
            <a:r>
              <a:rPr lang="en-US" dirty="0"/>
              <a:t>and manages multiple NVDIMMs each as its own PM device!</a:t>
            </a:r>
          </a:p>
          <a:p>
            <a:endParaRPr lang="en-US" dirty="0"/>
          </a:p>
          <a:p>
            <a:r>
              <a:rPr lang="en-US" dirty="0"/>
              <a:t>It uses nvLOG, a novel logging interface to access PM.</a:t>
            </a:r>
          </a:p>
          <a:p>
            <a:endParaRPr lang="en-US" dirty="0"/>
          </a:p>
          <a:p>
            <a:r>
              <a:rPr lang="en-US" dirty="0"/>
              <a:t>with this design choice, Skye distributed data across NVDIMMs at </a:t>
            </a:r>
            <a:r>
              <a:rPr lang="en-US" dirty="0" err="1"/>
              <a:t>flexbile</a:t>
            </a:r>
            <a:r>
              <a:rPr lang="en-US" dirty="0"/>
              <a:t> application-specific data granularities like individual key-value pairs.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------</a:t>
            </a:r>
          </a:p>
          <a:p>
            <a:r>
              <a:rPr lang="en-US" dirty="0"/>
              <a:t>Write at the granularity of data flexible data sizes</a:t>
            </a:r>
          </a:p>
          <a:p>
            <a:r>
              <a:rPr lang="en-US" dirty="0"/>
              <a:t>manage the I/O load balance across NVDIMMs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7670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Skye provides indirect-access for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1472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existing PM stores,</a:t>
            </a:r>
          </a:p>
          <a:p>
            <a:endParaRPr lang="en-US" dirty="0"/>
          </a:p>
          <a:p>
            <a:r>
              <a:rPr lang="en-US" dirty="0"/>
              <a:t>Skye also memory-maps PM regions into user-space.</a:t>
            </a:r>
          </a:p>
          <a:p>
            <a:endParaRPr lang="en-US" dirty="0"/>
          </a:p>
          <a:p>
            <a:r>
              <a:rPr lang="en-US" dirty="0"/>
              <a:t>However, instead of allowing applications to directly access PM,</a:t>
            </a:r>
          </a:p>
          <a:p>
            <a:endParaRPr lang="en-US" dirty="0"/>
          </a:p>
          <a:p>
            <a:r>
              <a:rPr lang="en-US" dirty="0"/>
              <a:t>Skye uses dedicated worker threads to perform I/O on NVDIMMs</a:t>
            </a:r>
          </a:p>
          <a:p>
            <a:endParaRPr lang="en-US" dirty="0"/>
          </a:p>
          <a:p>
            <a:r>
              <a:rPr lang="en-US" dirty="0"/>
              <a:t>With indirect-access, </a:t>
            </a:r>
            <a:r>
              <a:rPr lang="en-US" dirty="0" err="1"/>
              <a:t>skye</a:t>
            </a:r>
            <a:r>
              <a:rPr lang="en-US" dirty="0"/>
              <a:t> controls the number of concurrent threads per NVDIMMs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-----</a:t>
            </a:r>
            <a:endParaRPr lang="en-US" i="1" dirty="0"/>
          </a:p>
          <a:p>
            <a:r>
              <a:rPr lang="en-US" i="1" dirty="0"/>
              <a:t>Write at the granularity of data flexible data sizes</a:t>
            </a:r>
          </a:p>
          <a:p>
            <a:r>
              <a:rPr lang="en-US" i="1" dirty="0"/>
              <a:t>manage the I/O load balance across NVDIMMs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17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</a:t>
            </a:r>
            <a:r>
              <a:rPr lang="en-US" dirty="0" err="1"/>
              <a:t>skye</a:t>
            </a:r>
            <a:r>
              <a:rPr lang="en-US" dirty="0"/>
              <a:t> leverages multiple media like DRAM and SSD to avoid overloading PM.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917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Instead of using PM indexes that result in inefficient I/O,</a:t>
            </a:r>
          </a:p>
          <a:p>
            <a:endParaRPr lang="en-US" dirty="0"/>
          </a:p>
          <a:p>
            <a:r>
              <a:rPr lang="en-US" dirty="0"/>
              <a:t>Skye uses in-memory indexes and periodically checkpoints them to disks!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821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tie these design choices together, </a:t>
            </a:r>
          </a:p>
          <a:p>
            <a:endParaRPr lang="en-US" dirty="0"/>
          </a:p>
          <a:p>
            <a:r>
              <a:rPr lang="en-US" dirty="0"/>
              <a:t>Skye adopts a NUMA-aware architecture only shares a request router across multiple NUMA nodes.</a:t>
            </a:r>
          </a:p>
          <a:p>
            <a:endParaRPr lang="en-US" dirty="0"/>
          </a:p>
          <a:p>
            <a:r>
              <a:rPr lang="en-US" dirty="0"/>
              <a:t>Using  the nvLOG interface, Skye maintains data and metadata logs on NVDIMMs</a:t>
            </a:r>
          </a:p>
          <a:p>
            <a:endParaRPr lang="en-US" dirty="0"/>
          </a:p>
          <a:p>
            <a:r>
              <a:rPr lang="en-US" dirty="0"/>
              <a:t>Next, </a:t>
            </a:r>
            <a:r>
              <a:rPr lang="en-US" dirty="0" err="1"/>
              <a:t>skye</a:t>
            </a:r>
            <a:r>
              <a:rPr lang="en-US" dirty="0"/>
              <a:t> uses dedicated worker threads and maintains request pending quests in DRAM to provide indirect-access to applications</a:t>
            </a:r>
          </a:p>
          <a:p>
            <a:endParaRPr lang="en-US" dirty="0"/>
          </a:p>
          <a:p>
            <a:r>
              <a:rPr lang="en-US" dirty="0"/>
              <a:t>And finally, </a:t>
            </a:r>
            <a:r>
              <a:rPr lang="en-US" dirty="0" err="1"/>
              <a:t>skye</a:t>
            </a:r>
            <a:r>
              <a:rPr lang="en-US" dirty="0"/>
              <a:t> uses in-memory indexes to store metadata and</a:t>
            </a:r>
          </a:p>
          <a:p>
            <a:r>
              <a:rPr lang="en-US" dirty="0"/>
              <a:t>employs merge logs to update them asynchronously </a:t>
            </a:r>
          </a:p>
          <a:p>
            <a:endParaRPr lang="en-US" dirty="0"/>
          </a:p>
          <a:p>
            <a:r>
              <a:rPr lang="en-US" dirty="0"/>
              <a:t>and leverages disks for checkpoints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9673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lets look at the life of a put request in Skye</a:t>
            </a:r>
          </a:p>
          <a:p>
            <a:endParaRPr lang="en-US" dirty="0"/>
          </a:p>
          <a:p>
            <a:r>
              <a:rPr lang="en-US" dirty="0"/>
              <a:t>Skye routes a put request uniformly across available NVDIMMs</a:t>
            </a:r>
          </a:p>
          <a:p>
            <a:endParaRPr lang="en-US" dirty="0"/>
          </a:p>
          <a:p>
            <a:r>
              <a:rPr lang="en-US" dirty="0"/>
              <a:t>An application thread enqueues to the request in the specific request pending queue.</a:t>
            </a:r>
          </a:p>
          <a:p>
            <a:endParaRPr lang="en-US" dirty="0"/>
          </a:p>
          <a:p>
            <a:r>
              <a:rPr lang="en-US" dirty="0"/>
              <a:t>The worker threads in </a:t>
            </a:r>
            <a:r>
              <a:rPr lang="en-US" dirty="0" err="1"/>
              <a:t>skye</a:t>
            </a:r>
            <a:r>
              <a:rPr lang="en-US" dirty="0"/>
              <a:t>, dequeue requests and append to the data and metadata logs on PM</a:t>
            </a:r>
          </a:p>
          <a:p>
            <a:endParaRPr lang="en-US" dirty="0"/>
          </a:p>
          <a:p>
            <a:r>
              <a:rPr lang="en-US" dirty="0"/>
              <a:t>The metadata is also inserted into an in-memory merge log before the worker processes the next request</a:t>
            </a:r>
          </a:p>
          <a:p>
            <a:endParaRPr lang="en-US" dirty="0"/>
          </a:p>
          <a:p>
            <a:r>
              <a:rPr lang="en-US" dirty="0" err="1"/>
              <a:t>Asycnhronously</a:t>
            </a:r>
            <a:r>
              <a:rPr lang="en-US" dirty="0"/>
              <a:t>, a background thread in Skye processes the index merge requests in the merge log</a:t>
            </a:r>
          </a:p>
          <a:p>
            <a:r>
              <a:rPr lang="en-US" dirty="0"/>
              <a:t>and update the in-memory data structure</a:t>
            </a:r>
          </a:p>
          <a:p>
            <a:endParaRPr lang="en-US" dirty="0"/>
          </a:p>
          <a:p>
            <a:r>
              <a:rPr lang="en-US" dirty="0"/>
              <a:t>Periodically, </a:t>
            </a:r>
            <a:r>
              <a:rPr lang="en-US" dirty="0" err="1"/>
              <a:t>skye</a:t>
            </a:r>
            <a:r>
              <a:rPr lang="en-US" dirty="0"/>
              <a:t> checkpoints to disks to limit recovery time.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0836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the life of a get request in </a:t>
            </a:r>
            <a:r>
              <a:rPr lang="en-US" dirty="0" err="1"/>
              <a:t>skye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2388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route a get request, application threads query the merge logs and the in-memory indexes across NUMA nodes.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request is routed to the node containing the latest update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dedicated worker thread dequeues the get request, performs the read from the data logs, and returns the value to the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5926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implement Skye in 10K lines of C++ code.</a:t>
            </a:r>
          </a:p>
          <a:p>
            <a:endParaRPr lang="en-US" dirty="0"/>
          </a:p>
          <a:p>
            <a:r>
              <a:rPr lang="en-US" dirty="0"/>
              <a:t>With </a:t>
            </a:r>
            <a:r>
              <a:rPr lang="en-US" dirty="0" err="1"/>
              <a:t>nvLOG</a:t>
            </a:r>
            <a:r>
              <a:rPr lang="en-US" dirty="0"/>
              <a:t>: we obtain software-managed NVDIMMs and leverage media-specific optimizations</a:t>
            </a:r>
          </a:p>
          <a:p>
            <a:r>
              <a:rPr lang="en-US" dirty="0"/>
              <a:t>Like batching, </a:t>
            </a:r>
          </a:p>
          <a:p>
            <a:r>
              <a:rPr lang="en-US" dirty="0"/>
              <a:t>Using non-temporal stores for write -</a:t>
            </a:r>
          </a:p>
          <a:p>
            <a:r>
              <a:rPr lang="en-US" dirty="0"/>
              <a:t>And efficient </a:t>
            </a:r>
            <a:r>
              <a:rPr lang="en-US" dirty="0" err="1"/>
              <a:t>memcopies</a:t>
            </a:r>
            <a:r>
              <a:rPr lang="en-US" dirty="0"/>
              <a:t> to read from NVDIMMs</a:t>
            </a:r>
          </a:p>
          <a:p>
            <a:endParaRPr lang="en-US" dirty="0"/>
          </a:p>
          <a:p>
            <a:r>
              <a:rPr lang="en-US" dirty="0"/>
              <a:t>As its in-memory index that is periodically checkpointed to disk,</a:t>
            </a:r>
          </a:p>
          <a:p>
            <a:r>
              <a:rPr lang="en-US" dirty="0" err="1"/>
              <a:t>skye</a:t>
            </a:r>
            <a:r>
              <a:rPr lang="en-US" dirty="0"/>
              <a:t> uses FASTER, an in-memory key-value store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1708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evaluate Skye, we use a compute-</a:t>
            </a:r>
            <a:r>
              <a:rPr lang="en-US" dirty="0" err="1"/>
              <a:t>nvdimm</a:t>
            </a:r>
            <a:r>
              <a:rPr lang="en-US" dirty="0"/>
              <a:t> server in chameleon cloud</a:t>
            </a:r>
          </a:p>
          <a:p>
            <a:r>
              <a:rPr lang="en-US" dirty="0"/>
              <a:t>Which is a four-socket NUMA server</a:t>
            </a:r>
          </a:p>
          <a:p>
            <a:r>
              <a:rPr lang="en-US" dirty="0"/>
              <a:t>With 56 cores per CPU and has 3 TB of PM in total</a:t>
            </a:r>
          </a:p>
          <a:p>
            <a:endParaRPr lang="en-US" dirty="0"/>
          </a:p>
          <a:p>
            <a:r>
              <a:rPr lang="en-US" dirty="0"/>
              <a:t>We use standard YCSB workloads with 8B keys and 256B values for all our experiments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0051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detail, we evaluate the throughput and scalability of Skye for write-dominant workloads</a:t>
            </a:r>
          </a:p>
          <a:p>
            <a:endParaRPr lang="en-US" dirty="0"/>
          </a:p>
          <a:p>
            <a:r>
              <a:rPr lang="en-US" dirty="0"/>
              <a:t>We also compare the throughput and scalability of Skye with the sate-of-the-art PM key-value stores</a:t>
            </a:r>
          </a:p>
          <a:p>
            <a:endParaRPr lang="en-US" dirty="0"/>
          </a:p>
          <a:p>
            <a:r>
              <a:rPr lang="en-US" dirty="0"/>
              <a:t>Next, we discuss the configurable </a:t>
            </a:r>
            <a:r>
              <a:rPr lang="en-US" dirty="0" err="1"/>
              <a:t>paramters</a:t>
            </a:r>
            <a:r>
              <a:rPr lang="en-US" dirty="0"/>
              <a:t> in Skye and their impact on its end-to-end latency and throughput</a:t>
            </a:r>
          </a:p>
          <a:p>
            <a:endParaRPr lang="en-US" dirty="0"/>
          </a:p>
          <a:p>
            <a:r>
              <a:rPr lang="en-US" dirty="0"/>
              <a:t>We also quantify the memory and CPU overheads of Skye</a:t>
            </a:r>
          </a:p>
          <a:p>
            <a:endParaRPr lang="en-US" dirty="0"/>
          </a:p>
          <a:p>
            <a:r>
              <a:rPr lang="en-US" dirty="0"/>
              <a:t>Today, lets discuss the performance of Skye for write-dominant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482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show that Skye outperforms existing PM stores!</a:t>
            </a:r>
          </a:p>
          <a:p>
            <a:endParaRPr lang="en-US" dirty="0"/>
          </a:p>
          <a:p>
            <a:r>
              <a:rPr lang="en-US" dirty="0"/>
              <a:t>With 48 application threads, Skye has 2x higher throughput than the next best FlatStore on the standard YCSB Load A workload.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2492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Further, we show that Skye </a:t>
            </a:r>
            <a:r>
              <a:rPr lang="en-US" dirty="0" err="1"/>
              <a:t>hass</a:t>
            </a:r>
            <a:r>
              <a:rPr lang="en-US" dirty="0"/>
              <a:t> throughput that scales with increasing number of NVDIMMs across NUMA nodes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On a single NVDIMM,</a:t>
            </a:r>
          </a:p>
          <a:p>
            <a:r>
              <a:rPr lang="en-US" dirty="0"/>
              <a:t>Skye processes 7.2 Mops/s and obtains 89% of PM write </a:t>
            </a:r>
            <a:r>
              <a:rPr lang="en-US" dirty="0" err="1"/>
              <a:t>bandwith</a:t>
            </a:r>
            <a:endParaRPr lang="en-US" dirty="0"/>
          </a:p>
          <a:p>
            <a:endParaRPr lang="en-US" dirty="0"/>
          </a:p>
          <a:p>
            <a:r>
              <a:rPr lang="en-US" dirty="0"/>
              <a:t>And with 4 NVDIMMs across four NUMA nodes,</a:t>
            </a:r>
          </a:p>
          <a:p>
            <a:r>
              <a:rPr lang="en-US" dirty="0"/>
              <a:t>Skye’s throughput scales by 3.9x, obtaining about 86% of total available PM write bandwidth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138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Skye can support newer PM media like CXL-attached storage by extending the </a:t>
            </a:r>
            <a:r>
              <a:rPr lang="en-US" dirty="0" err="1"/>
              <a:t>nvLOG</a:t>
            </a:r>
            <a:r>
              <a:rPr lang="en-US" dirty="0"/>
              <a:t> interface</a:t>
            </a:r>
          </a:p>
          <a:p>
            <a:r>
              <a:rPr lang="en-US" dirty="0"/>
              <a:t> to the optimize logging on that specific media.</a:t>
            </a:r>
          </a:p>
          <a:p>
            <a:r>
              <a:rPr lang="en-US" dirty="0"/>
              <a:t>- Currently we support PM and SSDs with </a:t>
            </a:r>
            <a:r>
              <a:rPr lang="en-US" dirty="0" err="1"/>
              <a:t>nvLOG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observe that Skye obtains 88% of the CXL-attached PM write bandwidth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these experiments, we emulate CXL-attached PM using a remote NUMA node in a dual-socket server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recent work highlights that like PM, CXL also has nuanced performance characteristics which cannot be emulated using a NVDIMM over the NUMA interconnect.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we plan to evaluate </a:t>
            </a:r>
            <a:r>
              <a:rPr lang="en-US" dirty="0" err="1"/>
              <a:t>skye</a:t>
            </a:r>
            <a:r>
              <a:rPr lang="en-US" dirty="0"/>
              <a:t> with a more realistic emulation of CXL in the future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0479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Fundamentally, </a:t>
            </a:r>
            <a:r>
              <a:rPr lang="en-US" dirty="0" err="1"/>
              <a:t>skye</a:t>
            </a:r>
            <a:r>
              <a:rPr lang="en-US" dirty="0"/>
              <a:t> trades-off low latency for applications and obtains high PM bandwidth utilization.</a:t>
            </a:r>
          </a:p>
          <a:p>
            <a:r>
              <a:rPr lang="en-US" dirty="0"/>
              <a:t>Skye can be configured to operate in the low-latency mode where it achieves comparable latencies as existing PM stores</a:t>
            </a:r>
          </a:p>
          <a:p>
            <a:endParaRPr lang="en-US" dirty="0"/>
          </a:p>
          <a:p>
            <a:r>
              <a:rPr lang="en-US" dirty="0"/>
              <a:t>Also,</a:t>
            </a:r>
          </a:p>
          <a:p>
            <a:r>
              <a:rPr lang="en-US" dirty="0"/>
              <a:t>Skye, with dedicated worker threads, incurs high CPU utilization to obtain stable and high PM write bandwidth 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6676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summary,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+mj-lt"/>
              </a:rPr>
              <a:t>Minimizes I/O bottlenecks to obtain high PM bandwidth utilization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/>
              <a:t>Provides in-direct access to PM for applications and employs software-managed NVDIMMs to retain control over all PM accesses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Leverages DRAM indexes and SSDs to avoid overloading PM controllers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With four NVDIMMs across four NUMA </a:t>
            </a:r>
            <a:r>
              <a:rPr lang="en-US" dirty="0"/>
              <a:t>nodes, Skye obtains 86% of available PM write bandwidth </a:t>
            </a:r>
            <a:endParaRPr lang="en-US" dirty="0">
              <a:latin typeface="+mj-lt"/>
            </a:endParaRPr>
          </a:p>
          <a:p>
            <a:endParaRPr lang="en-US" dirty="0"/>
          </a:p>
          <a:p>
            <a:r>
              <a:rPr lang="en-US" dirty="0"/>
              <a:t>(pause for questions)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2909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Finally, in the third part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lets look at I/O bottlenecks in Distributed databases and how we minimize them with Cascades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8044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At a high-level,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distributed Databases store data across multiple servers but operate as if the data resides on a single, highly-available server!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So these databases tolerate failures using replicas and recovery logs.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These logs are updated in the critical path of processing transactions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bg1"/>
                </a:solidFill>
              </a:rPr>
              <a:t>and introduce I/O bottlenecks that fundamentally limit the throughput and scalability of distributed databases!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4229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an outline for this part of the talk,</a:t>
            </a:r>
          </a:p>
          <a:p>
            <a:endParaRPr lang="en-US" dirty="0"/>
          </a:p>
          <a:p>
            <a:r>
              <a:rPr lang="en-US" dirty="0"/>
              <a:t>I will present a brief overview on distributed databases </a:t>
            </a:r>
          </a:p>
          <a:p>
            <a:endParaRPr lang="en-US" dirty="0"/>
          </a:p>
          <a:p>
            <a:r>
              <a:rPr lang="en-US" dirty="0"/>
              <a:t>and discuss the I/O bottlenecks from recovery logs</a:t>
            </a:r>
          </a:p>
          <a:p>
            <a:endParaRPr lang="en-US" dirty="0"/>
          </a:p>
          <a:p>
            <a:r>
              <a:rPr lang="en-US" dirty="0"/>
              <a:t>Then I will introduce the design and architecture of Cascades and </a:t>
            </a:r>
          </a:p>
          <a:p>
            <a:endParaRPr lang="en-US" dirty="0"/>
          </a:p>
          <a:p>
            <a:r>
              <a:rPr lang="en-US" dirty="0"/>
              <a:t>Finally, discuss its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3383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lets look at how distributed databases </a:t>
            </a:r>
          </a:p>
          <a:p>
            <a:endParaRPr lang="en-US" dirty="0"/>
          </a:p>
          <a:p>
            <a:r>
              <a:rPr lang="en-US" dirty="0"/>
              <a:t>Achieve high scalability,</a:t>
            </a:r>
          </a:p>
          <a:p>
            <a:endParaRPr lang="en-US" dirty="0"/>
          </a:p>
          <a:p>
            <a:r>
              <a:rPr lang="en-US" dirty="0"/>
              <a:t>Provide high availability despite failures,</a:t>
            </a:r>
          </a:p>
          <a:p>
            <a:endParaRPr lang="en-US" dirty="0"/>
          </a:p>
          <a:p>
            <a:r>
              <a:rPr lang="en-US" dirty="0"/>
              <a:t>And support ACID transactions while handling conflicts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2013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Distributed databases often adopt shared-nothing architectures to achieve high scalability!</a:t>
            </a:r>
          </a:p>
          <a:p>
            <a:endParaRPr lang="en-US" dirty="0"/>
          </a:p>
          <a:p>
            <a:r>
              <a:rPr lang="en-US" dirty="0"/>
              <a:t>Here, data is partitioned across available servers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1092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And, to provide high availability and tolerate failures, </a:t>
            </a:r>
          </a:p>
          <a:p>
            <a:endParaRPr lang="en-US"/>
          </a:p>
          <a:p>
            <a:r>
              <a:rPr lang="en-US"/>
              <a:t>databases maintain replicas for each data partition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015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With partitioning, databases must process user transactions that may span across multiple servers</a:t>
            </a:r>
          </a:p>
          <a:p>
            <a:endParaRPr lang="en-US" dirty="0"/>
          </a:p>
          <a:p>
            <a:r>
              <a:rPr lang="en-US" dirty="0"/>
              <a:t>To support atomicity: which guarantees that this transaction is either committed or aborted across all participating servers unanimously ,</a:t>
            </a:r>
          </a:p>
          <a:p>
            <a:endParaRPr lang="en-US" dirty="0"/>
          </a:p>
          <a:p>
            <a:r>
              <a:rPr lang="en-US" dirty="0"/>
              <a:t>databases employ distributed protocols like two phase commit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6249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two phase commit, a distributed transaction is committed in two phases.</a:t>
            </a:r>
          </a:p>
          <a:p>
            <a:endParaRPr lang="en-US" dirty="0"/>
          </a:p>
          <a:p>
            <a:r>
              <a:rPr lang="en-US" dirty="0"/>
              <a:t>First, one of the participants acts as the transaction coordinator.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4588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first phase, the coordinator sends a prepare message to all the participants.</a:t>
            </a:r>
          </a:p>
          <a:p>
            <a:endParaRPr lang="en-US" dirty="0"/>
          </a:p>
          <a:p>
            <a:r>
              <a:rPr lang="en-US" dirty="0"/>
              <a:t>In response, participants attempt to acquire locks for the values modified by the transaction,</a:t>
            </a:r>
          </a:p>
          <a:p>
            <a:endParaRPr lang="en-US" dirty="0"/>
          </a:p>
          <a:p>
            <a:r>
              <a:rPr lang="en-US" dirty="0"/>
              <a:t>If they're successful, they vote yes.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Once the coordinator receives votes from all participants,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 decides to commit the transaction, and 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0580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initiaties</a:t>
            </a:r>
            <a:r>
              <a:rPr lang="en-US" dirty="0"/>
              <a:t> the second phase</a:t>
            </a:r>
          </a:p>
          <a:p>
            <a:endParaRPr lang="en-US" dirty="0"/>
          </a:p>
          <a:p>
            <a:r>
              <a:rPr lang="en-US" dirty="0"/>
              <a:t>It sends a commit message to all participants,</a:t>
            </a:r>
          </a:p>
          <a:p>
            <a:endParaRPr lang="en-US" dirty="0"/>
          </a:p>
          <a:p>
            <a:r>
              <a:rPr lang="en-US" dirty="0"/>
              <a:t>In response, participants modify the values, and release locks</a:t>
            </a:r>
          </a:p>
          <a:p>
            <a:endParaRPr lang="en-US" dirty="0"/>
          </a:p>
          <a:p>
            <a:r>
              <a:rPr lang="en-US" dirty="0"/>
              <a:t>Now, these updates are visible to future transactions.</a:t>
            </a:r>
          </a:p>
          <a:p>
            <a:endParaRPr lang="en-US" dirty="0"/>
          </a:p>
          <a:p>
            <a:r>
              <a:rPr lang="en-US" dirty="0"/>
              <a:t>and the transactions' commit status is notified to clients.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505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protocols like 2pc provide strong consistency and serialize conflicting transactions</a:t>
            </a:r>
          </a:p>
          <a:p>
            <a:endParaRPr lang="en-US" dirty="0"/>
          </a:p>
          <a:p>
            <a:r>
              <a:rPr lang="en-US" dirty="0"/>
              <a:t>For example,</a:t>
            </a:r>
          </a:p>
          <a:p>
            <a:endParaRPr lang="en-US" dirty="0"/>
          </a:p>
          <a:p>
            <a:r>
              <a:rPr lang="en-US" dirty="0"/>
              <a:t>If we have a second concurrent transaction, where both transactions modify the same value,</a:t>
            </a:r>
          </a:p>
          <a:p>
            <a:r>
              <a:rPr lang="en-US" dirty="0"/>
              <a:t>Then with 2pc the second transaction is aborted.</a:t>
            </a:r>
          </a:p>
          <a:p>
            <a:endParaRPr lang="en-US" dirty="0"/>
          </a:p>
          <a:p>
            <a:r>
              <a:rPr lang="en-US" dirty="0"/>
              <a:t>In more detail, the transaction, the coordinator,</a:t>
            </a:r>
          </a:p>
          <a:p>
            <a:endParaRPr lang="en-US" dirty="0"/>
          </a:p>
          <a:p>
            <a:r>
              <a:rPr lang="en-US" dirty="0"/>
              <a:t>initializes the first phase, and sends a prepare message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5073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However, since one of the partitions is unable to acquire the necessary locks, it votes no!</a:t>
            </a:r>
          </a:p>
          <a:p>
            <a:endParaRPr lang="en-US" dirty="0"/>
          </a:p>
          <a:p>
            <a:r>
              <a:rPr lang="en-US" dirty="0"/>
              <a:t>Once the coordinator receives all votes,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77355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sends an abort message in the second phase.</a:t>
            </a:r>
          </a:p>
          <a:p>
            <a:endParaRPr lang="en-US" dirty="0"/>
          </a:p>
          <a:p>
            <a:r>
              <a:rPr lang="en-US" dirty="0"/>
              <a:t>IN response, participants release any acquired locks</a:t>
            </a:r>
          </a:p>
          <a:p>
            <a:endParaRPr lang="en-US" dirty="0"/>
          </a:p>
          <a:p>
            <a:r>
              <a:rPr lang="en-US" dirty="0"/>
              <a:t>Finally the client is notified that the transaction is aborted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</a:rPr>
              <a:t>This way, two-phase commit supports atomic and strongly consistent distributed transactions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4614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durability, two-phase commit relies on recovery logs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participants servers write to logs before communicating over the network --</a:t>
            </a:r>
          </a:p>
          <a:p>
            <a:r>
              <a:rPr lang="en-US" dirty="0"/>
              <a:t>to tolerate failures and recover to a consistent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3946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For example,</a:t>
            </a:r>
          </a:p>
          <a:p>
            <a:endParaRPr lang="en-US" dirty="0"/>
          </a:p>
          <a:p>
            <a:r>
              <a:rPr lang="en-US" dirty="0"/>
              <a:t>First coordinator logs its status before sending the prepare message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5542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participants also log their votes  before sending them to the coordinator.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3162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one of the servers crash during the first phase,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2535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the servers use these logs and recover to a consistent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5322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coordinator retries, the server responds with its vote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5275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Coordinator then logs the abort decision before initializing second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8582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eventually all recovery logs reflect that tx2 is aborted</a:t>
            </a:r>
          </a:p>
          <a:p>
            <a:r>
              <a:rPr lang="en-US" dirty="0"/>
              <a:t>before its locks are released --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8547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log the commit of tx1 before releasing locks and making the results visible  </a:t>
            </a:r>
          </a:p>
          <a:p>
            <a:endParaRPr lang="en-US" dirty="0"/>
          </a:p>
          <a:p>
            <a:r>
              <a:rPr lang="en-US" dirty="0"/>
              <a:t>This way, all participants arrive at a decision decision unanimously for both the transactions.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19678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that recovery logs are updated before releasing locks in the critical path of committing or aborting a transaction</a:t>
            </a:r>
          </a:p>
          <a:p>
            <a:endParaRPr lang="en-US" dirty="0"/>
          </a:p>
          <a:p>
            <a:r>
              <a:rPr lang="en-US" dirty="0"/>
              <a:t>and induce I/O bottlenecks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2515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without recovery logs,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5312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server crashes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582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cannot recover to a consistent state</a:t>
            </a:r>
          </a:p>
          <a:p>
            <a:endParaRPr lang="en-US" dirty="0"/>
          </a:p>
          <a:p>
            <a:r>
              <a:rPr lang="en-US" dirty="0"/>
              <a:t>Therefore, logs are crucial for ensuring consistent recovery in the event of a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2595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far, we’ve discussed how databases rely on </a:t>
            </a:r>
          </a:p>
          <a:p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Partitioning for </a:t>
            </a:r>
            <a:r>
              <a:rPr lang="en-US" dirty="0"/>
              <a:t>Achieving high scalability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Replication for P</a:t>
            </a:r>
            <a:r>
              <a:rPr lang="en-US" dirty="0"/>
              <a:t>roviding high availability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Employ atomic commit protocols like two-phase commit to s</a:t>
            </a:r>
            <a:r>
              <a:rPr lang="en-US" dirty="0"/>
              <a:t>upport ACID distributed transactions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More importantly,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databases employ on recovery logs which are crucial </a:t>
            </a:r>
            <a:r>
              <a:rPr lang="en-US" dirty="0"/>
              <a:t>for recovering to a consistent state in the event of a failure,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0478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Further, databases trade-off high performance in exchange for simple recovery!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72349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quantify the overheads from logging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run a simple microbenchmark!</a:t>
            </a:r>
          </a:p>
          <a:p>
            <a:endParaRPr lang="en-US" dirty="0"/>
          </a:p>
          <a:p>
            <a:r>
              <a:rPr lang="en-US" dirty="0"/>
              <a:t>Since, disks are much slower than network communications within a datacenter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this experiment we use eRPC over Mellanox CX5 NIC with Azure SSDs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compare the round-trip time of a message over the network with the write latency of replicated disks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0784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ultra disks are more expensive, and are also up to 5 times faster than, than premium disks</a:t>
            </a:r>
          </a:p>
          <a:p>
            <a:endParaRPr lang="en-US" dirty="0"/>
          </a:p>
          <a:p>
            <a:r>
              <a:rPr lang="en-US" dirty="0"/>
              <a:t>depending on the performance characteristics of the underlying disks,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2562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logging for recovery adds up to two orders of magnitude higher latency and</a:t>
            </a:r>
          </a:p>
          <a:p>
            <a:endParaRPr lang="en-US" dirty="0"/>
          </a:p>
          <a:p>
            <a:r>
              <a:rPr lang="en-US" dirty="0"/>
              <a:t>fundamentally limits the throughput and scalability of distributed databases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1886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I/O bottlenecks in databases arise from to two main reasons:</a:t>
            </a:r>
          </a:p>
          <a:p>
            <a:endParaRPr lang="en-US" dirty="0"/>
          </a:p>
          <a:p>
            <a:r>
              <a:rPr lang="en-US" dirty="0"/>
              <a:t>First, databases tightly couple the in-memory and on-disk system states</a:t>
            </a:r>
          </a:p>
          <a:p>
            <a:r>
              <a:rPr lang="en-US" dirty="0"/>
              <a:t>Where servers Alternate between updating in-memory state and the on-disk recovery logs</a:t>
            </a:r>
          </a:p>
          <a:p>
            <a:r>
              <a:rPr lang="en-US" dirty="0"/>
              <a:t>in the commit path and tradeoff high throughput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Further, </a:t>
            </a:r>
            <a:r>
              <a:rPr lang="en-US" dirty="0">
                <a:solidFill>
                  <a:srgbClr val="FF0000"/>
                </a:solidFill>
              </a:rPr>
              <a:t>Servers hold locks while appending to recovery logs and so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Conflicting transactions stall on disk I/O.</a:t>
            </a:r>
          </a:p>
          <a:p>
            <a:endParaRPr lang="en-US" dirty="0"/>
          </a:p>
          <a:p>
            <a:r>
              <a:rPr lang="en-US" dirty="0"/>
              <a:t>While locks re crucial for supporting strong consistency, </a:t>
            </a:r>
          </a:p>
          <a:p>
            <a:r>
              <a:rPr lang="en-US" dirty="0"/>
              <a:t>this design reduces concurrency and fundamentally limits overall throughput and scalability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40839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instance, in the two-phase commit protocol,</a:t>
            </a:r>
          </a:p>
          <a:p>
            <a:endParaRPr lang="en-US" dirty="0"/>
          </a:p>
          <a:p>
            <a:r>
              <a:rPr lang="en-US" dirty="0"/>
              <a:t>servers lock values in-memory, append their votes to logs,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74818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then they </a:t>
            </a:r>
            <a:r>
              <a:rPr lang="en-US" dirty="0" err="1"/>
              <a:t>utpdates</a:t>
            </a:r>
            <a:r>
              <a:rPr lang="en-US" dirty="0"/>
              <a:t> the values in memory and log the transaction commit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85224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Such tight coupling of updates helps honor dependencies and simplifies recovery.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Since </a:t>
            </a:r>
            <a:r>
              <a:rPr lang="en-US" sz="1200" b="0" dirty="0">
                <a:solidFill>
                  <a:schemeClr val="bg1"/>
                </a:solidFill>
              </a:rPr>
              <a:t>All participants update their recovery logs before communicating over the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</a:rPr>
              <a:t>And phase-I completes before phase-II is initiated</a:t>
            </a:r>
          </a:p>
          <a:p>
            <a:endParaRPr lang="en-US" dirty="0"/>
          </a:p>
          <a:p>
            <a:r>
              <a:rPr lang="en-US" dirty="0"/>
              <a:t>If a server crashes in the second phase, individual logs would never have records that reflect a transaction that is  </a:t>
            </a:r>
          </a:p>
          <a:p>
            <a:endParaRPr lang="en-US" dirty="0"/>
          </a:p>
          <a:p>
            <a:r>
              <a:rPr lang="en-US" dirty="0"/>
              <a:t>Committed at the coordinator but isn’t prepared at one of its participants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0779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strawman solutions like updating recovery logs asynchronously,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introduces too many possible crash states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Would require tracking complex dependencies for consistent recovery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databases choose simple recovery and tradeoff performance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04884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cascades,</a:t>
            </a:r>
          </a:p>
          <a:p>
            <a:endParaRPr lang="en-US" dirty="0"/>
          </a:p>
          <a:p>
            <a:r>
              <a:rPr lang="en-US" dirty="0"/>
              <a:t>We obtain high throughput without complicating recovery</a:t>
            </a:r>
          </a:p>
          <a:p>
            <a:endParaRPr lang="en-US" dirty="0"/>
          </a:p>
          <a:p>
            <a:r>
              <a:rPr lang="en-US" dirty="0"/>
              <a:t>Our goal is to scale distributed transactions </a:t>
            </a:r>
            <a:r>
              <a:rPr lang="en-US" dirty="0" err="1"/>
              <a:t>feven</a:t>
            </a:r>
            <a:r>
              <a:rPr lang="en-US" dirty="0"/>
              <a:t> or highly contended workloads</a:t>
            </a:r>
          </a:p>
          <a:p>
            <a:endParaRPr lang="en-US" dirty="0"/>
          </a:p>
          <a:p>
            <a:r>
              <a:rPr lang="en-US" dirty="0"/>
              <a:t>And cascades achieves this reducing the latency of log updates in the critical path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89960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Cascades</a:t>
            </a:r>
            <a:r>
              <a:rPr lang="en-US" dirty="0">
                <a:solidFill>
                  <a:schemeClr val="bg1"/>
                </a:solidFill>
              </a:rPr>
              <a:t> simultaneously achieves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high throughput, scalability, and supports ACID distributed transactions</a:t>
            </a:r>
            <a:r>
              <a:rPr lang="en-US" dirty="0">
                <a:solidFill>
                  <a:schemeClr val="bg1"/>
                </a:solidFill>
              </a:rPr>
              <a:t>, </a:t>
            </a:r>
          </a:p>
          <a:p>
            <a:r>
              <a:rPr lang="en-US" dirty="0">
                <a:solidFill>
                  <a:schemeClr val="bg1"/>
                </a:solidFill>
              </a:rPr>
              <a:t>without trading off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simple recovery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It allows transactions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speculate on the durability of log records </a:t>
            </a:r>
            <a:r>
              <a:rPr lang="en-US" dirty="0">
                <a:solidFill>
                  <a:schemeClr val="bg1"/>
                </a:solidFill>
              </a:rPr>
              <a:t>and makes forward progress without waiting on disk I/O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Cascades employs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Lattice, a logging infrastructure </a:t>
            </a:r>
            <a:r>
              <a:rPr lang="en-US" dirty="0">
                <a:solidFill>
                  <a:schemeClr val="bg1"/>
                </a:solidFill>
              </a:rPr>
              <a:t>that manages dependencies across log records and recovers to a consistent state in the event of a failure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Cascades achieves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24x—100x higher transaction throughput </a:t>
            </a:r>
            <a:r>
              <a:rPr lang="en-US" dirty="0">
                <a:solidFill>
                  <a:schemeClr val="bg1"/>
                </a:solidFill>
              </a:rPr>
              <a:t>for highly-contended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3435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Cascades defines a log record recoverable if the log record and all other records that it depends on are persisted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recoverable log record</a:t>
            </a:r>
            <a:r>
              <a:rPr lang="en-US" dirty="0">
                <a:solidFill>
                  <a:schemeClr val="accent1"/>
                </a:solidFill>
              </a:rPr>
              <a:t> never be rolled back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49055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Cascades decouples updates to in-memory and on-disk state</a:t>
            </a:r>
          </a:p>
          <a:p>
            <a:pPr marL="0" indent="0">
              <a:buNone/>
            </a:pPr>
            <a:r>
              <a:rPr lang="en-US" dirty="0"/>
              <a:t>Instead of waiting for log records to be recoverable, cascades</a:t>
            </a:r>
          </a:p>
          <a:p>
            <a:pPr marL="0" indent="0">
              <a:buNone/>
            </a:pPr>
            <a:r>
              <a:rPr lang="en-US" dirty="0"/>
              <a:t>Initiates a write to logs, speculates on log record becoming recoverable, and makes forward progress.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Further, cascades relies on asynchronous recoverability of lock records and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Releases </a:t>
            </a:r>
            <a:r>
              <a:rPr lang="en-US" dirty="0"/>
              <a:t>In-memory locks once the request for recoverability is made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40802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main challenges with this design choice is to efficiently track the dependencies across log records.</a:t>
            </a:r>
          </a:p>
          <a:p>
            <a:endParaRPr lang="en-US" dirty="0"/>
          </a:p>
          <a:p>
            <a:r>
              <a:rPr lang="en-US" dirty="0"/>
              <a:t>And to rollback to a consistent state in the event of failures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Note that previous proposals for early lock release are not adopted because of their complex in-memory rollback protocols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1308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tracking dependencies and consistent recovery,</a:t>
            </a:r>
          </a:p>
          <a:p>
            <a:endParaRPr lang="en-US" dirty="0"/>
          </a:p>
          <a:p>
            <a:r>
              <a:rPr lang="en-US" dirty="0"/>
              <a:t>Cascades employs a novel logging infrastructure, lattice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Lattice manages replicas, tolerates failures, and simplifies recovering to a consistent state without trading off performance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Lattice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tracks distributed dependencies </a:t>
            </a:r>
            <a:r>
              <a:rPr lang="en-US" dirty="0">
                <a:solidFill>
                  <a:schemeClr val="bg1"/>
                </a:solidFill>
              </a:rPr>
              <a:t>between log records using vector timestamps and introduces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novel recoverable logs API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Lattice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guarantees that a recoverable record </a:t>
            </a:r>
            <a:r>
              <a:rPr lang="en-US" dirty="0">
                <a:solidFill>
                  <a:schemeClr val="bg1"/>
                </a:solidFill>
              </a:rPr>
              <a:t>or committed log record will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never be rolled back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403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instead of supporting a simple append API,</a:t>
            </a:r>
          </a:p>
          <a:p>
            <a:endParaRPr lang="en-US" dirty="0"/>
          </a:p>
          <a:p>
            <a:r>
              <a:rPr lang="en-US" dirty="0"/>
              <a:t>Lattice allows cascades to send the </a:t>
            </a:r>
            <a:r>
              <a:rPr lang="en-US" dirty="0" err="1"/>
              <a:t>log_records</a:t>
            </a:r>
            <a:r>
              <a:rPr lang="en-US" dirty="0"/>
              <a:t> dependencies in the form a vector timestamp</a:t>
            </a:r>
          </a:p>
          <a:p>
            <a:endParaRPr lang="en-US" dirty="0"/>
          </a:p>
          <a:p>
            <a:r>
              <a:rPr lang="en-US" dirty="0"/>
              <a:t>And provides an timestamp for the current </a:t>
            </a:r>
            <a:r>
              <a:rPr lang="en-US" dirty="0" err="1"/>
              <a:t>log_record</a:t>
            </a:r>
            <a:r>
              <a:rPr lang="en-US" dirty="0"/>
              <a:t> so that </a:t>
            </a:r>
          </a:p>
          <a:p>
            <a:endParaRPr lang="en-US" dirty="0"/>
          </a:p>
          <a:p>
            <a:r>
              <a:rPr lang="en-US" dirty="0"/>
              <a:t>Future requests can take dependencies on this log record.</a:t>
            </a:r>
          </a:p>
          <a:p>
            <a:endParaRPr lang="en-US" dirty="0"/>
          </a:p>
          <a:p>
            <a:r>
              <a:rPr lang="en-US" dirty="0"/>
              <a:t>Internally LATTICE tracks and manages these dependencies across log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84774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recoverable logs from lattice,</a:t>
            </a:r>
          </a:p>
          <a:p>
            <a:endParaRPr lang="en-US" dirty="0"/>
          </a:p>
          <a:p>
            <a:r>
              <a:rPr lang="en-US" dirty="0"/>
              <a:t>only the primary replicas in each partition in Cascades have the results of speculative execution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90315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secondary replicas are intentionally held back to contain only recoverable log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6107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if a primary server crashes, </a:t>
            </a:r>
          </a:p>
          <a:p>
            <a:endParaRPr lang="en-US" dirty="0"/>
          </a:p>
          <a:p>
            <a:r>
              <a:rPr lang="en-US" dirty="0"/>
              <a:t>we need to rollback all the other primaries to a consistent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0756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achieve this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Lattice relies on hot standbys that only have recoverable records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forces the failures to spread to other primaries that have log records which depend on the failed records.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268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way, inflight transactions will be rolled back on a Crash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cascades returns to a consistent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9202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Cascades in 10K lines of C++ code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Application Logs from LATTICE</a:t>
            </a:r>
          </a:p>
          <a:p>
            <a:pPr marL="0" indent="0">
              <a:buNone/>
            </a:pPr>
            <a:r>
              <a:rPr lang="en-US" dirty="0"/>
              <a:t>Cascades servers implement the novel Recoverable processes API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Uses </a:t>
            </a:r>
            <a:r>
              <a:rPr lang="en-US" dirty="0" err="1"/>
              <a:t>eRPC</a:t>
            </a:r>
            <a:r>
              <a:rPr lang="en-US" dirty="0"/>
              <a:t> for all network communications</a:t>
            </a:r>
          </a:p>
          <a:p>
            <a:pPr marL="0" indent="0">
              <a:buNone/>
            </a:pPr>
            <a:r>
              <a:rPr lang="en-US" dirty="0"/>
              <a:t>Azure disks for replicated logging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86117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Cascades is run on a VM with Windows 2019 Server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 servers and 1 client per server</a:t>
            </a:r>
          </a:p>
          <a:p>
            <a:pPr lvl="1"/>
            <a:r>
              <a:rPr lang="en-US" dirty="0"/>
              <a:t>EPYC 7402P 24-Core Processor with 48 threads</a:t>
            </a:r>
          </a:p>
          <a:p>
            <a:pPr lvl="1"/>
            <a:r>
              <a:rPr lang="en-US" dirty="0"/>
              <a:t>128 GB of DRAM, 1.6 TiB of </a:t>
            </a:r>
            <a:r>
              <a:rPr lang="en-US" dirty="0" err="1"/>
              <a:t>NVMe</a:t>
            </a:r>
            <a:r>
              <a:rPr lang="en-US" dirty="0"/>
              <a:t> SSD</a:t>
            </a:r>
          </a:p>
          <a:p>
            <a:pPr lvl="1"/>
            <a:r>
              <a:rPr lang="en-US" dirty="0"/>
              <a:t>Dual-port Mellanox ConnectX-5 (CX5) NICs</a:t>
            </a:r>
          </a:p>
          <a:p>
            <a:pPr lvl="2"/>
            <a:r>
              <a:rPr lang="en-US" dirty="0"/>
              <a:t>25Gbps and 100Gbps links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VMs have direct access to the CX5 NICs via host PCIe passthrough.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97346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Throughput and latency of Cascades for highly-contented workloads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Performance with faster and more-expensive SSDs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Throughput and scalability of Lattice logs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Overheads from tracking dependencies in Lattice</a:t>
            </a:r>
          </a:p>
          <a:p>
            <a:endParaRPr lang="en-US" dirty="0"/>
          </a:p>
          <a:p>
            <a:r>
              <a:rPr lang="en-US" dirty="0"/>
              <a:t>IN todays talk we will look at the latency and throughput of cascades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2848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compare against a variant of Cascades that updates recovery logs in the critical path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highly-contended workloads, </a:t>
            </a:r>
          </a:p>
          <a:p>
            <a:pPr marL="0" indent="0">
              <a:buNone/>
            </a:pPr>
            <a:r>
              <a:rPr lang="en-US" dirty="0"/>
              <a:t>and on Premium SSDs (with 2ms write latency)</a:t>
            </a:r>
          </a:p>
          <a:p>
            <a:pPr marL="0" indent="0">
              <a:buNone/>
            </a:pPr>
            <a:r>
              <a:rPr lang="en-US" dirty="0"/>
              <a:t>Cascades processes 0.1 Mops/s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achieves ~100x higher throughput relative to its synchronous variant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5498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With the same highly-contended workloads,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on Ultra SSDs (with 450us latency)</a:t>
            </a:r>
          </a:p>
          <a:p>
            <a:pPr marL="0" indent="0">
              <a:buNone/>
            </a:pPr>
            <a:r>
              <a:rPr lang="en-US" dirty="0"/>
              <a:t>Cascades processes 0.1 Mops/s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~ 24x higher performance relative to its to synchronous variant</a:t>
            </a:r>
          </a:p>
          <a:p>
            <a:pPr marL="0" indent="0"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Cascades throughput is disk bandwidth bound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5016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Cascades with Lattice has 45% higher latency relative to performing synchronous updates to log</a:t>
            </a:r>
          </a:p>
          <a:p>
            <a:r>
              <a:rPr lang="en-US" dirty="0"/>
              <a:t>Batching and group commit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30% of this latency overheads is from Lattice tracking distributed dependencies across log records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75835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summary,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Cascades speculates on the recoverability of log records and makes forward progress without waiting on disk I/O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Cascades employs Lattice, a novel logging infrastructure to perform asynchronous updates to recovery logs and track the distributed dependencies across log records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 Lattice, Cascades achieves high performance and simple recovery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Cascades achieves 24—100x higher throughput for highly-contended workloads with 45% higher request latencies relative to synchronous logging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40470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today’s talk we have looked at three unique data stores:</a:t>
            </a:r>
          </a:p>
          <a:p>
            <a:endParaRPr lang="en-US" dirty="0"/>
          </a:p>
          <a:p>
            <a:r>
              <a:rPr lang="en-US" dirty="0"/>
              <a:t>PM key-value stores,</a:t>
            </a:r>
          </a:p>
          <a:p>
            <a:r>
              <a:rPr lang="en-US" dirty="0"/>
              <a:t>Distributed databases</a:t>
            </a:r>
          </a:p>
          <a:p>
            <a:r>
              <a:rPr lang="en-US" dirty="0"/>
              <a:t>And public blockchains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2467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I’ve highlighted how each of these systems suffers from low throughput due to I/O bottlenecks that are inherent to the systems.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6381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We’ve discussed how PM stores aim to provide low-latency to applications and incur I/O bottlenecks from not catering to the nuanced performance characteristics of PM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54637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we have discussed how distributed databases need to update recovery logs in the critical path to tolerate failures</a:t>
            </a:r>
          </a:p>
          <a:p>
            <a:endParaRPr lang="en-US" dirty="0"/>
          </a:p>
          <a:p>
            <a:r>
              <a:rPr lang="en-US" dirty="0"/>
              <a:t>and how they tradeoff performance in exchange for simple recovery.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6415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have also discussed how miners in public blockchains rely on authenticated data structures like Merkle trees to operate without trusting other miners</a:t>
            </a:r>
          </a:p>
          <a:p>
            <a:endParaRPr lang="en-US" dirty="0"/>
          </a:p>
          <a:p>
            <a:r>
              <a:rPr lang="en-US" dirty="0"/>
              <a:t>And have seen how inefficient implementations of authenticated storage limited their throughput and scalability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22190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+mn-lt"/>
              </a:rPr>
              <a:t>To minimize these </a:t>
            </a:r>
            <a:r>
              <a:rPr lang="en-US" sz="1200" dirty="0" err="1">
                <a:effectLst/>
                <a:latin typeface="+mn-lt"/>
              </a:rPr>
              <a:t>i</a:t>
            </a:r>
            <a:r>
              <a:rPr lang="en-US" sz="1200" dirty="0">
                <a:effectLst/>
                <a:latin typeface="+mn-lt"/>
              </a:rPr>
              <a:t>/o bottlenecks,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+mn-lt"/>
              </a:rPr>
              <a:t>We fundamentally redesign systems to carefully-craft the  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the Roles and Responsibilities of Each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b="0" dirty="0">
                <a:solidFill>
                  <a:schemeClr val="accent2">
                    <a:lumMod val="75000"/>
                  </a:schemeClr>
                </a:solidFill>
              </a:rPr>
              <a:t>ystem </a:t>
            </a:r>
            <a:r>
              <a:rPr lang="en-US" b="0" dirty="0" err="1">
                <a:solidFill>
                  <a:schemeClr val="accent2">
                    <a:lumMod val="75000"/>
                  </a:schemeClr>
                </a:solidFill>
              </a:rPr>
              <a:t>compoenet</a:t>
            </a:r>
            <a:endParaRPr lang="en-US" sz="1200" dirty="0"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MR12"/>
              </a:rPr>
              <a:t>To this end, we follow a few key ideas: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MR1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MR1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MR12"/>
              </a:rPr>
              <a:t>first  we customize the storage subsystem to align with the performance characteristics of underlying media and its applications’ data layout. 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MR12"/>
              </a:rPr>
              <a:t>Next, we co-design data processing along with its storage and deconstruct entities to have specific responsibilities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Finally, we  reconstruct how and when I/O is performed  by leverage techniques like asynchrony and batching to achieve I/O-efficient systems </a:t>
            </a:r>
            <a:r>
              <a:rPr lang="en-US" sz="1200" dirty="0"/>
              <a:t>that improve utilization of underlying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28636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instance,</a:t>
            </a:r>
          </a:p>
          <a:p>
            <a:endParaRPr lang="en-US" dirty="0"/>
          </a:p>
          <a:p>
            <a:r>
              <a:rPr lang="en-US" dirty="0"/>
              <a:t>In </a:t>
            </a:r>
            <a:r>
              <a:rPr lang="en-US" dirty="0" err="1"/>
              <a:t>skye</a:t>
            </a:r>
            <a:r>
              <a:rPr lang="en-US" dirty="0"/>
              <a:t>,</a:t>
            </a:r>
          </a:p>
          <a:p>
            <a:endParaRPr lang="en-US" dirty="0"/>
          </a:p>
          <a:p>
            <a:r>
              <a:rPr lang="en-US" dirty="0"/>
              <a:t>We have </a:t>
            </a:r>
            <a:r>
              <a:rPr lang="en-US" dirty="0" err="1"/>
              <a:t>nvLOGs</a:t>
            </a:r>
            <a:r>
              <a:rPr lang="en-US" dirty="0"/>
              <a:t> to customize storage, </a:t>
            </a:r>
          </a:p>
          <a:p>
            <a:r>
              <a:rPr lang="en-US" dirty="0"/>
              <a:t>Codesign data processing to all cater to PM characteristics</a:t>
            </a:r>
          </a:p>
          <a:p>
            <a:r>
              <a:rPr lang="en-US" dirty="0"/>
              <a:t>And finally use software-managed NVDIMMs to restructure how I/O is performed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06633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Cascades,</a:t>
            </a:r>
          </a:p>
          <a:p>
            <a:endParaRPr lang="en-US" dirty="0"/>
          </a:p>
          <a:p>
            <a:r>
              <a:rPr lang="en-US" dirty="0"/>
              <a:t>We use Lattice to customize to disks and the application requirements of tracking dependencies </a:t>
            </a:r>
          </a:p>
          <a:p>
            <a:r>
              <a:rPr lang="en-US" dirty="0"/>
              <a:t>Then we </a:t>
            </a:r>
            <a:r>
              <a:rPr lang="en-US" dirty="0" err="1"/>
              <a:t>coodesign</a:t>
            </a:r>
            <a:r>
              <a:rPr lang="en-US" dirty="0"/>
              <a:t> the transaction </a:t>
            </a:r>
            <a:r>
              <a:rPr lang="en-US" dirty="0" err="1"/>
              <a:t>proessing</a:t>
            </a:r>
            <a:r>
              <a:rPr lang="en-US" dirty="0"/>
              <a:t> engine in cascades with a novel API</a:t>
            </a:r>
          </a:p>
          <a:p>
            <a:r>
              <a:rPr lang="en-US" dirty="0"/>
              <a:t>And rely on asynchrony to restructure I/O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9110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in RainBlock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we customize the storage layer using DSM-Tree</a:t>
            </a:r>
          </a:p>
          <a:p>
            <a:pPr lvl="1" algn="l"/>
            <a:r>
              <a:rPr lang="en-US" dirty="0"/>
              <a:t>to manage authenticated data and store them in-memory instead of on disk</a:t>
            </a:r>
          </a:p>
          <a:p>
            <a:pPr marL="457200" lvl="1" indent="0" algn="l">
              <a:buFont typeface="Arial" panose="020B0604020202020204" pitchFamily="34" charset="0"/>
              <a:buNone/>
            </a:pPr>
            <a:r>
              <a:rPr lang="en-US" dirty="0"/>
              <a:t>Deconstruct miners into miners, I/O-helpers, and storage nodes</a:t>
            </a:r>
          </a:p>
          <a:p>
            <a:pPr algn="l"/>
            <a:r>
              <a:rPr lang="en-US" dirty="0"/>
              <a:t>Restructuring I/O</a:t>
            </a:r>
          </a:p>
          <a:p>
            <a:pPr lvl="1" algn="l"/>
            <a:r>
              <a:rPr lang="en-US" dirty="0"/>
              <a:t>Compact witnesses over the network</a:t>
            </a:r>
          </a:p>
          <a:p>
            <a:pPr lvl="1" algn="l"/>
            <a:r>
              <a:rPr lang="en-US" dirty="0"/>
              <a:t>Asynchronous durability at storage nodes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2367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wrapping up this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2313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 like to thank my supervisor Vijay for teaching me almost everything that I know about research!</a:t>
            </a:r>
          </a:p>
          <a:p>
            <a:endParaRPr lang="en-US" dirty="0"/>
          </a:p>
          <a:p>
            <a:r>
              <a:rPr lang="en-US" dirty="0"/>
              <a:t>and my amazing committee for being super generous and supportive!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7247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family for being there every single time I needed them and believe in me no-matter-what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32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my collaborators, mentors, and research buddies, over the last 6years </a:t>
            </a:r>
          </a:p>
          <a:p>
            <a:endParaRPr lang="en-US" dirty="0"/>
          </a:p>
          <a:p>
            <a:r>
              <a:rPr lang="en-US" dirty="0"/>
              <a:t>For making me realize that research is a lot fun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98554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that, Id like to now conclude my defense.</a:t>
            </a:r>
          </a:p>
          <a:p>
            <a:endParaRPr lang="en-US" dirty="0"/>
          </a:p>
          <a:p>
            <a:r>
              <a:rPr lang="en-US" dirty="0"/>
              <a:t>In today’s defense,</a:t>
            </a:r>
          </a:p>
          <a:p>
            <a:endParaRPr lang="en-US" dirty="0"/>
          </a:p>
          <a:p>
            <a:r>
              <a:rPr lang="en-US" dirty="0"/>
              <a:t>we’ve discussed three data stores and their inherent I/O bottlenecks with unique root causes.</a:t>
            </a:r>
          </a:p>
          <a:p>
            <a:endParaRPr lang="en-US" dirty="0"/>
          </a:p>
          <a:p>
            <a:r>
              <a:rPr lang="en-US" dirty="0"/>
              <a:t>Then, we’ve looked at how we can systematically minimize these I/O bottlenecks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54225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Finally discussed the core contributions of my research:</a:t>
            </a:r>
          </a:p>
          <a:p>
            <a:endParaRPr lang="en-US" dirty="0"/>
          </a:p>
          <a:p>
            <a:r>
              <a:rPr lang="en-US" dirty="0"/>
              <a:t>The three novel scalable, high-throughput systems.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3280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01766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two innovations significantly improve the landscape of available resources: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While, on one end, we have the volatile DRAM that supports low latency and high bandwidth,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 the other, we have the durable SSD’s that have much higher latency and lower bandwidth!</a:t>
            </a:r>
          </a:p>
          <a:p>
            <a:endParaRPr lang="en-US" dirty="0"/>
          </a:p>
          <a:p>
            <a:endParaRPr lang="en-US" dirty="0"/>
          </a:p>
          <a:p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compare the performance of these emerging hardware against the latency and bandwidth of DRAM and SSD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54401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Persistent Memory that fills this gap between DRAM and SSDs.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Intel's Optane DC Persistent Memory offers durability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at DRAM-comparable low latencies and at much higher bandwidth than SSDs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74623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Next, with low-latency networks,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network communication within a datacenter is much faster and than reading and writing to </a:t>
            </a:r>
            <a:r>
              <a:rPr lang="en-US" dirty="0" err="1"/>
              <a:t>NVMe</a:t>
            </a:r>
            <a:r>
              <a:rPr lang="en-US" dirty="0"/>
              <a:t> SSDs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79558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Such modern hardware requires systems that can effectively utilize available available resources.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2676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4FAA9-EF5D-F942-B192-7686DD1DD4AC}" type="slidenum">
              <a:rPr lang="en-US" smtClean="0"/>
              <a:t>182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79223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Cascades decouples updates and allows in-memory updates to complete even if the disk updates are not </a:t>
            </a:r>
            <a:r>
              <a:rPr lang="en-US" dirty="0" err="1"/>
              <a:t>rescoverable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Therefore, severs speculative on the recoverability of log records and continue processing more transactions.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55289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decoupling, although the log records are being written lo recovery logs asynchronously, </a:t>
            </a:r>
          </a:p>
          <a:p>
            <a:endParaRPr lang="en-US" dirty="0"/>
          </a:p>
          <a:p>
            <a:r>
              <a:rPr lang="en-US" dirty="0"/>
              <a:t>Sever release the locks early and make the updates visible to database servers.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91775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B0201-A09B-684F-A82E-016C598F131F}" type="slidenum">
              <a:rPr lang="en-US" smtClean="0"/>
              <a:t>185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43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3AD5D-013C-10F1-175B-AA07B480A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ABBE82-5BD0-D9BE-F85E-B73D8ACF4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6FA3F-D45E-45CB-943E-336E1DEF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D02692C9-B5C0-BE45-BF36-76392A113CDE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55D3-1165-47B3-3A21-C8182382B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84276-6DC6-B858-3DC4-99AAA510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8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2158-657F-5756-B3FE-51446C9C2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89BD7-AAA0-488B-26C8-2D0181B16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FA0E0-16F0-36A1-8CAB-CF283AD75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4BB08-50F3-2038-E9DD-499240EA2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A079F-FCC3-5E82-4B3C-534C0750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2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1573-A007-F714-6A4A-5D86950C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80CF9-172D-C5A8-ABEA-EF347F8C9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002DB-5728-A557-2D6B-0EDB66F4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6BFE9195-707F-5440-AD16-345C71975A88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1B99-9E0B-8751-0B03-02088EC4E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5C9D8-C69E-4B7D-4356-616870982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9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A87B5-4345-D932-8C21-6E8AE7AB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DBA97-6210-ABB5-64B2-584C8635F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F3EC7-E42E-D843-76F1-CD576F38F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7DF401-F8BB-B97E-429A-006061DA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C92CE2C0-87C0-2A49-878E-226C2C386FA1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A54E4-1B65-63D8-ADCE-87C4C416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72CF1-22B8-0DC4-0349-A2EA907FF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2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BD2F2-34BD-611D-F6B4-0C51366A6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ABAC9-559D-24AB-CED0-9DB57EFEE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D0F3F-7FA4-E2D2-4508-861B24427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3D83B2-507D-81FE-9541-6FDA0A886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9240D6-F670-6E0F-78B0-55EC176470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47E99F-0AA5-054B-2AD3-D6253F14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CD71E8A-27BF-1C49-8AE2-6BFC90371641}" type="datetime1">
              <a:rPr lang="en-US" smtClean="0"/>
              <a:t>9/27/23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D13163-8F7B-B2F1-D805-2897AD73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B6AE91-2BFE-EC77-DCFA-87E4DAEAD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6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B298-AFDF-9348-0B81-CB35A0669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667BE-28A8-4652-C509-7728A3735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FC3F8999-2529-1047-BBAA-DFF77986C8B6}" type="datetime1">
              <a:rPr lang="en-US" smtClean="0"/>
              <a:t>9/27/23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A4253-CBC7-A3B0-8593-3AF68CAA7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50751-EA1A-6967-96F8-26FCBE51A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1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F8195-D370-D05C-3782-A54EF102C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49323425-C910-0840-B7A1-2000B0410335}" type="datetime1">
              <a:rPr lang="en-US" smtClean="0"/>
              <a:t>9/27/23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8BE1A0-0B15-DF83-CD49-701F97BEE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5FEB7-D71C-7F9A-94BE-A9F1B2864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4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AE8E0-B2D1-4499-F928-634073787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7CC12-A7F6-5FD1-CEC7-6D42A5DC5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372AA-C55E-EE69-ED21-28CAD51FA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0DAF6-E185-0D52-AFE2-6672E45F0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6EE3D6C2-BFF2-5A46-8F2F-8E3D541DB425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3CAF1-11CD-603E-EA75-969F9B550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8C46B-815F-A6DC-F264-E5841711B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4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C0AB4-0A15-FA24-7BFB-73C4B2A5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3ED907-61A1-6249-623E-600CC117F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79292-4725-C0C3-4896-D5E2D1D79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196DC5-45EE-CA57-74CA-963AD136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A3D04520-895B-6C45-A39A-7D6D75846D49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79D8D-D2FF-B5D4-EDC4-5F8A23D2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CB029-ACD6-75F4-EAAC-B42042BAA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7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5ACAB-77BD-AE83-6BCF-02D4EC67E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F79B75-D28F-6B8B-49B8-B35CD2071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46A2-B2E5-A2B1-BE2B-145C936DE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B04AA14F-02E8-374E-993E-56FACA17776A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2C8DA-D77F-224A-7939-5DB957B8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F15-7FAC-67DF-BFE9-16A360CD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8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BA53BF-34E3-74CE-CC5A-739F637EC3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2E23E7-9526-428C-0DBA-9BFAB92FD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BABD6-2BAC-3E08-18DA-18F065ED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112AFA43-D115-6A48-9134-4074A6CC09C6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298E9-F8BE-5DB3-0EBB-0AF3F5194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7B5B0-3AD5-921B-9FCB-90FF686D4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E8F323A6-3A82-6C43-897E-35AFBE977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4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8A2520-15BE-7492-0155-D3DA1C881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ED197-B23B-3591-F85F-A30D549C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0225C-F662-81D8-58FF-6CC8C81BF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349F9-26CB-4B4F-8BEB-0F326FFB88F6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AA6A6-6590-3E5F-F922-AB9B18557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7BB35-1D21-8BE3-EFA5-7B412E841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23A6-3A82-6C43-897E-35AFBE977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54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7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7.png"/><Relationship Id="rId5" Type="http://schemas.openxmlformats.org/officeDocument/2006/relationships/image" Target="../media/image34.svg"/><Relationship Id="rId10" Type="http://schemas.openxmlformats.org/officeDocument/2006/relationships/image" Target="../media/image36.svg"/><Relationship Id="rId4" Type="http://schemas.openxmlformats.org/officeDocument/2006/relationships/image" Target="../media/image33.png"/><Relationship Id="rId9" Type="http://schemas.openxmlformats.org/officeDocument/2006/relationships/image" Target="../media/image39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7.png"/><Relationship Id="rId5" Type="http://schemas.openxmlformats.org/officeDocument/2006/relationships/image" Target="../media/image34.svg"/><Relationship Id="rId10" Type="http://schemas.openxmlformats.org/officeDocument/2006/relationships/image" Target="../media/image36.svg"/><Relationship Id="rId4" Type="http://schemas.openxmlformats.org/officeDocument/2006/relationships/image" Target="../media/image33.png"/><Relationship Id="rId9" Type="http://schemas.openxmlformats.org/officeDocument/2006/relationships/image" Target="../media/image39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7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9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7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4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4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43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4.tiff"/><Relationship Id="rId4" Type="http://schemas.openxmlformats.org/officeDocument/2006/relationships/image" Target="../media/image43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4.tiff"/><Relationship Id="rId4" Type="http://schemas.openxmlformats.org/officeDocument/2006/relationships/image" Target="../media/image43.sv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sv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11" Type="http://schemas.microsoft.com/office/2007/relationships/hdphoto" Target="../media/hdphoto7.wdp"/><Relationship Id="rId5" Type="http://schemas.openxmlformats.org/officeDocument/2006/relationships/image" Target="../media/image42.png"/><Relationship Id="rId10" Type="http://schemas.microsoft.com/office/2007/relationships/hdphoto" Target="../media/hdphoto6.wdp"/><Relationship Id="rId4" Type="http://schemas.openxmlformats.org/officeDocument/2006/relationships/image" Target="../media/image41.svg"/><Relationship Id="rId9" Type="http://schemas.microsoft.com/office/2007/relationships/hdphoto" Target="../media/hdphoto5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RainBlock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ainBlock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sv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25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25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25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25.sv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2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25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59.sv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62.png"/><Relationship Id="rId7" Type="http://schemas.openxmlformats.org/officeDocument/2006/relationships/image" Target="../media/image60.png"/><Relationship Id="rId12" Type="http://schemas.openxmlformats.org/officeDocument/2006/relationships/image" Target="../media/image59.sv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svg"/><Relationship Id="rId11" Type="http://schemas.openxmlformats.org/officeDocument/2006/relationships/image" Target="../media/image58.png"/><Relationship Id="rId5" Type="http://schemas.openxmlformats.org/officeDocument/2006/relationships/image" Target="../media/image64.png"/><Relationship Id="rId10" Type="http://schemas.openxmlformats.org/officeDocument/2006/relationships/image" Target="../media/image19.svg"/><Relationship Id="rId4" Type="http://schemas.openxmlformats.org/officeDocument/2006/relationships/image" Target="../media/image63.svg"/><Relationship Id="rId9" Type="http://schemas.openxmlformats.org/officeDocument/2006/relationships/image" Target="../media/image18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4.xml"/><Relationship Id="rId16" Type="http://schemas.openxmlformats.org/officeDocument/2006/relationships/image" Target="../media/image7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0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5.xml"/><Relationship Id="rId16" Type="http://schemas.openxmlformats.org/officeDocument/2006/relationships/image" Target="../media/image7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0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7.xml"/><Relationship Id="rId16" Type="http://schemas.openxmlformats.org/officeDocument/2006/relationships/image" Target="../media/image7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0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08.xml"/><Relationship Id="rId16" Type="http://schemas.openxmlformats.org/officeDocument/2006/relationships/image" Target="../media/image7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0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73.png"/><Relationship Id="rId18" Type="http://schemas.openxmlformats.org/officeDocument/2006/relationships/image" Target="../media/image71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109.xml"/><Relationship Id="rId16" Type="http://schemas.openxmlformats.org/officeDocument/2006/relationships/image" Target="../media/image69.svg"/><Relationship Id="rId20" Type="http://schemas.openxmlformats.org/officeDocument/2006/relationships/image" Target="../media/image7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68.png"/><Relationship Id="rId10" Type="http://schemas.openxmlformats.org/officeDocument/2006/relationships/image" Target="../media/image19.svg"/><Relationship Id="rId19" Type="http://schemas.openxmlformats.org/officeDocument/2006/relationships/image" Target="../media/image75.pn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74.sv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77.png"/><Relationship Id="rId18" Type="http://schemas.openxmlformats.org/officeDocument/2006/relationships/image" Target="../media/image71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110.xml"/><Relationship Id="rId16" Type="http://schemas.openxmlformats.org/officeDocument/2006/relationships/image" Target="../media/image6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68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78.sv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77.png"/><Relationship Id="rId18" Type="http://schemas.openxmlformats.org/officeDocument/2006/relationships/image" Target="../media/image71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111.xml"/><Relationship Id="rId16" Type="http://schemas.openxmlformats.org/officeDocument/2006/relationships/image" Target="../media/image6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68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78.sv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12.xml"/><Relationship Id="rId16" Type="http://schemas.openxmlformats.org/officeDocument/2006/relationships/image" Target="../media/image7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0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13.xml"/><Relationship Id="rId16" Type="http://schemas.openxmlformats.org/officeDocument/2006/relationships/image" Target="../media/image7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0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18" Type="http://schemas.openxmlformats.org/officeDocument/2006/relationships/image" Target="../media/image76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117.xml"/><Relationship Id="rId16" Type="http://schemas.openxmlformats.org/officeDocument/2006/relationships/image" Target="../media/image7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3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8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svg"/><Relationship Id="rId2" Type="http://schemas.openxmlformats.org/officeDocument/2006/relationships/notesSlide" Target="../notesSlides/notesSlide118.xml"/><Relationship Id="rId16" Type="http://schemas.openxmlformats.org/officeDocument/2006/relationships/image" Target="../media/image7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77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9.sv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7.sv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7.sv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83.png"/><Relationship Id="rId18" Type="http://schemas.openxmlformats.org/officeDocument/2006/relationships/image" Target="../media/image19.svg"/><Relationship Id="rId3" Type="http://schemas.openxmlformats.org/officeDocument/2006/relationships/image" Target="../media/image26.png"/><Relationship Id="rId21" Type="http://schemas.openxmlformats.org/officeDocument/2006/relationships/image" Target="../media/image68.png"/><Relationship Id="rId7" Type="http://schemas.openxmlformats.org/officeDocument/2006/relationships/image" Target="../media/image60.png"/><Relationship Id="rId12" Type="http://schemas.openxmlformats.org/officeDocument/2006/relationships/image" Target="../media/image6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36.xml"/><Relationship Id="rId16" Type="http://schemas.openxmlformats.org/officeDocument/2006/relationships/image" Target="../media/image65.svg"/><Relationship Id="rId20" Type="http://schemas.openxmlformats.org/officeDocument/2006/relationships/image" Target="../media/image6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svg"/><Relationship Id="rId11" Type="http://schemas.openxmlformats.org/officeDocument/2006/relationships/image" Target="../media/image62.png"/><Relationship Id="rId5" Type="http://schemas.openxmlformats.org/officeDocument/2006/relationships/image" Target="../media/image79.png"/><Relationship Id="rId15" Type="http://schemas.openxmlformats.org/officeDocument/2006/relationships/image" Target="../media/image64.png"/><Relationship Id="rId10" Type="http://schemas.openxmlformats.org/officeDocument/2006/relationships/image" Target="../media/image82.svg"/><Relationship Id="rId19" Type="http://schemas.openxmlformats.org/officeDocument/2006/relationships/image" Target="../media/image66.png"/><Relationship Id="rId4" Type="http://schemas.openxmlformats.org/officeDocument/2006/relationships/image" Target="../media/image27.svg"/><Relationship Id="rId9" Type="http://schemas.openxmlformats.org/officeDocument/2006/relationships/image" Target="../media/image81.png"/><Relationship Id="rId14" Type="http://schemas.openxmlformats.org/officeDocument/2006/relationships/image" Target="../media/image84.svg"/><Relationship Id="rId22" Type="http://schemas.openxmlformats.org/officeDocument/2006/relationships/image" Target="../media/image69.sv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83.png"/><Relationship Id="rId18" Type="http://schemas.openxmlformats.org/officeDocument/2006/relationships/image" Target="../media/image19.svg"/><Relationship Id="rId3" Type="http://schemas.openxmlformats.org/officeDocument/2006/relationships/image" Target="../media/image26.png"/><Relationship Id="rId21" Type="http://schemas.openxmlformats.org/officeDocument/2006/relationships/image" Target="../media/image68.png"/><Relationship Id="rId7" Type="http://schemas.openxmlformats.org/officeDocument/2006/relationships/image" Target="../media/image60.png"/><Relationship Id="rId12" Type="http://schemas.openxmlformats.org/officeDocument/2006/relationships/image" Target="../media/image6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37.xml"/><Relationship Id="rId16" Type="http://schemas.openxmlformats.org/officeDocument/2006/relationships/image" Target="../media/image65.svg"/><Relationship Id="rId20" Type="http://schemas.openxmlformats.org/officeDocument/2006/relationships/image" Target="../media/image6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svg"/><Relationship Id="rId11" Type="http://schemas.openxmlformats.org/officeDocument/2006/relationships/image" Target="../media/image62.png"/><Relationship Id="rId5" Type="http://schemas.openxmlformats.org/officeDocument/2006/relationships/image" Target="../media/image79.png"/><Relationship Id="rId15" Type="http://schemas.openxmlformats.org/officeDocument/2006/relationships/image" Target="../media/image64.png"/><Relationship Id="rId10" Type="http://schemas.openxmlformats.org/officeDocument/2006/relationships/image" Target="../media/image82.svg"/><Relationship Id="rId19" Type="http://schemas.openxmlformats.org/officeDocument/2006/relationships/image" Target="../media/image66.png"/><Relationship Id="rId4" Type="http://schemas.openxmlformats.org/officeDocument/2006/relationships/image" Target="../media/image27.svg"/><Relationship Id="rId9" Type="http://schemas.openxmlformats.org/officeDocument/2006/relationships/image" Target="../media/image81.png"/><Relationship Id="rId14" Type="http://schemas.openxmlformats.org/officeDocument/2006/relationships/image" Target="../media/image84.svg"/><Relationship Id="rId22" Type="http://schemas.openxmlformats.org/officeDocument/2006/relationships/image" Target="../media/image69.sv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83.png"/><Relationship Id="rId18" Type="http://schemas.openxmlformats.org/officeDocument/2006/relationships/image" Target="../media/image19.svg"/><Relationship Id="rId3" Type="http://schemas.openxmlformats.org/officeDocument/2006/relationships/image" Target="../media/image26.png"/><Relationship Id="rId21" Type="http://schemas.openxmlformats.org/officeDocument/2006/relationships/image" Target="../media/image68.png"/><Relationship Id="rId7" Type="http://schemas.openxmlformats.org/officeDocument/2006/relationships/image" Target="../media/image60.png"/><Relationship Id="rId12" Type="http://schemas.openxmlformats.org/officeDocument/2006/relationships/image" Target="../media/image6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38.xml"/><Relationship Id="rId16" Type="http://schemas.openxmlformats.org/officeDocument/2006/relationships/image" Target="../media/image65.svg"/><Relationship Id="rId20" Type="http://schemas.openxmlformats.org/officeDocument/2006/relationships/image" Target="../media/image6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svg"/><Relationship Id="rId11" Type="http://schemas.openxmlformats.org/officeDocument/2006/relationships/image" Target="../media/image62.png"/><Relationship Id="rId5" Type="http://schemas.openxmlformats.org/officeDocument/2006/relationships/image" Target="../media/image73.png"/><Relationship Id="rId15" Type="http://schemas.openxmlformats.org/officeDocument/2006/relationships/image" Target="../media/image64.png"/><Relationship Id="rId10" Type="http://schemas.openxmlformats.org/officeDocument/2006/relationships/image" Target="../media/image82.svg"/><Relationship Id="rId19" Type="http://schemas.openxmlformats.org/officeDocument/2006/relationships/image" Target="../media/image66.png"/><Relationship Id="rId4" Type="http://schemas.openxmlformats.org/officeDocument/2006/relationships/image" Target="../media/image27.svg"/><Relationship Id="rId9" Type="http://schemas.openxmlformats.org/officeDocument/2006/relationships/image" Target="../media/image81.png"/><Relationship Id="rId14" Type="http://schemas.openxmlformats.org/officeDocument/2006/relationships/image" Target="../media/image84.svg"/><Relationship Id="rId22" Type="http://schemas.openxmlformats.org/officeDocument/2006/relationships/image" Target="../media/image69.svg"/></Relationships>
</file>

<file path=ppt/slides/_rels/slide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18.png"/><Relationship Id="rId18" Type="http://schemas.openxmlformats.org/officeDocument/2006/relationships/image" Target="../media/image69.svg"/><Relationship Id="rId3" Type="http://schemas.openxmlformats.org/officeDocument/2006/relationships/image" Target="../media/image26.pn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139.xml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svg"/><Relationship Id="rId11" Type="http://schemas.openxmlformats.org/officeDocument/2006/relationships/image" Target="../media/image64.png"/><Relationship Id="rId5" Type="http://schemas.openxmlformats.org/officeDocument/2006/relationships/image" Target="../media/image73.png"/><Relationship Id="rId15" Type="http://schemas.openxmlformats.org/officeDocument/2006/relationships/image" Target="../media/image66.png"/><Relationship Id="rId10" Type="http://schemas.openxmlformats.org/officeDocument/2006/relationships/image" Target="../media/image63.svg"/><Relationship Id="rId4" Type="http://schemas.openxmlformats.org/officeDocument/2006/relationships/image" Target="../media/image27.svg"/><Relationship Id="rId9" Type="http://schemas.openxmlformats.org/officeDocument/2006/relationships/image" Target="../media/image62.png"/><Relationship Id="rId14" Type="http://schemas.openxmlformats.org/officeDocument/2006/relationships/image" Target="../media/image19.svg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66.png"/><Relationship Id="rId3" Type="http://schemas.openxmlformats.org/officeDocument/2006/relationships/image" Target="../media/image26.png"/><Relationship Id="rId7" Type="http://schemas.openxmlformats.org/officeDocument/2006/relationships/image" Target="../media/image62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140.xml"/><Relationship Id="rId16" Type="http://schemas.openxmlformats.org/officeDocument/2006/relationships/image" Target="../media/image6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svg"/><Relationship Id="rId11" Type="http://schemas.openxmlformats.org/officeDocument/2006/relationships/image" Target="../media/image18.png"/><Relationship Id="rId5" Type="http://schemas.openxmlformats.org/officeDocument/2006/relationships/image" Target="../media/image60.png"/><Relationship Id="rId15" Type="http://schemas.openxmlformats.org/officeDocument/2006/relationships/image" Target="../media/image68.png"/><Relationship Id="rId10" Type="http://schemas.openxmlformats.org/officeDocument/2006/relationships/image" Target="../media/image65.svg"/><Relationship Id="rId4" Type="http://schemas.openxmlformats.org/officeDocument/2006/relationships/image" Target="../media/image27.svg"/><Relationship Id="rId9" Type="http://schemas.openxmlformats.org/officeDocument/2006/relationships/image" Target="../media/image64.png"/><Relationship Id="rId14" Type="http://schemas.openxmlformats.org/officeDocument/2006/relationships/image" Target="../media/image67.sv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27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11" Type="http://schemas.openxmlformats.org/officeDocument/2006/relationships/image" Target="../media/image98.jpeg"/><Relationship Id="rId5" Type="http://schemas.openxmlformats.org/officeDocument/2006/relationships/image" Target="../media/image92.jpeg"/><Relationship Id="rId10" Type="http://schemas.openxmlformats.org/officeDocument/2006/relationships/image" Target="../media/image97.pn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6.png"/><Relationship Id="rId18" Type="http://schemas.openxmlformats.org/officeDocument/2006/relationships/image" Target="../media/image27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63.xml"/><Relationship Id="rId16" Type="http://schemas.openxmlformats.org/officeDocument/2006/relationships/image" Target="../media/image7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7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7.svg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notesSlide" Target="../notesSlides/notesSlide169.xml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26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7.sv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notesSlide" Target="../notesSlides/notesSlide170.xml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26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7.svg"/></Relationships>
</file>

<file path=ppt/slides/_rels/slide1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66.png"/><Relationship Id="rId18" Type="http://schemas.openxmlformats.org/officeDocument/2006/relationships/image" Target="../media/image27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71.xml"/><Relationship Id="rId16" Type="http://schemas.openxmlformats.org/officeDocument/2006/relationships/image" Target="../media/image10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106.png"/><Relationship Id="rId10" Type="http://schemas.openxmlformats.org/officeDocument/2006/relationships/image" Target="../media/image19.svg"/><Relationship Id="rId4" Type="http://schemas.openxmlformats.org/officeDocument/2006/relationships/image" Target="../media/image61.svg"/><Relationship Id="rId9" Type="http://schemas.openxmlformats.org/officeDocument/2006/relationships/image" Target="../media/image18.png"/><Relationship Id="rId14" Type="http://schemas.openxmlformats.org/officeDocument/2006/relationships/image" Target="../media/image6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>
            <a:extLst>
              <a:ext uri="{FF2B5EF4-FFF2-40B4-BE49-F238E27FC236}">
                <a16:creationId xmlns:a16="http://schemas.microsoft.com/office/drawing/2014/main" id="{9CD73484-AE5C-4DFC-6082-23588099DD32}"/>
              </a:ext>
            </a:extLst>
          </p:cNvPr>
          <p:cNvSpPr txBox="1">
            <a:spLocks/>
          </p:cNvSpPr>
          <p:nvPr/>
        </p:nvSpPr>
        <p:spPr>
          <a:xfrm>
            <a:off x="838200" y="1122365"/>
            <a:ext cx="10515600" cy="2164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accent2">
                    <a:lumMod val="75000"/>
                  </a:schemeClr>
                </a:solidFill>
              </a:rPr>
              <a:t>Minimizing I/O Bottlenecks to Achieve Scalable and High-Throughput Systems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FD74B97-5715-C3D1-5795-C164A7982DD6}"/>
              </a:ext>
            </a:extLst>
          </p:cNvPr>
          <p:cNvGrpSpPr/>
          <p:nvPr/>
        </p:nvGrpSpPr>
        <p:grpSpPr>
          <a:xfrm>
            <a:off x="2163763" y="3570887"/>
            <a:ext cx="3932235" cy="2298101"/>
            <a:chOff x="2163763" y="3570887"/>
            <a:chExt cx="3932237" cy="2298101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654EDC01-086F-EEE4-82DD-ADA29EA575EF}"/>
                </a:ext>
              </a:extLst>
            </p:cNvPr>
            <p:cNvSpPr txBox="1">
              <a:spLocks/>
            </p:cNvSpPr>
            <p:nvPr/>
          </p:nvSpPr>
          <p:spPr>
            <a:xfrm>
              <a:off x="2163763" y="3570887"/>
              <a:ext cx="3932237" cy="10510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dirty="0"/>
                <a:t>Soujanya Ponnapalli</a:t>
              </a:r>
            </a:p>
            <a:p>
              <a:pPr algn="ctr"/>
              <a:r>
                <a:rPr lang="en-US" sz="2400" dirty="0"/>
                <a:t>September 27</a:t>
              </a:r>
              <a:r>
                <a:rPr lang="en-US" sz="2400" baseline="30000" dirty="0"/>
                <a:t>th</a:t>
              </a:r>
              <a:r>
                <a:rPr lang="en-US" sz="2400" dirty="0"/>
                <a:t>, 2023</a:t>
              </a:r>
            </a:p>
          </p:txBody>
        </p:sp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A9491C09-0345-024C-1644-B0D1873E9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1894" y="4903670"/>
              <a:ext cx="3375975" cy="965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96609D8A-9C69-2C2C-806F-B3100669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8EF48-7197-D245-BE3E-591A8DBE788F}" type="datetime1">
              <a:rPr lang="en-US" smtClean="0"/>
              <a:t>9/27/23</a:t>
            </a:fld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A0B2D1C-13D4-472E-F86A-B1E282E99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506FA62-85AD-7D98-B468-B81F43ECD7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4096405"/>
            <a:ext cx="3932237" cy="1772583"/>
          </a:xfrm>
        </p:spPr>
        <p:txBody>
          <a:bodyPr anchor="t">
            <a:normAutofit fontScale="92500" lnSpcReduction="20000"/>
          </a:bodyPr>
          <a:lstStyle/>
          <a:p>
            <a:pPr algn="ctr"/>
            <a:r>
              <a:rPr lang="en-US" sz="2000" dirty="0"/>
              <a:t>Vijay Chidambaram </a:t>
            </a:r>
          </a:p>
          <a:p>
            <a:pPr algn="ctr"/>
            <a:r>
              <a:rPr lang="en-US" sz="2200" dirty="0"/>
              <a:t>Emmett</a:t>
            </a:r>
            <a:r>
              <a:rPr lang="en-US" sz="2000" dirty="0"/>
              <a:t> </a:t>
            </a:r>
            <a:r>
              <a:rPr lang="en-US" sz="2000" dirty="0" err="1"/>
              <a:t>Witchel</a:t>
            </a:r>
            <a:endParaRPr lang="en-US" sz="2000" dirty="0"/>
          </a:p>
          <a:p>
            <a:pPr algn="ctr"/>
            <a:r>
              <a:rPr lang="en-US" sz="2000" dirty="0"/>
              <a:t>James Bornholt</a:t>
            </a:r>
          </a:p>
          <a:p>
            <a:pPr algn="ctr"/>
            <a:r>
              <a:rPr lang="en-US" sz="2000" dirty="0"/>
              <a:t>Jonathan Goldstein</a:t>
            </a:r>
          </a:p>
          <a:p>
            <a:pPr algn="ctr"/>
            <a:r>
              <a:rPr lang="en-US" sz="2000" dirty="0"/>
              <a:t>Natacha Crooks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6832EEFB-900C-7113-1A35-F469D3A2C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3570888"/>
            <a:ext cx="3932237" cy="525517"/>
          </a:xfrm>
        </p:spPr>
        <p:txBody>
          <a:bodyPr anchor="t">
            <a:normAutofit/>
          </a:bodyPr>
          <a:lstStyle/>
          <a:p>
            <a:pPr algn="ctr"/>
            <a:r>
              <a:rPr lang="en-US" sz="2400" dirty="0"/>
              <a:t>Ph.D. Committee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A74DB6B-8501-A48D-5420-136D3DE703EF}"/>
              </a:ext>
            </a:extLst>
          </p:cNvPr>
          <p:cNvCxnSpPr>
            <a:cxnSpLocks/>
          </p:cNvCxnSpPr>
          <p:nvPr/>
        </p:nvCxnSpPr>
        <p:spPr>
          <a:xfrm>
            <a:off x="1752598" y="3357560"/>
            <a:ext cx="868680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22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Applications and Data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398FB-CB2B-B574-170B-D00C3C350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8669D7-63AB-32AA-4E08-6EB692C9C10A}"/>
              </a:ext>
            </a:extLst>
          </p:cNvPr>
          <p:cNvSpPr/>
          <p:nvPr/>
        </p:nvSpPr>
        <p:spPr>
          <a:xfrm>
            <a:off x="2849307" y="1818359"/>
            <a:ext cx="8502906" cy="4331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A56BB9ED-FF98-43EB-2492-2E9484B5087D}"/>
              </a:ext>
            </a:extLst>
          </p:cNvPr>
          <p:cNvSpPr/>
          <p:nvPr/>
        </p:nvSpPr>
        <p:spPr>
          <a:xfrm rot="16200000">
            <a:off x="2445176" y="2006307"/>
            <a:ext cx="602957" cy="227059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947E45-D520-B748-CAF6-5B937A8D5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010400" y="2812251"/>
            <a:ext cx="2573470" cy="14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192BA50D-C1C7-ACF2-3822-9B461C6A5E3F}"/>
              </a:ext>
            </a:extLst>
          </p:cNvPr>
          <p:cNvSpPr txBox="1">
            <a:spLocks/>
          </p:cNvSpPr>
          <p:nvPr/>
        </p:nvSpPr>
        <p:spPr>
          <a:xfrm>
            <a:off x="3006778" y="1925425"/>
            <a:ext cx="2580713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Cloudification of </a:t>
            </a:r>
            <a:br>
              <a:rPr lang="en-US" dirty="0"/>
            </a:br>
            <a:r>
              <a:rPr lang="en-US" dirty="0"/>
              <a:t>Network &amp; Edge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02366F58-5B39-B989-4537-F62B234B2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5816484" y="2834144"/>
            <a:ext cx="2573470" cy="14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245C67AE-0BAD-C9D6-4DC9-2B9CE1AAA958}"/>
              </a:ext>
            </a:extLst>
          </p:cNvPr>
          <p:cNvSpPr txBox="1">
            <a:spLocks/>
          </p:cNvSpPr>
          <p:nvPr/>
        </p:nvSpPr>
        <p:spPr>
          <a:xfrm>
            <a:off x="5812963" y="1925425"/>
            <a:ext cx="2575797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Proliferation of </a:t>
            </a:r>
            <a:br>
              <a:rPr lang="en-US" dirty="0"/>
            </a:br>
            <a:r>
              <a:rPr lang="en-US" dirty="0"/>
              <a:t>Cloud Computing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DEFB7003-C1D1-295B-B4EF-3E893053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8621395" y="2778588"/>
            <a:ext cx="2570899" cy="14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D4B8797D-F240-0215-3B46-B4B702813B94}"/>
              </a:ext>
            </a:extLst>
          </p:cNvPr>
          <p:cNvSpPr txBox="1">
            <a:spLocks/>
          </p:cNvSpPr>
          <p:nvPr/>
        </p:nvSpPr>
        <p:spPr>
          <a:xfrm>
            <a:off x="8614232" y="1922787"/>
            <a:ext cx="2575796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Acceleration of data analytics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1B28AE-660B-2D77-81BF-57A83B3FDF47}"/>
              </a:ext>
            </a:extLst>
          </p:cNvPr>
          <p:cNvGrpSpPr/>
          <p:nvPr/>
        </p:nvGrpSpPr>
        <p:grpSpPr>
          <a:xfrm>
            <a:off x="4047319" y="4384324"/>
            <a:ext cx="2348387" cy="1349313"/>
            <a:chOff x="6988081" y="3939544"/>
            <a:chExt cx="2247724" cy="1246155"/>
          </a:xfrm>
          <a:solidFill>
            <a:schemeClr val="accent1"/>
          </a:solidFill>
        </p:grpSpPr>
        <p:pic>
          <p:nvPicPr>
            <p:cNvPr id="16" name="Picture 2" descr="Processor outline">
              <a:extLst>
                <a:ext uri="{FF2B5EF4-FFF2-40B4-BE49-F238E27FC236}">
                  <a16:creationId xmlns:a16="http://schemas.microsoft.com/office/drawing/2014/main" id="{ED5FB678-2640-94D3-BF2A-CEF4730C88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t="379" b="379"/>
            <a:stretch/>
          </p:blipFill>
          <p:spPr bwMode="auto">
            <a:xfrm>
              <a:off x="6988081" y="3939544"/>
              <a:ext cx="1250411" cy="1240927"/>
            </a:xfrm>
            <a:prstGeom prst="rect">
              <a:avLst/>
            </a:prstGeom>
            <a:noFill/>
          </p:spPr>
        </p:pic>
        <p:pic>
          <p:nvPicPr>
            <p:cNvPr id="17" name="Picture 2" descr="Artificial Intelligence outline">
              <a:extLst>
                <a:ext uri="{FF2B5EF4-FFF2-40B4-BE49-F238E27FC236}">
                  <a16:creationId xmlns:a16="http://schemas.microsoft.com/office/drawing/2014/main" id="{612DD8F4-74AF-7297-0D8A-1865E3BC6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t="379" b="379"/>
            <a:stretch/>
          </p:blipFill>
          <p:spPr bwMode="auto">
            <a:xfrm>
              <a:off x="7985394" y="3944772"/>
              <a:ext cx="1250411" cy="1240927"/>
            </a:xfrm>
            <a:prstGeom prst="rect">
              <a:avLst/>
            </a:prstGeom>
            <a:noFill/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586673-2A27-68F9-4A2D-EED8552C4D15}"/>
              </a:ext>
            </a:extLst>
          </p:cNvPr>
          <p:cNvGrpSpPr/>
          <p:nvPr/>
        </p:nvGrpSpPr>
        <p:grpSpPr>
          <a:xfrm>
            <a:off x="6847659" y="4384324"/>
            <a:ext cx="3082201" cy="1357897"/>
            <a:chOff x="3917667" y="3926385"/>
            <a:chExt cx="2950083" cy="1254083"/>
          </a:xfrm>
          <a:solidFill>
            <a:schemeClr val="accent1"/>
          </a:solidFill>
        </p:grpSpPr>
        <p:pic>
          <p:nvPicPr>
            <p:cNvPr id="19" name="Picture 2" descr="Connections outline">
              <a:extLst>
                <a:ext uri="{FF2B5EF4-FFF2-40B4-BE49-F238E27FC236}">
                  <a16:creationId xmlns:a16="http://schemas.microsoft.com/office/drawing/2014/main" id="{68F95728-92E6-6AF9-F792-1C6A322DA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379" b="379"/>
            <a:stretch/>
          </p:blipFill>
          <p:spPr bwMode="auto">
            <a:xfrm>
              <a:off x="5617339" y="3926385"/>
              <a:ext cx="1250411" cy="1240927"/>
            </a:xfrm>
            <a:prstGeom prst="rect">
              <a:avLst/>
            </a:prstGeom>
            <a:noFill/>
          </p:spPr>
        </p:pic>
        <p:pic>
          <p:nvPicPr>
            <p:cNvPr id="20" name="Picture 2" descr="Social network outline">
              <a:extLst>
                <a:ext uri="{FF2B5EF4-FFF2-40B4-BE49-F238E27FC236}">
                  <a16:creationId xmlns:a16="http://schemas.microsoft.com/office/drawing/2014/main" id="{A5FB9A95-D425-092D-BBB1-64EB778F7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 t="379" b="379"/>
            <a:stretch/>
          </p:blipFill>
          <p:spPr bwMode="auto">
            <a:xfrm>
              <a:off x="3917668" y="3939541"/>
              <a:ext cx="1250411" cy="1240927"/>
            </a:xfrm>
            <a:prstGeom prst="rect">
              <a:avLst/>
            </a:prstGeom>
            <a:noFill/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B12DF1E-E66B-A008-71D7-279401F10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93911" y="4675667"/>
              <a:ext cx="525123" cy="0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09306F4-6621-C263-A38D-1A1BEBDF6B42}"/>
              </a:ext>
            </a:extLst>
          </p:cNvPr>
          <p:cNvSpPr txBox="1">
            <a:spLocks/>
          </p:cNvSpPr>
          <p:nvPr/>
        </p:nvSpPr>
        <p:spPr>
          <a:xfrm>
            <a:off x="821115" y="1820312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0FECA9-735E-CA8A-5BD2-519A17D8943C}"/>
              </a:ext>
            </a:extLst>
          </p:cNvPr>
          <p:cNvSpPr txBox="1"/>
          <p:nvPr/>
        </p:nvSpPr>
        <p:spPr>
          <a:xfrm>
            <a:off x="7071383" y="5712659"/>
            <a:ext cx="2670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Decentralized Applications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B4DBA5-6F6C-B222-D0F0-FA96B8E4D1FE}"/>
              </a:ext>
            </a:extLst>
          </p:cNvPr>
          <p:cNvSpPr txBox="1"/>
          <p:nvPr/>
        </p:nvSpPr>
        <p:spPr>
          <a:xfrm>
            <a:off x="3964559" y="5717393"/>
            <a:ext cx="2478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AI/ML and HPC analytics</a:t>
            </a: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19D4674F-7B1F-FA69-506F-C4746875B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335-1FAA-CA41-8DF4-4F2FDF3B6B13}" type="datetime1">
              <a:rPr lang="en-US" smtClean="0"/>
              <a:t>9/27/23</a:t>
            </a:fld>
            <a:endParaRPr lang="en-US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27DD5169-2B5F-0547-D3DD-196E9189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0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22" grpId="0" animBg="1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Applications and Data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398FB-CB2B-B574-170B-D00C3C350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8669D7-63AB-32AA-4E08-6EB692C9C10A}"/>
              </a:ext>
            </a:extLst>
          </p:cNvPr>
          <p:cNvSpPr/>
          <p:nvPr/>
        </p:nvSpPr>
        <p:spPr>
          <a:xfrm>
            <a:off x="2849307" y="1818359"/>
            <a:ext cx="8502906" cy="4331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A56BB9ED-FF98-43EB-2492-2E9484B5087D}"/>
              </a:ext>
            </a:extLst>
          </p:cNvPr>
          <p:cNvSpPr/>
          <p:nvPr/>
        </p:nvSpPr>
        <p:spPr>
          <a:xfrm rot="16200000">
            <a:off x="2445176" y="2006307"/>
            <a:ext cx="602957" cy="227059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947E45-D520-B748-CAF6-5B937A8D5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010400" y="2812251"/>
            <a:ext cx="2573470" cy="14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192BA50D-C1C7-ACF2-3822-9B461C6A5E3F}"/>
              </a:ext>
            </a:extLst>
          </p:cNvPr>
          <p:cNvSpPr txBox="1">
            <a:spLocks/>
          </p:cNvSpPr>
          <p:nvPr/>
        </p:nvSpPr>
        <p:spPr>
          <a:xfrm>
            <a:off x="3006778" y="1925425"/>
            <a:ext cx="2580713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Cloudification of </a:t>
            </a:r>
            <a:br>
              <a:rPr lang="en-US" dirty="0"/>
            </a:br>
            <a:r>
              <a:rPr lang="en-US" dirty="0"/>
              <a:t>Network &amp; Edge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02366F58-5B39-B989-4537-F62B234B2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5816484" y="2834144"/>
            <a:ext cx="2573470" cy="14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245C67AE-0BAD-C9D6-4DC9-2B9CE1AAA958}"/>
              </a:ext>
            </a:extLst>
          </p:cNvPr>
          <p:cNvSpPr txBox="1">
            <a:spLocks/>
          </p:cNvSpPr>
          <p:nvPr/>
        </p:nvSpPr>
        <p:spPr>
          <a:xfrm>
            <a:off x="5812963" y="1925425"/>
            <a:ext cx="2575797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Proliferation of </a:t>
            </a:r>
            <a:br>
              <a:rPr lang="en-US" dirty="0"/>
            </a:br>
            <a:r>
              <a:rPr lang="en-US" dirty="0"/>
              <a:t>Cloud Computing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DEFB7003-C1D1-295B-B4EF-3E893053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8621395" y="2778588"/>
            <a:ext cx="2570899" cy="14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D4B8797D-F240-0215-3B46-B4B702813B94}"/>
              </a:ext>
            </a:extLst>
          </p:cNvPr>
          <p:cNvSpPr txBox="1">
            <a:spLocks/>
          </p:cNvSpPr>
          <p:nvPr/>
        </p:nvSpPr>
        <p:spPr>
          <a:xfrm>
            <a:off x="8614232" y="1922787"/>
            <a:ext cx="2575796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Acceleration of data analytics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1B28AE-660B-2D77-81BF-57A83B3FDF47}"/>
              </a:ext>
            </a:extLst>
          </p:cNvPr>
          <p:cNvGrpSpPr/>
          <p:nvPr/>
        </p:nvGrpSpPr>
        <p:grpSpPr>
          <a:xfrm>
            <a:off x="7830426" y="4315754"/>
            <a:ext cx="2348387" cy="1349313"/>
            <a:chOff x="6988081" y="3939544"/>
            <a:chExt cx="2247724" cy="1246155"/>
          </a:xfrm>
          <a:solidFill>
            <a:schemeClr val="accent1"/>
          </a:solidFill>
        </p:grpSpPr>
        <p:pic>
          <p:nvPicPr>
            <p:cNvPr id="16" name="Picture 2" descr="Processor outline">
              <a:extLst>
                <a:ext uri="{FF2B5EF4-FFF2-40B4-BE49-F238E27FC236}">
                  <a16:creationId xmlns:a16="http://schemas.microsoft.com/office/drawing/2014/main" id="{ED5FB678-2640-94D3-BF2A-CEF4730C88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t="379" b="379"/>
            <a:stretch/>
          </p:blipFill>
          <p:spPr bwMode="auto">
            <a:xfrm>
              <a:off x="6988081" y="3939544"/>
              <a:ext cx="1250411" cy="1240927"/>
            </a:xfrm>
            <a:prstGeom prst="rect">
              <a:avLst/>
            </a:prstGeom>
            <a:noFill/>
          </p:spPr>
        </p:pic>
        <p:pic>
          <p:nvPicPr>
            <p:cNvPr id="17" name="Picture 2" descr="Artificial Intelligence outline">
              <a:extLst>
                <a:ext uri="{FF2B5EF4-FFF2-40B4-BE49-F238E27FC236}">
                  <a16:creationId xmlns:a16="http://schemas.microsoft.com/office/drawing/2014/main" id="{612DD8F4-74AF-7297-0D8A-1865E3BC6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t="379" b="379"/>
            <a:stretch/>
          </p:blipFill>
          <p:spPr bwMode="auto">
            <a:xfrm>
              <a:off x="7985394" y="3944772"/>
              <a:ext cx="1250411" cy="1240927"/>
            </a:xfrm>
            <a:prstGeom prst="rect">
              <a:avLst/>
            </a:prstGeom>
            <a:noFill/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586673-2A27-68F9-4A2D-EED8552C4D15}"/>
              </a:ext>
            </a:extLst>
          </p:cNvPr>
          <p:cNvGrpSpPr/>
          <p:nvPr/>
        </p:nvGrpSpPr>
        <p:grpSpPr>
          <a:xfrm>
            <a:off x="4196085" y="4311345"/>
            <a:ext cx="3082201" cy="1357897"/>
            <a:chOff x="3917667" y="3926385"/>
            <a:chExt cx="2950083" cy="1254083"/>
          </a:xfrm>
          <a:solidFill>
            <a:schemeClr val="accent1"/>
          </a:solidFill>
        </p:grpSpPr>
        <p:pic>
          <p:nvPicPr>
            <p:cNvPr id="19" name="Picture 2" descr="Connections outline">
              <a:extLst>
                <a:ext uri="{FF2B5EF4-FFF2-40B4-BE49-F238E27FC236}">
                  <a16:creationId xmlns:a16="http://schemas.microsoft.com/office/drawing/2014/main" id="{68F95728-92E6-6AF9-F792-1C6A322DA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379" b="379"/>
            <a:stretch/>
          </p:blipFill>
          <p:spPr bwMode="auto">
            <a:xfrm>
              <a:off x="5617339" y="3926385"/>
              <a:ext cx="1250411" cy="1240927"/>
            </a:xfrm>
            <a:prstGeom prst="rect">
              <a:avLst/>
            </a:prstGeom>
            <a:noFill/>
          </p:spPr>
        </p:pic>
        <p:pic>
          <p:nvPicPr>
            <p:cNvPr id="20" name="Picture 2" descr="Social network outline">
              <a:extLst>
                <a:ext uri="{FF2B5EF4-FFF2-40B4-BE49-F238E27FC236}">
                  <a16:creationId xmlns:a16="http://schemas.microsoft.com/office/drawing/2014/main" id="{A5FB9A95-D425-092D-BBB1-64EB778F7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 t="379" b="379"/>
            <a:stretch/>
          </p:blipFill>
          <p:spPr bwMode="auto">
            <a:xfrm>
              <a:off x="3917668" y="3939541"/>
              <a:ext cx="1250411" cy="1240927"/>
            </a:xfrm>
            <a:prstGeom prst="rect">
              <a:avLst/>
            </a:prstGeom>
            <a:noFill/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B12DF1E-E66B-A008-71D7-279401F10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93911" y="4675667"/>
              <a:ext cx="525123" cy="0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09306F4-6621-C263-A38D-1A1BEBDF6B42}"/>
              </a:ext>
            </a:extLst>
          </p:cNvPr>
          <p:cNvSpPr txBox="1">
            <a:spLocks/>
          </p:cNvSpPr>
          <p:nvPr/>
        </p:nvSpPr>
        <p:spPr>
          <a:xfrm>
            <a:off x="821115" y="1820312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0FECA9-735E-CA8A-5BD2-519A17D8943C}"/>
              </a:ext>
            </a:extLst>
          </p:cNvPr>
          <p:cNvSpPr txBox="1"/>
          <p:nvPr/>
        </p:nvSpPr>
        <p:spPr>
          <a:xfrm>
            <a:off x="4401757" y="5653873"/>
            <a:ext cx="2670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Decentralized Applications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B4DBA5-6F6C-B222-D0F0-FA96B8E4D1FE}"/>
              </a:ext>
            </a:extLst>
          </p:cNvPr>
          <p:cNvSpPr txBox="1"/>
          <p:nvPr/>
        </p:nvSpPr>
        <p:spPr>
          <a:xfrm>
            <a:off x="7747666" y="5648823"/>
            <a:ext cx="2478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AI/ML and HPC analytics</a:t>
            </a: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19D4674F-7B1F-FA69-506F-C4746875B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B335-1FAA-CA41-8DF4-4F2FDF3B6B13}" type="datetime1">
              <a:rPr lang="en-US" smtClean="0"/>
              <a:t>9/27/23</a:t>
            </a:fld>
            <a:endParaRPr lang="en-US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27DD5169-2B5F-0547-D3DD-196E9189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40BAD-E3A1-2553-A769-A7DEF8DD806D}"/>
              </a:ext>
            </a:extLst>
          </p:cNvPr>
          <p:cNvSpPr/>
          <p:nvPr/>
        </p:nvSpPr>
        <p:spPr>
          <a:xfrm>
            <a:off x="838196" y="1837475"/>
            <a:ext cx="10515600" cy="435133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5C7C69-39BF-C904-DE86-1A9FD2D3E6B6}"/>
              </a:ext>
            </a:extLst>
          </p:cNvPr>
          <p:cNvSpPr/>
          <p:nvPr/>
        </p:nvSpPr>
        <p:spPr>
          <a:xfrm>
            <a:off x="838198" y="3540464"/>
            <a:ext cx="10515599" cy="945360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I/O-intensive applications call for scalable, high-throughput systems</a:t>
            </a:r>
          </a:p>
        </p:txBody>
      </p:sp>
    </p:spTree>
    <p:extLst>
      <p:ext uri="{BB962C8B-B14F-4D97-AF65-F5344CB8AC3E}">
        <p14:creationId xmlns:p14="http://schemas.microsoft.com/office/powerpoint/2010/main" val="208939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398FB-CB2B-B574-170B-D00C3C350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DADA1C36-167B-ECB6-F288-51D49E738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3994457" y="2779425"/>
            <a:ext cx="2580713" cy="210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6B841D0E-D9A3-2C94-8B76-863222A02E61}"/>
              </a:ext>
            </a:extLst>
          </p:cNvPr>
          <p:cNvSpPr txBox="1">
            <a:spLocks/>
          </p:cNvSpPr>
          <p:nvPr/>
        </p:nvSpPr>
        <p:spPr>
          <a:xfrm>
            <a:off x="3994457" y="1823642"/>
            <a:ext cx="2580713" cy="953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Network adapters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F90DA6F-3645-44C4-5A29-F2AA948221B8}"/>
              </a:ext>
            </a:extLst>
          </p:cNvPr>
          <p:cNvSpPr txBox="1">
            <a:spLocks/>
          </p:cNvSpPr>
          <p:nvPr/>
        </p:nvSpPr>
        <p:spPr>
          <a:xfrm>
            <a:off x="7358623" y="1969932"/>
            <a:ext cx="3219299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Persistent Memory (PM)</a:t>
            </a:r>
          </a:p>
          <a:p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5E5B671-2921-C181-8BDC-96903AD1D29C}"/>
              </a:ext>
            </a:extLst>
          </p:cNvPr>
          <p:cNvSpPr txBox="1">
            <a:spLocks/>
          </p:cNvSpPr>
          <p:nvPr/>
        </p:nvSpPr>
        <p:spPr>
          <a:xfrm>
            <a:off x="3588651" y="4885074"/>
            <a:ext cx="3392324" cy="820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Gigabit Ethernet</a:t>
            </a:r>
            <a:br>
              <a:rPr lang="en-US" dirty="0"/>
            </a:br>
            <a:r>
              <a:rPr lang="en-US" dirty="0"/>
              <a:t>adapter cards</a:t>
            </a:r>
            <a:endParaRPr lang="en-US" b="1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F8FB220-C2C4-840F-1489-F7D6BF845A34}"/>
              </a:ext>
            </a:extLst>
          </p:cNvPr>
          <p:cNvSpPr txBox="1">
            <a:spLocks/>
          </p:cNvSpPr>
          <p:nvPr/>
        </p:nvSpPr>
        <p:spPr>
          <a:xfrm>
            <a:off x="7195570" y="4892447"/>
            <a:ext cx="3392324" cy="820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Low-latency storage</a:t>
            </a:r>
            <a:br>
              <a:rPr lang="en-US" dirty="0"/>
            </a:br>
            <a:r>
              <a:rPr lang="en-US" dirty="0"/>
              <a:t>with scalable capacity</a:t>
            </a:r>
          </a:p>
          <a:p>
            <a:endParaRPr lang="en-US" b="1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A9B966A-BDB2-5AFB-DB2F-4D04C726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B0D5-22BD-C946-BD0C-77177F72E211}" type="datetime1">
              <a:rPr lang="en-US" smtClean="0"/>
              <a:t>9/27/23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4FD5ED3-DE1B-5E54-FD8A-A924C7867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C9CA3A1-0A82-17BF-E83B-A61BEDCCA1ED}"/>
              </a:ext>
            </a:extLst>
          </p:cNvPr>
          <p:cNvSpPr txBox="1">
            <a:spLocks/>
          </p:cNvSpPr>
          <p:nvPr/>
        </p:nvSpPr>
        <p:spPr>
          <a:xfrm>
            <a:off x="7393570" y="2369789"/>
            <a:ext cx="3219299" cy="799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and CXL</a:t>
            </a:r>
          </a:p>
          <a:p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3E50D56-FDF8-5277-D39B-02620896027E}"/>
              </a:ext>
            </a:extLst>
          </p:cNvPr>
          <p:cNvGrpSpPr/>
          <p:nvPr/>
        </p:nvGrpSpPr>
        <p:grpSpPr>
          <a:xfrm>
            <a:off x="7685006" y="2791168"/>
            <a:ext cx="2559443" cy="2079757"/>
            <a:chOff x="7685006" y="2791168"/>
            <a:chExt cx="2559443" cy="2079757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B2DBCEC-C79C-C604-A45B-C5C65A50B23A}"/>
                </a:ext>
              </a:extLst>
            </p:cNvPr>
            <p:cNvSpPr/>
            <p:nvPr/>
          </p:nvSpPr>
          <p:spPr>
            <a:xfrm>
              <a:off x="7685006" y="2791168"/>
              <a:ext cx="2559443" cy="2079757"/>
            </a:xfrm>
            <a:custGeom>
              <a:avLst/>
              <a:gdLst>
                <a:gd name="connsiteX0" fmla="*/ -1406 w 2559443"/>
                <a:gd name="connsiteY0" fmla="*/ -378 h 2079757"/>
                <a:gd name="connsiteX1" fmla="*/ 2558038 w 2559443"/>
                <a:gd name="connsiteY1" fmla="*/ -378 h 2079757"/>
                <a:gd name="connsiteX2" fmla="*/ 2558038 w 2559443"/>
                <a:gd name="connsiteY2" fmla="*/ 2079380 h 2079757"/>
                <a:gd name="connsiteX3" fmla="*/ -1406 w 2559443"/>
                <a:gd name="connsiteY3" fmla="*/ 2079380 h 207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9443" h="2079757">
                  <a:moveTo>
                    <a:pt x="-1406" y="-378"/>
                  </a:moveTo>
                  <a:lnTo>
                    <a:pt x="2558038" y="-378"/>
                  </a:lnTo>
                  <a:lnTo>
                    <a:pt x="2558038" y="2079380"/>
                  </a:lnTo>
                  <a:lnTo>
                    <a:pt x="-1406" y="2079380"/>
                  </a:lnTo>
                  <a:close/>
                </a:path>
              </a:pathLst>
            </a:custGeom>
            <a:solidFill>
              <a:srgbClr val="FFFFFF"/>
            </a:solidFill>
            <a:ln w="14130" cap="flat">
              <a:solidFill>
                <a:srgbClr val="F2F2F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3EEA873-3A4C-189B-AC38-646E97FF0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29469" y="3397106"/>
              <a:ext cx="2267342" cy="633122"/>
            </a:xfrm>
            <a:custGeom>
              <a:avLst/>
              <a:gdLst>
                <a:gd name="connsiteX0" fmla="*/ -30 w 2267342"/>
                <a:gd name="connsiteY0" fmla="*/ 63 h 633122"/>
                <a:gd name="connsiteX1" fmla="*/ 2267313 w 2267342"/>
                <a:gd name="connsiteY1" fmla="*/ 63 h 633122"/>
                <a:gd name="connsiteX2" fmla="*/ 2267313 w 2267342"/>
                <a:gd name="connsiteY2" fmla="*/ 633185 h 633122"/>
                <a:gd name="connsiteX3" fmla="*/ -30 w 2267342"/>
                <a:gd name="connsiteY3" fmla="*/ 633185 h 633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342" h="633122">
                  <a:moveTo>
                    <a:pt x="-30" y="63"/>
                  </a:moveTo>
                  <a:lnTo>
                    <a:pt x="2267313" y="63"/>
                  </a:lnTo>
                  <a:lnTo>
                    <a:pt x="2267313" y="633185"/>
                  </a:lnTo>
                  <a:lnTo>
                    <a:pt x="-30" y="633185"/>
                  </a:lnTo>
                  <a:close/>
                </a:path>
              </a:pathLst>
            </a:cu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9B6CD5C-151F-9423-CC3D-5C5C5C1FD4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036" b="20911"/>
          <a:stretch/>
        </p:blipFill>
        <p:spPr>
          <a:xfrm>
            <a:off x="7683418" y="3975183"/>
            <a:ext cx="2559443" cy="702350"/>
          </a:xfrm>
          <a:custGeom>
            <a:avLst/>
            <a:gdLst>
              <a:gd name="connsiteX0" fmla="*/ -399 w 2625376"/>
              <a:gd name="connsiteY0" fmla="*/ -98 h 1375733"/>
              <a:gd name="connsiteX1" fmla="*/ 2624978 w 2625376"/>
              <a:gd name="connsiteY1" fmla="*/ -98 h 1375733"/>
              <a:gd name="connsiteX2" fmla="*/ 2624978 w 2625376"/>
              <a:gd name="connsiteY2" fmla="*/ 1375635 h 1375733"/>
              <a:gd name="connsiteX3" fmla="*/ -399 w 2625376"/>
              <a:gd name="connsiteY3" fmla="*/ 1375635 h 137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5376" h="1375733">
                <a:moveTo>
                  <a:pt x="-399" y="-98"/>
                </a:moveTo>
                <a:lnTo>
                  <a:pt x="2624978" y="-98"/>
                </a:lnTo>
                <a:lnTo>
                  <a:pt x="2624978" y="1375635"/>
                </a:lnTo>
                <a:lnTo>
                  <a:pt x="-399" y="1375635"/>
                </a:lnTo>
                <a:close/>
              </a:path>
            </a:pathLst>
          </a:custGeom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A624E73C-61A6-4CA5-73AC-33474E757E87}"/>
              </a:ext>
            </a:extLst>
          </p:cNvPr>
          <p:cNvSpPr txBox="1">
            <a:spLocks/>
          </p:cNvSpPr>
          <p:nvPr/>
        </p:nvSpPr>
        <p:spPr>
          <a:xfrm>
            <a:off x="7266978" y="5153061"/>
            <a:ext cx="3392324" cy="820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7578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6E295-C41E-A733-B10A-5800ED8124EF}"/>
              </a:ext>
            </a:extLst>
          </p:cNvPr>
          <p:cNvSpPr/>
          <p:nvPr/>
        </p:nvSpPr>
        <p:spPr>
          <a:xfrm>
            <a:off x="2849306" y="2412941"/>
            <a:ext cx="8502906" cy="622303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1. In datacenters, network round-trips are faster than writing to disk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607E2BD-F91C-942E-CBD5-FB7A2AA1F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477703"/>
              </p:ext>
            </p:extLst>
          </p:nvPr>
        </p:nvGraphicFramePr>
        <p:xfrm>
          <a:off x="3739012" y="3623552"/>
          <a:ext cx="6723496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454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454245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430797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eRPC [1]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Azure SSDs [2]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Measure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Round-Trip Time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Disk Write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A54260DC-C973-2B58-7D40-4FF6A9C88CAA}"/>
              </a:ext>
            </a:extLst>
          </p:cNvPr>
          <p:cNvSpPr txBox="1"/>
          <p:nvPr/>
        </p:nvSpPr>
        <p:spPr>
          <a:xfrm>
            <a:off x="838200" y="5252642"/>
            <a:ext cx="1051401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[1] Kalia, Anuj, Michael Kaminsky, and David Andersen. "Datacenter {RPCs} can be general and fast." </a:t>
            </a:r>
            <a:r>
              <a:rPr lang="en-US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16th USENIX Symposium on Networked Systems Design and Implementation (NSDI 19)</a:t>
            </a:r>
            <a:r>
              <a:rPr lang="en-US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. 2019.</a:t>
            </a:r>
            <a:br>
              <a:rPr lang="en-US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</a:br>
            <a:r>
              <a:rPr lang="en-US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[2] https://www.2azure.nl/2019/08/21/azure-ultra-disk-performance-storage-now-available/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6A5783-6E2F-FDCB-6904-65CD46D8D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940176"/>
              </p:ext>
            </p:extLst>
          </p:nvPr>
        </p:nvGraphicFramePr>
        <p:xfrm>
          <a:off x="3739013" y="3623552"/>
          <a:ext cx="6723496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454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454245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430797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eRPC [1]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Azure SSDs [2]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Measure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Round-Trip Time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Disk Write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&lt; 10us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B310D5-8067-3C70-83EF-8E57807BB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83383"/>
              </p:ext>
            </p:extLst>
          </p:nvPr>
        </p:nvGraphicFramePr>
        <p:xfrm>
          <a:off x="3739012" y="3623552"/>
          <a:ext cx="6723496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454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454245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430797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eRPC [1]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Azure SSDs [2]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Measure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Round-Trip Time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Disk Write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&lt; 10us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40–50x↑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86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879220-2024-679B-43E0-F93916DF8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62533"/>
              </p:ext>
            </p:extLst>
          </p:nvPr>
        </p:nvGraphicFramePr>
        <p:xfrm>
          <a:off x="3365386" y="3757497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249497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228005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Durability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80—140ns ( 1x 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001DE7-D0EB-1E12-F3DE-9F8B9A76B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213260"/>
              </p:ext>
            </p:extLst>
          </p:nvPr>
        </p:nvGraphicFramePr>
        <p:xfrm>
          <a:off x="3365385" y="3756043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249497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228005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Durability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80—140ns ( 1x 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500x↑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B336DE-92F4-1C5B-911B-4456CCC1A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65784"/>
              </p:ext>
            </p:extLst>
          </p:nvPr>
        </p:nvGraphicFramePr>
        <p:xfrm>
          <a:off x="3365385" y="3757497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249497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228005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Durability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80—140ns ( 1x 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500x↑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3x↑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006E295-C41E-A733-B10A-5800ED8124EF}"/>
              </a:ext>
            </a:extLst>
          </p:cNvPr>
          <p:cNvSpPr/>
          <p:nvPr/>
        </p:nvSpPr>
        <p:spPr>
          <a:xfrm>
            <a:off x="2849306" y="2412941"/>
            <a:ext cx="8502906" cy="622303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2. Persistent Memory (PM) fills the gap between DRAM and SSDs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896746-4526-585E-3DF0-114BFC8AD136}"/>
              </a:ext>
            </a:extLst>
          </p:cNvPr>
          <p:cNvSpPr/>
          <p:nvPr/>
        </p:nvSpPr>
        <p:spPr>
          <a:xfrm>
            <a:off x="836613" y="5625721"/>
            <a:ext cx="10515599" cy="672937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Call for scalable systems that can effectively utilize modern hardware</a:t>
            </a:r>
          </a:p>
        </p:txBody>
      </p:sp>
    </p:spTree>
    <p:extLst>
      <p:ext uri="{BB962C8B-B14F-4D97-AF65-F5344CB8AC3E}">
        <p14:creationId xmlns:p14="http://schemas.microsoft.com/office/powerpoint/2010/main" val="253883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879220-2024-679B-43E0-F93916DF8B48}"/>
              </a:ext>
            </a:extLst>
          </p:cNvPr>
          <p:cNvGraphicFramePr>
            <a:graphicFrameLocks noGrp="1"/>
          </p:cNvGraphicFramePr>
          <p:nvPr/>
        </p:nvGraphicFramePr>
        <p:xfrm>
          <a:off x="3365386" y="3757497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249497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228005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Durability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80—140ns ( 1x 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001DE7-D0EB-1E12-F3DE-9F8B9A76BF4D}"/>
              </a:ext>
            </a:extLst>
          </p:cNvPr>
          <p:cNvGraphicFramePr>
            <a:graphicFrameLocks noGrp="1"/>
          </p:cNvGraphicFramePr>
          <p:nvPr/>
        </p:nvGraphicFramePr>
        <p:xfrm>
          <a:off x="3365385" y="3756043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249497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228005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Durability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80—140ns ( 1x 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500x↑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B336DE-92F4-1C5B-911B-4456CCC1A3AE}"/>
              </a:ext>
            </a:extLst>
          </p:cNvPr>
          <p:cNvGraphicFramePr>
            <a:graphicFrameLocks noGrp="1"/>
          </p:cNvGraphicFramePr>
          <p:nvPr/>
        </p:nvGraphicFramePr>
        <p:xfrm>
          <a:off x="3365385" y="3757497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2249497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2228005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Durability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989973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80—140ns ( 1x 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500x↑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3x↑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006E295-C41E-A733-B10A-5800ED8124EF}"/>
              </a:ext>
            </a:extLst>
          </p:cNvPr>
          <p:cNvSpPr/>
          <p:nvPr/>
        </p:nvSpPr>
        <p:spPr>
          <a:xfrm>
            <a:off x="2849306" y="2412941"/>
            <a:ext cx="8502906" cy="622303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2. Persistent Memory (PM) fills the gap between DRAM and SSDs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B6A8C8-D16F-EDC1-2759-D6299DCC5D0C}"/>
              </a:ext>
            </a:extLst>
          </p:cNvPr>
          <p:cNvSpPr/>
          <p:nvPr/>
        </p:nvSpPr>
        <p:spPr>
          <a:xfrm>
            <a:off x="838196" y="1837475"/>
            <a:ext cx="10515600" cy="435133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793EF8-4ECF-F2ED-DA8D-129200F2081A}"/>
              </a:ext>
            </a:extLst>
          </p:cNvPr>
          <p:cNvSpPr/>
          <p:nvPr/>
        </p:nvSpPr>
        <p:spPr>
          <a:xfrm>
            <a:off x="838198" y="3540464"/>
            <a:ext cx="10515599" cy="945360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New hardware increases demand for scalable, high-throughput systems</a:t>
            </a:r>
          </a:p>
        </p:txBody>
      </p:sp>
    </p:spTree>
    <p:extLst>
      <p:ext uri="{BB962C8B-B14F-4D97-AF65-F5344CB8AC3E}">
        <p14:creationId xmlns:p14="http://schemas.microsoft.com/office/powerpoint/2010/main" val="327213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6D7DB-146F-31B0-3826-DA4CF1696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Stores: Heart of Systems Infrastructure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BA648-0672-A319-42F6-75AB5ECD1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3915B88-C29A-3A2B-3F3B-8BA94029F082}"/>
              </a:ext>
            </a:extLst>
          </p:cNvPr>
          <p:cNvSpPr txBox="1">
            <a:spLocks/>
          </p:cNvSpPr>
          <p:nvPr/>
        </p:nvSpPr>
        <p:spPr>
          <a:xfrm>
            <a:off x="838200" y="2527108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Systems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9DB0BA-362A-7D55-84A6-D9A29053DCA3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E57B291-2934-564E-4B87-72B1A66D42DE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0C2C24-45CF-0B9F-F906-4682C80C346C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16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E36F4624-B223-B7C9-8733-B472E73DA33A}"/>
              </a:ext>
            </a:extLst>
          </p:cNvPr>
          <p:cNvSpPr/>
          <p:nvPr/>
        </p:nvSpPr>
        <p:spPr>
          <a:xfrm rot="16200000">
            <a:off x="2439737" y="2734406"/>
            <a:ext cx="602957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DEA95260-778B-D187-648B-D75E79B61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8" t="8232" r="2459" b="6827"/>
          <a:stretch/>
        </p:blipFill>
        <p:spPr>
          <a:xfrm>
            <a:off x="3268580" y="2122975"/>
            <a:ext cx="7664360" cy="30713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CA3DE34-69C7-9342-89A2-63360A909C1B}"/>
              </a:ext>
            </a:extLst>
          </p:cNvPr>
          <p:cNvSpPr/>
          <p:nvPr/>
        </p:nvSpPr>
        <p:spPr>
          <a:xfrm>
            <a:off x="838200" y="5554660"/>
            <a:ext cx="10515600" cy="62230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Data stores fail to utilize available resources or meet the demands of applications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5D3D4C1F-069A-4854-BABE-B3AC2A52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6650-6893-8542-974B-71B668C5BEF8}" type="datetime1">
              <a:rPr lang="en-US" smtClean="0"/>
              <a:t>9/27/23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2DB2A3A-E669-CEA6-12FD-CA830E37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6E55C49-5FF5-1253-E518-69BC17FA2421}"/>
              </a:ext>
            </a:extLst>
          </p:cNvPr>
          <p:cNvSpPr txBox="1">
            <a:spLocks/>
          </p:cNvSpPr>
          <p:nvPr/>
        </p:nvSpPr>
        <p:spPr>
          <a:xfrm>
            <a:off x="845155" y="2526116"/>
            <a:ext cx="1794925" cy="596684"/>
          </a:xfrm>
          <a:prstGeom prst="rect">
            <a:avLst/>
          </a:prstGeom>
          <a:solidFill>
            <a:srgbClr val="FFA7A3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77342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F92E7D-2CB8-F40F-1285-08590FD1B12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16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12F0C917-FF4D-6042-A71A-9C7290B7EDA8}"/>
              </a:ext>
            </a:extLst>
          </p:cNvPr>
          <p:cNvSpPr/>
          <p:nvPr/>
        </p:nvSpPr>
        <p:spPr>
          <a:xfrm rot="16200000">
            <a:off x="2439737" y="2734406"/>
            <a:ext cx="602957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A8C27-4D91-A009-628A-9DF5201B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We Discuss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B7E6E-FA30-D89B-03CB-7A79AAA9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1A0F74-1FD7-55DD-EB10-4657428C521B}"/>
              </a:ext>
            </a:extLst>
          </p:cNvPr>
          <p:cNvSpPr txBox="1">
            <a:spLocks/>
          </p:cNvSpPr>
          <p:nvPr/>
        </p:nvSpPr>
        <p:spPr>
          <a:xfrm>
            <a:off x="838200" y="2527108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Systems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3F60E2-B042-8D5E-2049-1159AAAE4EDC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67B4D7-4457-6625-58BF-529092C720CB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B3EF958A-855A-DDC3-8F49-2A9610F59CBA}"/>
              </a:ext>
            </a:extLst>
          </p:cNvPr>
          <p:cNvGraphicFramePr>
            <a:graphicFrameLocks/>
          </p:cNvGraphicFramePr>
          <p:nvPr/>
        </p:nvGraphicFramePr>
        <p:xfrm>
          <a:off x="3079621" y="2156326"/>
          <a:ext cx="804227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6779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2721901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2913597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441854">
                <a:tc rowSpan="2"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44185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</a:tbl>
          </a:graphicData>
        </a:graphic>
      </p:graphicFrame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D24112E-1681-C959-3B8B-EC57A866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7173-C230-0244-B1EE-467F30E339B4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60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6DFE594-2110-E8E0-F1BF-0EC4FBBACBDE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16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12F0C917-FF4D-6042-A71A-9C7290B7EDA8}"/>
              </a:ext>
            </a:extLst>
          </p:cNvPr>
          <p:cNvSpPr/>
          <p:nvPr/>
        </p:nvSpPr>
        <p:spPr>
          <a:xfrm rot="16200000">
            <a:off x="2439737" y="2734406"/>
            <a:ext cx="602957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A8C27-4D91-A009-628A-9DF5201B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We Discuss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B7E6E-FA30-D89B-03CB-7A79AAA9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1A0F74-1FD7-55DD-EB10-4657428C521B}"/>
              </a:ext>
            </a:extLst>
          </p:cNvPr>
          <p:cNvSpPr txBox="1">
            <a:spLocks/>
          </p:cNvSpPr>
          <p:nvPr/>
        </p:nvSpPr>
        <p:spPr>
          <a:xfrm>
            <a:off x="838200" y="2527108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Systems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3F60E2-B042-8D5E-2049-1159AAAE4EDC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67B4D7-4457-6625-58BF-529092C720CB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B3EF958A-855A-DDC3-8F49-2A9610F59CBA}"/>
              </a:ext>
            </a:extLst>
          </p:cNvPr>
          <p:cNvGraphicFramePr>
            <a:graphicFrameLocks/>
          </p:cNvGraphicFramePr>
          <p:nvPr/>
        </p:nvGraphicFramePr>
        <p:xfrm>
          <a:off x="3079621" y="2156326"/>
          <a:ext cx="804227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6779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2721901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2913597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44185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44185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</a:tbl>
          </a:graphicData>
        </a:graphic>
      </p:graphicFrame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AFF0013D-10D2-3F66-0A3B-0C3132CB1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4875" y="4153352"/>
            <a:ext cx="1737351" cy="173735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3445AA-60B6-1AE5-6174-9D8807A9656D}"/>
              </a:ext>
            </a:extLst>
          </p:cNvPr>
          <p:cNvCxnSpPr>
            <a:cxnSpLocks/>
          </p:cNvCxnSpPr>
          <p:nvPr/>
        </p:nvCxnSpPr>
        <p:spPr>
          <a:xfrm>
            <a:off x="4628828" y="5137495"/>
            <a:ext cx="168348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824DDCB-0B18-D13B-59BA-BDFD4F762049}"/>
              </a:ext>
            </a:extLst>
          </p:cNvPr>
          <p:cNvSpPr/>
          <p:nvPr/>
        </p:nvSpPr>
        <p:spPr>
          <a:xfrm>
            <a:off x="6416298" y="4153352"/>
            <a:ext cx="4705600" cy="196847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Server outline">
            <a:extLst>
              <a:ext uri="{FF2B5EF4-FFF2-40B4-BE49-F238E27FC236}">
                <a16:creationId xmlns:a16="http://schemas.microsoft.com/office/drawing/2014/main" id="{A464DFA1-52C1-C230-29D2-4628E516B0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34" y="4261943"/>
            <a:ext cx="1731004" cy="17310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23E78D-D49C-3202-C6F9-B52E912AE122}"/>
              </a:ext>
            </a:extLst>
          </p:cNvPr>
          <p:cNvSpPr/>
          <p:nvPr/>
        </p:nvSpPr>
        <p:spPr>
          <a:xfrm>
            <a:off x="8104358" y="5698974"/>
            <a:ext cx="1557155" cy="383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key, value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3460D7-E9AD-2926-6207-1D7161DDBBBC}"/>
              </a:ext>
            </a:extLst>
          </p:cNvPr>
          <p:cNvSpPr/>
          <p:nvPr/>
        </p:nvSpPr>
        <p:spPr>
          <a:xfrm>
            <a:off x="4628828" y="4718839"/>
            <a:ext cx="1675862" cy="383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Put, Get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277455A-DF53-3938-0E6C-72ADBBDB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2F8E1-A8D5-4A4C-8363-8B5684FC88FF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9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1F637A-40E3-5A76-EC1D-05DBDF6764D3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16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12F0C917-FF4D-6042-A71A-9C7290B7EDA8}"/>
              </a:ext>
            </a:extLst>
          </p:cNvPr>
          <p:cNvSpPr/>
          <p:nvPr/>
        </p:nvSpPr>
        <p:spPr>
          <a:xfrm rot="16200000">
            <a:off x="2439737" y="2734406"/>
            <a:ext cx="602957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A8C27-4D91-A009-628A-9DF5201B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We Discuss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B7E6E-FA30-D89B-03CB-7A79AAA9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1A0F74-1FD7-55DD-EB10-4657428C521B}"/>
              </a:ext>
            </a:extLst>
          </p:cNvPr>
          <p:cNvSpPr txBox="1">
            <a:spLocks/>
          </p:cNvSpPr>
          <p:nvPr/>
        </p:nvSpPr>
        <p:spPr>
          <a:xfrm>
            <a:off x="838200" y="2527108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Systems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3F60E2-B042-8D5E-2049-1159AAAE4EDC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67B4D7-4457-6625-58BF-529092C720CB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B3EF958A-855A-DDC3-8F49-2A9610F59CBA}"/>
              </a:ext>
            </a:extLst>
          </p:cNvPr>
          <p:cNvGraphicFramePr>
            <a:graphicFrameLocks/>
          </p:cNvGraphicFramePr>
          <p:nvPr/>
        </p:nvGraphicFramePr>
        <p:xfrm>
          <a:off x="3079621" y="2156326"/>
          <a:ext cx="804227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6779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2721901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2913597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44185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44185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A1F220F-CFCD-8335-2099-CC39BA7F2ACA}"/>
              </a:ext>
            </a:extLst>
          </p:cNvPr>
          <p:cNvSpPr/>
          <p:nvPr/>
        </p:nvSpPr>
        <p:spPr>
          <a:xfrm>
            <a:off x="6416298" y="4153352"/>
            <a:ext cx="4705600" cy="196847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 …</a:t>
            </a:r>
          </a:p>
        </p:txBody>
      </p:sp>
      <p:pic>
        <p:nvPicPr>
          <p:cNvPr id="10" name="Graphic 9" descr="Server outline">
            <a:extLst>
              <a:ext uri="{FF2B5EF4-FFF2-40B4-BE49-F238E27FC236}">
                <a16:creationId xmlns:a16="http://schemas.microsoft.com/office/drawing/2014/main" id="{E4C7E12A-2CA1-0FA4-6350-31E39734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3293" y="4866463"/>
            <a:ext cx="1126479" cy="1126479"/>
          </a:xfrm>
          <a:prstGeom prst="rect">
            <a:avLst/>
          </a:prstGeom>
        </p:spPr>
      </p:pic>
      <p:pic>
        <p:nvPicPr>
          <p:cNvPr id="11" name="Graphic 10" descr="Server outline">
            <a:extLst>
              <a:ext uri="{FF2B5EF4-FFF2-40B4-BE49-F238E27FC236}">
                <a16:creationId xmlns:a16="http://schemas.microsoft.com/office/drawing/2014/main" id="{A7288467-705E-5517-583D-02AB1477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4866466"/>
            <a:ext cx="1126479" cy="1126479"/>
          </a:xfrm>
          <a:prstGeom prst="rect">
            <a:avLst/>
          </a:prstGeom>
        </p:spPr>
      </p:pic>
      <p:pic>
        <p:nvPicPr>
          <p:cNvPr id="13" name="Graphic 12" descr="Server outline">
            <a:extLst>
              <a:ext uri="{FF2B5EF4-FFF2-40B4-BE49-F238E27FC236}">
                <a16:creationId xmlns:a16="http://schemas.microsoft.com/office/drawing/2014/main" id="{08288520-A374-315F-4D93-2CD2409B4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6426" y="4866465"/>
            <a:ext cx="1126479" cy="1126479"/>
          </a:xfrm>
          <a:prstGeom prst="rect">
            <a:avLst/>
          </a:prstGeom>
        </p:spPr>
      </p:pic>
      <p:pic>
        <p:nvPicPr>
          <p:cNvPr id="14" name="Graphic 13" descr="Server outline">
            <a:extLst>
              <a:ext uri="{FF2B5EF4-FFF2-40B4-BE49-F238E27FC236}">
                <a16:creationId xmlns:a16="http://schemas.microsoft.com/office/drawing/2014/main" id="{E65E34B9-3727-AF78-BB1A-56F69FC58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7519" y="4866464"/>
            <a:ext cx="1126479" cy="112647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D4B880-942F-E61B-17D3-B99817C229F7}"/>
              </a:ext>
            </a:extLst>
          </p:cNvPr>
          <p:cNvCxnSpPr>
            <a:cxnSpLocks/>
          </p:cNvCxnSpPr>
          <p:nvPr/>
        </p:nvCxnSpPr>
        <p:spPr>
          <a:xfrm>
            <a:off x="6416298" y="4541006"/>
            <a:ext cx="40832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74EE597-B90E-2DF6-4384-A0C53DCEA53C}"/>
              </a:ext>
            </a:extLst>
          </p:cNvPr>
          <p:cNvCxnSpPr>
            <a:cxnSpLocks/>
          </p:cNvCxnSpPr>
          <p:nvPr/>
        </p:nvCxnSpPr>
        <p:spPr>
          <a:xfrm>
            <a:off x="7100758" y="4525508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FA56366-50C5-0159-957C-CEF9A7A440F8}"/>
              </a:ext>
            </a:extLst>
          </p:cNvPr>
          <p:cNvCxnSpPr>
            <a:cxnSpLocks/>
          </p:cNvCxnSpPr>
          <p:nvPr/>
        </p:nvCxnSpPr>
        <p:spPr>
          <a:xfrm>
            <a:off x="8074568" y="4525508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6A91B86-FD26-B9AB-B051-A09B0D8CC110}"/>
              </a:ext>
            </a:extLst>
          </p:cNvPr>
          <p:cNvCxnSpPr>
            <a:cxnSpLocks/>
          </p:cNvCxnSpPr>
          <p:nvPr/>
        </p:nvCxnSpPr>
        <p:spPr>
          <a:xfrm>
            <a:off x="9567033" y="4530673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BBA7422-F642-40F1-6AC8-2A5F2E533E16}"/>
              </a:ext>
            </a:extLst>
          </p:cNvPr>
          <p:cNvCxnSpPr>
            <a:cxnSpLocks/>
          </p:cNvCxnSpPr>
          <p:nvPr/>
        </p:nvCxnSpPr>
        <p:spPr>
          <a:xfrm>
            <a:off x="10499559" y="4525508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 descr="School girl outline">
            <a:extLst>
              <a:ext uri="{FF2B5EF4-FFF2-40B4-BE49-F238E27FC236}">
                <a16:creationId xmlns:a16="http://schemas.microsoft.com/office/drawing/2014/main" id="{17D014B4-D691-7E08-748B-F74EBE7E3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4875" y="4153352"/>
            <a:ext cx="1737351" cy="173735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E88C6BC-CCDB-ABBD-C3F5-D2F5F5755E04}"/>
              </a:ext>
            </a:extLst>
          </p:cNvPr>
          <p:cNvCxnSpPr>
            <a:cxnSpLocks/>
          </p:cNvCxnSpPr>
          <p:nvPr/>
        </p:nvCxnSpPr>
        <p:spPr>
          <a:xfrm>
            <a:off x="4628828" y="5137495"/>
            <a:ext cx="168348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CFF46FC-8D58-42AA-26A4-D5D5DC4DB189}"/>
              </a:ext>
            </a:extLst>
          </p:cNvPr>
          <p:cNvSpPr/>
          <p:nvPr/>
        </p:nvSpPr>
        <p:spPr>
          <a:xfrm>
            <a:off x="8104358" y="5698974"/>
            <a:ext cx="1557155" cy="383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key, value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E804CD3-759E-05A9-1DB7-E5635DB24F98}"/>
              </a:ext>
            </a:extLst>
          </p:cNvPr>
          <p:cNvSpPr/>
          <p:nvPr/>
        </p:nvSpPr>
        <p:spPr>
          <a:xfrm>
            <a:off x="4628828" y="4718839"/>
            <a:ext cx="1675862" cy="383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Transaction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1E1FB367-D0EA-E4DB-60EC-BC39FF256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A9E9-8DD7-0E40-A719-4913A9C0C491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1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46D5B8C-84A9-3A91-9CAD-201727826FFC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16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12F0C917-FF4D-6042-A71A-9C7290B7EDA8}"/>
              </a:ext>
            </a:extLst>
          </p:cNvPr>
          <p:cNvSpPr/>
          <p:nvPr/>
        </p:nvSpPr>
        <p:spPr>
          <a:xfrm rot="16200000">
            <a:off x="2439737" y="2734406"/>
            <a:ext cx="602957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A8C27-4D91-A009-628A-9DF5201B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We Discuss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B7E6E-FA30-D89B-03CB-7A79AAA9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12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1A0F74-1FD7-55DD-EB10-4657428C521B}"/>
              </a:ext>
            </a:extLst>
          </p:cNvPr>
          <p:cNvSpPr txBox="1">
            <a:spLocks/>
          </p:cNvSpPr>
          <p:nvPr/>
        </p:nvSpPr>
        <p:spPr>
          <a:xfrm>
            <a:off x="838200" y="2527108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Systems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3F60E2-B042-8D5E-2049-1159AAAE4EDC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67B4D7-4457-6625-58BF-529092C720CB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B8801C24-1384-7851-CF5C-C9771C999656}"/>
              </a:ext>
            </a:extLst>
          </p:cNvPr>
          <p:cNvGraphicFramePr>
            <a:graphicFrameLocks/>
          </p:cNvGraphicFramePr>
          <p:nvPr/>
        </p:nvGraphicFramePr>
        <p:xfrm>
          <a:off x="3079621" y="2156326"/>
          <a:ext cx="804227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6779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2721901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2913597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44185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44185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A223EAB-B8EB-8F62-2F5B-F4052A9B6C17}"/>
              </a:ext>
            </a:extLst>
          </p:cNvPr>
          <p:cNvSpPr/>
          <p:nvPr/>
        </p:nvSpPr>
        <p:spPr>
          <a:xfrm>
            <a:off x="6416298" y="4153352"/>
            <a:ext cx="4705600" cy="196847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 …</a:t>
            </a:r>
          </a:p>
        </p:txBody>
      </p:sp>
      <p:pic>
        <p:nvPicPr>
          <p:cNvPr id="11" name="Graphic 10" descr="Server outline">
            <a:extLst>
              <a:ext uri="{FF2B5EF4-FFF2-40B4-BE49-F238E27FC236}">
                <a16:creationId xmlns:a16="http://schemas.microsoft.com/office/drawing/2014/main" id="{A6FC62B8-651D-2CE1-1972-BB7D56AEB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3293" y="4866463"/>
            <a:ext cx="1126479" cy="1126479"/>
          </a:xfrm>
          <a:prstGeom prst="rect">
            <a:avLst/>
          </a:prstGeom>
        </p:spPr>
      </p:pic>
      <p:pic>
        <p:nvPicPr>
          <p:cNvPr id="12" name="Graphic 11" descr="Server outline">
            <a:extLst>
              <a:ext uri="{FF2B5EF4-FFF2-40B4-BE49-F238E27FC236}">
                <a16:creationId xmlns:a16="http://schemas.microsoft.com/office/drawing/2014/main" id="{02D6FB14-8668-E9E0-BD19-6B455BA56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4866466"/>
            <a:ext cx="1126479" cy="1126479"/>
          </a:xfrm>
          <a:prstGeom prst="rect">
            <a:avLst/>
          </a:prstGeom>
        </p:spPr>
      </p:pic>
      <p:pic>
        <p:nvPicPr>
          <p:cNvPr id="14" name="Graphic 13" descr="Server outline">
            <a:extLst>
              <a:ext uri="{FF2B5EF4-FFF2-40B4-BE49-F238E27FC236}">
                <a16:creationId xmlns:a16="http://schemas.microsoft.com/office/drawing/2014/main" id="{5D00D231-25D7-8C68-8284-B1684236F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7519" y="4866464"/>
            <a:ext cx="1126479" cy="112647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B23D3A-0D94-7885-464B-9DA890CCCC0D}"/>
              </a:ext>
            </a:extLst>
          </p:cNvPr>
          <p:cNvCxnSpPr>
            <a:cxnSpLocks/>
          </p:cNvCxnSpPr>
          <p:nvPr/>
        </p:nvCxnSpPr>
        <p:spPr>
          <a:xfrm>
            <a:off x="6416298" y="4541006"/>
            <a:ext cx="23867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3643FE-3EF9-8AB5-E079-043AA0063D42}"/>
              </a:ext>
            </a:extLst>
          </p:cNvPr>
          <p:cNvCxnSpPr>
            <a:cxnSpLocks/>
          </p:cNvCxnSpPr>
          <p:nvPr/>
        </p:nvCxnSpPr>
        <p:spPr>
          <a:xfrm flipH="1">
            <a:off x="7100758" y="4541006"/>
            <a:ext cx="1702279" cy="309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932956-34DB-5CC9-2CB3-6D9B63FBA6C7}"/>
              </a:ext>
            </a:extLst>
          </p:cNvPr>
          <p:cNvCxnSpPr>
            <a:cxnSpLocks/>
          </p:cNvCxnSpPr>
          <p:nvPr/>
        </p:nvCxnSpPr>
        <p:spPr>
          <a:xfrm flipH="1">
            <a:off x="8074568" y="4541006"/>
            <a:ext cx="728469" cy="309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AF0DC70-5737-C122-0C11-DB353B74EDB8}"/>
              </a:ext>
            </a:extLst>
          </p:cNvPr>
          <p:cNvCxnSpPr>
            <a:cxnSpLocks/>
          </p:cNvCxnSpPr>
          <p:nvPr/>
        </p:nvCxnSpPr>
        <p:spPr>
          <a:xfrm>
            <a:off x="8803037" y="4541006"/>
            <a:ext cx="763996" cy="3151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C64A475-1EC8-3AB4-2AF1-3AC7550D1CD2}"/>
              </a:ext>
            </a:extLst>
          </p:cNvPr>
          <p:cNvCxnSpPr>
            <a:cxnSpLocks/>
          </p:cNvCxnSpPr>
          <p:nvPr/>
        </p:nvCxnSpPr>
        <p:spPr>
          <a:xfrm>
            <a:off x="8803037" y="4541006"/>
            <a:ext cx="1696522" cy="309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 descr="School girl outline">
            <a:extLst>
              <a:ext uri="{FF2B5EF4-FFF2-40B4-BE49-F238E27FC236}">
                <a16:creationId xmlns:a16="http://schemas.microsoft.com/office/drawing/2014/main" id="{984851DE-FEE5-B346-AA09-9BA176844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4875" y="4153352"/>
            <a:ext cx="1737351" cy="1737351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4143213-78CF-13C7-8B22-E27C6D03EFA3}"/>
              </a:ext>
            </a:extLst>
          </p:cNvPr>
          <p:cNvCxnSpPr>
            <a:cxnSpLocks/>
          </p:cNvCxnSpPr>
          <p:nvPr/>
        </p:nvCxnSpPr>
        <p:spPr>
          <a:xfrm>
            <a:off x="4628828" y="5137495"/>
            <a:ext cx="168348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C232DE9-6EBB-10D5-4746-7BFC6EA4B9C9}"/>
              </a:ext>
            </a:extLst>
          </p:cNvPr>
          <p:cNvSpPr/>
          <p:nvPr/>
        </p:nvSpPr>
        <p:spPr>
          <a:xfrm>
            <a:off x="4628828" y="4718839"/>
            <a:ext cx="1675862" cy="383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Transaction</a:t>
            </a:r>
          </a:p>
        </p:txBody>
      </p:sp>
      <p:pic>
        <p:nvPicPr>
          <p:cNvPr id="9" name="Graphic 8" descr="Server outline">
            <a:extLst>
              <a:ext uri="{FF2B5EF4-FFF2-40B4-BE49-F238E27FC236}">
                <a16:creationId xmlns:a16="http://schemas.microsoft.com/office/drawing/2014/main" id="{3989A052-3A00-6C93-7C5F-FEA767CA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6426" y="4866465"/>
            <a:ext cx="1126479" cy="112647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FEC3341-735A-502C-7344-6F55FFA5B0D8}"/>
              </a:ext>
            </a:extLst>
          </p:cNvPr>
          <p:cNvSpPr/>
          <p:nvPr/>
        </p:nvSpPr>
        <p:spPr>
          <a:xfrm>
            <a:off x="8104358" y="5698974"/>
            <a:ext cx="1557155" cy="383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key, value</a:t>
            </a: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C2A3C05C-476E-B7B3-8BFF-2B87CF11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3316-F315-0F46-B63D-D2904A193957}" type="datetime1">
              <a:rPr lang="en-US" smtClean="0"/>
              <a:t>9/27/23</a:t>
            </a:fld>
            <a:endParaRPr lang="en-US"/>
          </a:p>
        </p:txBody>
      </p:sp>
      <p:pic>
        <p:nvPicPr>
          <p:cNvPr id="8" name="Graphic 7" descr="Server outline">
            <a:extLst>
              <a:ext uri="{FF2B5EF4-FFF2-40B4-BE49-F238E27FC236}">
                <a16:creationId xmlns:a16="http://schemas.microsoft.com/office/drawing/2014/main" id="{752A00C8-D4FE-FD35-47D7-F580CACACE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03793" y="4861300"/>
            <a:ext cx="1126479" cy="11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3737-37C8-F463-471C-0DE41A89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Systems: Target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3CA5-E12A-209F-CE9A-D6357101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5CD01-F511-133A-A8FD-C48AE2C5A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21" name="Table 7">
            <a:extLst>
              <a:ext uri="{FF2B5EF4-FFF2-40B4-BE49-F238E27FC236}">
                <a16:creationId xmlns:a16="http://schemas.microsoft.com/office/drawing/2014/main" id="{7284E4BC-E244-3A92-7C88-8B6A63826929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599" cy="252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026758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DD726-6AFB-8675-0B88-E41EBA83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51728-6B9E-C44C-92E5-DA488226B75E}" type="datetime1">
              <a:rPr lang="en-US" smtClean="0"/>
              <a:t>9/27/23</a:t>
            </a:fld>
            <a:endParaRPr 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D33D60BE-1E3C-E407-6272-C3FDD0B3AA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059570"/>
              </p:ext>
            </p:extLst>
          </p:nvPr>
        </p:nvGraphicFramePr>
        <p:xfrm>
          <a:off x="838199" y="1825625"/>
          <a:ext cx="10515599" cy="252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08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3737-37C8-F463-471C-0DE41A89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Systems: Target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3CA5-E12A-209F-CE9A-D6357101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14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5CD01-F511-133A-A8FD-C48AE2C5A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FDB529DE-22E9-5BBE-42E6-0C4C29A48DDE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599" cy="252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</a:p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</a:tbl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33F112-FFDA-AB93-BA90-73492AFE1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263B-9F04-B641-8EBA-7DF5383E3E26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49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3737-37C8-F463-471C-0DE41A89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Systems: Target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3CA5-E12A-209F-CE9A-D6357101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5CD01-F511-133A-A8FD-C48AE2C5A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EF2329EC-E0D7-F05D-AD11-2F0CAA2245BF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599" cy="252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</a:tbl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182EB99-AECD-AA1A-F6DB-2FDC25A87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2ECE-B0B2-EB48-BC95-4A383E194F35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8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3737-37C8-F463-471C-0DE41A89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Limitations: Low Throughput and Poor Scalability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3CA5-E12A-209F-CE9A-D6357101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5CD01-F511-133A-A8FD-C48AE2C5A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EF2329EC-E0D7-F05D-AD11-2F0CAA2245BF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599" cy="252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</a:tbl>
          </a:graphicData>
        </a:graphic>
      </p:graphicFrame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6F4EC5B-9DBA-744A-08D9-8ECC39FB6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1A95-7501-DF45-A9ED-9A8461957BC2}" type="datetime1">
              <a:rPr lang="en-US" smtClean="0"/>
              <a:t>9/27/23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E0D95B-8699-EA33-4F29-F80778A83A22}"/>
              </a:ext>
            </a:extLst>
          </p:cNvPr>
          <p:cNvSpPr/>
          <p:nvPr/>
        </p:nvSpPr>
        <p:spPr>
          <a:xfrm>
            <a:off x="838199" y="5283199"/>
            <a:ext cx="10515599" cy="808117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These systems incur I/O bottlenecks that are inherent to their design </a:t>
            </a:r>
          </a:p>
        </p:txBody>
      </p:sp>
    </p:spTree>
    <p:extLst>
      <p:ext uri="{BB962C8B-B14F-4D97-AF65-F5344CB8AC3E}">
        <p14:creationId xmlns:p14="http://schemas.microsoft.com/office/powerpoint/2010/main" val="251088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BD4760-4A13-6AEF-C2BD-037367761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8999-2529-1047-BBAA-DFF77986C8B6}" type="datetime1">
              <a:rPr lang="en-US" smtClean="0"/>
              <a:t>9/27/23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0FD06-82E1-6E50-44ED-9FA40156B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17AFAB-A25F-1D47-F844-B961DB6DECD0}"/>
              </a:ext>
            </a:extLst>
          </p:cNvPr>
          <p:cNvSpPr txBox="1">
            <a:spLocks/>
          </p:cNvSpPr>
          <p:nvPr/>
        </p:nvSpPr>
        <p:spPr>
          <a:xfrm>
            <a:off x="838200" y="1943100"/>
            <a:ext cx="10515600" cy="148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Scalable and High-Throughput Systems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2964D55-A6AF-3843-89CE-0F097EE488C6}"/>
              </a:ext>
            </a:extLst>
          </p:cNvPr>
          <p:cNvGrpSpPr/>
          <p:nvPr/>
        </p:nvGrpSpPr>
        <p:grpSpPr>
          <a:xfrm>
            <a:off x="2826378" y="3830148"/>
            <a:ext cx="1080656" cy="925584"/>
            <a:chOff x="4000528" y="4723875"/>
            <a:chExt cx="1080656" cy="925584"/>
          </a:xfrm>
        </p:grpSpPr>
        <p:pic>
          <p:nvPicPr>
            <p:cNvPr id="6" name="Graphic 5" descr="Partial sun with solid fill">
              <a:extLst>
                <a:ext uri="{FF2B5EF4-FFF2-40B4-BE49-F238E27FC236}">
                  <a16:creationId xmlns:a16="http://schemas.microsoft.com/office/drawing/2014/main" id="{3DD02F9C-6EC3-C497-1B5D-EB47EA156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1365" y="4723875"/>
              <a:ext cx="914400" cy="914400"/>
            </a:xfrm>
            <a:prstGeom prst="rect">
              <a:avLst/>
            </a:prstGeom>
          </p:spPr>
        </p:pic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C89A9A61-00AA-16A6-2CE7-F6BD9FA14658}"/>
                </a:ext>
              </a:extLst>
            </p:cNvPr>
            <p:cNvSpPr/>
            <p:nvPr/>
          </p:nvSpPr>
          <p:spPr>
            <a:xfrm>
              <a:off x="4000528" y="4735059"/>
              <a:ext cx="1080656" cy="914400"/>
            </a:xfrm>
            <a:prstGeom prst="hexagon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Subtitle 2">
            <a:extLst>
              <a:ext uri="{FF2B5EF4-FFF2-40B4-BE49-F238E27FC236}">
                <a16:creationId xmlns:a16="http://schemas.microsoft.com/office/drawing/2014/main" id="{15B70715-018A-DF4D-0D25-46047EE2BEF4}"/>
              </a:ext>
            </a:extLst>
          </p:cNvPr>
          <p:cNvSpPr txBox="1">
            <a:spLocks/>
          </p:cNvSpPr>
          <p:nvPr/>
        </p:nvSpPr>
        <p:spPr>
          <a:xfrm>
            <a:off x="2529279" y="4878493"/>
            <a:ext cx="1674853" cy="562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Skye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1978487-EA3D-E97E-BF2A-9CC0DC4AF22C}"/>
              </a:ext>
            </a:extLst>
          </p:cNvPr>
          <p:cNvGrpSpPr/>
          <p:nvPr/>
        </p:nvGrpSpPr>
        <p:grpSpPr>
          <a:xfrm>
            <a:off x="5511944" y="3830148"/>
            <a:ext cx="1080656" cy="914400"/>
            <a:chOff x="6411216" y="4735059"/>
            <a:chExt cx="1080656" cy="914400"/>
          </a:xfrm>
        </p:grpSpPr>
        <p:pic>
          <p:nvPicPr>
            <p:cNvPr id="11" name="Graphic 10" descr="Mountain scene with solid fill">
              <a:extLst>
                <a:ext uri="{FF2B5EF4-FFF2-40B4-BE49-F238E27FC236}">
                  <a16:creationId xmlns:a16="http://schemas.microsoft.com/office/drawing/2014/main" id="{4CA24931-8DB3-59D4-4A20-DABD70C05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94344" y="4735059"/>
              <a:ext cx="914400" cy="914400"/>
            </a:xfrm>
            <a:prstGeom prst="rect">
              <a:avLst/>
            </a:prstGeom>
          </p:spPr>
        </p:pic>
        <p:sp>
          <p:nvSpPr>
            <p:cNvPr id="12" name="Hexagon 11">
              <a:extLst>
                <a:ext uri="{FF2B5EF4-FFF2-40B4-BE49-F238E27FC236}">
                  <a16:creationId xmlns:a16="http://schemas.microsoft.com/office/drawing/2014/main" id="{B5603D45-6D75-83E3-F500-B3D27F825AB7}"/>
                </a:ext>
              </a:extLst>
            </p:cNvPr>
            <p:cNvSpPr/>
            <p:nvPr/>
          </p:nvSpPr>
          <p:spPr>
            <a:xfrm>
              <a:off x="6411216" y="4735059"/>
              <a:ext cx="1080656" cy="914400"/>
            </a:xfrm>
            <a:prstGeom prst="hexagon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Subtitle 2">
            <a:extLst>
              <a:ext uri="{FF2B5EF4-FFF2-40B4-BE49-F238E27FC236}">
                <a16:creationId xmlns:a16="http://schemas.microsoft.com/office/drawing/2014/main" id="{C83B5A4D-0A65-D50D-348F-F2CEF9D6492D}"/>
              </a:ext>
            </a:extLst>
          </p:cNvPr>
          <p:cNvSpPr txBox="1">
            <a:spLocks/>
          </p:cNvSpPr>
          <p:nvPr/>
        </p:nvSpPr>
        <p:spPr>
          <a:xfrm>
            <a:off x="5214845" y="4928395"/>
            <a:ext cx="1674853" cy="562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Cascades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5C353A4-E431-2639-AD10-7891FE98E186}"/>
              </a:ext>
            </a:extLst>
          </p:cNvPr>
          <p:cNvSpPr txBox="1">
            <a:spLocks/>
          </p:cNvSpPr>
          <p:nvPr/>
        </p:nvSpPr>
        <p:spPr>
          <a:xfrm>
            <a:off x="7792872" y="4876977"/>
            <a:ext cx="1674853" cy="562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RainBlock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2EB236-8AE1-AD21-2ED9-C35192FF3141}"/>
              </a:ext>
            </a:extLst>
          </p:cNvPr>
          <p:cNvGrpSpPr/>
          <p:nvPr/>
        </p:nvGrpSpPr>
        <p:grpSpPr>
          <a:xfrm>
            <a:off x="8089971" y="3830148"/>
            <a:ext cx="1080656" cy="914400"/>
            <a:chOff x="8782254" y="4723875"/>
            <a:chExt cx="1080656" cy="914400"/>
          </a:xfrm>
        </p:grpSpPr>
        <p:pic>
          <p:nvPicPr>
            <p:cNvPr id="16" name="Graphic 15" descr="Beach umbrella with solid fill">
              <a:extLst>
                <a:ext uri="{FF2B5EF4-FFF2-40B4-BE49-F238E27FC236}">
                  <a16:creationId xmlns:a16="http://schemas.microsoft.com/office/drawing/2014/main" id="{C0EA602C-8B26-1D24-9F4F-01D0FEC79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8851528" y="4723875"/>
              <a:ext cx="914399" cy="914400"/>
            </a:xfrm>
            <a:prstGeom prst="rect">
              <a:avLst/>
            </a:prstGeom>
          </p:spPr>
        </p:pic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3978671D-ED6D-86CF-2AE8-83F36AFBEDAD}"/>
                </a:ext>
              </a:extLst>
            </p:cNvPr>
            <p:cNvSpPr/>
            <p:nvPr/>
          </p:nvSpPr>
          <p:spPr>
            <a:xfrm>
              <a:off x="8782254" y="4723875"/>
              <a:ext cx="1080656" cy="914400"/>
            </a:xfrm>
            <a:prstGeom prst="hexagon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582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4A447-6D74-DAE3-8DA4-65372C172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8999-2529-1047-BBAA-DFF77986C8B6}" type="datetime1">
              <a:rPr lang="en-US" smtClean="0"/>
              <a:t>9/27/23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3EB1D-00C6-442D-9968-741949C1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1E5863-5DC8-E5A5-6AB1-5F043B8715D0}"/>
              </a:ext>
            </a:extLst>
          </p:cNvPr>
          <p:cNvGrpSpPr/>
          <p:nvPr/>
        </p:nvGrpSpPr>
        <p:grpSpPr>
          <a:xfrm>
            <a:off x="2826378" y="3830148"/>
            <a:ext cx="1080656" cy="925584"/>
            <a:chOff x="4000528" y="4723875"/>
            <a:chExt cx="1080656" cy="925584"/>
          </a:xfrm>
        </p:grpSpPr>
        <p:pic>
          <p:nvPicPr>
            <p:cNvPr id="8" name="Graphic 7" descr="Partial sun with solid fill">
              <a:extLst>
                <a:ext uri="{FF2B5EF4-FFF2-40B4-BE49-F238E27FC236}">
                  <a16:creationId xmlns:a16="http://schemas.microsoft.com/office/drawing/2014/main" id="{70AE2FF4-6481-F8FA-9726-5921E4A6D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1365" y="4723875"/>
              <a:ext cx="914400" cy="914400"/>
            </a:xfrm>
            <a:prstGeom prst="rect">
              <a:avLst/>
            </a:prstGeom>
          </p:spPr>
        </p:pic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88C67231-6D00-6696-D166-AA1B8A74F0B3}"/>
                </a:ext>
              </a:extLst>
            </p:cNvPr>
            <p:cNvSpPr/>
            <p:nvPr/>
          </p:nvSpPr>
          <p:spPr>
            <a:xfrm>
              <a:off x="4000528" y="4735059"/>
              <a:ext cx="1080656" cy="914400"/>
            </a:xfrm>
            <a:prstGeom prst="hexagon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Subtitle 2">
            <a:extLst>
              <a:ext uri="{FF2B5EF4-FFF2-40B4-BE49-F238E27FC236}">
                <a16:creationId xmlns:a16="http://schemas.microsoft.com/office/drawing/2014/main" id="{C8B51C37-9CC8-3ABA-DFC1-B15E4110E8D6}"/>
              </a:ext>
            </a:extLst>
          </p:cNvPr>
          <p:cNvSpPr txBox="1">
            <a:spLocks/>
          </p:cNvSpPr>
          <p:nvPr/>
        </p:nvSpPr>
        <p:spPr>
          <a:xfrm>
            <a:off x="2529279" y="4878493"/>
            <a:ext cx="1674853" cy="562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Skye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0DF27A-D00D-2A56-BB0A-B3D25D5D8DDF}"/>
              </a:ext>
            </a:extLst>
          </p:cNvPr>
          <p:cNvGrpSpPr/>
          <p:nvPr/>
        </p:nvGrpSpPr>
        <p:grpSpPr>
          <a:xfrm>
            <a:off x="5511944" y="3830148"/>
            <a:ext cx="1080656" cy="914400"/>
            <a:chOff x="6411216" y="4735059"/>
            <a:chExt cx="1080656" cy="914400"/>
          </a:xfrm>
        </p:grpSpPr>
        <p:pic>
          <p:nvPicPr>
            <p:cNvPr id="12" name="Graphic 11" descr="Mountain scene with solid fill">
              <a:extLst>
                <a:ext uri="{FF2B5EF4-FFF2-40B4-BE49-F238E27FC236}">
                  <a16:creationId xmlns:a16="http://schemas.microsoft.com/office/drawing/2014/main" id="{DB6CAECF-86AF-CF32-C707-BFEAD74B0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94344" y="4735059"/>
              <a:ext cx="914400" cy="914400"/>
            </a:xfrm>
            <a:prstGeom prst="rect">
              <a:avLst/>
            </a:prstGeom>
          </p:spPr>
        </p:pic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B85A79BC-8294-AC0C-CFDE-50F46066ECAC}"/>
                </a:ext>
              </a:extLst>
            </p:cNvPr>
            <p:cNvSpPr/>
            <p:nvPr/>
          </p:nvSpPr>
          <p:spPr>
            <a:xfrm>
              <a:off x="6411216" y="4735059"/>
              <a:ext cx="1080656" cy="914400"/>
            </a:xfrm>
            <a:prstGeom prst="hexagon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Subtitle 2">
            <a:extLst>
              <a:ext uri="{FF2B5EF4-FFF2-40B4-BE49-F238E27FC236}">
                <a16:creationId xmlns:a16="http://schemas.microsoft.com/office/drawing/2014/main" id="{EFA8FBE9-0C24-9C1E-1031-3B0A8438EA2C}"/>
              </a:ext>
            </a:extLst>
          </p:cNvPr>
          <p:cNvSpPr txBox="1">
            <a:spLocks/>
          </p:cNvSpPr>
          <p:nvPr/>
        </p:nvSpPr>
        <p:spPr>
          <a:xfrm>
            <a:off x="5214845" y="4928395"/>
            <a:ext cx="1674853" cy="562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Cascades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907A4AD-EA25-070B-1B7A-877C1EECA2BA}"/>
              </a:ext>
            </a:extLst>
          </p:cNvPr>
          <p:cNvSpPr txBox="1">
            <a:spLocks/>
          </p:cNvSpPr>
          <p:nvPr/>
        </p:nvSpPr>
        <p:spPr>
          <a:xfrm>
            <a:off x="7792872" y="4876977"/>
            <a:ext cx="1674853" cy="562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RainBlock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8A2316-0C25-4896-79D0-73B7CE451920}"/>
              </a:ext>
            </a:extLst>
          </p:cNvPr>
          <p:cNvGrpSpPr/>
          <p:nvPr/>
        </p:nvGrpSpPr>
        <p:grpSpPr>
          <a:xfrm>
            <a:off x="8089971" y="3830148"/>
            <a:ext cx="1080656" cy="914400"/>
            <a:chOff x="8782254" y="4723875"/>
            <a:chExt cx="1080656" cy="914400"/>
          </a:xfrm>
        </p:grpSpPr>
        <p:pic>
          <p:nvPicPr>
            <p:cNvPr id="17" name="Graphic 16" descr="Beach umbrella with solid fill">
              <a:extLst>
                <a:ext uri="{FF2B5EF4-FFF2-40B4-BE49-F238E27FC236}">
                  <a16:creationId xmlns:a16="http://schemas.microsoft.com/office/drawing/2014/main" id="{2C2FE846-D41D-A46D-11CF-12BBC9C0E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8851528" y="4723875"/>
              <a:ext cx="914399" cy="914400"/>
            </a:xfrm>
            <a:prstGeom prst="rect">
              <a:avLst/>
            </a:prstGeom>
          </p:spPr>
        </p:pic>
        <p:sp>
          <p:nvSpPr>
            <p:cNvPr id="18" name="Hexagon 17">
              <a:extLst>
                <a:ext uri="{FF2B5EF4-FFF2-40B4-BE49-F238E27FC236}">
                  <a16:creationId xmlns:a16="http://schemas.microsoft.com/office/drawing/2014/main" id="{102C92A3-08EB-2DA9-EA6F-E31FD224DE4F}"/>
                </a:ext>
              </a:extLst>
            </p:cNvPr>
            <p:cNvSpPr/>
            <p:nvPr/>
          </p:nvSpPr>
          <p:spPr>
            <a:xfrm>
              <a:off x="8782254" y="4723875"/>
              <a:ext cx="1080656" cy="914400"/>
            </a:xfrm>
            <a:prstGeom prst="hexagon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BB5081A-10FB-23C9-713D-8C5391EA6775}"/>
              </a:ext>
            </a:extLst>
          </p:cNvPr>
          <p:cNvSpPr txBox="1">
            <a:spLocks/>
          </p:cNvSpPr>
          <p:nvPr/>
        </p:nvSpPr>
        <p:spPr>
          <a:xfrm>
            <a:off x="838200" y="1943100"/>
            <a:ext cx="10515600" cy="148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A87AB0F-50A5-9FEA-931F-0DF74C46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881" y="1902669"/>
            <a:ext cx="10515600" cy="14859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Systematic approach of re-architecting data stores to minimize I/O bottlenecks</a:t>
            </a:r>
          </a:p>
        </p:txBody>
      </p:sp>
    </p:spTree>
    <p:extLst>
      <p:ext uri="{BB962C8B-B14F-4D97-AF65-F5344CB8AC3E}">
        <p14:creationId xmlns:p14="http://schemas.microsoft.com/office/powerpoint/2010/main" val="3399037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0E204F-DE21-9E3D-5424-E8D3254D7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06637"/>
          </a:xfrm>
        </p:spPr>
        <p:txBody>
          <a:bodyPr>
            <a:normAutofit/>
          </a:bodyPr>
          <a:lstStyle/>
          <a:p>
            <a:r>
              <a:rPr lang="en-US" sz="4400" dirty="0"/>
              <a:t>Minimizing I/O Bottlenecks in </a:t>
            </a:r>
            <a:br>
              <a:rPr lang="en-US" sz="4400" dirty="0"/>
            </a:br>
            <a:r>
              <a:rPr lang="en-US" sz="4400" dirty="0"/>
              <a:t>Public Blockchains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C0B716-6679-9297-1E1C-9132FFBA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19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B9ADC-08DC-2076-A5A8-8BD7EEA72BE5}"/>
              </a:ext>
            </a:extLst>
          </p:cNvPr>
          <p:cNvSpPr txBox="1">
            <a:spLocks/>
          </p:cNvSpPr>
          <p:nvPr/>
        </p:nvSpPr>
        <p:spPr>
          <a:xfrm>
            <a:off x="5108665" y="4718066"/>
            <a:ext cx="1674853" cy="562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RainBlock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9FF9C7-B293-F4D3-D666-0BF06C97AC41}"/>
              </a:ext>
            </a:extLst>
          </p:cNvPr>
          <p:cNvGrpSpPr/>
          <p:nvPr/>
        </p:nvGrpSpPr>
        <p:grpSpPr>
          <a:xfrm>
            <a:off x="5405764" y="3671237"/>
            <a:ext cx="1080656" cy="914400"/>
            <a:chOff x="8782254" y="4723875"/>
            <a:chExt cx="1080656" cy="914400"/>
          </a:xfrm>
        </p:grpSpPr>
        <p:pic>
          <p:nvPicPr>
            <p:cNvPr id="10" name="Graphic 9" descr="Beach umbrella with solid fill">
              <a:extLst>
                <a:ext uri="{FF2B5EF4-FFF2-40B4-BE49-F238E27FC236}">
                  <a16:creationId xmlns:a16="http://schemas.microsoft.com/office/drawing/2014/main" id="{49941DC0-A047-58B4-8DA7-BB36677C5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8851528" y="4723875"/>
              <a:ext cx="914399" cy="914400"/>
            </a:xfrm>
            <a:prstGeom prst="rect">
              <a:avLst/>
            </a:prstGeom>
          </p:spPr>
        </p:pic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AE9FCBB4-D8B9-4D60-D1B4-CE2FD425E814}"/>
                </a:ext>
              </a:extLst>
            </p:cNvPr>
            <p:cNvSpPr/>
            <p:nvPr/>
          </p:nvSpPr>
          <p:spPr>
            <a:xfrm>
              <a:off x="8782254" y="4723875"/>
              <a:ext cx="1080656" cy="914400"/>
            </a:xfrm>
            <a:prstGeom prst="hexagon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55AD1-ED85-274B-C524-CACAB0F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3CBC2-335F-3F44-BA17-2F014D8C7EC5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24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CAE38-2938-E705-BAEB-328F7133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blockchains: Performance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2D966-27C8-9505-D8A0-6F9E273E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Public blockchains execute user transactions in a decentralized manner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Public blockchains have low throughput and have poor scalability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391792-0B04-18A4-E293-2C7592DE6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89881" l="6000" r="96000">
                        <a14:foregroundMark x1="13667" y1="36905" x2="13667" y2="36905"/>
                        <a14:foregroundMark x1="6333" y1="25000" x2="6333" y2="25000"/>
                        <a14:foregroundMark x1="41667" y1="38095" x2="41667" y2="38095"/>
                        <a14:foregroundMark x1="58333" y1="29762" x2="58333" y2="29762"/>
                        <a14:foregroundMark x1="88000" y1="30952" x2="88000" y2="30952"/>
                        <a14:foregroundMark x1="91000" y1="44048" x2="91000" y2="44048"/>
                        <a14:foregroundMark x1="91333" y1="64286" x2="91333" y2="64286"/>
                        <a14:foregroundMark x1="83333" y1="64286" x2="83333" y2="64286"/>
                        <a14:foregroundMark x1="93000" y1="68452" x2="93000" y2="68452"/>
                        <a14:foregroundMark x1="96000" y1="74405" x2="96000" y2="74405"/>
                        <a14:foregroundMark x1="23667" y1="58333" x2="23667" y2="5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3035" y="3533847"/>
            <a:ext cx="1905000" cy="106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69292-1BD3-A09B-5483-81762769EFB9}"/>
              </a:ext>
            </a:extLst>
          </p:cNvPr>
          <p:cNvSpPr/>
          <p:nvPr/>
        </p:nvSpPr>
        <p:spPr>
          <a:xfrm>
            <a:off x="7447946" y="4487860"/>
            <a:ext cx="3035178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Throughput: &gt; 20K tps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+mj-lt"/>
              </a:rPr>
              <a:t>(1000x higher)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DDB28-25CD-B503-24DC-4469826CF1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43" b="98214" l="10000" r="90000">
                        <a14:foregroundMark x1="44333" y1="7143" x2="44333" y2="7143"/>
                        <a14:foregroundMark x1="47000" y1="98214" x2="47000" y2="98214"/>
                        <a14:foregroundMark x1="57667" y1="63690" x2="57667" y2="636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4630" y="3438947"/>
            <a:ext cx="1905000" cy="1066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D82A38-E481-881B-FBFC-EE144915B9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48" b="98810" l="10000" r="90000">
                        <a14:foregroundMark x1="42000" y1="32738" x2="42000" y2="32738"/>
                        <a14:foregroundMark x1="47667" y1="6548" x2="47667" y2="6548"/>
                        <a14:foregroundMark x1="43667" y1="82143" x2="43667" y2="82143"/>
                        <a14:foregroundMark x1="47667" y1="98810" x2="47667" y2="988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7755" y="3472257"/>
            <a:ext cx="1905000" cy="1066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C274E3-45AF-24D1-3272-E8F7D8761D64}"/>
              </a:ext>
            </a:extLst>
          </p:cNvPr>
          <p:cNvSpPr/>
          <p:nvPr/>
        </p:nvSpPr>
        <p:spPr>
          <a:xfrm>
            <a:off x="1311083" y="4600647"/>
            <a:ext cx="2548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Throughput: 10 tps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87F452-FB1D-88FB-D02D-FA7F9F2BA54B}"/>
              </a:ext>
            </a:extLst>
          </p:cNvPr>
          <p:cNvSpPr/>
          <p:nvPr/>
        </p:nvSpPr>
        <p:spPr>
          <a:xfrm>
            <a:off x="4019481" y="4606525"/>
            <a:ext cx="254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Throughput: 25 </a:t>
            </a:r>
            <a:r>
              <a:rPr lang="en-US" sz="2400" dirty="0" err="1">
                <a:latin typeface="+mj-lt"/>
              </a:rPr>
              <a:t>tps</a:t>
            </a:r>
            <a:endParaRPr lang="en-US" sz="2400" dirty="0">
              <a:latin typeface="+mj-lt"/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C3ECFE1F-434E-81EB-CE7C-FE1E18C88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02B3E-DBF2-B348-92A4-425A15208238}" type="datetime1">
              <a:rPr lang="en-US" smtClean="0"/>
              <a:t>9/27/23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3E7FC14-6859-A19D-D449-F891B0E5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50CFFA-EDB3-B5F0-3271-02739558FD4D}"/>
              </a:ext>
            </a:extLst>
          </p:cNvPr>
          <p:cNvSpPr/>
          <p:nvPr/>
        </p:nvSpPr>
        <p:spPr>
          <a:xfrm>
            <a:off x="838200" y="5554660"/>
            <a:ext cx="10515600" cy="62230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Public blockchains incur I/O bottlenecks due to their decentralized nature</a:t>
            </a:r>
          </a:p>
        </p:txBody>
      </p:sp>
    </p:spTree>
    <p:extLst>
      <p:ext uri="{BB962C8B-B14F-4D97-AF65-F5344CB8AC3E}">
        <p14:creationId xmlns:p14="http://schemas.microsoft.com/office/powerpoint/2010/main" val="345666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DABF5-1A1E-B309-BB38-8C8139A5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Public Blockchains: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6C9C4-0658-6CA8-70C4-C4533EABE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Overview on Public Blockchains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I/O Bottlenecks in Ethereum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RainBlock’s Design and Architecture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Performance Evaluation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Limitations and Tradeoffs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89BC8-1085-CB93-A333-494C4DCE7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EFB0E-08F5-154E-9BE3-6F21F18A16BB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9B4E1-38B0-0F5F-C7D6-6B0C6EBF7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7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BD1E-51B1-70A1-6D8A-9AFA2506D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Blockchains: Distributed Decentralized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5732B-AC03-FBE5-2B85-001E24C17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BC2FA8-57D4-FCDB-9DAF-93D1EB4E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467C-91A3-DD4B-A9A1-CE917DAD02DA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CCD75-6350-2414-A347-1D557F9C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42304C9-D48B-68EF-EE5B-316FE38B50BF}"/>
              </a:ext>
            </a:extLst>
          </p:cNvPr>
          <p:cNvSpPr/>
          <p:nvPr/>
        </p:nvSpPr>
        <p:spPr>
          <a:xfrm>
            <a:off x="4087554" y="4271327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7728F2-7F42-1610-C3C8-37A57D3D76F7}"/>
              </a:ext>
            </a:extLst>
          </p:cNvPr>
          <p:cNvSpPr/>
          <p:nvPr/>
        </p:nvSpPr>
        <p:spPr>
          <a:xfrm>
            <a:off x="5621337" y="2651209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03B740C-9FD3-90F4-DB90-443DCD79929C}"/>
              </a:ext>
            </a:extLst>
          </p:cNvPr>
          <p:cNvSpPr/>
          <p:nvPr/>
        </p:nvSpPr>
        <p:spPr>
          <a:xfrm>
            <a:off x="7094519" y="427569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Miner3</a:t>
            </a:r>
          </a:p>
        </p:txBody>
      </p:sp>
      <p:sp>
        <p:nvSpPr>
          <p:cNvPr id="10" name="Folded Corner 9">
            <a:extLst>
              <a:ext uri="{FF2B5EF4-FFF2-40B4-BE49-F238E27FC236}">
                <a16:creationId xmlns:a16="http://schemas.microsoft.com/office/drawing/2014/main" id="{43BB9DDC-FA10-FBFE-61BC-51115004EF05}"/>
              </a:ext>
            </a:extLst>
          </p:cNvPr>
          <p:cNvSpPr/>
          <p:nvPr/>
        </p:nvSpPr>
        <p:spPr>
          <a:xfrm>
            <a:off x="3653441" y="4832512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C7D84B-BF1E-63FA-A689-A58272BC27F2}"/>
              </a:ext>
            </a:extLst>
          </p:cNvPr>
          <p:cNvCxnSpPr>
            <a:cxnSpLocks/>
            <a:endCxn id="10" idx="3"/>
          </p:cNvCxnSpPr>
          <p:nvPr/>
        </p:nvCxnSpPr>
        <p:spPr>
          <a:xfrm flipH="1">
            <a:off x="4087554" y="5017178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lded Corner 11">
            <a:extLst>
              <a:ext uri="{FF2B5EF4-FFF2-40B4-BE49-F238E27FC236}">
                <a16:creationId xmlns:a16="http://schemas.microsoft.com/office/drawing/2014/main" id="{113D51F6-409C-7060-77E3-D653C82D7B48}"/>
              </a:ext>
            </a:extLst>
          </p:cNvPr>
          <p:cNvSpPr/>
          <p:nvPr/>
        </p:nvSpPr>
        <p:spPr>
          <a:xfrm>
            <a:off x="4387725" y="4832512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4A4E3D6-9DCB-8831-E8DF-827B98BACF32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4821838" y="5017178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74D4BEA1-A14E-D89D-D432-FDF82DAFD2BB}"/>
              </a:ext>
            </a:extLst>
          </p:cNvPr>
          <p:cNvSpPr/>
          <p:nvPr/>
        </p:nvSpPr>
        <p:spPr>
          <a:xfrm>
            <a:off x="5083925" y="4832512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15" name="Folded Corner 14">
            <a:extLst>
              <a:ext uri="{FF2B5EF4-FFF2-40B4-BE49-F238E27FC236}">
                <a16:creationId xmlns:a16="http://schemas.microsoft.com/office/drawing/2014/main" id="{FA4DB63E-9A9D-B910-8E97-53341F2A3CF2}"/>
              </a:ext>
            </a:extLst>
          </p:cNvPr>
          <p:cNvSpPr/>
          <p:nvPr/>
        </p:nvSpPr>
        <p:spPr>
          <a:xfrm>
            <a:off x="6632715" y="483447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47621A-D497-63D8-8121-65C59DC843A1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7066828" y="5019140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lded Corner 16">
            <a:extLst>
              <a:ext uri="{FF2B5EF4-FFF2-40B4-BE49-F238E27FC236}">
                <a16:creationId xmlns:a16="http://schemas.microsoft.com/office/drawing/2014/main" id="{12228979-B8EE-FC6E-0880-18E4404EF7E1}"/>
              </a:ext>
            </a:extLst>
          </p:cNvPr>
          <p:cNvSpPr/>
          <p:nvPr/>
        </p:nvSpPr>
        <p:spPr>
          <a:xfrm>
            <a:off x="7366999" y="483447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3044813-885A-0880-84F0-BD20A1FA7C6C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7801112" y="5019140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lded Corner 18">
            <a:extLst>
              <a:ext uri="{FF2B5EF4-FFF2-40B4-BE49-F238E27FC236}">
                <a16:creationId xmlns:a16="http://schemas.microsoft.com/office/drawing/2014/main" id="{710EF9E5-61AF-1826-235F-06B9BA36527B}"/>
              </a:ext>
            </a:extLst>
          </p:cNvPr>
          <p:cNvSpPr/>
          <p:nvPr/>
        </p:nvSpPr>
        <p:spPr>
          <a:xfrm>
            <a:off x="8063199" y="483447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20" name="Folded Corner 19">
            <a:extLst>
              <a:ext uri="{FF2B5EF4-FFF2-40B4-BE49-F238E27FC236}">
                <a16:creationId xmlns:a16="http://schemas.microsoft.com/office/drawing/2014/main" id="{578B307D-38D6-F7F0-FEA6-117AA5A9DA14}"/>
              </a:ext>
            </a:extLst>
          </p:cNvPr>
          <p:cNvSpPr/>
          <p:nvPr/>
        </p:nvSpPr>
        <p:spPr>
          <a:xfrm>
            <a:off x="5187224" y="3212805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A916BE-77B9-F265-598B-94AB9A292D68}"/>
              </a:ext>
            </a:extLst>
          </p:cNvPr>
          <p:cNvCxnSpPr>
            <a:cxnSpLocks/>
            <a:endCxn id="20" idx="3"/>
          </p:cNvCxnSpPr>
          <p:nvPr/>
        </p:nvCxnSpPr>
        <p:spPr>
          <a:xfrm flipH="1">
            <a:off x="5621337" y="3397471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C7B01A32-A7AB-BC65-6C17-A20046FDDA24}"/>
              </a:ext>
            </a:extLst>
          </p:cNvPr>
          <p:cNvSpPr/>
          <p:nvPr/>
        </p:nvSpPr>
        <p:spPr>
          <a:xfrm>
            <a:off x="5921508" y="3212805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4D71ED0-6A54-DA37-30B2-1F202084090F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6355621" y="3397471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lded Corner 23">
            <a:extLst>
              <a:ext uri="{FF2B5EF4-FFF2-40B4-BE49-F238E27FC236}">
                <a16:creationId xmlns:a16="http://schemas.microsoft.com/office/drawing/2014/main" id="{90BE5561-4600-CC34-E15E-0D76CDA44DA7}"/>
              </a:ext>
            </a:extLst>
          </p:cNvPr>
          <p:cNvSpPr/>
          <p:nvPr/>
        </p:nvSpPr>
        <p:spPr>
          <a:xfrm>
            <a:off x="6617708" y="3212805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3673927-32AB-4025-29B3-B49268331194}"/>
              </a:ext>
            </a:extLst>
          </p:cNvPr>
          <p:cNvSpPr/>
          <p:nvPr/>
        </p:nvSpPr>
        <p:spPr>
          <a:xfrm>
            <a:off x="4986890" y="2505611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C2D1C95-D03F-4A3E-2650-9029D9C25000}"/>
              </a:ext>
            </a:extLst>
          </p:cNvPr>
          <p:cNvSpPr/>
          <p:nvPr/>
        </p:nvSpPr>
        <p:spPr>
          <a:xfrm>
            <a:off x="3487695" y="4152188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1BDC409-E816-7063-0424-2AA5EB58D44F}"/>
              </a:ext>
            </a:extLst>
          </p:cNvPr>
          <p:cNvSpPr/>
          <p:nvPr/>
        </p:nvSpPr>
        <p:spPr>
          <a:xfrm>
            <a:off x="6460072" y="4116048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8" name="Folded Corner 27">
            <a:extLst>
              <a:ext uri="{FF2B5EF4-FFF2-40B4-BE49-F238E27FC236}">
                <a16:creationId xmlns:a16="http://schemas.microsoft.com/office/drawing/2014/main" id="{DBBF2D2C-12BC-39AE-C27D-030493B306B5}"/>
              </a:ext>
            </a:extLst>
          </p:cNvPr>
          <p:cNvSpPr/>
          <p:nvPr/>
        </p:nvSpPr>
        <p:spPr>
          <a:xfrm>
            <a:off x="7801112" y="2293732"/>
            <a:ext cx="3399287" cy="1325563"/>
          </a:xfrm>
          <a:prstGeom prst="foldedCorner">
            <a:avLst>
              <a:gd name="adj" fmla="val 1097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The history of processed transactions are stored as an immutable chain of blocks</a:t>
            </a:r>
          </a:p>
        </p:txBody>
      </p:sp>
    </p:spTree>
    <p:extLst>
      <p:ext uri="{BB962C8B-B14F-4D97-AF65-F5344CB8AC3E}">
        <p14:creationId xmlns:p14="http://schemas.microsoft.com/office/powerpoint/2010/main" val="228511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AB486-E8D3-E76D-746C-18771417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Blockchains: Distributed Decentralized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43FB5-3CC8-5A4C-8631-E79CA7D55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30A79-EAD0-FB93-7EC0-4902ABA5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01D02-4648-5ED7-9FA3-E421EBC6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lded Corner 5">
            <a:extLst>
              <a:ext uri="{FF2B5EF4-FFF2-40B4-BE49-F238E27FC236}">
                <a16:creationId xmlns:a16="http://schemas.microsoft.com/office/drawing/2014/main" id="{C809A06C-1999-061C-569A-C62DB2BA5E11}"/>
              </a:ext>
            </a:extLst>
          </p:cNvPr>
          <p:cNvSpPr/>
          <p:nvPr/>
        </p:nvSpPr>
        <p:spPr>
          <a:xfrm>
            <a:off x="7801112" y="2293732"/>
            <a:ext cx="3399287" cy="1325563"/>
          </a:xfrm>
          <a:prstGeom prst="foldedCorner">
            <a:avLst>
              <a:gd name="adj" fmla="val 1097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The history of processed transactions are stored as an immutable chain of blocks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1A5642-1D3E-A436-7D08-2BC4939BA3A9}"/>
              </a:ext>
            </a:extLst>
          </p:cNvPr>
          <p:cNvSpPr/>
          <p:nvPr/>
        </p:nvSpPr>
        <p:spPr>
          <a:xfrm>
            <a:off x="5621337" y="2651209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AED6F19-C41C-7952-F674-020F6F697CBB}"/>
              </a:ext>
            </a:extLst>
          </p:cNvPr>
          <p:cNvSpPr/>
          <p:nvPr/>
        </p:nvSpPr>
        <p:spPr>
          <a:xfrm>
            <a:off x="7094519" y="427569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Miner3</a:t>
            </a:r>
          </a:p>
        </p:txBody>
      </p:sp>
      <p:sp>
        <p:nvSpPr>
          <p:cNvPr id="9" name="Folded Corner 8">
            <a:extLst>
              <a:ext uri="{FF2B5EF4-FFF2-40B4-BE49-F238E27FC236}">
                <a16:creationId xmlns:a16="http://schemas.microsoft.com/office/drawing/2014/main" id="{8A87D7BF-906A-7049-4FB1-4929B34C79B2}"/>
              </a:ext>
            </a:extLst>
          </p:cNvPr>
          <p:cNvSpPr/>
          <p:nvPr/>
        </p:nvSpPr>
        <p:spPr>
          <a:xfrm>
            <a:off x="6632715" y="483447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423883-8CCB-C030-2FB4-0AB7199A53A5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7066828" y="5019140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lded Corner 10">
            <a:extLst>
              <a:ext uri="{FF2B5EF4-FFF2-40B4-BE49-F238E27FC236}">
                <a16:creationId xmlns:a16="http://schemas.microsoft.com/office/drawing/2014/main" id="{B1CB654A-3618-5392-664B-E24ECF438933}"/>
              </a:ext>
            </a:extLst>
          </p:cNvPr>
          <p:cNvSpPr/>
          <p:nvPr/>
        </p:nvSpPr>
        <p:spPr>
          <a:xfrm>
            <a:off x="7366999" y="483447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5800B3-4BF8-9EF7-25F6-C071A48453B8}"/>
              </a:ext>
            </a:extLst>
          </p:cNvPr>
          <p:cNvCxnSpPr>
            <a:cxnSpLocks/>
            <a:endCxn id="11" idx="3"/>
          </p:cNvCxnSpPr>
          <p:nvPr/>
        </p:nvCxnSpPr>
        <p:spPr>
          <a:xfrm flipH="1">
            <a:off x="7801112" y="5019140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lded Corner 12">
            <a:extLst>
              <a:ext uri="{FF2B5EF4-FFF2-40B4-BE49-F238E27FC236}">
                <a16:creationId xmlns:a16="http://schemas.microsoft.com/office/drawing/2014/main" id="{F3D063F3-B13D-5222-6B37-B8ED353DA24E}"/>
              </a:ext>
            </a:extLst>
          </p:cNvPr>
          <p:cNvSpPr/>
          <p:nvPr/>
        </p:nvSpPr>
        <p:spPr>
          <a:xfrm>
            <a:off x="8063199" y="483447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139D6AAF-2AF8-15D8-EDC0-228508F98B2A}"/>
              </a:ext>
            </a:extLst>
          </p:cNvPr>
          <p:cNvSpPr/>
          <p:nvPr/>
        </p:nvSpPr>
        <p:spPr>
          <a:xfrm>
            <a:off x="5187224" y="3212805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BAECEAB-B8B5-9762-CA74-592F48793A9D}"/>
              </a:ext>
            </a:extLst>
          </p:cNvPr>
          <p:cNvCxnSpPr>
            <a:cxnSpLocks/>
            <a:endCxn id="14" idx="3"/>
          </p:cNvCxnSpPr>
          <p:nvPr/>
        </p:nvCxnSpPr>
        <p:spPr>
          <a:xfrm flipH="1">
            <a:off x="5621337" y="3397471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lded Corner 15">
            <a:extLst>
              <a:ext uri="{FF2B5EF4-FFF2-40B4-BE49-F238E27FC236}">
                <a16:creationId xmlns:a16="http://schemas.microsoft.com/office/drawing/2014/main" id="{4AA8DEE8-15BC-F8DA-A62E-EF07864D8068}"/>
              </a:ext>
            </a:extLst>
          </p:cNvPr>
          <p:cNvSpPr/>
          <p:nvPr/>
        </p:nvSpPr>
        <p:spPr>
          <a:xfrm>
            <a:off x="5921508" y="3212805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8CEC61-3044-00EF-D0F4-95B230DF51D2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6355621" y="3397471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lded Corner 17">
            <a:extLst>
              <a:ext uri="{FF2B5EF4-FFF2-40B4-BE49-F238E27FC236}">
                <a16:creationId xmlns:a16="http://schemas.microsoft.com/office/drawing/2014/main" id="{E1C0BE1F-6BB2-0D21-6AE5-1A05A19B8448}"/>
              </a:ext>
            </a:extLst>
          </p:cNvPr>
          <p:cNvSpPr/>
          <p:nvPr/>
        </p:nvSpPr>
        <p:spPr>
          <a:xfrm>
            <a:off x="6617708" y="3212805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0E3A850-4936-DFE6-F876-5E12951FEACC}"/>
              </a:ext>
            </a:extLst>
          </p:cNvPr>
          <p:cNvSpPr/>
          <p:nvPr/>
        </p:nvSpPr>
        <p:spPr>
          <a:xfrm>
            <a:off x="4986890" y="2505611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9FF791A-9674-754A-419F-EAFC2B21ECD8}"/>
              </a:ext>
            </a:extLst>
          </p:cNvPr>
          <p:cNvSpPr/>
          <p:nvPr/>
        </p:nvSpPr>
        <p:spPr>
          <a:xfrm>
            <a:off x="6460072" y="4116048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CA7C37-D8BD-6C86-622D-33D35510B2C2}"/>
              </a:ext>
            </a:extLst>
          </p:cNvPr>
          <p:cNvSpPr/>
          <p:nvPr/>
        </p:nvSpPr>
        <p:spPr>
          <a:xfrm>
            <a:off x="935496" y="1952030"/>
            <a:ext cx="10403391" cy="3810273"/>
          </a:xfrm>
          <a:prstGeom prst="rect">
            <a:avLst/>
          </a:prstGeom>
          <a:solidFill>
            <a:schemeClr val="accent3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AD3923E-E1E6-5A6B-2768-F1B73FAE23B6}"/>
              </a:ext>
            </a:extLst>
          </p:cNvPr>
          <p:cNvSpPr/>
          <p:nvPr/>
        </p:nvSpPr>
        <p:spPr>
          <a:xfrm>
            <a:off x="3136051" y="3857167"/>
            <a:ext cx="2869325" cy="183931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FAE0C1D-082A-1AE9-1242-4AB973480423}"/>
              </a:ext>
            </a:extLst>
          </p:cNvPr>
          <p:cNvSpPr/>
          <p:nvPr/>
        </p:nvSpPr>
        <p:spPr>
          <a:xfrm>
            <a:off x="3487695" y="4152188"/>
            <a:ext cx="2229473" cy="123580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5C0A4A1-9FED-8AC5-D8D3-1C5E063AF282}"/>
              </a:ext>
            </a:extLst>
          </p:cNvPr>
          <p:cNvSpPr/>
          <p:nvPr/>
        </p:nvSpPr>
        <p:spPr>
          <a:xfrm>
            <a:off x="4087554" y="4271327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Miner2</a:t>
            </a:r>
          </a:p>
        </p:txBody>
      </p:sp>
      <p:sp>
        <p:nvSpPr>
          <p:cNvPr id="25" name="Folded Corner 24">
            <a:extLst>
              <a:ext uri="{FF2B5EF4-FFF2-40B4-BE49-F238E27FC236}">
                <a16:creationId xmlns:a16="http://schemas.microsoft.com/office/drawing/2014/main" id="{3EE3A6FF-FC13-44A5-E7CA-F38578A209B8}"/>
              </a:ext>
            </a:extLst>
          </p:cNvPr>
          <p:cNvSpPr/>
          <p:nvPr/>
        </p:nvSpPr>
        <p:spPr>
          <a:xfrm>
            <a:off x="3653441" y="4832512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BFF4FEA-FEA9-CE90-8E25-BD7E28DD12EF}"/>
              </a:ext>
            </a:extLst>
          </p:cNvPr>
          <p:cNvCxnSpPr>
            <a:cxnSpLocks/>
            <a:endCxn id="25" idx="3"/>
          </p:cNvCxnSpPr>
          <p:nvPr/>
        </p:nvCxnSpPr>
        <p:spPr>
          <a:xfrm flipH="1">
            <a:off x="4087554" y="5017178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lded Corner 26">
            <a:extLst>
              <a:ext uri="{FF2B5EF4-FFF2-40B4-BE49-F238E27FC236}">
                <a16:creationId xmlns:a16="http://schemas.microsoft.com/office/drawing/2014/main" id="{9C6079DD-5FA2-19F0-105C-FED54EBCCB70}"/>
              </a:ext>
            </a:extLst>
          </p:cNvPr>
          <p:cNvSpPr/>
          <p:nvPr/>
        </p:nvSpPr>
        <p:spPr>
          <a:xfrm>
            <a:off x="4387725" y="4832512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64659B4-84A1-2985-04E8-C37741E238F9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4821838" y="5017178"/>
            <a:ext cx="27709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olded Corner 28">
            <a:extLst>
              <a:ext uri="{FF2B5EF4-FFF2-40B4-BE49-F238E27FC236}">
                <a16:creationId xmlns:a16="http://schemas.microsoft.com/office/drawing/2014/main" id="{0FF2E493-4F15-38C2-44E3-D406B1BABF17}"/>
              </a:ext>
            </a:extLst>
          </p:cNvPr>
          <p:cNvSpPr/>
          <p:nvPr/>
        </p:nvSpPr>
        <p:spPr>
          <a:xfrm>
            <a:off x="5083925" y="4832512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30" name="Folded Corner 29">
            <a:extLst>
              <a:ext uri="{FF2B5EF4-FFF2-40B4-BE49-F238E27FC236}">
                <a16:creationId xmlns:a16="http://schemas.microsoft.com/office/drawing/2014/main" id="{A73534EB-6650-A090-8747-C580FA754797}"/>
              </a:ext>
            </a:extLst>
          </p:cNvPr>
          <p:cNvSpPr/>
          <p:nvPr/>
        </p:nvSpPr>
        <p:spPr>
          <a:xfrm>
            <a:off x="3650969" y="4823911"/>
            <a:ext cx="434113" cy="369333"/>
          </a:xfrm>
          <a:prstGeom prst="foldedCorner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7ADCA23-BC4D-4C6C-4C36-B12CEB12739D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4085082" y="5008577"/>
            <a:ext cx="277094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olded Corner 31">
            <a:extLst>
              <a:ext uri="{FF2B5EF4-FFF2-40B4-BE49-F238E27FC236}">
                <a16:creationId xmlns:a16="http://schemas.microsoft.com/office/drawing/2014/main" id="{F90DFB66-5416-0016-5D51-441674425B43}"/>
              </a:ext>
            </a:extLst>
          </p:cNvPr>
          <p:cNvSpPr/>
          <p:nvPr/>
        </p:nvSpPr>
        <p:spPr>
          <a:xfrm>
            <a:off x="4385253" y="4823911"/>
            <a:ext cx="434113" cy="369333"/>
          </a:xfrm>
          <a:prstGeom prst="foldedCorner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42E1C6F-2B32-C1E3-498B-7FA6F6923A04}"/>
              </a:ext>
            </a:extLst>
          </p:cNvPr>
          <p:cNvCxnSpPr>
            <a:cxnSpLocks/>
            <a:endCxn id="32" idx="3"/>
          </p:cNvCxnSpPr>
          <p:nvPr/>
        </p:nvCxnSpPr>
        <p:spPr>
          <a:xfrm flipH="1">
            <a:off x="4819366" y="5008577"/>
            <a:ext cx="277094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olded Corner 33">
            <a:extLst>
              <a:ext uri="{FF2B5EF4-FFF2-40B4-BE49-F238E27FC236}">
                <a16:creationId xmlns:a16="http://schemas.microsoft.com/office/drawing/2014/main" id="{863912A2-117A-31C4-902E-2C5503C12045}"/>
              </a:ext>
            </a:extLst>
          </p:cNvPr>
          <p:cNvSpPr/>
          <p:nvPr/>
        </p:nvSpPr>
        <p:spPr>
          <a:xfrm>
            <a:off x="5081453" y="4823911"/>
            <a:ext cx="434113" cy="369333"/>
          </a:xfrm>
          <a:prstGeom prst="foldedCorner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419BC-5846-85F1-4793-3115E5C2D5D9}"/>
              </a:ext>
            </a:extLst>
          </p:cNvPr>
          <p:cNvSpPr/>
          <p:nvPr/>
        </p:nvSpPr>
        <p:spPr>
          <a:xfrm>
            <a:off x="1051035" y="2386955"/>
            <a:ext cx="1429406" cy="340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Header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7593BDB-FD55-7AE4-9BE1-73C996ACD614}"/>
              </a:ext>
            </a:extLst>
          </p:cNvPr>
          <p:cNvSpPr/>
          <p:nvPr/>
        </p:nvSpPr>
        <p:spPr>
          <a:xfrm rot="16200000">
            <a:off x="843008" y="2983073"/>
            <a:ext cx="756537" cy="34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Tx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3B1581-393C-48D7-9AB3-C4C297874C73}"/>
              </a:ext>
            </a:extLst>
          </p:cNvPr>
          <p:cNvSpPr/>
          <p:nvPr/>
        </p:nvSpPr>
        <p:spPr>
          <a:xfrm rot="16200000">
            <a:off x="1929084" y="2983072"/>
            <a:ext cx="756537" cy="34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Tx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A639ED0-A534-1E1C-92A6-0FC90F35A7C2}"/>
              </a:ext>
            </a:extLst>
          </p:cNvPr>
          <p:cNvSpPr/>
          <p:nvPr/>
        </p:nvSpPr>
        <p:spPr>
          <a:xfrm rot="16200000">
            <a:off x="1230064" y="2989542"/>
            <a:ext cx="756537" cy="34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Tx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67D902BA-5063-2077-E49A-68B0F055E2E2}"/>
              </a:ext>
            </a:extLst>
          </p:cNvPr>
          <p:cNvSpPr/>
          <p:nvPr/>
        </p:nvSpPr>
        <p:spPr>
          <a:xfrm>
            <a:off x="991601" y="2293733"/>
            <a:ext cx="1586987" cy="1325562"/>
          </a:xfrm>
          <a:prstGeom prst="foldedCorner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DC9551-EDDA-9FDB-7290-B6384E25C0EE}"/>
              </a:ext>
            </a:extLst>
          </p:cNvPr>
          <p:cNvSpPr txBox="1"/>
          <p:nvPr/>
        </p:nvSpPr>
        <p:spPr>
          <a:xfrm>
            <a:off x="1714270" y="2825641"/>
            <a:ext cx="6490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en-US" sz="2800" dirty="0">
                <a:latin typeface="+mj-lt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6690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2" grpId="0" animBg="1"/>
      <p:bldP spid="34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E7F7D-8991-7EBF-89DA-6CABD7AB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Blockchains: SMR and Consensus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53799-8218-D713-07DD-1181D7C58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1B64F-A0A9-DAB8-87FF-CA0D24CD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5450F-46D3-AE54-7A55-83C9390F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03999F-1FD9-02F8-65B6-E51ED474CCEA}"/>
              </a:ext>
            </a:extLst>
          </p:cNvPr>
          <p:cNvSpPr txBox="1"/>
          <p:nvPr/>
        </p:nvSpPr>
        <p:spPr>
          <a:xfrm>
            <a:off x="838200" y="1290578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State Machine Replication (SMR)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716B2FB-A98C-2B36-1A79-A1A4F15EB9CE}"/>
              </a:ext>
            </a:extLst>
          </p:cNvPr>
          <p:cNvSpPr/>
          <p:nvPr/>
        </p:nvSpPr>
        <p:spPr>
          <a:xfrm>
            <a:off x="5593704" y="1982319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Miner1</a:t>
            </a:r>
          </a:p>
        </p:txBody>
      </p:sp>
      <p:sp>
        <p:nvSpPr>
          <p:cNvPr id="9" name="Folded Corner 8">
            <a:extLst>
              <a:ext uri="{FF2B5EF4-FFF2-40B4-BE49-F238E27FC236}">
                <a16:creationId xmlns:a16="http://schemas.microsoft.com/office/drawing/2014/main" id="{CE75A19B-045F-2DF6-0F88-A0EC500691A3}"/>
              </a:ext>
            </a:extLst>
          </p:cNvPr>
          <p:cNvSpPr/>
          <p:nvPr/>
        </p:nvSpPr>
        <p:spPr>
          <a:xfrm>
            <a:off x="5011861" y="253548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009FE8-4CB7-5664-7038-467E1E0067CA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5445974" y="2720150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lded Corner 10">
            <a:extLst>
              <a:ext uri="{FF2B5EF4-FFF2-40B4-BE49-F238E27FC236}">
                <a16:creationId xmlns:a16="http://schemas.microsoft.com/office/drawing/2014/main" id="{CFC8976C-F0E6-DCB9-9E07-CF8047AD8728}"/>
              </a:ext>
            </a:extLst>
          </p:cNvPr>
          <p:cNvSpPr/>
          <p:nvPr/>
        </p:nvSpPr>
        <p:spPr>
          <a:xfrm>
            <a:off x="5746145" y="253548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79BDAF-FB5A-2C5D-4320-5D9F8DF3E02D}"/>
              </a:ext>
            </a:extLst>
          </p:cNvPr>
          <p:cNvCxnSpPr>
            <a:cxnSpLocks/>
            <a:endCxn id="11" idx="3"/>
          </p:cNvCxnSpPr>
          <p:nvPr/>
        </p:nvCxnSpPr>
        <p:spPr>
          <a:xfrm flipH="1">
            <a:off x="6180258" y="2720150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397003F-874E-FD8B-01B3-157D5950187C}"/>
              </a:ext>
            </a:extLst>
          </p:cNvPr>
          <p:cNvSpPr/>
          <p:nvPr/>
        </p:nvSpPr>
        <p:spPr>
          <a:xfrm>
            <a:off x="4885680" y="1836721"/>
            <a:ext cx="2229474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12AD3E-C0D0-2097-49A3-0D06BA0861B7}"/>
              </a:ext>
            </a:extLst>
          </p:cNvPr>
          <p:cNvSpPr/>
          <p:nvPr/>
        </p:nvSpPr>
        <p:spPr>
          <a:xfrm>
            <a:off x="2031372" y="3191666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Miner2</a:t>
            </a:r>
          </a:p>
        </p:txBody>
      </p:sp>
      <p:sp>
        <p:nvSpPr>
          <p:cNvPr id="16" name="Folded Corner 15">
            <a:extLst>
              <a:ext uri="{FF2B5EF4-FFF2-40B4-BE49-F238E27FC236}">
                <a16:creationId xmlns:a16="http://schemas.microsoft.com/office/drawing/2014/main" id="{5DC4FE05-F197-5D5B-A25B-D8FA254CF40A}"/>
              </a:ext>
            </a:extLst>
          </p:cNvPr>
          <p:cNvSpPr/>
          <p:nvPr/>
        </p:nvSpPr>
        <p:spPr>
          <a:xfrm>
            <a:off x="1597259" y="375285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F601E45-427E-B42B-0C5B-BE0432C0F1A9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2031372" y="3937517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lded Corner 17">
            <a:extLst>
              <a:ext uri="{FF2B5EF4-FFF2-40B4-BE49-F238E27FC236}">
                <a16:creationId xmlns:a16="http://schemas.microsoft.com/office/drawing/2014/main" id="{B90162B8-BF18-4CDE-6324-94F9679048A8}"/>
              </a:ext>
            </a:extLst>
          </p:cNvPr>
          <p:cNvSpPr/>
          <p:nvPr/>
        </p:nvSpPr>
        <p:spPr>
          <a:xfrm>
            <a:off x="2331543" y="375285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91DE1A-06B0-A67E-936C-4D205B63BF65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2765656" y="3937517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lded Corner 19">
            <a:extLst>
              <a:ext uri="{FF2B5EF4-FFF2-40B4-BE49-F238E27FC236}">
                <a16:creationId xmlns:a16="http://schemas.microsoft.com/office/drawing/2014/main" id="{6D53983B-47C8-3C09-5E60-72D938AED56B}"/>
              </a:ext>
            </a:extLst>
          </p:cNvPr>
          <p:cNvSpPr/>
          <p:nvPr/>
        </p:nvSpPr>
        <p:spPr>
          <a:xfrm>
            <a:off x="3027743" y="375285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5397F0A-119E-420E-55F8-4C6DFE72445F}"/>
              </a:ext>
            </a:extLst>
          </p:cNvPr>
          <p:cNvSpPr/>
          <p:nvPr/>
        </p:nvSpPr>
        <p:spPr>
          <a:xfrm>
            <a:off x="1431513" y="3072527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82904BD-BB67-D072-37B8-8E022608FBD8}"/>
              </a:ext>
            </a:extLst>
          </p:cNvPr>
          <p:cNvSpPr/>
          <p:nvPr/>
        </p:nvSpPr>
        <p:spPr>
          <a:xfrm>
            <a:off x="9121448" y="3201196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Miner5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id="{750E5D81-5355-F78E-0F66-04A27972810D}"/>
              </a:ext>
            </a:extLst>
          </p:cNvPr>
          <p:cNvSpPr/>
          <p:nvPr/>
        </p:nvSpPr>
        <p:spPr>
          <a:xfrm>
            <a:off x="8659644" y="3759977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DCE3DB-CCDF-A43A-2D24-F1361EBE6E1E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9093757" y="3944643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olded Corner 24">
            <a:extLst>
              <a:ext uri="{FF2B5EF4-FFF2-40B4-BE49-F238E27FC236}">
                <a16:creationId xmlns:a16="http://schemas.microsoft.com/office/drawing/2014/main" id="{BED1192E-D31F-D090-E62C-423A16FE1954}"/>
              </a:ext>
            </a:extLst>
          </p:cNvPr>
          <p:cNvSpPr/>
          <p:nvPr/>
        </p:nvSpPr>
        <p:spPr>
          <a:xfrm>
            <a:off x="9393928" y="3759977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2AE812C-713A-D98E-14E3-14FA6341DFD4}"/>
              </a:ext>
            </a:extLst>
          </p:cNvPr>
          <p:cNvCxnSpPr>
            <a:cxnSpLocks/>
            <a:endCxn id="25" idx="3"/>
          </p:cNvCxnSpPr>
          <p:nvPr/>
        </p:nvCxnSpPr>
        <p:spPr>
          <a:xfrm flipH="1">
            <a:off x="9828041" y="3944643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BA17E0A3-F4D0-6A05-B72F-1496AA6C49D7}"/>
              </a:ext>
            </a:extLst>
          </p:cNvPr>
          <p:cNvSpPr/>
          <p:nvPr/>
        </p:nvSpPr>
        <p:spPr>
          <a:xfrm>
            <a:off x="8487001" y="3041551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FDAB4900-52E4-2BC1-2B33-AB3010336BB0}"/>
              </a:ext>
            </a:extLst>
          </p:cNvPr>
          <p:cNvSpPr/>
          <p:nvPr/>
        </p:nvSpPr>
        <p:spPr>
          <a:xfrm>
            <a:off x="3974865" y="5060296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Miner3</a:t>
            </a:r>
          </a:p>
        </p:txBody>
      </p:sp>
      <p:sp>
        <p:nvSpPr>
          <p:cNvPr id="30" name="Folded Corner 29">
            <a:extLst>
              <a:ext uri="{FF2B5EF4-FFF2-40B4-BE49-F238E27FC236}">
                <a16:creationId xmlns:a16="http://schemas.microsoft.com/office/drawing/2014/main" id="{48B97E16-F1A0-3C8A-6C0C-021C39DF9EFC}"/>
              </a:ext>
            </a:extLst>
          </p:cNvPr>
          <p:cNvSpPr/>
          <p:nvPr/>
        </p:nvSpPr>
        <p:spPr>
          <a:xfrm>
            <a:off x="3540752" y="562148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B6C4C1-B033-3DA8-984E-5518753E6ADE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3974865" y="5806147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olded Corner 31">
            <a:extLst>
              <a:ext uri="{FF2B5EF4-FFF2-40B4-BE49-F238E27FC236}">
                <a16:creationId xmlns:a16="http://schemas.microsoft.com/office/drawing/2014/main" id="{2AAB041A-3FA0-C5A7-45A4-C25156BB94F5}"/>
              </a:ext>
            </a:extLst>
          </p:cNvPr>
          <p:cNvSpPr/>
          <p:nvPr/>
        </p:nvSpPr>
        <p:spPr>
          <a:xfrm>
            <a:off x="4275036" y="562148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0A01264-C1F8-00D4-2712-81485B0AF78A}"/>
              </a:ext>
            </a:extLst>
          </p:cNvPr>
          <p:cNvCxnSpPr>
            <a:cxnSpLocks/>
            <a:endCxn id="32" idx="3"/>
          </p:cNvCxnSpPr>
          <p:nvPr/>
        </p:nvCxnSpPr>
        <p:spPr>
          <a:xfrm flipH="1">
            <a:off x="4709149" y="5806147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E0D4B2D-4AA0-B229-79A9-E67606C17190}"/>
              </a:ext>
            </a:extLst>
          </p:cNvPr>
          <p:cNvSpPr/>
          <p:nvPr/>
        </p:nvSpPr>
        <p:spPr>
          <a:xfrm>
            <a:off x="3375006" y="4941157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2DEE8D0-951D-6CFD-1334-0EF72228573C}"/>
              </a:ext>
            </a:extLst>
          </p:cNvPr>
          <p:cNvSpPr/>
          <p:nvPr/>
        </p:nvSpPr>
        <p:spPr>
          <a:xfrm>
            <a:off x="7208627" y="5060296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Miner4</a:t>
            </a:r>
          </a:p>
        </p:txBody>
      </p:sp>
      <p:sp>
        <p:nvSpPr>
          <p:cNvPr id="37" name="Folded Corner 36">
            <a:extLst>
              <a:ext uri="{FF2B5EF4-FFF2-40B4-BE49-F238E27FC236}">
                <a16:creationId xmlns:a16="http://schemas.microsoft.com/office/drawing/2014/main" id="{A11F5E4B-965A-4736-824A-6FDB14C136B9}"/>
              </a:ext>
            </a:extLst>
          </p:cNvPr>
          <p:cNvSpPr/>
          <p:nvPr/>
        </p:nvSpPr>
        <p:spPr>
          <a:xfrm>
            <a:off x="6774514" y="562148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B1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81C014D-9387-1ABC-8627-3766F5D2E6F5}"/>
              </a:ext>
            </a:extLst>
          </p:cNvPr>
          <p:cNvCxnSpPr>
            <a:cxnSpLocks/>
            <a:endCxn id="37" idx="3"/>
          </p:cNvCxnSpPr>
          <p:nvPr/>
        </p:nvCxnSpPr>
        <p:spPr>
          <a:xfrm flipH="1">
            <a:off x="7208627" y="5806147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A7EF6227-3D07-4731-7609-D4025C47622E}"/>
              </a:ext>
            </a:extLst>
          </p:cNvPr>
          <p:cNvSpPr/>
          <p:nvPr/>
        </p:nvSpPr>
        <p:spPr>
          <a:xfrm>
            <a:off x="7508798" y="562148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B2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0D56430-D0CE-8429-213D-E9E4FD22838F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7942911" y="5806147"/>
            <a:ext cx="277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10ED1FE-A899-8500-2F88-C4FDE3A8494B}"/>
              </a:ext>
            </a:extLst>
          </p:cNvPr>
          <p:cNvSpPr/>
          <p:nvPr/>
        </p:nvSpPr>
        <p:spPr>
          <a:xfrm>
            <a:off x="6608768" y="4941157"/>
            <a:ext cx="2229473" cy="123580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36AE843-FE27-B571-DA51-F439A57401E5}"/>
              </a:ext>
            </a:extLst>
          </p:cNvPr>
          <p:cNvGrpSpPr/>
          <p:nvPr/>
        </p:nvGrpSpPr>
        <p:grpSpPr>
          <a:xfrm>
            <a:off x="5132862" y="3346433"/>
            <a:ext cx="2052149" cy="914400"/>
            <a:chOff x="5416768" y="3019300"/>
            <a:chExt cx="2052149" cy="914400"/>
          </a:xfrm>
        </p:grpSpPr>
        <p:pic>
          <p:nvPicPr>
            <p:cNvPr id="44" name="Graphic 43" descr="Arrow circle">
              <a:extLst>
                <a:ext uri="{FF2B5EF4-FFF2-40B4-BE49-F238E27FC236}">
                  <a16:creationId xmlns:a16="http://schemas.microsoft.com/office/drawing/2014/main" id="{3630D835-7221-1AE4-8E60-6DAC6DFCA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16768" y="3019300"/>
              <a:ext cx="914400" cy="9144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2894D87-DC26-30D6-DF1C-468BB3151D6D}"/>
                </a:ext>
              </a:extLst>
            </p:cNvPr>
            <p:cNvSpPr txBox="1"/>
            <p:nvPr/>
          </p:nvSpPr>
          <p:spPr>
            <a:xfrm>
              <a:off x="6288786" y="3109678"/>
              <a:ext cx="11801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dirty="0">
                <a:latin typeface="+mj-lt"/>
              </a:endParaRPr>
            </a:p>
            <a:p>
              <a:pPr algn="ctr"/>
              <a:r>
                <a:rPr lang="en-US" dirty="0">
                  <a:latin typeface="+mj-lt"/>
                </a:rPr>
                <a:t>Consensus</a:t>
              </a:r>
            </a:p>
          </p:txBody>
        </p:sp>
      </p:grp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37916DE-E498-91BF-C5B5-D17E4DF6DCDA}"/>
              </a:ext>
            </a:extLst>
          </p:cNvPr>
          <p:cNvSpPr/>
          <p:nvPr/>
        </p:nvSpPr>
        <p:spPr>
          <a:xfrm>
            <a:off x="9121448" y="3201196"/>
            <a:ext cx="960581" cy="498764"/>
          </a:xfrm>
          <a:prstGeom prst="roundRect">
            <a:avLst/>
          </a:prstGeom>
          <a:solidFill>
            <a:srgbClr val="FFA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Miner5</a:t>
            </a:r>
          </a:p>
        </p:txBody>
      </p:sp>
      <p:sp>
        <p:nvSpPr>
          <p:cNvPr id="56" name="Folded Corner 55">
            <a:extLst>
              <a:ext uri="{FF2B5EF4-FFF2-40B4-BE49-F238E27FC236}">
                <a16:creationId xmlns:a16="http://schemas.microsoft.com/office/drawing/2014/main" id="{CBB65330-51D4-B61E-A79A-1F75FD0A2A63}"/>
              </a:ext>
            </a:extLst>
          </p:cNvPr>
          <p:cNvSpPr/>
          <p:nvPr/>
        </p:nvSpPr>
        <p:spPr>
          <a:xfrm>
            <a:off x="6455265" y="253548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57" name="Folded Corner 56">
            <a:extLst>
              <a:ext uri="{FF2B5EF4-FFF2-40B4-BE49-F238E27FC236}">
                <a16:creationId xmlns:a16="http://schemas.microsoft.com/office/drawing/2014/main" id="{1062FA9F-79CE-A7EB-2F17-AA8F1B946A37}"/>
              </a:ext>
            </a:extLst>
          </p:cNvPr>
          <p:cNvSpPr/>
          <p:nvPr/>
        </p:nvSpPr>
        <p:spPr>
          <a:xfrm>
            <a:off x="10105135" y="3752851"/>
            <a:ext cx="532222" cy="369333"/>
          </a:xfrm>
          <a:prstGeom prst="foldedCorner">
            <a:avLst/>
          </a:prstGeom>
          <a:solidFill>
            <a:srgbClr val="FFA7A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Folded Corner 57">
            <a:extLst>
              <a:ext uri="{FF2B5EF4-FFF2-40B4-BE49-F238E27FC236}">
                <a16:creationId xmlns:a16="http://schemas.microsoft.com/office/drawing/2014/main" id="{52F5893C-C6D5-98F5-933F-EAD2D2D75485}"/>
              </a:ext>
            </a:extLst>
          </p:cNvPr>
          <p:cNvSpPr/>
          <p:nvPr/>
        </p:nvSpPr>
        <p:spPr>
          <a:xfrm>
            <a:off x="4984156" y="562148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59" name="Folded Corner 58">
            <a:extLst>
              <a:ext uri="{FF2B5EF4-FFF2-40B4-BE49-F238E27FC236}">
                <a16:creationId xmlns:a16="http://schemas.microsoft.com/office/drawing/2014/main" id="{0FA05C4D-097E-6832-07DC-83984070805F}"/>
              </a:ext>
            </a:extLst>
          </p:cNvPr>
          <p:cNvSpPr/>
          <p:nvPr/>
        </p:nvSpPr>
        <p:spPr>
          <a:xfrm>
            <a:off x="8217918" y="5621481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B3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FF7EE08-0BD6-01E0-4ECE-DB421ECFB2DD}"/>
              </a:ext>
            </a:extLst>
          </p:cNvPr>
          <p:cNvSpPr/>
          <p:nvPr/>
        </p:nvSpPr>
        <p:spPr>
          <a:xfrm>
            <a:off x="838200" y="5554660"/>
            <a:ext cx="10515600" cy="62230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+mj-lt"/>
              </a:rPr>
              <a:t>Consensus adds fixed latency, storage determines the block size</a:t>
            </a:r>
          </a:p>
        </p:txBody>
      </p:sp>
    </p:spTree>
    <p:extLst>
      <p:ext uri="{BB962C8B-B14F-4D97-AF65-F5344CB8AC3E}">
        <p14:creationId xmlns:p14="http://schemas.microsoft.com/office/powerpoint/2010/main" val="64909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8" grpId="0" animBg="1"/>
      <p:bldP spid="29" grpId="0" animBg="1"/>
      <p:bldP spid="30" grpId="0" animBg="1"/>
      <p:bldP spid="32" grpId="0" animBg="1"/>
      <p:bldP spid="35" grpId="0" animBg="1"/>
      <p:bldP spid="36" grpId="0" animBg="1"/>
      <p:bldP spid="37" grpId="0" animBg="1"/>
      <p:bldP spid="39" grpId="0" animBg="1"/>
      <p:bldP spid="42" grpId="0" animBg="1"/>
      <p:bldP spid="46" grpId="0" animBg="1"/>
      <p:bldP spid="56" grpId="0" animBg="1"/>
      <p:bldP spid="57" grpId="0" animBg="1"/>
      <p:bldP spid="58" grpId="0" animBg="1"/>
      <p:bldP spid="59" grpId="0" animBg="1"/>
      <p:bldP spid="6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977E-E472-D940-23A5-6DE6DBFE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Storage on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48ECC-F064-14C7-88B1-904D3A818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30887-E6AB-06A0-3C00-7DFE02A93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EFCC2-EF6C-C139-3389-B26CA5F1D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DFD540A-08B9-76C4-DC47-DFBB16C53378}"/>
              </a:ext>
            </a:extLst>
          </p:cNvPr>
          <p:cNvSpPr/>
          <p:nvPr/>
        </p:nvSpPr>
        <p:spPr>
          <a:xfrm>
            <a:off x="3836947" y="2623897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5F1A23D-8AC4-65FF-BE01-0D54307D024D}"/>
              </a:ext>
            </a:extLst>
          </p:cNvPr>
          <p:cNvSpPr/>
          <p:nvPr/>
        </p:nvSpPr>
        <p:spPr>
          <a:xfrm>
            <a:off x="3053422" y="3540766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50B93D0-3A69-6ECD-67F4-B5185F5D4C3B}"/>
              </a:ext>
            </a:extLst>
          </p:cNvPr>
          <p:cNvSpPr/>
          <p:nvPr/>
        </p:nvSpPr>
        <p:spPr>
          <a:xfrm>
            <a:off x="4620470" y="3540766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Miner3</a:t>
            </a:r>
          </a:p>
        </p:txBody>
      </p:sp>
      <p:pic>
        <p:nvPicPr>
          <p:cNvPr id="9" name="Graphic 8" descr="Arrow circle">
            <a:extLst>
              <a:ext uri="{FF2B5EF4-FFF2-40B4-BE49-F238E27FC236}">
                <a16:creationId xmlns:a16="http://schemas.microsoft.com/office/drawing/2014/main" id="{86BA16B1-D6E0-B2E9-DAC3-EB89C1D47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0037" y="3001326"/>
            <a:ext cx="914400" cy="91440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DE7B47E-9D59-7A27-D7B4-FAE8909F9C2A}"/>
              </a:ext>
            </a:extLst>
          </p:cNvPr>
          <p:cNvSpPr/>
          <p:nvPr/>
        </p:nvSpPr>
        <p:spPr>
          <a:xfrm>
            <a:off x="7527972" y="2629639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Miner1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F9988E9-B1FD-C659-6C57-C6961B93F207}"/>
              </a:ext>
            </a:extLst>
          </p:cNvPr>
          <p:cNvSpPr/>
          <p:nvPr/>
        </p:nvSpPr>
        <p:spPr>
          <a:xfrm>
            <a:off x="6744447" y="3546508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761BF5-8895-BE60-F998-516604EE6CA4}"/>
              </a:ext>
            </a:extLst>
          </p:cNvPr>
          <p:cNvSpPr/>
          <p:nvPr/>
        </p:nvSpPr>
        <p:spPr>
          <a:xfrm>
            <a:off x="8311495" y="3546508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AD6181-7A9D-4A5D-28D1-1AFD0BC2BF94}"/>
              </a:ext>
            </a:extLst>
          </p:cNvPr>
          <p:cNvCxnSpPr>
            <a:cxnSpLocks/>
          </p:cNvCxnSpPr>
          <p:nvPr/>
        </p:nvCxnSpPr>
        <p:spPr>
          <a:xfrm>
            <a:off x="6096000" y="1900536"/>
            <a:ext cx="0" cy="3639967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115ED5A-F0BA-7B42-E634-E10C92E2E2B1}"/>
              </a:ext>
            </a:extLst>
          </p:cNvPr>
          <p:cNvSpPr/>
          <p:nvPr/>
        </p:nvSpPr>
        <p:spPr>
          <a:xfrm>
            <a:off x="4562473" y="3154606"/>
            <a:ext cx="625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PoW</a:t>
            </a:r>
          </a:p>
        </p:txBody>
      </p:sp>
      <p:pic>
        <p:nvPicPr>
          <p:cNvPr id="15" name="Graphic 14" descr="Arrow circle">
            <a:extLst>
              <a:ext uri="{FF2B5EF4-FFF2-40B4-BE49-F238E27FC236}">
                <a16:creationId xmlns:a16="http://schemas.microsoft.com/office/drawing/2014/main" id="{644D7F08-4441-3137-9F8C-9930339EA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3629" y="3012275"/>
            <a:ext cx="914400" cy="9144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42040C5-6B4A-D68E-6C5F-02632AF1F477}"/>
              </a:ext>
            </a:extLst>
          </p:cNvPr>
          <p:cNvSpPr/>
          <p:nvPr/>
        </p:nvSpPr>
        <p:spPr>
          <a:xfrm>
            <a:off x="8256065" y="3165555"/>
            <a:ext cx="625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PoW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ED26DF-E111-1B0F-B64A-8716001D4DC9}"/>
              </a:ext>
            </a:extLst>
          </p:cNvPr>
          <p:cNvSpPr/>
          <p:nvPr/>
        </p:nvSpPr>
        <p:spPr>
          <a:xfrm>
            <a:off x="3667764" y="1836646"/>
            <a:ext cx="1298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+mj-lt"/>
              </a:rPr>
              <a:t>Cluster-1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10693E-9C0B-B452-15DD-A3E8F67FB80E}"/>
              </a:ext>
            </a:extLst>
          </p:cNvPr>
          <p:cNvSpPr/>
          <p:nvPr/>
        </p:nvSpPr>
        <p:spPr>
          <a:xfrm>
            <a:off x="7358788" y="1858991"/>
            <a:ext cx="1298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+mj-lt"/>
              </a:rPr>
              <a:t>Cluster-2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FDDCCF-EE7C-4CAE-8DF8-B1AC90D23116}"/>
              </a:ext>
            </a:extLst>
          </p:cNvPr>
          <p:cNvSpPr/>
          <p:nvPr/>
        </p:nvSpPr>
        <p:spPr>
          <a:xfrm>
            <a:off x="5618230" y="2851573"/>
            <a:ext cx="95898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latin typeface="+mj-lt"/>
              </a:rPr>
              <a:t>30K Txs</a:t>
            </a:r>
          </a:p>
        </p:txBody>
      </p:sp>
      <p:pic>
        <p:nvPicPr>
          <p:cNvPr id="20" name="Graphic 19" descr="Database">
            <a:extLst>
              <a:ext uri="{FF2B5EF4-FFF2-40B4-BE49-F238E27FC236}">
                <a16:creationId xmlns:a16="http://schemas.microsoft.com/office/drawing/2014/main" id="{55CA4BA5-C0CE-8A23-976E-2A11F9839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4688" y="2632108"/>
            <a:ext cx="914400" cy="9144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D7EE7E5-922F-53EB-E1D2-BA763F40AD5E}"/>
              </a:ext>
            </a:extLst>
          </p:cNvPr>
          <p:cNvSpPr/>
          <p:nvPr/>
        </p:nvSpPr>
        <p:spPr>
          <a:xfrm>
            <a:off x="1268607" y="3572957"/>
            <a:ext cx="10783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</a:rPr>
              <a:t>State-0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～3 users</a:t>
            </a:r>
          </a:p>
        </p:txBody>
      </p:sp>
      <p:pic>
        <p:nvPicPr>
          <p:cNvPr id="22" name="Graphic 21" descr="Database">
            <a:extLst>
              <a:ext uri="{FF2B5EF4-FFF2-40B4-BE49-F238E27FC236}">
                <a16:creationId xmlns:a16="http://schemas.microsoft.com/office/drawing/2014/main" id="{AF7F29AC-19B9-770A-8A7F-F514F3D2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30172" y="2185304"/>
            <a:ext cx="1392561" cy="139256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A92259C-0367-A8A3-4227-92891D26B4C8}"/>
              </a:ext>
            </a:extLst>
          </p:cNvPr>
          <p:cNvSpPr/>
          <p:nvPr/>
        </p:nvSpPr>
        <p:spPr>
          <a:xfrm>
            <a:off x="9977827" y="3577865"/>
            <a:ext cx="1392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</a:rPr>
              <a:t>State-0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～10M users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1B9536-8672-79E6-174E-40047CB48CCA}"/>
              </a:ext>
            </a:extLst>
          </p:cNvPr>
          <p:cNvSpPr/>
          <p:nvPr/>
        </p:nvSpPr>
        <p:spPr>
          <a:xfrm>
            <a:off x="6214983" y="4417712"/>
            <a:ext cx="1577722" cy="914400"/>
          </a:xfrm>
          <a:prstGeom prst="rect">
            <a:avLst/>
          </a:prstGeom>
          <a:solidFill>
            <a:srgbClr val="FFA7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6x slower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FA2E3D-0B6B-A534-B266-562E781F6014}"/>
              </a:ext>
            </a:extLst>
          </p:cNvPr>
          <p:cNvSpPr/>
          <p:nvPr/>
        </p:nvSpPr>
        <p:spPr>
          <a:xfrm>
            <a:off x="7911686" y="4417711"/>
            <a:ext cx="2018484" cy="914400"/>
          </a:xfrm>
          <a:prstGeom prst="rect">
            <a:avLst/>
          </a:prstGeom>
          <a:solidFill>
            <a:srgbClr val="FFA7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2.5x smaller blocks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70D542-59DC-04DF-09E3-901C664238CD}"/>
              </a:ext>
            </a:extLst>
          </p:cNvPr>
          <p:cNvSpPr/>
          <p:nvPr/>
        </p:nvSpPr>
        <p:spPr>
          <a:xfrm>
            <a:off x="838200" y="5554660"/>
            <a:ext cx="10515600" cy="62230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+mj-lt"/>
              </a:rPr>
              <a:t>Storage has a direct impact on block size and overall throughput</a:t>
            </a:r>
          </a:p>
        </p:txBody>
      </p:sp>
    </p:spTree>
    <p:extLst>
      <p:ext uri="{BB962C8B-B14F-4D97-AF65-F5344CB8AC3E}">
        <p14:creationId xmlns:p14="http://schemas.microsoft.com/office/powerpoint/2010/main" val="121763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/>
      <p:bldP spid="16" grpId="0"/>
      <p:bldP spid="17" grpId="0"/>
      <p:bldP spid="18" grpId="0"/>
      <p:bldP spid="19" grpId="0" animBg="1"/>
      <p:bldP spid="21" grpId="0"/>
      <p:bldP spid="23" grpId="0"/>
      <p:bldP spid="24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21B63-2096-D448-A0F4-0FF97000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Transaction Processing in Ethereum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2C274-E9D0-8B49-9DB5-669521E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4D44B-CAD5-C044-849F-6453754DF72A}"/>
              </a:ext>
            </a:extLst>
          </p:cNvPr>
          <p:cNvSpPr txBox="1"/>
          <p:nvPr/>
        </p:nvSpPr>
        <p:spPr>
          <a:xfrm>
            <a:off x="838199" y="925453"/>
            <a:ext cx="10515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Accessing and modifying state in the critical path of processing transactions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02E0F7-1FA1-2840-BFDC-D46BD6636E6F}"/>
              </a:ext>
            </a:extLst>
          </p:cNvPr>
          <p:cNvSpPr/>
          <p:nvPr/>
        </p:nvSpPr>
        <p:spPr>
          <a:xfrm>
            <a:off x="3841930" y="1823763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10581D-5FC4-9F48-B155-583E7AB074F3}"/>
              </a:ext>
            </a:extLst>
          </p:cNvPr>
          <p:cNvSpPr/>
          <p:nvPr/>
        </p:nvSpPr>
        <p:spPr>
          <a:xfrm>
            <a:off x="3650634" y="1680674"/>
            <a:ext cx="2971655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18" name="Graphic 17" descr="Arrow circle">
            <a:extLst>
              <a:ext uri="{FF2B5EF4-FFF2-40B4-BE49-F238E27FC236}">
                <a16:creationId xmlns:a16="http://schemas.microsoft.com/office/drawing/2014/main" id="{24459854-ED02-6044-9EAE-299F164C4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3391" y="3560144"/>
            <a:ext cx="914400" cy="914400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E032513-0A75-5844-A308-8086438D05D9}"/>
              </a:ext>
            </a:extLst>
          </p:cNvPr>
          <p:cNvSpPr/>
          <p:nvPr/>
        </p:nvSpPr>
        <p:spPr>
          <a:xfrm>
            <a:off x="1009409" y="4329325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05CDBF7-3D92-574A-A551-8B6B895D57CF}"/>
              </a:ext>
            </a:extLst>
          </p:cNvPr>
          <p:cNvSpPr/>
          <p:nvPr/>
        </p:nvSpPr>
        <p:spPr>
          <a:xfrm>
            <a:off x="839603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7ED6307-839B-7447-AD10-E49D5D37375F}"/>
              </a:ext>
            </a:extLst>
          </p:cNvPr>
          <p:cNvSpPr/>
          <p:nvPr/>
        </p:nvSpPr>
        <p:spPr>
          <a:xfrm>
            <a:off x="5131004" y="4329325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E8B28A2-259D-A54D-BA86-93B9225023A6}"/>
              </a:ext>
            </a:extLst>
          </p:cNvPr>
          <p:cNvSpPr/>
          <p:nvPr/>
        </p:nvSpPr>
        <p:spPr>
          <a:xfrm>
            <a:off x="4969240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8FF56DA1-0D03-CF42-8B15-3A7B873EC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408" y="4864831"/>
            <a:ext cx="914400" cy="914400"/>
          </a:xfrm>
          <a:prstGeom prst="rect">
            <a:avLst/>
          </a:prstGeom>
        </p:spPr>
      </p:pic>
      <p:pic>
        <p:nvPicPr>
          <p:cNvPr id="102" name="Graphic 101" descr="Database">
            <a:extLst>
              <a:ext uri="{FF2B5EF4-FFF2-40B4-BE49-F238E27FC236}">
                <a16:creationId xmlns:a16="http://schemas.microsoft.com/office/drawing/2014/main" id="{00C66363-8CB5-9241-9EAA-F320A556F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672" y="2332681"/>
            <a:ext cx="914400" cy="914400"/>
          </a:xfrm>
          <a:prstGeom prst="rect">
            <a:avLst/>
          </a:prstGeom>
        </p:spPr>
      </p:pic>
      <p:pic>
        <p:nvPicPr>
          <p:cNvPr id="103" name="Graphic 102" descr="Database">
            <a:extLst>
              <a:ext uri="{FF2B5EF4-FFF2-40B4-BE49-F238E27FC236}">
                <a16:creationId xmlns:a16="http://schemas.microsoft.com/office/drawing/2014/main" id="{F6B5789D-96C9-B340-9705-7366AF0F2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id="{657FF9B7-C45A-BE45-B469-CCA04BEBBAD8}"/>
              </a:ext>
            </a:extLst>
          </p:cNvPr>
          <p:cNvSpPr/>
          <p:nvPr/>
        </p:nvSpPr>
        <p:spPr>
          <a:xfrm>
            <a:off x="7638120" y="1327761"/>
            <a:ext cx="1192213" cy="872171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B8F8B5E-6474-E543-9526-49ACC824B79B}"/>
              </a:ext>
            </a:extLst>
          </p:cNvPr>
          <p:cNvSpPr/>
          <p:nvPr/>
        </p:nvSpPr>
        <p:spPr>
          <a:xfrm>
            <a:off x="7828072" y="1505843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9BB9BFB-8801-9548-AD46-29851A245284}"/>
              </a:ext>
            </a:extLst>
          </p:cNvPr>
          <p:cNvSpPr/>
          <p:nvPr/>
        </p:nvSpPr>
        <p:spPr>
          <a:xfrm>
            <a:off x="7826479" y="1796525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5D23CE7-BDCC-D240-8BCA-A8D9F4ECED04}"/>
              </a:ext>
            </a:extLst>
          </p:cNvPr>
          <p:cNvSpPr txBox="1"/>
          <p:nvPr/>
        </p:nvSpPr>
        <p:spPr>
          <a:xfrm>
            <a:off x="8047747" y="1435476"/>
            <a:ext cx="63350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DRAM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D4855DC-D650-B149-8699-B742E4DED546}"/>
              </a:ext>
            </a:extLst>
          </p:cNvPr>
          <p:cNvSpPr txBox="1"/>
          <p:nvPr/>
        </p:nvSpPr>
        <p:spPr>
          <a:xfrm>
            <a:off x="8041661" y="1734443"/>
            <a:ext cx="45076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SSD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BB18D-C7D8-124A-922F-9F5A92BB8746}"/>
              </a:ext>
            </a:extLst>
          </p:cNvPr>
          <p:cNvSpPr/>
          <p:nvPr/>
        </p:nvSpPr>
        <p:spPr>
          <a:xfrm>
            <a:off x="5627227" y="3147389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DB397A2-9465-7E4C-A449-8FAA53AE02AB}"/>
              </a:ext>
            </a:extLst>
          </p:cNvPr>
          <p:cNvSpPr/>
          <p:nvPr/>
        </p:nvSpPr>
        <p:spPr>
          <a:xfrm>
            <a:off x="6949844" y="5686326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A2B61C0-0A59-D04D-86AC-7D5C39FF2C82}"/>
              </a:ext>
            </a:extLst>
          </p:cNvPr>
          <p:cNvSpPr/>
          <p:nvPr/>
        </p:nvSpPr>
        <p:spPr>
          <a:xfrm>
            <a:off x="2805476" y="5689143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9" name="Down Arrow 78">
            <a:extLst>
              <a:ext uri="{FF2B5EF4-FFF2-40B4-BE49-F238E27FC236}">
                <a16:creationId xmlns:a16="http://schemas.microsoft.com/office/drawing/2014/main" id="{E2F291C8-F893-7B46-8094-0C2B770DEA11}"/>
              </a:ext>
            </a:extLst>
          </p:cNvPr>
          <p:cNvSpPr/>
          <p:nvPr/>
        </p:nvSpPr>
        <p:spPr>
          <a:xfrm rot="16200000">
            <a:off x="2450262" y="959338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6A7E1C3-DD80-4E45-B04A-5F11F497B8E9}"/>
              </a:ext>
            </a:extLst>
          </p:cNvPr>
          <p:cNvSpPr txBox="1"/>
          <p:nvPr/>
        </p:nvSpPr>
        <p:spPr>
          <a:xfrm>
            <a:off x="1588942" y="1562302"/>
            <a:ext cx="1634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Transaction (Tx-0)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E59B5E2-CD55-0442-A7A5-FC22D0E35DB4}"/>
              </a:ext>
            </a:extLst>
          </p:cNvPr>
          <p:cNvSpPr/>
          <p:nvPr/>
        </p:nvSpPr>
        <p:spPr>
          <a:xfrm>
            <a:off x="1357507" y="1766648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1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8864C1-52C1-8148-96EB-0438116F69E6}"/>
              </a:ext>
            </a:extLst>
          </p:cNvPr>
          <p:cNvGrpSpPr/>
          <p:nvPr/>
        </p:nvGrpSpPr>
        <p:grpSpPr>
          <a:xfrm>
            <a:off x="5661718" y="195538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3D99589-CC54-F742-8A29-D99257016CD3}"/>
                </a:ext>
              </a:extLst>
            </p:cNvPr>
            <p:cNvCxnSpPr>
              <a:cxnSpLocks/>
              <a:stCxn id="30" idx="2"/>
              <a:endCxn id="31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FEA66A4F-CA8D-3944-B715-9B9EAD31EC51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E7A02DB-19C1-B44E-BCA5-063758ED0441}"/>
                </a:ext>
              </a:extLst>
            </p:cNvPr>
            <p:cNvCxnSpPr>
              <a:cxnSpLocks/>
              <a:stCxn id="28" idx="2"/>
              <a:endCxn id="3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28040A44-85AB-5A46-BF92-C2DD634BB55D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FC34A546-A3AF-0D42-B9CF-286F9D8DCED6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25585AB-8C90-2248-89F9-2DE579CD2678}"/>
              </a:ext>
            </a:extLst>
          </p:cNvPr>
          <p:cNvGrpSpPr/>
          <p:nvPr/>
        </p:nvGrpSpPr>
        <p:grpSpPr>
          <a:xfrm>
            <a:off x="6072698" y="1941711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413659C-949C-D24C-8E7E-BEF217BF579D}"/>
                </a:ext>
              </a:extLst>
            </p:cNvPr>
            <p:cNvCxnSpPr>
              <a:cxnSpLocks/>
              <a:stCxn id="36" idx="2"/>
              <a:endCxn id="37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AEB517FF-9D25-C643-853B-7EF71F10E85E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D0AA6A9-9DBB-9F43-B94A-464852AE317E}"/>
                </a:ext>
              </a:extLst>
            </p:cNvPr>
            <p:cNvCxnSpPr>
              <a:cxnSpLocks/>
              <a:stCxn id="34" idx="2"/>
              <a:endCxn id="36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5804571C-2018-F24C-8642-8396E80FCBFD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6923760-87C6-5743-9394-3174C85863D0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9F4D74-DEAC-F741-A86F-FF12D6194B80}"/>
              </a:ext>
            </a:extLst>
          </p:cNvPr>
          <p:cNvCxnSpPr>
            <a:cxnSpLocks/>
          </p:cNvCxnSpPr>
          <p:nvPr/>
        </p:nvCxnSpPr>
        <p:spPr>
          <a:xfrm>
            <a:off x="5957645" y="2256787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Curved Up Arrow 38">
            <a:extLst>
              <a:ext uri="{FF2B5EF4-FFF2-40B4-BE49-F238E27FC236}">
                <a16:creationId xmlns:a16="http://schemas.microsoft.com/office/drawing/2014/main" id="{22A95CE7-B32F-DE47-B7C6-F5CDF7ADA927}"/>
              </a:ext>
            </a:extLst>
          </p:cNvPr>
          <p:cNvSpPr/>
          <p:nvPr/>
        </p:nvSpPr>
        <p:spPr>
          <a:xfrm rot="5400000" flipH="1" flipV="1">
            <a:off x="4625085" y="222255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40" name="Curved Up Arrow 39">
            <a:extLst>
              <a:ext uri="{FF2B5EF4-FFF2-40B4-BE49-F238E27FC236}">
                <a16:creationId xmlns:a16="http://schemas.microsoft.com/office/drawing/2014/main" id="{2293E459-C8E6-EE4D-91B6-3085AA4868F8}"/>
              </a:ext>
            </a:extLst>
          </p:cNvPr>
          <p:cNvSpPr/>
          <p:nvPr/>
        </p:nvSpPr>
        <p:spPr>
          <a:xfrm rot="16370395" flipH="1">
            <a:off x="4811757" y="2321172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1C5D584-4A75-1A4B-95D4-AB0AAEB1D33D}"/>
              </a:ext>
            </a:extLst>
          </p:cNvPr>
          <p:cNvSpPr/>
          <p:nvPr/>
        </p:nvSpPr>
        <p:spPr>
          <a:xfrm>
            <a:off x="5164989" y="1880368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260E726-3516-1240-843F-4E8F2BC946DF}"/>
              </a:ext>
            </a:extLst>
          </p:cNvPr>
          <p:cNvSpPr/>
          <p:nvPr/>
        </p:nvSpPr>
        <p:spPr>
          <a:xfrm>
            <a:off x="5100325" y="2444961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3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524B1C0-953D-CD40-8A40-60727277E153}"/>
              </a:ext>
            </a:extLst>
          </p:cNvPr>
          <p:cNvSpPr/>
          <p:nvPr/>
        </p:nvSpPr>
        <p:spPr>
          <a:xfrm rot="18900000">
            <a:off x="2980718" y="3407253"/>
            <a:ext cx="623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Block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C175040-12D9-B14B-8E2B-E6A89F9BAC2D}"/>
              </a:ext>
            </a:extLst>
          </p:cNvPr>
          <p:cNvSpPr/>
          <p:nvPr/>
        </p:nvSpPr>
        <p:spPr>
          <a:xfrm rot="2700000">
            <a:off x="5119320" y="3523947"/>
            <a:ext cx="623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Block</a:t>
            </a:r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FAD11586-8ECE-6944-9B80-FEB8546D29AC}"/>
              </a:ext>
            </a:extLst>
          </p:cNvPr>
          <p:cNvSpPr/>
          <p:nvPr/>
        </p:nvSpPr>
        <p:spPr>
          <a:xfrm rot="2517808">
            <a:off x="3245884" y="3210747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53" name="Down Arrow 52">
            <a:extLst>
              <a:ext uri="{FF2B5EF4-FFF2-40B4-BE49-F238E27FC236}">
                <a16:creationId xmlns:a16="http://schemas.microsoft.com/office/drawing/2014/main" id="{286E70E5-3F83-1647-9975-D8E6DD638D8C}"/>
              </a:ext>
            </a:extLst>
          </p:cNvPr>
          <p:cNvSpPr/>
          <p:nvPr/>
        </p:nvSpPr>
        <p:spPr>
          <a:xfrm rot="18829237">
            <a:off x="5132415" y="3244820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F60697B-D0B1-C647-8B6E-AFD8632EC7BD}"/>
              </a:ext>
            </a:extLst>
          </p:cNvPr>
          <p:cNvSpPr/>
          <p:nvPr/>
        </p:nvSpPr>
        <p:spPr>
          <a:xfrm>
            <a:off x="3522915" y="3246961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4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4DF7C04-2ED8-B148-91A1-24699782361B}"/>
              </a:ext>
            </a:extLst>
          </p:cNvPr>
          <p:cNvSpPr/>
          <p:nvPr/>
        </p:nvSpPr>
        <p:spPr>
          <a:xfrm>
            <a:off x="4695729" y="3233184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4</a:t>
            </a:r>
          </a:p>
        </p:txBody>
      </p:sp>
      <p:sp>
        <p:nvSpPr>
          <p:cNvPr id="56" name="Curved Up Arrow 55">
            <a:extLst>
              <a:ext uri="{FF2B5EF4-FFF2-40B4-BE49-F238E27FC236}">
                <a16:creationId xmlns:a16="http://schemas.microsoft.com/office/drawing/2014/main" id="{B326B861-354C-954C-9EAB-81069AFAB037}"/>
              </a:ext>
            </a:extLst>
          </p:cNvPr>
          <p:cNvSpPr/>
          <p:nvPr/>
        </p:nvSpPr>
        <p:spPr>
          <a:xfrm rot="5400000" flipH="1" flipV="1">
            <a:off x="5915863" y="4826034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57" name="Curved Up Arrow 56">
            <a:extLst>
              <a:ext uri="{FF2B5EF4-FFF2-40B4-BE49-F238E27FC236}">
                <a16:creationId xmlns:a16="http://schemas.microsoft.com/office/drawing/2014/main" id="{36719C7B-D323-F946-A264-34D2DE92695B}"/>
              </a:ext>
            </a:extLst>
          </p:cNvPr>
          <p:cNvSpPr/>
          <p:nvPr/>
        </p:nvSpPr>
        <p:spPr>
          <a:xfrm rot="5400000" flipH="1" flipV="1">
            <a:off x="1794270" y="4819746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0BED716-D4E5-EE4A-A47B-4E721BD2B9B5}"/>
              </a:ext>
            </a:extLst>
          </p:cNvPr>
          <p:cNvGrpSpPr/>
          <p:nvPr/>
        </p:nvGrpSpPr>
        <p:grpSpPr>
          <a:xfrm>
            <a:off x="2710446" y="441202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619A003F-5336-274D-A2D9-EB9922FB5858}"/>
                </a:ext>
              </a:extLst>
            </p:cNvPr>
            <p:cNvCxnSpPr>
              <a:cxnSpLocks/>
              <a:stCxn id="62" idx="2"/>
              <a:endCxn id="63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32AC88A1-985B-FB49-AFFE-4C1B7C8186D7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819FE2A4-CF4E-FA44-B664-E95E0992F224}"/>
                </a:ext>
              </a:extLst>
            </p:cNvPr>
            <p:cNvCxnSpPr>
              <a:cxnSpLocks/>
              <a:stCxn id="60" idx="2"/>
              <a:endCxn id="62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32439955-6CB6-AE43-8AD4-69F992743DE6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70197B58-A09C-294B-825F-EAAAEB2F57E6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F5B6736-EBDD-1242-95C5-1F021FADBB10}"/>
              </a:ext>
            </a:extLst>
          </p:cNvPr>
          <p:cNvGrpSpPr/>
          <p:nvPr/>
        </p:nvGrpSpPr>
        <p:grpSpPr>
          <a:xfrm>
            <a:off x="6826727" y="4405735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6906DF7F-7563-FE4A-A936-8D499AEAF05F}"/>
                </a:ext>
              </a:extLst>
            </p:cNvPr>
            <p:cNvCxnSpPr>
              <a:cxnSpLocks/>
              <a:stCxn id="68" idx="2"/>
              <a:endCxn id="69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188FFA2E-F516-464A-BBA2-BEBFC264F169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73618B36-A898-784A-B004-D04DFCE7D76B}"/>
                </a:ext>
              </a:extLst>
            </p:cNvPr>
            <p:cNvCxnSpPr>
              <a:cxnSpLocks/>
              <a:stCxn id="66" idx="2"/>
              <a:endCxn id="68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F32654A0-EAED-4344-8CCF-C24C6EED4EA9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C3E7BA65-38D7-7046-84A7-599FEEB3CB39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D2F707-40FB-6141-BB77-48E9DBF315CF}"/>
              </a:ext>
            </a:extLst>
          </p:cNvPr>
          <p:cNvGrpSpPr/>
          <p:nvPr/>
        </p:nvGrpSpPr>
        <p:grpSpPr>
          <a:xfrm>
            <a:off x="3153415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67E2F6C-D703-134E-B90F-F282253DDDB2}"/>
                </a:ext>
              </a:extLst>
            </p:cNvPr>
            <p:cNvCxnSpPr>
              <a:cxnSpLocks/>
              <a:stCxn id="74" idx="2"/>
              <a:endCxn id="7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EA7C9B0A-C287-1A4B-89F3-955F035B6F3F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307964DA-BE3B-274F-A976-85074FBDC765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E3408FAD-0F5F-954C-B588-5D9D609C02C8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6504D19E-C774-5E49-BEBA-D7CEB6B4334A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F990FCD-E816-B14F-A2C6-503F308E423E}"/>
              </a:ext>
            </a:extLst>
          </p:cNvPr>
          <p:cNvCxnSpPr>
            <a:cxnSpLocks/>
          </p:cNvCxnSpPr>
          <p:nvPr/>
        </p:nvCxnSpPr>
        <p:spPr>
          <a:xfrm>
            <a:off x="3009000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2F0E634-4DBB-D54B-8E1E-414698851EA9}"/>
              </a:ext>
            </a:extLst>
          </p:cNvPr>
          <p:cNvGrpSpPr/>
          <p:nvPr/>
        </p:nvGrpSpPr>
        <p:grpSpPr>
          <a:xfrm>
            <a:off x="7268621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E12AAFB-E6E2-9943-8AF7-5F8EED982232}"/>
                </a:ext>
              </a:extLst>
            </p:cNvPr>
            <p:cNvCxnSpPr>
              <a:cxnSpLocks/>
              <a:stCxn id="86" idx="2"/>
              <a:endCxn id="87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AF5A5D82-2003-B14F-98EB-9885CC75D3C1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2F14FE98-16F0-8E48-9438-FFC738B895D2}"/>
                </a:ext>
              </a:extLst>
            </p:cNvPr>
            <p:cNvCxnSpPr>
              <a:cxnSpLocks/>
              <a:stCxn id="84" idx="2"/>
              <a:endCxn id="86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9739DE06-D6CA-7A4D-BDDF-7728E2633F6F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9875AD93-A303-8E42-9824-386E7D47089A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D74F1FE9-C5EA-8E44-8D43-F753218D6D7E}"/>
              </a:ext>
            </a:extLst>
          </p:cNvPr>
          <p:cNvCxnSpPr>
            <a:cxnSpLocks/>
          </p:cNvCxnSpPr>
          <p:nvPr/>
        </p:nvCxnSpPr>
        <p:spPr>
          <a:xfrm>
            <a:off x="7101197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Curved Up Arrow 88">
            <a:extLst>
              <a:ext uri="{FF2B5EF4-FFF2-40B4-BE49-F238E27FC236}">
                <a16:creationId xmlns:a16="http://schemas.microsoft.com/office/drawing/2014/main" id="{20169017-3C3D-FC44-9634-260C5F501EFB}"/>
              </a:ext>
            </a:extLst>
          </p:cNvPr>
          <p:cNvSpPr/>
          <p:nvPr/>
        </p:nvSpPr>
        <p:spPr>
          <a:xfrm rot="16370395" flipH="1">
            <a:off x="1958697" y="4913724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90" name="Curved Up Arrow 89">
            <a:extLst>
              <a:ext uri="{FF2B5EF4-FFF2-40B4-BE49-F238E27FC236}">
                <a16:creationId xmlns:a16="http://schemas.microsoft.com/office/drawing/2014/main" id="{D045DF4C-0FCA-9342-BE42-FC7D6EB7849B}"/>
              </a:ext>
            </a:extLst>
          </p:cNvPr>
          <p:cNvSpPr/>
          <p:nvPr/>
        </p:nvSpPr>
        <p:spPr>
          <a:xfrm rot="16370395" flipH="1">
            <a:off x="6074232" y="4913462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E369CE5-AF18-7549-8B20-B1557A54BEB6}"/>
              </a:ext>
            </a:extLst>
          </p:cNvPr>
          <p:cNvSpPr/>
          <p:nvPr/>
        </p:nvSpPr>
        <p:spPr>
          <a:xfrm>
            <a:off x="2287536" y="4507524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5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8E7F8253-9FFA-CB4A-A0FD-BBB38B18C4D3}"/>
              </a:ext>
            </a:extLst>
          </p:cNvPr>
          <p:cNvSpPr/>
          <p:nvPr/>
        </p:nvSpPr>
        <p:spPr>
          <a:xfrm>
            <a:off x="2222872" y="5072117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6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F677FCA-70CF-E047-A4BF-4362A96DEBE8}"/>
              </a:ext>
            </a:extLst>
          </p:cNvPr>
          <p:cNvSpPr/>
          <p:nvPr/>
        </p:nvSpPr>
        <p:spPr>
          <a:xfrm>
            <a:off x="6420692" y="4487812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5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D2CE5000-EAF2-4441-8F2A-5A294F98CC93}"/>
              </a:ext>
            </a:extLst>
          </p:cNvPr>
          <p:cNvSpPr/>
          <p:nvPr/>
        </p:nvSpPr>
        <p:spPr>
          <a:xfrm>
            <a:off x="6356028" y="5052405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6</a:t>
            </a:r>
          </a:p>
        </p:txBody>
      </p:sp>
      <p:pic>
        <p:nvPicPr>
          <p:cNvPr id="95" name="Graphic 94" descr="Database">
            <a:extLst>
              <a:ext uri="{FF2B5EF4-FFF2-40B4-BE49-F238E27FC236}">
                <a16:creationId xmlns:a16="http://schemas.microsoft.com/office/drawing/2014/main" id="{7DBDF37E-CE40-5344-A5DB-53F7E4A128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1403" y="2322527"/>
            <a:ext cx="914400" cy="914400"/>
          </a:xfrm>
          <a:prstGeom prst="rect">
            <a:avLst/>
          </a:prstGeom>
        </p:spPr>
      </p:pic>
      <p:pic>
        <p:nvPicPr>
          <p:cNvPr id="97" name="Graphic 96" descr="Database">
            <a:extLst>
              <a:ext uri="{FF2B5EF4-FFF2-40B4-BE49-F238E27FC236}">
                <a16:creationId xmlns:a16="http://schemas.microsoft.com/office/drawing/2014/main" id="{BB0B455F-F5AE-4349-821C-DC13BEF842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pic>
        <p:nvPicPr>
          <p:cNvPr id="98" name="Graphic 97" descr="Database">
            <a:extLst>
              <a:ext uri="{FF2B5EF4-FFF2-40B4-BE49-F238E27FC236}">
                <a16:creationId xmlns:a16="http://schemas.microsoft.com/office/drawing/2014/main" id="{E4580730-176C-6B47-AD3E-4CA148736C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564" y="4855719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273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 animBg="1"/>
      <p:bldP spid="22" grpId="0" animBg="1"/>
      <p:bldP spid="23" grpId="0" animBg="1"/>
      <p:bldP spid="153" grpId="0" animBg="1"/>
      <p:bldP spid="154" grpId="0" animBg="1"/>
      <p:bldP spid="155" grpId="0" animBg="1"/>
      <p:bldP spid="156" grpId="0"/>
      <p:bldP spid="157" grpId="0"/>
      <p:bldP spid="3" grpId="0" animBg="1"/>
      <p:bldP spid="77" grpId="0" animBg="1"/>
      <p:bldP spid="78" grpId="0" animBg="1"/>
      <p:bldP spid="79" grpId="0" animBg="1"/>
      <p:bldP spid="80" grpId="0"/>
      <p:bldP spid="81" grpId="0" animBg="1"/>
      <p:bldP spid="39" grpId="0" animBg="1"/>
      <p:bldP spid="40" grpId="0" animBg="1"/>
      <p:bldP spid="41" grpId="0" animBg="1"/>
      <p:bldP spid="42" grpId="0" animBg="1"/>
      <p:bldP spid="50" grpId="0"/>
      <p:bldP spid="51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6585DCD0-3E3F-7645-B8AE-1591299E1C1C}"/>
              </a:ext>
            </a:extLst>
          </p:cNvPr>
          <p:cNvSpPr/>
          <p:nvPr/>
        </p:nvSpPr>
        <p:spPr>
          <a:xfrm>
            <a:off x="8376745" y="4176760"/>
            <a:ext cx="3300248" cy="10747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03754B2-9B22-7043-BEAD-B953F42E00BD}"/>
              </a:ext>
            </a:extLst>
          </p:cNvPr>
          <p:cNvCxnSpPr>
            <a:cxnSpLocks/>
          </p:cNvCxnSpPr>
          <p:nvPr/>
        </p:nvCxnSpPr>
        <p:spPr>
          <a:xfrm>
            <a:off x="8240111" y="2256788"/>
            <a:ext cx="0" cy="3794259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EB21B63-2096-D448-A0F4-0FF97000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Transaction Processing in Ethereum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2C274-E9D0-8B49-9DB5-669521E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4D44B-CAD5-C044-849F-6453754DF72A}"/>
              </a:ext>
            </a:extLst>
          </p:cNvPr>
          <p:cNvSpPr txBox="1"/>
          <p:nvPr/>
        </p:nvSpPr>
        <p:spPr>
          <a:xfrm>
            <a:off x="838199" y="925453"/>
            <a:ext cx="10515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Accessing and modifying state in the critical path of processing transactions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02E0F7-1FA1-2840-BFDC-D46BD6636E6F}"/>
              </a:ext>
            </a:extLst>
          </p:cNvPr>
          <p:cNvSpPr/>
          <p:nvPr/>
        </p:nvSpPr>
        <p:spPr>
          <a:xfrm>
            <a:off x="3841930" y="1823763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10581D-5FC4-9F48-B155-583E7AB074F3}"/>
              </a:ext>
            </a:extLst>
          </p:cNvPr>
          <p:cNvSpPr/>
          <p:nvPr/>
        </p:nvSpPr>
        <p:spPr>
          <a:xfrm>
            <a:off x="3650634" y="1680674"/>
            <a:ext cx="2971655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18" name="Graphic 17" descr="Arrow circle">
            <a:extLst>
              <a:ext uri="{FF2B5EF4-FFF2-40B4-BE49-F238E27FC236}">
                <a16:creationId xmlns:a16="http://schemas.microsoft.com/office/drawing/2014/main" id="{24459854-ED02-6044-9EAE-299F164C4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3391" y="3560144"/>
            <a:ext cx="914400" cy="914400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E032513-0A75-5844-A308-8086438D05D9}"/>
              </a:ext>
            </a:extLst>
          </p:cNvPr>
          <p:cNvSpPr/>
          <p:nvPr/>
        </p:nvSpPr>
        <p:spPr>
          <a:xfrm>
            <a:off x="1009409" y="4329325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05CDBF7-3D92-574A-A551-8B6B895D57CF}"/>
              </a:ext>
            </a:extLst>
          </p:cNvPr>
          <p:cNvSpPr/>
          <p:nvPr/>
        </p:nvSpPr>
        <p:spPr>
          <a:xfrm>
            <a:off x="839603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7ED6307-839B-7447-AD10-E49D5D37375F}"/>
              </a:ext>
            </a:extLst>
          </p:cNvPr>
          <p:cNvSpPr/>
          <p:nvPr/>
        </p:nvSpPr>
        <p:spPr>
          <a:xfrm>
            <a:off x="5131004" y="4329325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E8B28A2-259D-A54D-BA86-93B9225023A6}"/>
              </a:ext>
            </a:extLst>
          </p:cNvPr>
          <p:cNvSpPr/>
          <p:nvPr/>
        </p:nvSpPr>
        <p:spPr>
          <a:xfrm>
            <a:off x="4969240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9C4EB4-6494-8C48-8484-97582AD857CF}"/>
              </a:ext>
            </a:extLst>
          </p:cNvPr>
          <p:cNvGrpSpPr/>
          <p:nvPr/>
        </p:nvGrpSpPr>
        <p:grpSpPr>
          <a:xfrm>
            <a:off x="5661718" y="195538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40604B-C5D6-9C45-83BA-2D6B27270A23}"/>
                </a:ext>
              </a:extLst>
            </p:cNvPr>
            <p:cNvCxnSpPr>
              <a:cxnSpLocks/>
              <a:stCxn id="33" idx="2"/>
              <a:endCxn id="34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86AACA21-8E3F-834A-8EF1-B970B2C5D502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65A0FCA-9318-AA46-8583-8C05CA326FB8}"/>
                </a:ext>
              </a:extLst>
            </p:cNvPr>
            <p:cNvCxnSpPr>
              <a:cxnSpLocks/>
              <a:stCxn id="31" idx="2"/>
              <a:endCxn id="33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08B08245-4489-5841-8D10-BDA7516E896B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FE20AD9-A32C-B345-B14A-0BC895FB0260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FE8C86-C6A9-324D-967A-7AFBBAB94017}"/>
              </a:ext>
            </a:extLst>
          </p:cNvPr>
          <p:cNvGrpSpPr/>
          <p:nvPr/>
        </p:nvGrpSpPr>
        <p:grpSpPr>
          <a:xfrm>
            <a:off x="6072698" y="1941711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A4BDE9B-95CD-9749-AA79-90EB7B9EA641}"/>
                </a:ext>
              </a:extLst>
            </p:cNvPr>
            <p:cNvCxnSpPr>
              <a:cxnSpLocks/>
              <a:stCxn id="40" idx="2"/>
              <a:endCxn id="4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7BAEB6C8-7206-CB46-B1AD-058827AB6D33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E75A38A-66D9-F64F-B774-F6D1F6336D3B}"/>
                </a:ext>
              </a:extLst>
            </p:cNvPr>
            <p:cNvCxnSpPr>
              <a:cxnSpLocks/>
              <a:stCxn id="38" idx="2"/>
              <a:endCxn id="4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FBFE206-293D-1044-867E-9AEE5453703F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46F0931-90A2-5842-84A7-6C6F6525D809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96016F-1590-A74E-9C0C-F2414C63DC25}"/>
              </a:ext>
            </a:extLst>
          </p:cNvPr>
          <p:cNvCxnSpPr>
            <a:cxnSpLocks/>
          </p:cNvCxnSpPr>
          <p:nvPr/>
        </p:nvCxnSpPr>
        <p:spPr>
          <a:xfrm>
            <a:off x="5957645" y="2256787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8FF56DA1-0D03-CF42-8B15-3A7B873EC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408" y="4864831"/>
            <a:ext cx="914400" cy="914400"/>
          </a:xfrm>
          <a:prstGeom prst="rect">
            <a:avLst/>
          </a:prstGeom>
        </p:spPr>
      </p:pic>
      <p:pic>
        <p:nvPicPr>
          <p:cNvPr id="102" name="Graphic 101" descr="Database">
            <a:extLst>
              <a:ext uri="{FF2B5EF4-FFF2-40B4-BE49-F238E27FC236}">
                <a16:creationId xmlns:a16="http://schemas.microsoft.com/office/drawing/2014/main" id="{00C66363-8CB5-9241-9EAA-F320A556F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672" y="2332681"/>
            <a:ext cx="914400" cy="914400"/>
          </a:xfrm>
          <a:prstGeom prst="rect">
            <a:avLst/>
          </a:prstGeom>
        </p:spPr>
      </p:pic>
      <p:pic>
        <p:nvPicPr>
          <p:cNvPr id="103" name="Graphic 102" descr="Database">
            <a:extLst>
              <a:ext uri="{FF2B5EF4-FFF2-40B4-BE49-F238E27FC236}">
                <a16:creationId xmlns:a16="http://schemas.microsoft.com/office/drawing/2014/main" id="{F6B5789D-96C9-B340-9705-7366AF0F2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sp>
        <p:nvSpPr>
          <p:cNvPr id="107" name="Curved Up Arrow 106">
            <a:extLst>
              <a:ext uri="{FF2B5EF4-FFF2-40B4-BE49-F238E27FC236}">
                <a16:creationId xmlns:a16="http://schemas.microsoft.com/office/drawing/2014/main" id="{8E394A5B-EB78-8947-878F-AE76E7B5CCF5}"/>
              </a:ext>
            </a:extLst>
          </p:cNvPr>
          <p:cNvSpPr/>
          <p:nvPr/>
        </p:nvSpPr>
        <p:spPr>
          <a:xfrm rot="5400000" flipH="1" flipV="1">
            <a:off x="4625085" y="222255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10" name="Curved Up Arrow 109">
            <a:extLst>
              <a:ext uri="{FF2B5EF4-FFF2-40B4-BE49-F238E27FC236}">
                <a16:creationId xmlns:a16="http://schemas.microsoft.com/office/drawing/2014/main" id="{07120ED3-8285-DC4B-8B52-B49A58CF9149}"/>
              </a:ext>
            </a:extLst>
          </p:cNvPr>
          <p:cNvSpPr/>
          <p:nvPr/>
        </p:nvSpPr>
        <p:spPr>
          <a:xfrm rot="16370395" flipH="1">
            <a:off x="4811757" y="2321172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pic>
        <p:nvPicPr>
          <p:cNvPr id="116" name="Graphic 115" descr="Database">
            <a:extLst>
              <a:ext uri="{FF2B5EF4-FFF2-40B4-BE49-F238E27FC236}">
                <a16:creationId xmlns:a16="http://schemas.microsoft.com/office/drawing/2014/main" id="{FC39BB08-F30C-3642-ACF8-15644B977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1403" y="2322527"/>
            <a:ext cx="914400" cy="914400"/>
          </a:xfrm>
          <a:prstGeom prst="rect">
            <a:avLst/>
          </a:prstGeom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id="{657FF9B7-C45A-BE45-B469-CCA04BEBBAD8}"/>
              </a:ext>
            </a:extLst>
          </p:cNvPr>
          <p:cNvSpPr/>
          <p:nvPr/>
        </p:nvSpPr>
        <p:spPr>
          <a:xfrm>
            <a:off x="7638120" y="1327761"/>
            <a:ext cx="1192213" cy="872171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B8F8B5E-6474-E543-9526-49ACC824B79B}"/>
              </a:ext>
            </a:extLst>
          </p:cNvPr>
          <p:cNvSpPr/>
          <p:nvPr/>
        </p:nvSpPr>
        <p:spPr>
          <a:xfrm>
            <a:off x="7828072" y="1505843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9BB9BFB-8801-9548-AD46-29851A245284}"/>
              </a:ext>
            </a:extLst>
          </p:cNvPr>
          <p:cNvSpPr/>
          <p:nvPr/>
        </p:nvSpPr>
        <p:spPr>
          <a:xfrm>
            <a:off x="7826479" y="1796525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5D23CE7-BDCC-D240-8BCA-A8D9F4ECED04}"/>
              </a:ext>
            </a:extLst>
          </p:cNvPr>
          <p:cNvSpPr txBox="1"/>
          <p:nvPr/>
        </p:nvSpPr>
        <p:spPr>
          <a:xfrm>
            <a:off x="8047747" y="1435476"/>
            <a:ext cx="63350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DRAM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D4855DC-D650-B149-8699-B742E4DED546}"/>
              </a:ext>
            </a:extLst>
          </p:cNvPr>
          <p:cNvSpPr txBox="1"/>
          <p:nvPr/>
        </p:nvSpPr>
        <p:spPr>
          <a:xfrm>
            <a:off x="8041661" y="1734443"/>
            <a:ext cx="45076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SSD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BB18D-C7D8-124A-922F-9F5A92BB8746}"/>
              </a:ext>
            </a:extLst>
          </p:cNvPr>
          <p:cNvSpPr/>
          <p:nvPr/>
        </p:nvSpPr>
        <p:spPr>
          <a:xfrm>
            <a:off x="5627227" y="3147389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DB397A2-9465-7E4C-A449-8FAA53AE02AB}"/>
              </a:ext>
            </a:extLst>
          </p:cNvPr>
          <p:cNvSpPr/>
          <p:nvPr/>
        </p:nvSpPr>
        <p:spPr>
          <a:xfrm>
            <a:off x="6949844" y="5686326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A2B61C0-0A59-D04D-86AC-7D5C39FF2C82}"/>
              </a:ext>
            </a:extLst>
          </p:cNvPr>
          <p:cNvSpPr/>
          <p:nvPr/>
        </p:nvSpPr>
        <p:spPr>
          <a:xfrm>
            <a:off x="2805476" y="5689143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9" name="Down Arrow 78">
            <a:extLst>
              <a:ext uri="{FF2B5EF4-FFF2-40B4-BE49-F238E27FC236}">
                <a16:creationId xmlns:a16="http://schemas.microsoft.com/office/drawing/2014/main" id="{94D92E73-2E49-AA44-A5CD-117281AE9A12}"/>
              </a:ext>
            </a:extLst>
          </p:cNvPr>
          <p:cNvSpPr/>
          <p:nvPr/>
        </p:nvSpPr>
        <p:spPr>
          <a:xfrm rot="16200000">
            <a:off x="2450262" y="959338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124769E-751A-B44E-9906-551BD951A6CB}"/>
              </a:ext>
            </a:extLst>
          </p:cNvPr>
          <p:cNvSpPr txBox="1"/>
          <p:nvPr/>
        </p:nvSpPr>
        <p:spPr>
          <a:xfrm>
            <a:off x="1588942" y="1562302"/>
            <a:ext cx="1634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Transaction (Tx-0)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1C28B2-72D5-4A46-8A58-6F1C9B2761E7}"/>
              </a:ext>
            </a:extLst>
          </p:cNvPr>
          <p:cNvSpPr/>
          <p:nvPr/>
        </p:nvSpPr>
        <p:spPr>
          <a:xfrm rot="18900000">
            <a:off x="2980718" y="3407253"/>
            <a:ext cx="623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Block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6BD343C-105B-D445-876A-07E115B7D0CA}"/>
              </a:ext>
            </a:extLst>
          </p:cNvPr>
          <p:cNvSpPr/>
          <p:nvPr/>
        </p:nvSpPr>
        <p:spPr>
          <a:xfrm rot="2700000">
            <a:off x="5119320" y="3523947"/>
            <a:ext cx="623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Block</a:t>
            </a:r>
          </a:p>
        </p:txBody>
      </p:sp>
      <p:sp>
        <p:nvSpPr>
          <p:cNvPr id="43" name="Down Arrow 42">
            <a:extLst>
              <a:ext uri="{FF2B5EF4-FFF2-40B4-BE49-F238E27FC236}">
                <a16:creationId xmlns:a16="http://schemas.microsoft.com/office/drawing/2014/main" id="{741031B6-40E0-2145-B0A1-4DF388EEB6B7}"/>
              </a:ext>
            </a:extLst>
          </p:cNvPr>
          <p:cNvSpPr/>
          <p:nvPr/>
        </p:nvSpPr>
        <p:spPr>
          <a:xfrm rot="2517808">
            <a:off x="3245884" y="3210747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id="{1626BA93-7A5F-6840-ACC9-C5EF16D2BB30}"/>
              </a:ext>
            </a:extLst>
          </p:cNvPr>
          <p:cNvSpPr/>
          <p:nvPr/>
        </p:nvSpPr>
        <p:spPr>
          <a:xfrm rot="18829237">
            <a:off x="5132415" y="3244820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46" name="Curved Up Arrow 45">
            <a:extLst>
              <a:ext uri="{FF2B5EF4-FFF2-40B4-BE49-F238E27FC236}">
                <a16:creationId xmlns:a16="http://schemas.microsoft.com/office/drawing/2014/main" id="{C998BE9E-F581-B44C-8F77-BC12ED3BC36C}"/>
              </a:ext>
            </a:extLst>
          </p:cNvPr>
          <p:cNvSpPr/>
          <p:nvPr/>
        </p:nvSpPr>
        <p:spPr>
          <a:xfrm rot="5400000" flipH="1" flipV="1">
            <a:off x="5915863" y="4826034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47" name="Curved Up Arrow 46">
            <a:extLst>
              <a:ext uri="{FF2B5EF4-FFF2-40B4-BE49-F238E27FC236}">
                <a16:creationId xmlns:a16="http://schemas.microsoft.com/office/drawing/2014/main" id="{8C682FA1-14D2-D84A-A9F9-86A715CE7B57}"/>
              </a:ext>
            </a:extLst>
          </p:cNvPr>
          <p:cNvSpPr/>
          <p:nvPr/>
        </p:nvSpPr>
        <p:spPr>
          <a:xfrm rot="5400000" flipH="1" flipV="1">
            <a:off x="1794270" y="4819746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5DF11DB-6A43-D641-9D01-43D1ECC97936}"/>
              </a:ext>
            </a:extLst>
          </p:cNvPr>
          <p:cNvGrpSpPr/>
          <p:nvPr/>
        </p:nvGrpSpPr>
        <p:grpSpPr>
          <a:xfrm>
            <a:off x="2710446" y="441202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30CF135-25B9-8F44-AE09-B1614D5C2864}"/>
                </a:ext>
              </a:extLst>
            </p:cNvPr>
            <p:cNvCxnSpPr>
              <a:cxnSpLocks/>
              <a:stCxn id="52" idx="2"/>
              <a:endCxn id="53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3710DA08-E5E1-AC42-A26C-8B30792A528A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911C224-639C-FE4D-8DA1-4D4306943784}"/>
                </a:ext>
              </a:extLst>
            </p:cNvPr>
            <p:cNvCxnSpPr>
              <a:cxnSpLocks/>
              <a:stCxn id="50" idx="2"/>
              <a:endCxn id="52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CA63FF54-62F6-9944-8F66-59E4D45CA832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FD04B644-EA12-814C-A1C4-C679837522B1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2D2706-E7FF-C046-B50A-6A41159190A7}"/>
              </a:ext>
            </a:extLst>
          </p:cNvPr>
          <p:cNvGrpSpPr/>
          <p:nvPr/>
        </p:nvGrpSpPr>
        <p:grpSpPr>
          <a:xfrm>
            <a:off x="6826727" y="4405735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FAF4193-81CF-9C46-B8E7-8B308DAF28A8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89C5C7C5-5929-BC40-B2FE-10FD844A5572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0987B2B-80C2-6B4F-B15D-A9A03A55BC7D}"/>
                </a:ext>
              </a:extLst>
            </p:cNvPr>
            <p:cNvCxnSpPr>
              <a:cxnSpLocks/>
              <a:stCxn id="56" idx="2"/>
              <a:endCxn id="58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B9B05AA4-AA70-EF41-A0B5-6081B46C6EB7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532A92B2-89C8-B84E-B1C1-D2BD11E45D5B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91D6D48-F2D2-9C48-905D-F4BE98C8C5EE}"/>
              </a:ext>
            </a:extLst>
          </p:cNvPr>
          <p:cNvGrpSpPr/>
          <p:nvPr/>
        </p:nvGrpSpPr>
        <p:grpSpPr>
          <a:xfrm>
            <a:off x="3153415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8C34474-028E-B84D-A6D6-8086C717169E}"/>
                </a:ext>
              </a:extLst>
            </p:cNvPr>
            <p:cNvCxnSpPr>
              <a:cxnSpLocks/>
              <a:stCxn id="64" idx="2"/>
              <a:endCxn id="6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CD82F82E-B7E3-8142-B42D-AC2E8759C2B1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58E9656D-6FB9-D246-BCA7-245975DA7B0F}"/>
                </a:ext>
              </a:extLst>
            </p:cNvPr>
            <p:cNvCxnSpPr>
              <a:cxnSpLocks/>
              <a:stCxn id="62" idx="2"/>
              <a:endCxn id="64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B5978109-1C88-B946-A89D-3E90A7CE8993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22403E70-9329-8E45-961B-4B3920F5F652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5F5C91A-6AFE-974C-97B9-FF328719CE18}"/>
              </a:ext>
            </a:extLst>
          </p:cNvPr>
          <p:cNvCxnSpPr>
            <a:cxnSpLocks/>
          </p:cNvCxnSpPr>
          <p:nvPr/>
        </p:nvCxnSpPr>
        <p:spPr>
          <a:xfrm>
            <a:off x="3009000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DE6746D-9348-E24A-8624-EDD3F8D878FF}"/>
              </a:ext>
            </a:extLst>
          </p:cNvPr>
          <p:cNvGrpSpPr/>
          <p:nvPr/>
        </p:nvGrpSpPr>
        <p:grpSpPr>
          <a:xfrm>
            <a:off x="7268621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3CFCC2B-FC89-1C48-8992-BBA0D996133C}"/>
                </a:ext>
              </a:extLst>
            </p:cNvPr>
            <p:cNvCxnSpPr>
              <a:cxnSpLocks/>
              <a:stCxn id="71" idx="2"/>
              <a:endCxn id="72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426B21C5-6B96-3E4B-9FC0-592F53BAAC93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D64D9A9-D178-7A4B-959B-61E857779103}"/>
                </a:ext>
              </a:extLst>
            </p:cNvPr>
            <p:cNvCxnSpPr>
              <a:cxnSpLocks/>
              <a:stCxn id="69" idx="2"/>
              <a:endCxn id="71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C30538AA-FCDC-EB42-9674-6F5094E73859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BEECA460-96A5-7640-A351-D43BD9470F72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6777FD5-700C-4A4E-8703-075B11E37D91}"/>
              </a:ext>
            </a:extLst>
          </p:cNvPr>
          <p:cNvCxnSpPr>
            <a:cxnSpLocks/>
          </p:cNvCxnSpPr>
          <p:nvPr/>
        </p:nvCxnSpPr>
        <p:spPr>
          <a:xfrm>
            <a:off x="7101197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Curved Up Arrow 73">
            <a:extLst>
              <a:ext uri="{FF2B5EF4-FFF2-40B4-BE49-F238E27FC236}">
                <a16:creationId xmlns:a16="http://schemas.microsoft.com/office/drawing/2014/main" id="{9A8381BC-5FB8-0B40-96C5-5B671202E6B8}"/>
              </a:ext>
            </a:extLst>
          </p:cNvPr>
          <p:cNvSpPr/>
          <p:nvPr/>
        </p:nvSpPr>
        <p:spPr>
          <a:xfrm rot="16370395" flipH="1">
            <a:off x="1958697" y="4913724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75" name="Curved Up Arrow 74">
            <a:extLst>
              <a:ext uri="{FF2B5EF4-FFF2-40B4-BE49-F238E27FC236}">
                <a16:creationId xmlns:a16="http://schemas.microsoft.com/office/drawing/2014/main" id="{7B089A71-9D96-8B4C-A0C7-E8DD5211EA7B}"/>
              </a:ext>
            </a:extLst>
          </p:cNvPr>
          <p:cNvSpPr/>
          <p:nvPr/>
        </p:nvSpPr>
        <p:spPr>
          <a:xfrm rot="16370395" flipH="1">
            <a:off x="6074232" y="4913462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pic>
        <p:nvPicPr>
          <p:cNvPr id="76" name="Graphic 75" descr="Database">
            <a:extLst>
              <a:ext uri="{FF2B5EF4-FFF2-40B4-BE49-F238E27FC236}">
                <a16:creationId xmlns:a16="http://schemas.microsoft.com/office/drawing/2014/main" id="{82A118EF-686A-D349-84B9-B2DA56C56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pic>
        <p:nvPicPr>
          <p:cNvPr id="81" name="Graphic 80" descr="Database">
            <a:extLst>
              <a:ext uri="{FF2B5EF4-FFF2-40B4-BE49-F238E27FC236}">
                <a16:creationId xmlns:a16="http://schemas.microsoft.com/office/drawing/2014/main" id="{3AEC9333-84EE-774F-87C6-F42CCE79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9564" y="4855719"/>
            <a:ext cx="914400" cy="914400"/>
          </a:xfrm>
          <a:prstGeom prst="rect">
            <a:avLst/>
          </a:prstGeom>
        </p:spPr>
      </p:pic>
      <p:pic>
        <p:nvPicPr>
          <p:cNvPr id="83" name="Graphic 82" descr="Database">
            <a:extLst>
              <a:ext uri="{FF2B5EF4-FFF2-40B4-BE49-F238E27FC236}">
                <a16:creationId xmlns:a16="http://schemas.microsoft.com/office/drawing/2014/main" id="{4DE4EF57-6EC1-FD4B-B806-3FC8287DA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94308" y="4864831"/>
            <a:ext cx="914400" cy="9144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1F5C9BBF-6457-0E4B-BCBB-C522F10C4572}"/>
              </a:ext>
            </a:extLst>
          </p:cNvPr>
          <p:cNvGrpSpPr/>
          <p:nvPr/>
        </p:nvGrpSpPr>
        <p:grpSpPr>
          <a:xfrm>
            <a:off x="8771047" y="2345375"/>
            <a:ext cx="2620413" cy="1731612"/>
            <a:chOff x="743126" y="2589787"/>
            <a:chExt cx="3839890" cy="2570825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6EBB101-8F14-2D4B-99F0-93019F194376}"/>
                </a:ext>
              </a:extLst>
            </p:cNvPr>
            <p:cNvCxnSpPr>
              <a:cxnSpLocks/>
              <a:stCxn id="94" idx="2"/>
              <a:endCxn id="96" idx="0"/>
            </p:cNvCxnSpPr>
            <p:nvPr/>
          </p:nvCxnSpPr>
          <p:spPr>
            <a:xfrm flipH="1">
              <a:off x="1144031" y="4101547"/>
              <a:ext cx="400903" cy="503531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F86CAAB2-38B1-A14E-A33E-B5E7B638B710}"/>
                </a:ext>
              </a:extLst>
            </p:cNvPr>
            <p:cNvCxnSpPr>
              <a:cxnSpLocks/>
              <a:stCxn id="95" idx="2"/>
              <a:endCxn id="98" idx="0"/>
            </p:cNvCxnSpPr>
            <p:nvPr/>
          </p:nvCxnSpPr>
          <p:spPr>
            <a:xfrm>
              <a:off x="2699109" y="4095704"/>
              <a:ext cx="510435" cy="51096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8BDE3E8-0107-C24F-8518-B6FDCFD504F0}"/>
                </a:ext>
              </a:extLst>
            </p:cNvPr>
            <p:cNvCxnSpPr>
              <a:cxnSpLocks/>
              <a:stCxn id="95" idx="2"/>
              <a:endCxn id="97" idx="0"/>
            </p:cNvCxnSpPr>
            <p:nvPr/>
          </p:nvCxnSpPr>
          <p:spPr>
            <a:xfrm flipH="1">
              <a:off x="2223958" y="4095704"/>
              <a:ext cx="475151" cy="51403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6946ABB-1798-1D41-A7EA-0A60773E08DE}"/>
                </a:ext>
              </a:extLst>
            </p:cNvPr>
            <p:cNvSpPr txBox="1"/>
            <p:nvPr/>
          </p:nvSpPr>
          <p:spPr>
            <a:xfrm>
              <a:off x="2030617" y="3898062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07B8FC4-CC29-7247-A53E-557A52236184}"/>
                </a:ext>
              </a:extLst>
            </p:cNvPr>
            <p:cNvSpPr txBox="1"/>
            <p:nvPr/>
          </p:nvSpPr>
          <p:spPr>
            <a:xfrm>
              <a:off x="3042535" y="3928206"/>
              <a:ext cx="383357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B1B550F7-CA89-D246-80D2-F739B16246DB}"/>
                </a:ext>
              </a:extLst>
            </p:cNvPr>
            <p:cNvSpPr/>
            <p:nvPr/>
          </p:nvSpPr>
          <p:spPr>
            <a:xfrm>
              <a:off x="2155886" y="2589787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2676582-8B25-7046-BB8A-ADD29B9E007C}"/>
                </a:ext>
              </a:extLst>
            </p:cNvPr>
            <p:cNvCxnSpPr>
              <a:cxnSpLocks/>
              <a:stCxn id="90" idx="2"/>
              <a:endCxn id="95" idx="0"/>
            </p:cNvCxnSpPr>
            <p:nvPr/>
          </p:nvCxnSpPr>
          <p:spPr>
            <a:xfrm>
              <a:off x="2500439" y="3140659"/>
              <a:ext cx="198671" cy="4041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237BC02-B577-8547-A0B5-BC3525056E02}"/>
                </a:ext>
              </a:extLst>
            </p:cNvPr>
            <p:cNvCxnSpPr>
              <a:cxnSpLocks/>
              <a:stCxn id="90" idx="2"/>
              <a:endCxn id="94" idx="0"/>
            </p:cNvCxnSpPr>
            <p:nvPr/>
          </p:nvCxnSpPr>
          <p:spPr>
            <a:xfrm flipH="1">
              <a:off x="1544935" y="3140659"/>
              <a:ext cx="955504" cy="41001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24DACE5-B4BE-5348-B51F-283F988118ED}"/>
                </a:ext>
              </a:extLst>
            </p:cNvPr>
            <p:cNvSpPr txBox="1"/>
            <p:nvPr/>
          </p:nvSpPr>
          <p:spPr>
            <a:xfrm>
              <a:off x="1674282" y="2730418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E2FC00FF-BF94-5546-81DA-2B7467E5F25C}"/>
                </a:ext>
              </a:extLst>
            </p:cNvPr>
            <p:cNvSpPr/>
            <p:nvPr/>
          </p:nvSpPr>
          <p:spPr>
            <a:xfrm>
              <a:off x="1200382" y="3550676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B</a:t>
              </a:r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FBCFCE86-64C6-574B-925F-0F423553A133}"/>
                </a:ext>
              </a:extLst>
            </p:cNvPr>
            <p:cNvSpPr/>
            <p:nvPr/>
          </p:nvSpPr>
          <p:spPr>
            <a:xfrm>
              <a:off x="2354557" y="3544831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7050269D-C0E6-7E4A-BAF2-F162C6B236A7}"/>
                </a:ext>
              </a:extLst>
            </p:cNvPr>
            <p:cNvSpPr/>
            <p:nvPr/>
          </p:nvSpPr>
          <p:spPr>
            <a:xfrm>
              <a:off x="743126" y="4605079"/>
              <a:ext cx="801809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8CC6F036-0FAC-054B-B702-CFD77286AFC0}"/>
                </a:ext>
              </a:extLst>
            </p:cNvPr>
            <p:cNvSpPr/>
            <p:nvPr/>
          </p:nvSpPr>
          <p:spPr>
            <a:xfrm>
              <a:off x="1820884" y="4609740"/>
              <a:ext cx="806148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v2</a:t>
              </a: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58498E96-6F54-9E43-B251-6DB741D0C740}"/>
                </a:ext>
              </a:extLst>
            </p:cNvPr>
            <p:cNvSpPr/>
            <p:nvPr/>
          </p:nvSpPr>
          <p:spPr>
            <a:xfrm>
              <a:off x="2806471" y="4606664"/>
              <a:ext cx="80614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299156B-D90A-984F-9125-9871252B548E}"/>
                </a:ext>
              </a:extLst>
            </p:cNvPr>
            <p:cNvCxnSpPr>
              <a:cxnSpLocks/>
              <a:stCxn id="90" idx="2"/>
              <a:endCxn id="104" idx="0"/>
            </p:cNvCxnSpPr>
            <p:nvPr/>
          </p:nvCxnSpPr>
          <p:spPr>
            <a:xfrm>
              <a:off x="2500439" y="3140659"/>
              <a:ext cx="1412008" cy="381449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680AC45-88BB-454E-BFF1-C9C625DAA2A1}"/>
                </a:ext>
              </a:extLst>
            </p:cNvPr>
            <p:cNvSpPr txBox="1"/>
            <p:nvPr/>
          </p:nvSpPr>
          <p:spPr>
            <a:xfrm>
              <a:off x="2862076" y="2720887"/>
              <a:ext cx="393056" cy="59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3719E432-AE13-F444-9540-9AF365CF7E9B}"/>
                </a:ext>
              </a:extLst>
            </p:cNvPr>
            <p:cNvSpPr/>
            <p:nvPr/>
          </p:nvSpPr>
          <p:spPr>
            <a:xfrm>
              <a:off x="3567894" y="3522108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8A902421-A7C8-944E-91F2-05C73691B40E}"/>
                </a:ext>
              </a:extLst>
            </p:cNvPr>
            <p:cNvCxnSpPr>
              <a:cxnSpLocks/>
              <a:stCxn id="104" idx="2"/>
              <a:endCxn id="106" idx="0"/>
            </p:cNvCxnSpPr>
            <p:nvPr/>
          </p:nvCxnSpPr>
          <p:spPr>
            <a:xfrm>
              <a:off x="3912446" y="4072981"/>
              <a:ext cx="288464" cy="53491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D4EDEAB3-8EAD-4B4A-804C-273C8517083B}"/>
                </a:ext>
              </a:extLst>
            </p:cNvPr>
            <p:cNvSpPr/>
            <p:nvPr/>
          </p:nvSpPr>
          <p:spPr>
            <a:xfrm>
              <a:off x="3818803" y="4607897"/>
              <a:ext cx="764213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v4</a:t>
              </a: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234D11EE-3AE8-974A-A33E-3A495007F1A4}"/>
              </a:ext>
            </a:extLst>
          </p:cNvPr>
          <p:cNvSpPr/>
          <p:nvPr/>
        </p:nvSpPr>
        <p:spPr>
          <a:xfrm>
            <a:off x="1357507" y="1766648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1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B263352-956B-C94F-AD78-F3AABD55623A}"/>
              </a:ext>
            </a:extLst>
          </p:cNvPr>
          <p:cNvSpPr/>
          <p:nvPr/>
        </p:nvSpPr>
        <p:spPr>
          <a:xfrm>
            <a:off x="5164989" y="1880368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06DD80B-49F6-4841-9EE4-1E36BA461932}"/>
              </a:ext>
            </a:extLst>
          </p:cNvPr>
          <p:cNvSpPr/>
          <p:nvPr/>
        </p:nvSpPr>
        <p:spPr>
          <a:xfrm>
            <a:off x="5100325" y="2444961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3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2D85C017-D59E-474C-AABD-8C482D141C94}"/>
              </a:ext>
            </a:extLst>
          </p:cNvPr>
          <p:cNvSpPr/>
          <p:nvPr/>
        </p:nvSpPr>
        <p:spPr>
          <a:xfrm>
            <a:off x="3522915" y="3246961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4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7391391-F7A5-3A44-96DE-85F6813532E4}"/>
              </a:ext>
            </a:extLst>
          </p:cNvPr>
          <p:cNvSpPr/>
          <p:nvPr/>
        </p:nvSpPr>
        <p:spPr>
          <a:xfrm>
            <a:off x="4695729" y="3233184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4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1D14D365-C859-BC4F-A12E-ACF1BD584596}"/>
              </a:ext>
            </a:extLst>
          </p:cNvPr>
          <p:cNvSpPr/>
          <p:nvPr/>
        </p:nvSpPr>
        <p:spPr>
          <a:xfrm>
            <a:off x="2287536" y="4507524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5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5CBA083-B73C-C746-BD72-0E45650747FF}"/>
              </a:ext>
            </a:extLst>
          </p:cNvPr>
          <p:cNvSpPr/>
          <p:nvPr/>
        </p:nvSpPr>
        <p:spPr>
          <a:xfrm>
            <a:off x="2222872" y="5072117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6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291A251-2C7D-2240-B4B5-A13533AB038F}"/>
              </a:ext>
            </a:extLst>
          </p:cNvPr>
          <p:cNvSpPr/>
          <p:nvPr/>
        </p:nvSpPr>
        <p:spPr>
          <a:xfrm>
            <a:off x="6420692" y="4487812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5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69D01B1-DB11-0546-9473-BEED10E4E97B}"/>
              </a:ext>
            </a:extLst>
          </p:cNvPr>
          <p:cNvSpPr/>
          <p:nvPr/>
        </p:nvSpPr>
        <p:spPr>
          <a:xfrm>
            <a:off x="6356028" y="5052405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6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B7E6F91-C7CF-754E-8172-3A002A85FFBC}"/>
              </a:ext>
            </a:extLst>
          </p:cNvPr>
          <p:cNvSpPr txBox="1"/>
          <p:nvPr/>
        </p:nvSpPr>
        <p:spPr>
          <a:xfrm>
            <a:off x="8904749" y="1861656"/>
            <a:ext cx="285163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Authenticate data and provide proofs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300DB48-EADE-BE4C-9DE6-14772B9ADDDB}"/>
              </a:ext>
            </a:extLst>
          </p:cNvPr>
          <p:cNvSpPr txBox="1"/>
          <p:nvPr/>
        </p:nvSpPr>
        <p:spPr>
          <a:xfrm>
            <a:off x="8846637" y="1582492"/>
            <a:ext cx="1579856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Merkle tree (logical)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3227999-3CA4-954E-AD0E-EFC7D8C8E4EA}"/>
              </a:ext>
            </a:extLst>
          </p:cNvPr>
          <p:cNvGrpSpPr/>
          <p:nvPr/>
        </p:nvGrpSpPr>
        <p:grpSpPr>
          <a:xfrm>
            <a:off x="8860913" y="4596527"/>
            <a:ext cx="2564295" cy="402203"/>
            <a:chOff x="4333203" y="5616982"/>
            <a:chExt cx="3918801" cy="583823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F99C0CB-2537-DE49-9982-83E183BA2779}"/>
                </a:ext>
              </a:extLst>
            </p:cNvPr>
            <p:cNvSpPr/>
            <p:nvPr/>
          </p:nvSpPr>
          <p:spPr>
            <a:xfrm>
              <a:off x="4333203" y="5629672"/>
              <a:ext cx="3918801" cy="558773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>
                <a:latin typeface="+mj-lt"/>
              </a:endParaRPr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5AD5BA4E-C109-C94C-8FB3-C518EB464129}"/>
                </a:ext>
              </a:extLst>
            </p:cNvPr>
            <p:cNvSpPr/>
            <p:nvPr/>
          </p:nvSpPr>
          <p:spPr>
            <a:xfrm>
              <a:off x="4583916" y="5633364"/>
              <a:ext cx="718660" cy="56515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ACEFC9AC-1F54-E540-B5B1-FC19EEB73C8E}"/>
                </a:ext>
              </a:extLst>
            </p:cNvPr>
            <p:cNvSpPr/>
            <p:nvPr/>
          </p:nvSpPr>
          <p:spPr>
            <a:xfrm>
              <a:off x="6295575" y="5616982"/>
              <a:ext cx="718658" cy="58382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257BF9D9-032E-5048-A057-1F34D8D80FE1}"/>
                </a:ext>
              </a:extLst>
            </p:cNvPr>
            <p:cNvSpPr/>
            <p:nvPr/>
          </p:nvSpPr>
          <p:spPr>
            <a:xfrm>
              <a:off x="7264948" y="5620183"/>
              <a:ext cx="839884" cy="56515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7014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649 L 0.2342 -0.0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29" grpId="0"/>
      <p:bldP spid="1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03754B2-9B22-7043-BEAD-B953F42E00BD}"/>
              </a:ext>
            </a:extLst>
          </p:cNvPr>
          <p:cNvCxnSpPr>
            <a:cxnSpLocks/>
          </p:cNvCxnSpPr>
          <p:nvPr/>
        </p:nvCxnSpPr>
        <p:spPr>
          <a:xfrm>
            <a:off x="8240111" y="2256788"/>
            <a:ext cx="0" cy="3794259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EB21B63-2096-D448-A0F4-0FF97000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Transaction Processing in Ethereum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2C274-E9D0-8B49-9DB5-669521E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4D44B-CAD5-C044-849F-6453754DF72A}"/>
              </a:ext>
            </a:extLst>
          </p:cNvPr>
          <p:cNvSpPr txBox="1"/>
          <p:nvPr/>
        </p:nvSpPr>
        <p:spPr>
          <a:xfrm>
            <a:off x="838199" y="925453"/>
            <a:ext cx="10515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Accessing and modifying state in the critical path of processing transactions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02E0F7-1FA1-2840-BFDC-D46BD6636E6F}"/>
              </a:ext>
            </a:extLst>
          </p:cNvPr>
          <p:cNvSpPr/>
          <p:nvPr/>
        </p:nvSpPr>
        <p:spPr>
          <a:xfrm>
            <a:off x="3841930" y="1823763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10581D-5FC4-9F48-B155-583E7AB074F3}"/>
              </a:ext>
            </a:extLst>
          </p:cNvPr>
          <p:cNvSpPr/>
          <p:nvPr/>
        </p:nvSpPr>
        <p:spPr>
          <a:xfrm>
            <a:off x="3650634" y="1680674"/>
            <a:ext cx="2971655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18" name="Graphic 17" descr="Arrow circle">
            <a:extLst>
              <a:ext uri="{FF2B5EF4-FFF2-40B4-BE49-F238E27FC236}">
                <a16:creationId xmlns:a16="http://schemas.microsoft.com/office/drawing/2014/main" id="{24459854-ED02-6044-9EAE-299F164C4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3391" y="3560144"/>
            <a:ext cx="914400" cy="914400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E032513-0A75-5844-A308-8086438D05D9}"/>
              </a:ext>
            </a:extLst>
          </p:cNvPr>
          <p:cNvSpPr/>
          <p:nvPr/>
        </p:nvSpPr>
        <p:spPr>
          <a:xfrm>
            <a:off x="1009409" y="4329325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05CDBF7-3D92-574A-A551-8B6B895D57CF}"/>
              </a:ext>
            </a:extLst>
          </p:cNvPr>
          <p:cNvSpPr/>
          <p:nvPr/>
        </p:nvSpPr>
        <p:spPr>
          <a:xfrm>
            <a:off x="839603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7ED6307-839B-7447-AD10-E49D5D37375F}"/>
              </a:ext>
            </a:extLst>
          </p:cNvPr>
          <p:cNvSpPr/>
          <p:nvPr/>
        </p:nvSpPr>
        <p:spPr>
          <a:xfrm>
            <a:off x="5131004" y="4329325"/>
            <a:ext cx="1093377" cy="4987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DRAM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E8B28A2-259D-A54D-BA86-93B9225023A6}"/>
              </a:ext>
            </a:extLst>
          </p:cNvPr>
          <p:cNvSpPr/>
          <p:nvPr/>
        </p:nvSpPr>
        <p:spPr>
          <a:xfrm>
            <a:off x="4969240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9C4EB4-6494-8C48-8484-97582AD857CF}"/>
              </a:ext>
            </a:extLst>
          </p:cNvPr>
          <p:cNvGrpSpPr/>
          <p:nvPr/>
        </p:nvGrpSpPr>
        <p:grpSpPr>
          <a:xfrm>
            <a:off x="5661718" y="195538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40604B-C5D6-9C45-83BA-2D6B27270A23}"/>
                </a:ext>
              </a:extLst>
            </p:cNvPr>
            <p:cNvCxnSpPr>
              <a:cxnSpLocks/>
              <a:stCxn id="33" idx="2"/>
              <a:endCxn id="34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86AACA21-8E3F-834A-8EF1-B970B2C5D502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65A0FCA-9318-AA46-8583-8C05CA326FB8}"/>
                </a:ext>
              </a:extLst>
            </p:cNvPr>
            <p:cNvCxnSpPr>
              <a:cxnSpLocks/>
              <a:stCxn id="31" idx="2"/>
              <a:endCxn id="33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08B08245-4489-5841-8D10-BDA7516E896B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FE20AD9-A32C-B345-B14A-0BC895FB0260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FE8C86-C6A9-324D-967A-7AFBBAB94017}"/>
              </a:ext>
            </a:extLst>
          </p:cNvPr>
          <p:cNvGrpSpPr/>
          <p:nvPr/>
        </p:nvGrpSpPr>
        <p:grpSpPr>
          <a:xfrm>
            <a:off x="6072698" y="1941711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A4BDE9B-95CD-9749-AA79-90EB7B9EA641}"/>
                </a:ext>
              </a:extLst>
            </p:cNvPr>
            <p:cNvCxnSpPr>
              <a:cxnSpLocks/>
              <a:stCxn id="40" idx="2"/>
              <a:endCxn id="4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7BAEB6C8-7206-CB46-B1AD-058827AB6D33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E75A38A-66D9-F64F-B774-F6D1F6336D3B}"/>
                </a:ext>
              </a:extLst>
            </p:cNvPr>
            <p:cNvCxnSpPr>
              <a:cxnSpLocks/>
              <a:stCxn id="38" idx="2"/>
              <a:endCxn id="4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FBFE206-293D-1044-867E-9AEE5453703F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46F0931-90A2-5842-84A7-6C6F6525D809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96016F-1590-A74E-9C0C-F2414C63DC25}"/>
              </a:ext>
            </a:extLst>
          </p:cNvPr>
          <p:cNvCxnSpPr>
            <a:cxnSpLocks/>
          </p:cNvCxnSpPr>
          <p:nvPr/>
        </p:nvCxnSpPr>
        <p:spPr>
          <a:xfrm>
            <a:off x="5957645" y="2256787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8FF56DA1-0D03-CF42-8B15-3A7B873EC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408" y="4864831"/>
            <a:ext cx="914400" cy="914400"/>
          </a:xfrm>
          <a:prstGeom prst="rect">
            <a:avLst/>
          </a:prstGeom>
        </p:spPr>
      </p:pic>
      <p:pic>
        <p:nvPicPr>
          <p:cNvPr id="102" name="Graphic 101" descr="Database">
            <a:extLst>
              <a:ext uri="{FF2B5EF4-FFF2-40B4-BE49-F238E27FC236}">
                <a16:creationId xmlns:a16="http://schemas.microsoft.com/office/drawing/2014/main" id="{00C66363-8CB5-9241-9EAA-F320A556F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672" y="2332681"/>
            <a:ext cx="914400" cy="914400"/>
          </a:xfrm>
          <a:prstGeom prst="rect">
            <a:avLst/>
          </a:prstGeom>
        </p:spPr>
      </p:pic>
      <p:pic>
        <p:nvPicPr>
          <p:cNvPr id="103" name="Graphic 102" descr="Database">
            <a:extLst>
              <a:ext uri="{FF2B5EF4-FFF2-40B4-BE49-F238E27FC236}">
                <a16:creationId xmlns:a16="http://schemas.microsoft.com/office/drawing/2014/main" id="{F6B5789D-96C9-B340-9705-7366AF0F2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sp>
        <p:nvSpPr>
          <p:cNvPr id="107" name="Curved Up Arrow 106">
            <a:extLst>
              <a:ext uri="{FF2B5EF4-FFF2-40B4-BE49-F238E27FC236}">
                <a16:creationId xmlns:a16="http://schemas.microsoft.com/office/drawing/2014/main" id="{8E394A5B-EB78-8947-878F-AE76E7B5CCF5}"/>
              </a:ext>
            </a:extLst>
          </p:cNvPr>
          <p:cNvSpPr/>
          <p:nvPr/>
        </p:nvSpPr>
        <p:spPr>
          <a:xfrm rot="5400000" flipH="1" flipV="1">
            <a:off x="4625085" y="222255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10" name="Curved Up Arrow 109">
            <a:extLst>
              <a:ext uri="{FF2B5EF4-FFF2-40B4-BE49-F238E27FC236}">
                <a16:creationId xmlns:a16="http://schemas.microsoft.com/office/drawing/2014/main" id="{07120ED3-8285-DC4B-8B52-B49A58CF9149}"/>
              </a:ext>
            </a:extLst>
          </p:cNvPr>
          <p:cNvSpPr/>
          <p:nvPr/>
        </p:nvSpPr>
        <p:spPr>
          <a:xfrm rot="16370395" flipH="1">
            <a:off x="4811757" y="2321172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pic>
        <p:nvPicPr>
          <p:cNvPr id="116" name="Graphic 115" descr="Database">
            <a:extLst>
              <a:ext uri="{FF2B5EF4-FFF2-40B4-BE49-F238E27FC236}">
                <a16:creationId xmlns:a16="http://schemas.microsoft.com/office/drawing/2014/main" id="{FC39BB08-F30C-3642-ACF8-15644B977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1403" y="2322527"/>
            <a:ext cx="914400" cy="914400"/>
          </a:xfrm>
          <a:prstGeom prst="rect">
            <a:avLst/>
          </a:prstGeom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id="{657FF9B7-C45A-BE45-B469-CCA04BEBBAD8}"/>
              </a:ext>
            </a:extLst>
          </p:cNvPr>
          <p:cNvSpPr/>
          <p:nvPr/>
        </p:nvSpPr>
        <p:spPr>
          <a:xfrm>
            <a:off x="7638120" y="1327761"/>
            <a:ext cx="1192213" cy="872171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B8F8B5E-6474-E543-9526-49ACC824B79B}"/>
              </a:ext>
            </a:extLst>
          </p:cNvPr>
          <p:cNvSpPr/>
          <p:nvPr/>
        </p:nvSpPr>
        <p:spPr>
          <a:xfrm>
            <a:off x="7828072" y="1505843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9BB9BFB-8801-9548-AD46-29851A245284}"/>
              </a:ext>
            </a:extLst>
          </p:cNvPr>
          <p:cNvSpPr/>
          <p:nvPr/>
        </p:nvSpPr>
        <p:spPr>
          <a:xfrm>
            <a:off x="7826479" y="1796525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5D23CE7-BDCC-D240-8BCA-A8D9F4ECED04}"/>
              </a:ext>
            </a:extLst>
          </p:cNvPr>
          <p:cNvSpPr txBox="1"/>
          <p:nvPr/>
        </p:nvSpPr>
        <p:spPr>
          <a:xfrm>
            <a:off x="8047747" y="1435476"/>
            <a:ext cx="63350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DRAM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D4855DC-D650-B149-8699-B742E4DED546}"/>
              </a:ext>
            </a:extLst>
          </p:cNvPr>
          <p:cNvSpPr txBox="1"/>
          <p:nvPr/>
        </p:nvSpPr>
        <p:spPr>
          <a:xfrm>
            <a:off x="8041661" y="1734443"/>
            <a:ext cx="45076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SSD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BB18D-C7D8-124A-922F-9F5A92BB8746}"/>
              </a:ext>
            </a:extLst>
          </p:cNvPr>
          <p:cNvSpPr/>
          <p:nvPr/>
        </p:nvSpPr>
        <p:spPr>
          <a:xfrm>
            <a:off x="5627227" y="3147389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DB397A2-9465-7E4C-A449-8FAA53AE02AB}"/>
              </a:ext>
            </a:extLst>
          </p:cNvPr>
          <p:cNvSpPr/>
          <p:nvPr/>
        </p:nvSpPr>
        <p:spPr>
          <a:xfrm>
            <a:off x="6949844" y="5686326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A2B61C0-0A59-D04D-86AC-7D5C39FF2C82}"/>
              </a:ext>
            </a:extLst>
          </p:cNvPr>
          <p:cNvSpPr/>
          <p:nvPr/>
        </p:nvSpPr>
        <p:spPr>
          <a:xfrm>
            <a:off x="2805476" y="5689143"/>
            <a:ext cx="9964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Miner</a:t>
            </a:r>
          </a:p>
        </p:txBody>
      </p:sp>
      <p:sp>
        <p:nvSpPr>
          <p:cNvPr id="79" name="Down Arrow 78">
            <a:extLst>
              <a:ext uri="{FF2B5EF4-FFF2-40B4-BE49-F238E27FC236}">
                <a16:creationId xmlns:a16="http://schemas.microsoft.com/office/drawing/2014/main" id="{94D92E73-2E49-AA44-A5CD-117281AE9A12}"/>
              </a:ext>
            </a:extLst>
          </p:cNvPr>
          <p:cNvSpPr/>
          <p:nvPr/>
        </p:nvSpPr>
        <p:spPr>
          <a:xfrm rot="16200000">
            <a:off x="2450262" y="959338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124769E-751A-B44E-9906-551BD951A6CB}"/>
              </a:ext>
            </a:extLst>
          </p:cNvPr>
          <p:cNvSpPr txBox="1"/>
          <p:nvPr/>
        </p:nvSpPr>
        <p:spPr>
          <a:xfrm>
            <a:off x="1588942" y="1562302"/>
            <a:ext cx="1634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Transaction (Tx-0)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1C28B2-72D5-4A46-8A58-6F1C9B2761E7}"/>
              </a:ext>
            </a:extLst>
          </p:cNvPr>
          <p:cNvSpPr/>
          <p:nvPr/>
        </p:nvSpPr>
        <p:spPr>
          <a:xfrm rot="18900000">
            <a:off x="2980718" y="3407253"/>
            <a:ext cx="623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Block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6BD343C-105B-D445-876A-07E115B7D0CA}"/>
              </a:ext>
            </a:extLst>
          </p:cNvPr>
          <p:cNvSpPr/>
          <p:nvPr/>
        </p:nvSpPr>
        <p:spPr>
          <a:xfrm rot="2700000">
            <a:off x="5119320" y="3523947"/>
            <a:ext cx="623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Block</a:t>
            </a:r>
          </a:p>
        </p:txBody>
      </p:sp>
      <p:sp>
        <p:nvSpPr>
          <p:cNvPr id="43" name="Down Arrow 42">
            <a:extLst>
              <a:ext uri="{FF2B5EF4-FFF2-40B4-BE49-F238E27FC236}">
                <a16:creationId xmlns:a16="http://schemas.microsoft.com/office/drawing/2014/main" id="{741031B6-40E0-2145-B0A1-4DF388EEB6B7}"/>
              </a:ext>
            </a:extLst>
          </p:cNvPr>
          <p:cNvSpPr/>
          <p:nvPr/>
        </p:nvSpPr>
        <p:spPr>
          <a:xfrm rot="2517808">
            <a:off x="3245884" y="3210747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id="{1626BA93-7A5F-6840-ACC9-C5EF16D2BB30}"/>
              </a:ext>
            </a:extLst>
          </p:cNvPr>
          <p:cNvSpPr/>
          <p:nvPr/>
        </p:nvSpPr>
        <p:spPr>
          <a:xfrm rot="18829237">
            <a:off x="5132415" y="3244820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46" name="Curved Up Arrow 45">
            <a:extLst>
              <a:ext uri="{FF2B5EF4-FFF2-40B4-BE49-F238E27FC236}">
                <a16:creationId xmlns:a16="http://schemas.microsoft.com/office/drawing/2014/main" id="{C998BE9E-F581-B44C-8F77-BC12ED3BC36C}"/>
              </a:ext>
            </a:extLst>
          </p:cNvPr>
          <p:cNvSpPr/>
          <p:nvPr/>
        </p:nvSpPr>
        <p:spPr>
          <a:xfrm rot="5400000" flipH="1" flipV="1">
            <a:off x="5915863" y="4826034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47" name="Curved Up Arrow 46">
            <a:extLst>
              <a:ext uri="{FF2B5EF4-FFF2-40B4-BE49-F238E27FC236}">
                <a16:creationId xmlns:a16="http://schemas.microsoft.com/office/drawing/2014/main" id="{8C682FA1-14D2-D84A-A9F9-86A715CE7B57}"/>
              </a:ext>
            </a:extLst>
          </p:cNvPr>
          <p:cNvSpPr/>
          <p:nvPr/>
        </p:nvSpPr>
        <p:spPr>
          <a:xfrm rot="5400000" flipH="1" flipV="1">
            <a:off x="1794270" y="4819746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5DF11DB-6A43-D641-9D01-43D1ECC97936}"/>
              </a:ext>
            </a:extLst>
          </p:cNvPr>
          <p:cNvGrpSpPr/>
          <p:nvPr/>
        </p:nvGrpSpPr>
        <p:grpSpPr>
          <a:xfrm>
            <a:off x="2710446" y="441202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30CF135-25B9-8F44-AE09-B1614D5C2864}"/>
                </a:ext>
              </a:extLst>
            </p:cNvPr>
            <p:cNvCxnSpPr>
              <a:cxnSpLocks/>
              <a:stCxn id="52" idx="2"/>
              <a:endCxn id="53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3710DA08-E5E1-AC42-A26C-8B30792A528A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911C224-639C-FE4D-8DA1-4D4306943784}"/>
                </a:ext>
              </a:extLst>
            </p:cNvPr>
            <p:cNvCxnSpPr>
              <a:cxnSpLocks/>
              <a:stCxn id="50" idx="2"/>
              <a:endCxn id="52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CA63FF54-62F6-9944-8F66-59E4D45CA832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FD04B644-EA12-814C-A1C4-C679837522B1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2D2706-E7FF-C046-B50A-6A41159190A7}"/>
              </a:ext>
            </a:extLst>
          </p:cNvPr>
          <p:cNvGrpSpPr/>
          <p:nvPr/>
        </p:nvGrpSpPr>
        <p:grpSpPr>
          <a:xfrm>
            <a:off x="6826727" y="4405735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FAF4193-81CF-9C46-B8E7-8B308DAF28A8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89C5C7C5-5929-BC40-B2FE-10FD844A5572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0987B2B-80C2-6B4F-B15D-A9A03A55BC7D}"/>
                </a:ext>
              </a:extLst>
            </p:cNvPr>
            <p:cNvCxnSpPr>
              <a:cxnSpLocks/>
              <a:stCxn id="56" idx="2"/>
              <a:endCxn id="58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B9B05AA4-AA70-EF41-A0B5-6081B46C6EB7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532A92B2-89C8-B84E-B1C1-D2BD11E45D5B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91D6D48-F2D2-9C48-905D-F4BE98C8C5EE}"/>
              </a:ext>
            </a:extLst>
          </p:cNvPr>
          <p:cNvGrpSpPr/>
          <p:nvPr/>
        </p:nvGrpSpPr>
        <p:grpSpPr>
          <a:xfrm>
            <a:off x="3153415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8C34474-028E-B84D-A6D6-8086C717169E}"/>
                </a:ext>
              </a:extLst>
            </p:cNvPr>
            <p:cNvCxnSpPr>
              <a:cxnSpLocks/>
              <a:stCxn id="64" idx="2"/>
              <a:endCxn id="6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CD82F82E-B7E3-8142-B42D-AC2E8759C2B1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58E9656D-6FB9-D246-BCA7-245975DA7B0F}"/>
                </a:ext>
              </a:extLst>
            </p:cNvPr>
            <p:cNvCxnSpPr>
              <a:cxnSpLocks/>
              <a:stCxn id="62" idx="2"/>
              <a:endCxn id="64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B5978109-1C88-B946-A89D-3E90A7CE8993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22403E70-9329-8E45-961B-4B3920F5F652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5F5C91A-6AFE-974C-97B9-FF328719CE18}"/>
              </a:ext>
            </a:extLst>
          </p:cNvPr>
          <p:cNvCxnSpPr>
            <a:cxnSpLocks/>
          </p:cNvCxnSpPr>
          <p:nvPr/>
        </p:nvCxnSpPr>
        <p:spPr>
          <a:xfrm>
            <a:off x="3009000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DE6746D-9348-E24A-8624-EDD3F8D878FF}"/>
              </a:ext>
            </a:extLst>
          </p:cNvPr>
          <p:cNvGrpSpPr/>
          <p:nvPr/>
        </p:nvGrpSpPr>
        <p:grpSpPr>
          <a:xfrm>
            <a:off x="7268621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3CFCC2B-FC89-1C48-8992-BBA0D996133C}"/>
                </a:ext>
              </a:extLst>
            </p:cNvPr>
            <p:cNvCxnSpPr>
              <a:cxnSpLocks/>
              <a:stCxn id="71" idx="2"/>
              <a:endCxn id="72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426B21C5-6B96-3E4B-9FC0-592F53BAAC93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D64D9A9-D178-7A4B-959B-61E857779103}"/>
                </a:ext>
              </a:extLst>
            </p:cNvPr>
            <p:cNvCxnSpPr>
              <a:cxnSpLocks/>
              <a:stCxn id="69" idx="2"/>
              <a:endCxn id="71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C30538AA-FCDC-EB42-9674-6F5094E73859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BEECA460-96A5-7640-A351-D43BD9470F72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6777FD5-700C-4A4E-8703-075B11E37D91}"/>
              </a:ext>
            </a:extLst>
          </p:cNvPr>
          <p:cNvCxnSpPr>
            <a:cxnSpLocks/>
          </p:cNvCxnSpPr>
          <p:nvPr/>
        </p:nvCxnSpPr>
        <p:spPr>
          <a:xfrm>
            <a:off x="7101197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Curved Up Arrow 73">
            <a:extLst>
              <a:ext uri="{FF2B5EF4-FFF2-40B4-BE49-F238E27FC236}">
                <a16:creationId xmlns:a16="http://schemas.microsoft.com/office/drawing/2014/main" id="{9A8381BC-5FB8-0B40-96C5-5B671202E6B8}"/>
              </a:ext>
            </a:extLst>
          </p:cNvPr>
          <p:cNvSpPr/>
          <p:nvPr/>
        </p:nvSpPr>
        <p:spPr>
          <a:xfrm rot="16370395" flipH="1">
            <a:off x="1958697" y="4913724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75" name="Curved Up Arrow 74">
            <a:extLst>
              <a:ext uri="{FF2B5EF4-FFF2-40B4-BE49-F238E27FC236}">
                <a16:creationId xmlns:a16="http://schemas.microsoft.com/office/drawing/2014/main" id="{7B089A71-9D96-8B4C-A0C7-E8DD5211EA7B}"/>
              </a:ext>
            </a:extLst>
          </p:cNvPr>
          <p:cNvSpPr/>
          <p:nvPr/>
        </p:nvSpPr>
        <p:spPr>
          <a:xfrm rot="16370395" flipH="1">
            <a:off x="6074232" y="4913462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pic>
        <p:nvPicPr>
          <p:cNvPr id="76" name="Graphic 75" descr="Database">
            <a:extLst>
              <a:ext uri="{FF2B5EF4-FFF2-40B4-BE49-F238E27FC236}">
                <a16:creationId xmlns:a16="http://schemas.microsoft.com/office/drawing/2014/main" id="{82A118EF-686A-D349-84B9-B2DA56C56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pic>
        <p:nvPicPr>
          <p:cNvPr id="81" name="Graphic 80" descr="Database">
            <a:extLst>
              <a:ext uri="{FF2B5EF4-FFF2-40B4-BE49-F238E27FC236}">
                <a16:creationId xmlns:a16="http://schemas.microsoft.com/office/drawing/2014/main" id="{3AEC9333-84EE-774F-87C6-F42CCE79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9564" y="4855719"/>
            <a:ext cx="914400" cy="9144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1F5C9BBF-6457-0E4B-BCBB-C522F10C4572}"/>
              </a:ext>
            </a:extLst>
          </p:cNvPr>
          <p:cNvGrpSpPr/>
          <p:nvPr/>
        </p:nvGrpSpPr>
        <p:grpSpPr>
          <a:xfrm>
            <a:off x="8771047" y="2345375"/>
            <a:ext cx="2620413" cy="1731612"/>
            <a:chOff x="743126" y="2589787"/>
            <a:chExt cx="3839890" cy="2570825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6EBB101-8F14-2D4B-99F0-93019F194376}"/>
                </a:ext>
              </a:extLst>
            </p:cNvPr>
            <p:cNvCxnSpPr>
              <a:cxnSpLocks/>
              <a:stCxn id="94" idx="2"/>
              <a:endCxn id="96" idx="0"/>
            </p:cNvCxnSpPr>
            <p:nvPr/>
          </p:nvCxnSpPr>
          <p:spPr>
            <a:xfrm flipH="1">
              <a:off x="1144031" y="4101547"/>
              <a:ext cx="400903" cy="503531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F86CAAB2-38B1-A14E-A33E-B5E7B638B710}"/>
                </a:ext>
              </a:extLst>
            </p:cNvPr>
            <p:cNvCxnSpPr>
              <a:cxnSpLocks/>
              <a:stCxn id="95" idx="2"/>
              <a:endCxn id="98" idx="0"/>
            </p:cNvCxnSpPr>
            <p:nvPr/>
          </p:nvCxnSpPr>
          <p:spPr>
            <a:xfrm>
              <a:off x="2699109" y="4095704"/>
              <a:ext cx="510435" cy="51096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8BDE3E8-0107-C24F-8518-B6FDCFD504F0}"/>
                </a:ext>
              </a:extLst>
            </p:cNvPr>
            <p:cNvCxnSpPr>
              <a:cxnSpLocks/>
              <a:stCxn id="95" idx="2"/>
              <a:endCxn id="97" idx="0"/>
            </p:cNvCxnSpPr>
            <p:nvPr/>
          </p:nvCxnSpPr>
          <p:spPr>
            <a:xfrm flipH="1">
              <a:off x="2223958" y="4095704"/>
              <a:ext cx="475151" cy="51403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6946ABB-1798-1D41-A7EA-0A60773E08DE}"/>
                </a:ext>
              </a:extLst>
            </p:cNvPr>
            <p:cNvSpPr txBox="1"/>
            <p:nvPr/>
          </p:nvSpPr>
          <p:spPr>
            <a:xfrm>
              <a:off x="2030617" y="3898062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07B8FC4-CC29-7247-A53E-557A52236184}"/>
                </a:ext>
              </a:extLst>
            </p:cNvPr>
            <p:cNvSpPr txBox="1"/>
            <p:nvPr/>
          </p:nvSpPr>
          <p:spPr>
            <a:xfrm>
              <a:off x="3042535" y="3928206"/>
              <a:ext cx="383357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B1B550F7-CA89-D246-80D2-F739B16246DB}"/>
                </a:ext>
              </a:extLst>
            </p:cNvPr>
            <p:cNvSpPr/>
            <p:nvPr/>
          </p:nvSpPr>
          <p:spPr>
            <a:xfrm>
              <a:off x="2155886" y="2589787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2676582-8B25-7046-BB8A-ADD29B9E007C}"/>
                </a:ext>
              </a:extLst>
            </p:cNvPr>
            <p:cNvCxnSpPr>
              <a:cxnSpLocks/>
              <a:stCxn id="90" idx="2"/>
              <a:endCxn id="95" idx="0"/>
            </p:cNvCxnSpPr>
            <p:nvPr/>
          </p:nvCxnSpPr>
          <p:spPr>
            <a:xfrm>
              <a:off x="2500439" y="3140659"/>
              <a:ext cx="198671" cy="4041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237BC02-B577-8547-A0B5-BC3525056E02}"/>
                </a:ext>
              </a:extLst>
            </p:cNvPr>
            <p:cNvCxnSpPr>
              <a:cxnSpLocks/>
              <a:stCxn id="90" idx="2"/>
              <a:endCxn id="94" idx="0"/>
            </p:cNvCxnSpPr>
            <p:nvPr/>
          </p:nvCxnSpPr>
          <p:spPr>
            <a:xfrm flipH="1">
              <a:off x="1544935" y="3140659"/>
              <a:ext cx="955504" cy="41001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24DACE5-B4BE-5348-B51F-283F988118ED}"/>
                </a:ext>
              </a:extLst>
            </p:cNvPr>
            <p:cNvSpPr txBox="1"/>
            <p:nvPr/>
          </p:nvSpPr>
          <p:spPr>
            <a:xfrm>
              <a:off x="1674282" y="2730418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E2FC00FF-BF94-5546-81DA-2B7467E5F25C}"/>
                </a:ext>
              </a:extLst>
            </p:cNvPr>
            <p:cNvSpPr/>
            <p:nvPr/>
          </p:nvSpPr>
          <p:spPr>
            <a:xfrm>
              <a:off x="1200382" y="3550676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B</a:t>
              </a:r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FBCFCE86-64C6-574B-925F-0F423553A133}"/>
                </a:ext>
              </a:extLst>
            </p:cNvPr>
            <p:cNvSpPr/>
            <p:nvPr/>
          </p:nvSpPr>
          <p:spPr>
            <a:xfrm>
              <a:off x="2354557" y="3544831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7050269D-C0E6-7E4A-BAF2-F162C6B236A7}"/>
                </a:ext>
              </a:extLst>
            </p:cNvPr>
            <p:cNvSpPr/>
            <p:nvPr/>
          </p:nvSpPr>
          <p:spPr>
            <a:xfrm>
              <a:off x="743126" y="4605079"/>
              <a:ext cx="801809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8CC6F036-0FAC-054B-B702-CFD77286AFC0}"/>
                </a:ext>
              </a:extLst>
            </p:cNvPr>
            <p:cNvSpPr/>
            <p:nvPr/>
          </p:nvSpPr>
          <p:spPr>
            <a:xfrm>
              <a:off x="1820884" y="4609740"/>
              <a:ext cx="806148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v2</a:t>
              </a: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58498E96-6F54-9E43-B251-6DB741D0C740}"/>
                </a:ext>
              </a:extLst>
            </p:cNvPr>
            <p:cNvSpPr/>
            <p:nvPr/>
          </p:nvSpPr>
          <p:spPr>
            <a:xfrm>
              <a:off x="2806471" y="4606664"/>
              <a:ext cx="80614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299156B-D90A-984F-9125-9871252B548E}"/>
                </a:ext>
              </a:extLst>
            </p:cNvPr>
            <p:cNvCxnSpPr>
              <a:cxnSpLocks/>
              <a:stCxn id="90" idx="2"/>
              <a:endCxn id="104" idx="0"/>
            </p:cNvCxnSpPr>
            <p:nvPr/>
          </p:nvCxnSpPr>
          <p:spPr>
            <a:xfrm>
              <a:off x="2500439" y="3140659"/>
              <a:ext cx="1412008" cy="381449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680AC45-88BB-454E-BFF1-C9C625DAA2A1}"/>
                </a:ext>
              </a:extLst>
            </p:cNvPr>
            <p:cNvSpPr txBox="1"/>
            <p:nvPr/>
          </p:nvSpPr>
          <p:spPr>
            <a:xfrm>
              <a:off x="2862076" y="2720887"/>
              <a:ext cx="393056" cy="59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3719E432-AE13-F444-9540-9AF365CF7E9B}"/>
                </a:ext>
              </a:extLst>
            </p:cNvPr>
            <p:cNvSpPr/>
            <p:nvPr/>
          </p:nvSpPr>
          <p:spPr>
            <a:xfrm>
              <a:off x="3567894" y="3522108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8A902421-A7C8-944E-91F2-05C73691B40E}"/>
                </a:ext>
              </a:extLst>
            </p:cNvPr>
            <p:cNvCxnSpPr>
              <a:cxnSpLocks/>
              <a:stCxn id="104" idx="2"/>
              <a:endCxn id="106" idx="0"/>
            </p:cNvCxnSpPr>
            <p:nvPr/>
          </p:nvCxnSpPr>
          <p:spPr>
            <a:xfrm>
              <a:off x="3912446" y="4072981"/>
              <a:ext cx="288464" cy="53491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D4EDEAB3-8EAD-4B4A-804C-273C8517083B}"/>
                </a:ext>
              </a:extLst>
            </p:cNvPr>
            <p:cNvSpPr/>
            <p:nvPr/>
          </p:nvSpPr>
          <p:spPr>
            <a:xfrm>
              <a:off x="3818803" y="4607897"/>
              <a:ext cx="764213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v4</a:t>
              </a: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B8EC26F1-FAD6-0D43-A961-5A6578952990}"/>
              </a:ext>
            </a:extLst>
          </p:cNvPr>
          <p:cNvSpPr txBox="1"/>
          <p:nvPr/>
        </p:nvSpPr>
        <p:spPr>
          <a:xfrm>
            <a:off x="8846637" y="1582492"/>
            <a:ext cx="1579856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Merkle tree (logical)</a:t>
            </a: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8FD1208C-9846-D64D-ACAE-67286D2AF692}"/>
              </a:ext>
            </a:extLst>
          </p:cNvPr>
          <p:cNvSpPr/>
          <p:nvPr/>
        </p:nvSpPr>
        <p:spPr>
          <a:xfrm>
            <a:off x="8376745" y="4176760"/>
            <a:ext cx="3300248" cy="10747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7ABBFB6-D5F4-4D4F-B22D-FFC8D75BDC60}"/>
              </a:ext>
            </a:extLst>
          </p:cNvPr>
          <p:cNvGrpSpPr/>
          <p:nvPr/>
        </p:nvGrpSpPr>
        <p:grpSpPr>
          <a:xfrm>
            <a:off x="8860913" y="4596527"/>
            <a:ext cx="2564295" cy="402203"/>
            <a:chOff x="4333203" y="5616982"/>
            <a:chExt cx="3918801" cy="583823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2BB7C821-3ADB-EA4F-8E64-8C195781FE2B}"/>
                </a:ext>
              </a:extLst>
            </p:cNvPr>
            <p:cNvSpPr/>
            <p:nvPr/>
          </p:nvSpPr>
          <p:spPr>
            <a:xfrm>
              <a:off x="4333203" y="5629672"/>
              <a:ext cx="3918801" cy="558773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>
                <a:latin typeface="+mj-lt"/>
              </a:endParaRPr>
            </a:p>
          </p:txBody>
        </p:sp>
        <p:sp>
          <p:nvSpPr>
            <p:cNvPr id="113" name="Rounded Rectangle 112">
              <a:extLst>
                <a:ext uri="{FF2B5EF4-FFF2-40B4-BE49-F238E27FC236}">
                  <a16:creationId xmlns:a16="http://schemas.microsoft.com/office/drawing/2014/main" id="{7E121921-0056-3E45-8A0C-C573BB06FB30}"/>
                </a:ext>
              </a:extLst>
            </p:cNvPr>
            <p:cNvSpPr/>
            <p:nvPr/>
          </p:nvSpPr>
          <p:spPr>
            <a:xfrm>
              <a:off x="4583916" y="5633364"/>
              <a:ext cx="718660" cy="56515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09E77C63-1DAB-AE40-98BE-2C72155C3B36}"/>
                </a:ext>
              </a:extLst>
            </p:cNvPr>
            <p:cNvSpPr/>
            <p:nvPr/>
          </p:nvSpPr>
          <p:spPr>
            <a:xfrm>
              <a:off x="6295575" y="5616982"/>
              <a:ext cx="718658" cy="58382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0A0B3E34-20E2-5C48-A68B-C6EAD8811319}"/>
                </a:ext>
              </a:extLst>
            </p:cNvPr>
            <p:cNvSpPr/>
            <p:nvPr/>
          </p:nvSpPr>
          <p:spPr>
            <a:xfrm>
              <a:off x="7264948" y="5620183"/>
              <a:ext cx="839884" cy="56515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</p:grpSp>
      <p:pic>
        <p:nvPicPr>
          <p:cNvPr id="83" name="Graphic 82" descr="Database">
            <a:extLst>
              <a:ext uri="{FF2B5EF4-FFF2-40B4-BE49-F238E27FC236}">
                <a16:creationId xmlns:a16="http://schemas.microsoft.com/office/drawing/2014/main" id="{4DE4EF57-6EC1-FD4B-B806-3FC8287DA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40015" y="4900497"/>
            <a:ext cx="914400" cy="914400"/>
          </a:xfrm>
          <a:prstGeom prst="rect">
            <a:avLst/>
          </a:prstGeom>
        </p:spPr>
      </p:pic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04F337D2-BF4A-7F46-ABAF-544995CBF18C}"/>
              </a:ext>
            </a:extLst>
          </p:cNvPr>
          <p:cNvSpPr/>
          <p:nvPr/>
        </p:nvSpPr>
        <p:spPr>
          <a:xfrm>
            <a:off x="10179113" y="3703118"/>
            <a:ext cx="550128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v3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23143CE4-2E02-6740-A32A-71636C13E911}"/>
              </a:ext>
            </a:extLst>
          </p:cNvPr>
          <p:cNvSpPr/>
          <p:nvPr/>
        </p:nvSpPr>
        <p:spPr>
          <a:xfrm>
            <a:off x="9867927" y="2983806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760065B8-8138-2C4F-BB1F-604727027092}"/>
              </a:ext>
            </a:extLst>
          </p:cNvPr>
          <p:cNvSpPr/>
          <p:nvPr/>
        </p:nvSpPr>
        <p:spPr>
          <a:xfrm>
            <a:off x="9736561" y="2339170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</a:t>
            </a:r>
          </a:p>
        </p:txBody>
      </p:sp>
      <p:sp>
        <p:nvSpPr>
          <p:cNvPr id="120" name="Down Arrow 119">
            <a:extLst>
              <a:ext uri="{FF2B5EF4-FFF2-40B4-BE49-F238E27FC236}">
                <a16:creationId xmlns:a16="http://schemas.microsoft.com/office/drawing/2014/main" id="{A5AA4CF9-4F40-2D44-A2DA-2D0F5051C3D2}"/>
              </a:ext>
            </a:extLst>
          </p:cNvPr>
          <p:cNvSpPr/>
          <p:nvPr/>
        </p:nvSpPr>
        <p:spPr>
          <a:xfrm>
            <a:off x="10266481" y="4307855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121" name="Down Arrow 120">
            <a:extLst>
              <a:ext uri="{FF2B5EF4-FFF2-40B4-BE49-F238E27FC236}">
                <a16:creationId xmlns:a16="http://schemas.microsoft.com/office/drawing/2014/main" id="{8E2FB7BF-D25D-2044-8A55-E6201CCFBAE6}"/>
              </a:ext>
            </a:extLst>
          </p:cNvPr>
          <p:cNvSpPr/>
          <p:nvPr/>
        </p:nvSpPr>
        <p:spPr>
          <a:xfrm>
            <a:off x="10988714" y="4306498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latin typeface="+mj-lt"/>
            </a:endParaRPr>
          </a:p>
        </p:txBody>
      </p:sp>
      <p:sp>
        <p:nvSpPr>
          <p:cNvPr id="122" name="Down Arrow 121">
            <a:extLst>
              <a:ext uri="{FF2B5EF4-FFF2-40B4-BE49-F238E27FC236}">
                <a16:creationId xmlns:a16="http://schemas.microsoft.com/office/drawing/2014/main" id="{061E786B-26FF-9349-8555-BE8D38C11B96}"/>
              </a:ext>
            </a:extLst>
          </p:cNvPr>
          <p:cNvSpPr/>
          <p:nvPr/>
        </p:nvSpPr>
        <p:spPr>
          <a:xfrm>
            <a:off x="9126398" y="4309538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latin typeface="+mj-lt"/>
            </a:endParaRP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F10E381B-F8EB-6E43-B2B1-BD25662A97A7}"/>
              </a:ext>
            </a:extLst>
          </p:cNvPr>
          <p:cNvSpPr/>
          <p:nvPr/>
        </p:nvSpPr>
        <p:spPr>
          <a:xfrm>
            <a:off x="9011347" y="4617290"/>
            <a:ext cx="495183" cy="3893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BC37579A-20D8-3C4B-B3C0-C405BC36DEB9}"/>
              </a:ext>
            </a:extLst>
          </p:cNvPr>
          <p:cNvSpPr/>
          <p:nvPr/>
        </p:nvSpPr>
        <p:spPr>
          <a:xfrm>
            <a:off x="10156305" y="4606005"/>
            <a:ext cx="470259" cy="4022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BFFF607D-D715-7840-A058-860E7A250FD6}"/>
              </a:ext>
            </a:extLst>
          </p:cNvPr>
          <p:cNvSpPr/>
          <p:nvPr/>
        </p:nvSpPr>
        <p:spPr>
          <a:xfrm>
            <a:off x="10790621" y="4608210"/>
            <a:ext cx="549584" cy="3893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v3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2F18039-AF80-D940-960D-47D73F10EA65}"/>
              </a:ext>
            </a:extLst>
          </p:cNvPr>
          <p:cNvSpPr/>
          <p:nvPr/>
        </p:nvSpPr>
        <p:spPr>
          <a:xfrm>
            <a:off x="1357507" y="1766648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1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6143C7F-F738-2248-B40E-6C8987FF7DC8}"/>
              </a:ext>
            </a:extLst>
          </p:cNvPr>
          <p:cNvSpPr/>
          <p:nvPr/>
        </p:nvSpPr>
        <p:spPr>
          <a:xfrm>
            <a:off x="5164989" y="1880368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2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F92466D1-00A3-CC4A-BF1E-FAC4130FFC86}"/>
              </a:ext>
            </a:extLst>
          </p:cNvPr>
          <p:cNvSpPr/>
          <p:nvPr/>
        </p:nvSpPr>
        <p:spPr>
          <a:xfrm>
            <a:off x="5100325" y="2444961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3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C459C2E-BF32-784C-977C-FFB768AE2EFD}"/>
              </a:ext>
            </a:extLst>
          </p:cNvPr>
          <p:cNvSpPr/>
          <p:nvPr/>
        </p:nvSpPr>
        <p:spPr>
          <a:xfrm>
            <a:off x="3522915" y="3246961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4</a:t>
            </a: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5CCA788-AAA3-A547-96F8-378405FC3009}"/>
              </a:ext>
            </a:extLst>
          </p:cNvPr>
          <p:cNvSpPr/>
          <p:nvPr/>
        </p:nvSpPr>
        <p:spPr>
          <a:xfrm>
            <a:off x="4695729" y="3233184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4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7E11816-A9DE-854E-AF85-A7D0A51D671A}"/>
              </a:ext>
            </a:extLst>
          </p:cNvPr>
          <p:cNvSpPr/>
          <p:nvPr/>
        </p:nvSpPr>
        <p:spPr>
          <a:xfrm>
            <a:off x="2287536" y="4507524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5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FEF3733E-0710-C54E-BEAD-91F313AB3A97}"/>
              </a:ext>
            </a:extLst>
          </p:cNvPr>
          <p:cNvSpPr/>
          <p:nvPr/>
        </p:nvSpPr>
        <p:spPr>
          <a:xfrm>
            <a:off x="2222872" y="5072117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6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DB4545C-7662-FD43-B097-06265AC46CA4}"/>
              </a:ext>
            </a:extLst>
          </p:cNvPr>
          <p:cNvSpPr/>
          <p:nvPr/>
        </p:nvSpPr>
        <p:spPr>
          <a:xfrm>
            <a:off x="6420692" y="4487812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5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921A044B-B02B-0E42-8053-5F6E9DAEF2C5}"/>
              </a:ext>
            </a:extLst>
          </p:cNvPr>
          <p:cNvSpPr/>
          <p:nvPr/>
        </p:nvSpPr>
        <p:spPr>
          <a:xfrm>
            <a:off x="6356028" y="5052405"/>
            <a:ext cx="361627" cy="3481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+mj-lt"/>
              </a:rPr>
              <a:t>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83AC8E7-A697-1F44-9DB8-66720CCD2774}"/>
              </a:ext>
            </a:extLst>
          </p:cNvPr>
          <p:cNvSpPr txBox="1"/>
          <p:nvPr/>
        </p:nvSpPr>
        <p:spPr>
          <a:xfrm>
            <a:off x="8904748" y="1861656"/>
            <a:ext cx="277005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351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</a:rPr>
              <a:t>Authenticate data and provide proofs</a:t>
            </a: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40497A43-040E-CB4E-8260-DC7B2C82004C}"/>
              </a:ext>
            </a:extLst>
          </p:cNvPr>
          <p:cNvSpPr/>
          <p:nvPr/>
        </p:nvSpPr>
        <p:spPr>
          <a:xfrm>
            <a:off x="10148423" y="3704320"/>
            <a:ext cx="611509" cy="378769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+mj-lt"/>
              </a:rPr>
              <a:t>vX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4A98B1AC-1838-1C43-ABB9-9F6BBC6F9A48}"/>
              </a:ext>
            </a:extLst>
          </p:cNvPr>
          <p:cNvSpPr/>
          <p:nvPr/>
        </p:nvSpPr>
        <p:spPr>
          <a:xfrm>
            <a:off x="9857936" y="2986098"/>
            <a:ext cx="538385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C’</a:t>
            </a: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6AED5E0B-2818-9744-82C1-78A1F29449C4}"/>
              </a:ext>
            </a:extLst>
          </p:cNvPr>
          <p:cNvSpPr/>
          <p:nvPr/>
        </p:nvSpPr>
        <p:spPr>
          <a:xfrm>
            <a:off x="9741689" y="2341462"/>
            <a:ext cx="524791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A’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692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36" grpId="0" animBg="1"/>
      <p:bldP spid="137" grpId="0" animBg="1"/>
      <p:bldP spid="1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C1DF1-B032-DD16-9B9D-874134D0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 in Ethereum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7C227-4E48-432E-CC30-B0E839F00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Using LSM-based key-value stores to store system state</a:t>
            </a:r>
          </a:p>
          <a:p>
            <a:r>
              <a:rPr lang="en-US" dirty="0"/>
              <a:t>These stores introduce additional layer of I/O overheads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Unable to cache frequently-accessed system state</a:t>
            </a:r>
            <a:endParaRPr lang="en-US" dirty="0"/>
          </a:p>
          <a:p>
            <a:r>
              <a:rPr lang="en-US" dirty="0"/>
              <a:t>Index Merkle nodes with their hashes</a:t>
            </a:r>
          </a:p>
          <a:p>
            <a:r>
              <a:rPr lang="en-US" dirty="0"/>
              <a:t>Merkle node updates are viewed as new key-value pairs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Limiting I/O parallelism</a:t>
            </a:r>
          </a:p>
          <a:p>
            <a:r>
              <a:rPr lang="en-US" dirty="0"/>
              <a:t>Miners are responsible for ordering transactions and updating system state</a:t>
            </a:r>
          </a:p>
          <a:p>
            <a:r>
              <a:rPr lang="en-US" dirty="0"/>
              <a:t>Update system state in the critical path of processing transactions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7C057-2B3E-3FDF-50F6-3F31D6A25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D193D-9A6D-99C3-F758-1DB8FCBA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5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AAB83FD7-CA89-4F43-8371-A21F18F78B67}"/>
              </a:ext>
            </a:extLst>
          </p:cNvPr>
          <p:cNvSpPr/>
          <p:nvPr/>
        </p:nvSpPr>
        <p:spPr>
          <a:xfrm>
            <a:off x="8376745" y="4176760"/>
            <a:ext cx="3300248" cy="10747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B21B63-2096-D448-A0F4-0FF97000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Transaction Processing in Ethereum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2C274-E9D0-8B49-9DB5-669521E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4D44B-CAD5-C044-849F-6453754DF72A}"/>
              </a:ext>
            </a:extLst>
          </p:cNvPr>
          <p:cNvSpPr txBox="1"/>
          <p:nvPr/>
        </p:nvSpPr>
        <p:spPr>
          <a:xfrm>
            <a:off x="838199" y="925453"/>
            <a:ext cx="10515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Accessing and modifying state in the critical path of processing transactions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02E0F7-1FA1-2840-BFDC-D46BD6636E6F}"/>
              </a:ext>
            </a:extLst>
          </p:cNvPr>
          <p:cNvSpPr/>
          <p:nvPr/>
        </p:nvSpPr>
        <p:spPr>
          <a:xfrm>
            <a:off x="3841930" y="1823763"/>
            <a:ext cx="1093377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10581D-5FC4-9F48-B155-583E7AB074F3}"/>
              </a:ext>
            </a:extLst>
          </p:cNvPr>
          <p:cNvSpPr/>
          <p:nvPr/>
        </p:nvSpPr>
        <p:spPr>
          <a:xfrm>
            <a:off x="3650634" y="1680674"/>
            <a:ext cx="2971655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18" name="Graphic 17" descr="Arrow circle">
            <a:extLst>
              <a:ext uri="{FF2B5EF4-FFF2-40B4-BE49-F238E27FC236}">
                <a16:creationId xmlns:a16="http://schemas.microsoft.com/office/drawing/2014/main" id="{24459854-ED02-6044-9EAE-299F164C4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3391" y="3560144"/>
            <a:ext cx="914400" cy="914400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E032513-0A75-5844-A308-8086438D05D9}"/>
              </a:ext>
            </a:extLst>
          </p:cNvPr>
          <p:cNvSpPr/>
          <p:nvPr/>
        </p:nvSpPr>
        <p:spPr>
          <a:xfrm>
            <a:off x="1009409" y="4329325"/>
            <a:ext cx="1093377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05CDBF7-3D92-574A-A551-8B6B895D57CF}"/>
              </a:ext>
            </a:extLst>
          </p:cNvPr>
          <p:cNvSpPr/>
          <p:nvPr/>
        </p:nvSpPr>
        <p:spPr>
          <a:xfrm>
            <a:off x="839603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7ED6307-839B-7447-AD10-E49D5D37375F}"/>
              </a:ext>
            </a:extLst>
          </p:cNvPr>
          <p:cNvSpPr/>
          <p:nvPr/>
        </p:nvSpPr>
        <p:spPr>
          <a:xfrm>
            <a:off x="5131004" y="4329325"/>
            <a:ext cx="1093377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E8B28A2-259D-A54D-BA86-93B9225023A6}"/>
              </a:ext>
            </a:extLst>
          </p:cNvPr>
          <p:cNvSpPr/>
          <p:nvPr/>
        </p:nvSpPr>
        <p:spPr>
          <a:xfrm>
            <a:off x="4969240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11BDFE4D-EDA5-3647-B134-F229919B9CA1}"/>
              </a:ext>
            </a:extLst>
          </p:cNvPr>
          <p:cNvSpPr/>
          <p:nvPr/>
        </p:nvSpPr>
        <p:spPr>
          <a:xfrm rot="16200000">
            <a:off x="2450262" y="959338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5C0E9-727E-8B45-A060-4DB2A4C12B43}"/>
              </a:ext>
            </a:extLst>
          </p:cNvPr>
          <p:cNvSpPr txBox="1"/>
          <p:nvPr/>
        </p:nvSpPr>
        <p:spPr>
          <a:xfrm>
            <a:off x="1588942" y="1562301"/>
            <a:ext cx="1428661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Transaction (Tx-0)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9C4EB4-6494-8C48-8484-97582AD857CF}"/>
              </a:ext>
            </a:extLst>
          </p:cNvPr>
          <p:cNvGrpSpPr/>
          <p:nvPr/>
        </p:nvGrpSpPr>
        <p:grpSpPr>
          <a:xfrm>
            <a:off x="5661718" y="195538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40604B-C5D6-9C45-83BA-2D6B27270A23}"/>
                </a:ext>
              </a:extLst>
            </p:cNvPr>
            <p:cNvCxnSpPr>
              <a:cxnSpLocks/>
              <a:stCxn id="33" idx="2"/>
              <a:endCxn id="34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86AACA21-8E3F-834A-8EF1-B970B2C5D502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65A0FCA-9318-AA46-8583-8C05CA326FB8}"/>
                </a:ext>
              </a:extLst>
            </p:cNvPr>
            <p:cNvCxnSpPr>
              <a:cxnSpLocks/>
              <a:stCxn id="31" idx="2"/>
              <a:endCxn id="33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08B08245-4489-5841-8D10-BDA7516E896B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FE20AD9-A32C-B345-B14A-0BC895FB0260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FE8C86-C6A9-324D-967A-7AFBBAB94017}"/>
              </a:ext>
            </a:extLst>
          </p:cNvPr>
          <p:cNvGrpSpPr/>
          <p:nvPr/>
        </p:nvGrpSpPr>
        <p:grpSpPr>
          <a:xfrm>
            <a:off x="6072698" y="1941711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A4BDE9B-95CD-9749-AA79-90EB7B9EA641}"/>
                </a:ext>
              </a:extLst>
            </p:cNvPr>
            <p:cNvCxnSpPr>
              <a:cxnSpLocks/>
              <a:stCxn id="40" idx="2"/>
              <a:endCxn id="4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7BAEB6C8-7206-CB46-B1AD-058827AB6D33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E75A38A-66D9-F64F-B774-F6D1F6336D3B}"/>
                </a:ext>
              </a:extLst>
            </p:cNvPr>
            <p:cNvCxnSpPr>
              <a:cxnSpLocks/>
              <a:stCxn id="38" idx="2"/>
              <a:endCxn id="4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FBFE206-293D-1044-867E-9AEE5453703F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46F0931-90A2-5842-84A7-6C6F6525D809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96016F-1590-A74E-9C0C-F2414C63DC25}"/>
              </a:ext>
            </a:extLst>
          </p:cNvPr>
          <p:cNvCxnSpPr>
            <a:cxnSpLocks/>
          </p:cNvCxnSpPr>
          <p:nvPr/>
        </p:nvCxnSpPr>
        <p:spPr>
          <a:xfrm>
            <a:off x="5957645" y="2256787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24CA50A-CC25-EF43-B983-001286B614C7}"/>
              </a:ext>
            </a:extLst>
          </p:cNvPr>
          <p:cNvSpPr/>
          <p:nvPr/>
        </p:nvSpPr>
        <p:spPr>
          <a:xfrm rot="18900000">
            <a:off x="3011175" y="3426424"/>
            <a:ext cx="56297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1" dirty="0"/>
              <a:t>Block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36A5A38-130C-1744-8AEB-EDC3061881C8}"/>
              </a:ext>
            </a:extLst>
          </p:cNvPr>
          <p:cNvSpPr/>
          <p:nvPr/>
        </p:nvSpPr>
        <p:spPr>
          <a:xfrm rot="2700000">
            <a:off x="5149778" y="3543118"/>
            <a:ext cx="56297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1" dirty="0"/>
              <a:t>Block</a:t>
            </a:r>
          </a:p>
        </p:txBody>
      </p:sp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8FF56DA1-0D03-CF42-8B15-3A7B873EC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408" y="4864831"/>
            <a:ext cx="914400" cy="914400"/>
          </a:xfrm>
          <a:prstGeom prst="rect">
            <a:avLst/>
          </a:prstGeom>
        </p:spPr>
      </p:pic>
      <p:pic>
        <p:nvPicPr>
          <p:cNvPr id="102" name="Graphic 101" descr="Database">
            <a:extLst>
              <a:ext uri="{FF2B5EF4-FFF2-40B4-BE49-F238E27FC236}">
                <a16:creationId xmlns:a16="http://schemas.microsoft.com/office/drawing/2014/main" id="{00C66363-8CB5-9241-9EAA-F320A556F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672" y="2332681"/>
            <a:ext cx="914400" cy="914400"/>
          </a:xfrm>
          <a:prstGeom prst="rect">
            <a:avLst/>
          </a:prstGeom>
        </p:spPr>
      </p:pic>
      <p:pic>
        <p:nvPicPr>
          <p:cNvPr id="103" name="Graphic 102" descr="Database">
            <a:extLst>
              <a:ext uri="{FF2B5EF4-FFF2-40B4-BE49-F238E27FC236}">
                <a16:creationId xmlns:a16="http://schemas.microsoft.com/office/drawing/2014/main" id="{F6B5789D-96C9-B340-9705-7366AF0F2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sp>
        <p:nvSpPr>
          <p:cNvPr id="107" name="Curved Up Arrow 106">
            <a:extLst>
              <a:ext uri="{FF2B5EF4-FFF2-40B4-BE49-F238E27FC236}">
                <a16:creationId xmlns:a16="http://schemas.microsoft.com/office/drawing/2014/main" id="{8E394A5B-EB78-8947-878F-AE76E7B5CCF5}"/>
              </a:ext>
            </a:extLst>
          </p:cNvPr>
          <p:cNvSpPr/>
          <p:nvPr/>
        </p:nvSpPr>
        <p:spPr>
          <a:xfrm rot="5400000" flipH="1" flipV="1">
            <a:off x="4625085" y="2222552"/>
            <a:ext cx="1189959" cy="4869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09" name="Curved Up Arrow 108">
            <a:extLst>
              <a:ext uri="{FF2B5EF4-FFF2-40B4-BE49-F238E27FC236}">
                <a16:creationId xmlns:a16="http://schemas.microsoft.com/office/drawing/2014/main" id="{2359878A-5EEA-9A4A-A497-62664B9334F7}"/>
              </a:ext>
            </a:extLst>
          </p:cNvPr>
          <p:cNvSpPr/>
          <p:nvPr/>
        </p:nvSpPr>
        <p:spPr>
          <a:xfrm rot="5400000" flipH="1" flipV="1">
            <a:off x="4625086" y="222255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10" name="Curved Up Arrow 109">
            <a:extLst>
              <a:ext uri="{FF2B5EF4-FFF2-40B4-BE49-F238E27FC236}">
                <a16:creationId xmlns:a16="http://schemas.microsoft.com/office/drawing/2014/main" id="{07120ED3-8285-DC4B-8B52-B49A58CF9149}"/>
              </a:ext>
            </a:extLst>
          </p:cNvPr>
          <p:cNvSpPr/>
          <p:nvPr/>
        </p:nvSpPr>
        <p:spPr>
          <a:xfrm rot="16370395" flipH="1">
            <a:off x="4811757" y="2321172"/>
            <a:ext cx="786179" cy="4485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11" name="Curved Up Arrow 110">
            <a:extLst>
              <a:ext uri="{FF2B5EF4-FFF2-40B4-BE49-F238E27FC236}">
                <a16:creationId xmlns:a16="http://schemas.microsoft.com/office/drawing/2014/main" id="{49A9EA5F-06A2-0644-A413-6C79909C5A5C}"/>
              </a:ext>
            </a:extLst>
          </p:cNvPr>
          <p:cNvSpPr/>
          <p:nvPr/>
        </p:nvSpPr>
        <p:spPr>
          <a:xfrm rot="16370395" flipH="1">
            <a:off x="4811757" y="2321436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pic>
        <p:nvPicPr>
          <p:cNvPr id="116" name="Graphic 115" descr="Database">
            <a:extLst>
              <a:ext uri="{FF2B5EF4-FFF2-40B4-BE49-F238E27FC236}">
                <a16:creationId xmlns:a16="http://schemas.microsoft.com/office/drawing/2014/main" id="{FC39BB08-F30C-3642-ACF8-15644B977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1403" y="2322527"/>
            <a:ext cx="914400" cy="914400"/>
          </a:xfrm>
          <a:prstGeom prst="rect">
            <a:avLst/>
          </a:prstGeom>
        </p:spPr>
      </p:pic>
      <p:sp>
        <p:nvSpPr>
          <p:cNvPr id="117" name="Down Arrow 116">
            <a:extLst>
              <a:ext uri="{FF2B5EF4-FFF2-40B4-BE49-F238E27FC236}">
                <a16:creationId xmlns:a16="http://schemas.microsoft.com/office/drawing/2014/main" id="{C9866FF6-32E1-F24F-ABBA-0393A8C475B7}"/>
              </a:ext>
            </a:extLst>
          </p:cNvPr>
          <p:cNvSpPr/>
          <p:nvPr/>
        </p:nvSpPr>
        <p:spPr>
          <a:xfrm rot="2517808">
            <a:off x="3245884" y="3210747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118" name="Down Arrow 117">
            <a:extLst>
              <a:ext uri="{FF2B5EF4-FFF2-40B4-BE49-F238E27FC236}">
                <a16:creationId xmlns:a16="http://schemas.microsoft.com/office/drawing/2014/main" id="{2B38E992-4509-1149-839D-9711E57A1E07}"/>
              </a:ext>
            </a:extLst>
          </p:cNvPr>
          <p:cNvSpPr/>
          <p:nvPr/>
        </p:nvSpPr>
        <p:spPr>
          <a:xfrm rot="18829237">
            <a:off x="5132415" y="3244820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57FF9B7-C45A-BE45-B469-CCA04BEBBAD8}"/>
              </a:ext>
            </a:extLst>
          </p:cNvPr>
          <p:cNvSpPr/>
          <p:nvPr/>
        </p:nvSpPr>
        <p:spPr>
          <a:xfrm>
            <a:off x="10161586" y="925453"/>
            <a:ext cx="1192213" cy="872171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B8F8B5E-6474-E543-9526-49ACC824B79B}"/>
              </a:ext>
            </a:extLst>
          </p:cNvPr>
          <p:cNvSpPr/>
          <p:nvPr/>
        </p:nvSpPr>
        <p:spPr>
          <a:xfrm>
            <a:off x="10351537" y="1103535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9BB9BFB-8801-9548-AD46-29851A245284}"/>
              </a:ext>
            </a:extLst>
          </p:cNvPr>
          <p:cNvSpPr/>
          <p:nvPr/>
        </p:nvSpPr>
        <p:spPr>
          <a:xfrm>
            <a:off x="10349943" y="1394217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5D23CE7-BDCC-D240-8BCA-A8D9F4ECED04}"/>
              </a:ext>
            </a:extLst>
          </p:cNvPr>
          <p:cNvSpPr txBox="1"/>
          <p:nvPr/>
        </p:nvSpPr>
        <p:spPr>
          <a:xfrm>
            <a:off x="10571213" y="1033168"/>
            <a:ext cx="63350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DRAM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D4855DC-D650-B149-8699-B742E4DED546}"/>
              </a:ext>
            </a:extLst>
          </p:cNvPr>
          <p:cNvSpPr txBox="1"/>
          <p:nvPr/>
        </p:nvSpPr>
        <p:spPr>
          <a:xfrm>
            <a:off x="10565125" y="1332135"/>
            <a:ext cx="45076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SSD</a:t>
            </a:r>
          </a:p>
        </p:txBody>
      </p:sp>
      <p:pic>
        <p:nvPicPr>
          <p:cNvPr id="158" name="Graphic 157" descr="Database">
            <a:extLst>
              <a:ext uri="{FF2B5EF4-FFF2-40B4-BE49-F238E27FC236}">
                <a16:creationId xmlns:a16="http://schemas.microsoft.com/office/drawing/2014/main" id="{5EBF6976-B58B-A541-A5B6-E82C981746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pic>
        <p:nvPicPr>
          <p:cNvPr id="159" name="Graphic 158" descr="Database">
            <a:extLst>
              <a:ext uri="{FF2B5EF4-FFF2-40B4-BE49-F238E27FC236}">
                <a16:creationId xmlns:a16="http://schemas.microsoft.com/office/drawing/2014/main" id="{980FACC7-BCD4-F646-8044-07E909CCB5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564" y="4855719"/>
            <a:ext cx="914400" cy="914400"/>
          </a:xfrm>
          <a:prstGeom prst="rect">
            <a:avLst/>
          </a:prstGeom>
        </p:spPr>
      </p:pic>
      <p:sp>
        <p:nvSpPr>
          <p:cNvPr id="160" name="Curved Up Arrow 159">
            <a:extLst>
              <a:ext uri="{FF2B5EF4-FFF2-40B4-BE49-F238E27FC236}">
                <a16:creationId xmlns:a16="http://schemas.microsoft.com/office/drawing/2014/main" id="{3E61AE93-689B-0E4E-8FDE-09A69DC4B2EA}"/>
              </a:ext>
            </a:extLst>
          </p:cNvPr>
          <p:cNvSpPr/>
          <p:nvPr/>
        </p:nvSpPr>
        <p:spPr>
          <a:xfrm rot="5400000" flipH="1" flipV="1">
            <a:off x="5915863" y="4826034"/>
            <a:ext cx="1189959" cy="4869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61" name="Curved Up Arrow 160">
            <a:extLst>
              <a:ext uri="{FF2B5EF4-FFF2-40B4-BE49-F238E27FC236}">
                <a16:creationId xmlns:a16="http://schemas.microsoft.com/office/drawing/2014/main" id="{A8C7B9D0-C064-F64B-A0B0-AEDBB48E1183}"/>
              </a:ext>
            </a:extLst>
          </p:cNvPr>
          <p:cNvSpPr/>
          <p:nvPr/>
        </p:nvSpPr>
        <p:spPr>
          <a:xfrm rot="5400000" flipH="1" flipV="1">
            <a:off x="5915865" y="482603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64" name="Curved Up Arrow 163">
            <a:extLst>
              <a:ext uri="{FF2B5EF4-FFF2-40B4-BE49-F238E27FC236}">
                <a16:creationId xmlns:a16="http://schemas.microsoft.com/office/drawing/2014/main" id="{611B3E8D-AFBC-3A47-B2C0-331F912F3A57}"/>
              </a:ext>
            </a:extLst>
          </p:cNvPr>
          <p:cNvSpPr/>
          <p:nvPr/>
        </p:nvSpPr>
        <p:spPr>
          <a:xfrm rot="5400000" flipH="1" flipV="1">
            <a:off x="1794270" y="4819746"/>
            <a:ext cx="1189959" cy="4869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65" name="Curved Up Arrow 164">
            <a:extLst>
              <a:ext uri="{FF2B5EF4-FFF2-40B4-BE49-F238E27FC236}">
                <a16:creationId xmlns:a16="http://schemas.microsoft.com/office/drawing/2014/main" id="{374D653A-D59F-114C-A06B-9D1F1E384568}"/>
              </a:ext>
            </a:extLst>
          </p:cNvPr>
          <p:cNvSpPr/>
          <p:nvPr/>
        </p:nvSpPr>
        <p:spPr>
          <a:xfrm rot="5400000" flipH="1" flipV="1">
            <a:off x="1794270" y="4819744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C87E4A0-1F5B-0D41-B21F-883BB0616731}"/>
              </a:ext>
            </a:extLst>
          </p:cNvPr>
          <p:cNvGrpSpPr/>
          <p:nvPr/>
        </p:nvGrpSpPr>
        <p:grpSpPr>
          <a:xfrm>
            <a:off x="2710446" y="441202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F9F580BF-BA3D-8948-B120-48A8FBD42008}"/>
                </a:ext>
              </a:extLst>
            </p:cNvPr>
            <p:cNvCxnSpPr>
              <a:cxnSpLocks/>
              <a:stCxn id="170" idx="2"/>
              <a:endCxn id="171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Rounded Rectangle 167">
              <a:extLst>
                <a:ext uri="{FF2B5EF4-FFF2-40B4-BE49-F238E27FC236}">
                  <a16:creationId xmlns:a16="http://schemas.microsoft.com/office/drawing/2014/main" id="{51D1DC90-FD8F-264C-94B2-4A0E8CA7F6E1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EA1FE58A-1EA6-9D44-ABD3-FB67F520A37D}"/>
                </a:ext>
              </a:extLst>
            </p:cNvPr>
            <p:cNvCxnSpPr>
              <a:cxnSpLocks/>
              <a:stCxn id="168" idx="2"/>
              <a:endCxn id="17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ed Rectangle 169">
              <a:extLst>
                <a:ext uri="{FF2B5EF4-FFF2-40B4-BE49-F238E27FC236}">
                  <a16:creationId xmlns:a16="http://schemas.microsoft.com/office/drawing/2014/main" id="{B372FB8E-2DF6-3646-B91F-D37ABBF57CF7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1" name="Rounded Rectangle 170">
              <a:extLst>
                <a:ext uri="{FF2B5EF4-FFF2-40B4-BE49-F238E27FC236}">
                  <a16:creationId xmlns:a16="http://schemas.microsoft.com/office/drawing/2014/main" id="{DA0FB9E6-CC7D-A846-8402-A54A8CA5810F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6CAA73F-DF44-9A4C-B354-A8223705CE1A}"/>
              </a:ext>
            </a:extLst>
          </p:cNvPr>
          <p:cNvGrpSpPr/>
          <p:nvPr/>
        </p:nvGrpSpPr>
        <p:grpSpPr>
          <a:xfrm>
            <a:off x="6826727" y="4405735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CEA783B7-B8FB-D642-BCC6-E03C94C93470}"/>
                </a:ext>
              </a:extLst>
            </p:cNvPr>
            <p:cNvCxnSpPr>
              <a:cxnSpLocks/>
              <a:stCxn id="176" idx="2"/>
              <a:endCxn id="177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Rounded Rectangle 173">
              <a:extLst>
                <a:ext uri="{FF2B5EF4-FFF2-40B4-BE49-F238E27FC236}">
                  <a16:creationId xmlns:a16="http://schemas.microsoft.com/office/drawing/2014/main" id="{677DF507-2790-884F-9855-76BA5E1464DC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325D563B-B468-5244-A895-64066F70BFD9}"/>
                </a:ext>
              </a:extLst>
            </p:cNvPr>
            <p:cNvCxnSpPr>
              <a:cxnSpLocks/>
              <a:stCxn id="174" idx="2"/>
              <a:endCxn id="176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2ED063E0-6839-8341-8833-E6BA93FA6977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7" name="Rounded Rectangle 176">
              <a:extLst>
                <a:ext uri="{FF2B5EF4-FFF2-40B4-BE49-F238E27FC236}">
                  <a16:creationId xmlns:a16="http://schemas.microsoft.com/office/drawing/2014/main" id="{A25E80C9-274E-554A-813A-402E96EA0C1C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A8F5A4B-C2E2-0A4F-AF10-0738FF9B04D8}"/>
              </a:ext>
            </a:extLst>
          </p:cNvPr>
          <p:cNvGrpSpPr/>
          <p:nvPr/>
        </p:nvGrpSpPr>
        <p:grpSpPr>
          <a:xfrm>
            <a:off x="3153415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7E1C83AC-2EBE-EC4D-A6A4-4C887CF4D5A9}"/>
                </a:ext>
              </a:extLst>
            </p:cNvPr>
            <p:cNvCxnSpPr>
              <a:cxnSpLocks/>
              <a:stCxn id="182" idx="2"/>
              <a:endCxn id="183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ounded Rectangle 179">
              <a:extLst>
                <a:ext uri="{FF2B5EF4-FFF2-40B4-BE49-F238E27FC236}">
                  <a16:creationId xmlns:a16="http://schemas.microsoft.com/office/drawing/2014/main" id="{8978D227-376F-6C4D-B294-93223ECDBC8A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35788EEF-4421-9B40-8434-B9D8DF514752}"/>
                </a:ext>
              </a:extLst>
            </p:cNvPr>
            <p:cNvCxnSpPr>
              <a:cxnSpLocks/>
              <a:stCxn id="180" idx="2"/>
              <a:endCxn id="182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E5FC6019-F4A3-CB49-B22C-AE26BB05221B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9DD81A98-49B1-2E48-A839-F5302D3FA413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CDE9B00E-2A0B-394C-9064-88BBB99782DF}"/>
              </a:ext>
            </a:extLst>
          </p:cNvPr>
          <p:cNvCxnSpPr>
            <a:cxnSpLocks/>
          </p:cNvCxnSpPr>
          <p:nvPr/>
        </p:nvCxnSpPr>
        <p:spPr>
          <a:xfrm>
            <a:off x="3009000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FDD1FF6-6F69-4B44-A79A-D69BC7A2A825}"/>
              </a:ext>
            </a:extLst>
          </p:cNvPr>
          <p:cNvGrpSpPr/>
          <p:nvPr/>
        </p:nvGrpSpPr>
        <p:grpSpPr>
          <a:xfrm>
            <a:off x="7268621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86" name="Straight Arrow Connector 185">
              <a:extLst>
                <a:ext uri="{FF2B5EF4-FFF2-40B4-BE49-F238E27FC236}">
                  <a16:creationId xmlns:a16="http://schemas.microsoft.com/office/drawing/2014/main" id="{BCB0ADCE-F547-1D4D-8C59-59F871103582}"/>
                </a:ext>
              </a:extLst>
            </p:cNvPr>
            <p:cNvCxnSpPr>
              <a:cxnSpLocks/>
              <a:stCxn id="189" idx="2"/>
              <a:endCxn id="190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Rounded Rectangle 186">
              <a:extLst>
                <a:ext uri="{FF2B5EF4-FFF2-40B4-BE49-F238E27FC236}">
                  <a16:creationId xmlns:a16="http://schemas.microsoft.com/office/drawing/2014/main" id="{71D99EF0-FEBD-F849-8D77-78412252E8AD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CF2E7A39-0611-5E4C-8EE8-B12A7A8AA062}"/>
                </a:ext>
              </a:extLst>
            </p:cNvPr>
            <p:cNvCxnSpPr>
              <a:cxnSpLocks/>
              <a:stCxn id="187" idx="2"/>
              <a:endCxn id="189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ounded Rectangle 188">
              <a:extLst>
                <a:ext uri="{FF2B5EF4-FFF2-40B4-BE49-F238E27FC236}">
                  <a16:creationId xmlns:a16="http://schemas.microsoft.com/office/drawing/2014/main" id="{2E119721-EE0B-C749-986B-836107A7F58D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AEE01105-5496-7E41-A7DD-02EC9C065A3F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AAE2BB87-6981-3640-B7FA-CDF067E21655}"/>
              </a:ext>
            </a:extLst>
          </p:cNvPr>
          <p:cNvCxnSpPr>
            <a:cxnSpLocks/>
          </p:cNvCxnSpPr>
          <p:nvPr/>
        </p:nvCxnSpPr>
        <p:spPr>
          <a:xfrm>
            <a:off x="7101197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2" name="Curved Up Arrow 191">
            <a:extLst>
              <a:ext uri="{FF2B5EF4-FFF2-40B4-BE49-F238E27FC236}">
                <a16:creationId xmlns:a16="http://schemas.microsoft.com/office/drawing/2014/main" id="{FCD4528A-21A0-E04A-BA91-FF2A86C86246}"/>
              </a:ext>
            </a:extLst>
          </p:cNvPr>
          <p:cNvSpPr/>
          <p:nvPr/>
        </p:nvSpPr>
        <p:spPr>
          <a:xfrm rot="16370395" flipH="1">
            <a:off x="1958697" y="4913724"/>
            <a:ext cx="786179" cy="4485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93" name="Curved Up Arrow 192">
            <a:extLst>
              <a:ext uri="{FF2B5EF4-FFF2-40B4-BE49-F238E27FC236}">
                <a16:creationId xmlns:a16="http://schemas.microsoft.com/office/drawing/2014/main" id="{A4EBD16B-0882-6541-B3AC-82057C482264}"/>
              </a:ext>
            </a:extLst>
          </p:cNvPr>
          <p:cNvSpPr/>
          <p:nvPr/>
        </p:nvSpPr>
        <p:spPr>
          <a:xfrm rot="16370395" flipH="1">
            <a:off x="1958697" y="4913987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94" name="Curved Up Arrow 193">
            <a:extLst>
              <a:ext uri="{FF2B5EF4-FFF2-40B4-BE49-F238E27FC236}">
                <a16:creationId xmlns:a16="http://schemas.microsoft.com/office/drawing/2014/main" id="{2A5E5F15-6074-3A46-B0EF-0BF5454A4AFA}"/>
              </a:ext>
            </a:extLst>
          </p:cNvPr>
          <p:cNvSpPr/>
          <p:nvPr/>
        </p:nvSpPr>
        <p:spPr>
          <a:xfrm rot="16370395" flipH="1">
            <a:off x="6074232" y="4913462"/>
            <a:ext cx="786179" cy="4485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95" name="Curved Up Arrow 194">
            <a:extLst>
              <a:ext uri="{FF2B5EF4-FFF2-40B4-BE49-F238E27FC236}">
                <a16:creationId xmlns:a16="http://schemas.microsoft.com/office/drawing/2014/main" id="{58195229-F977-BA4F-B7D8-738B6566BC7A}"/>
              </a:ext>
            </a:extLst>
          </p:cNvPr>
          <p:cNvSpPr/>
          <p:nvPr/>
        </p:nvSpPr>
        <p:spPr>
          <a:xfrm rot="16370395" flipH="1">
            <a:off x="6074232" y="4913724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FC3C6781-2492-604A-A8DC-256AD5794B5A}"/>
              </a:ext>
            </a:extLst>
          </p:cNvPr>
          <p:cNvGrpSpPr/>
          <p:nvPr/>
        </p:nvGrpSpPr>
        <p:grpSpPr>
          <a:xfrm>
            <a:off x="8847958" y="2345375"/>
            <a:ext cx="2543503" cy="1731612"/>
            <a:chOff x="855829" y="2589787"/>
            <a:chExt cx="3727187" cy="2570825"/>
          </a:xfrm>
        </p:grpSpPr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CFEE7226-C097-0C42-AB0A-29718C504835}"/>
                </a:ext>
              </a:extLst>
            </p:cNvPr>
            <p:cNvCxnSpPr>
              <a:cxnSpLocks/>
              <a:stCxn id="226" idx="2"/>
              <a:endCxn id="228" idx="0"/>
            </p:cNvCxnSpPr>
            <p:nvPr/>
          </p:nvCxnSpPr>
          <p:spPr>
            <a:xfrm flipH="1">
              <a:off x="1200382" y="4101548"/>
              <a:ext cx="344553" cy="503531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E265921A-20FA-6A41-B235-D6DF15B9E9FF}"/>
                </a:ext>
              </a:extLst>
            </p:cNvPr>
            <p:cNvCxnSpPr>
              <a:cxnSpLocks/>
              <a:stCxn id="227" idx="2"/>
              <a:endCxn id="230" idx="0"/>
            </p:cNvCxnSpPr>
            <p:nvPr/>
          </p:nvCxnSpPr>
          <p:spPr>
            <a:xfrm>
              <a:off x="2699110" y="4095703"/>
              <a:ext cx="451915" cy="51096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16BF238B-D4D1-6943-8727-A36598C4DF5A}"/>
                </a:ext>
              </a:extLst>
            </p:cNvPr>
            <p:cNvCxnSpPr>
              <a:cxnSpLocks/>
              <a:stCxn id="227" idx="2"/>
              <a:endCxn id="229" idx="0"/>
            </p:cNvCxnSpPr>
            <p:nvPr/>
          </p:nvCxnSpPr>
          <p:spPr>
            <a:xfrm flipH="1">
              <a:off x="2282480" y="4095703"/>
              <a:ext cx="416630" cy="51403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85E20C84-9D0C-BA40-9A64-ABCE1E5CE9E9}"/>
                </a:ext>
              </a:extLst>
            </p:cNvPr>
            <p:cNvSpPr txBox="1"/>
            <p:nvPr/>
          </p:nvSpPr>
          <p:spPr>
            <a:xfrm>
              <a:off x="2030618" y="3898062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A663737E-01EF-7243-820A-1AF48479B881}"/>
                </a:ext>
              </a:extLst>
            </p:cNvPr>
            <p:cNvSpPr txBox="1"/>
            <p:nvPr/>
          </p:nvSpPr>
          <p:spPr>
            <a:xfrm>
              <a:off x="3042536" y="3928206"/>
              <a:ext cx="383357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222" name="Rounded Rectangle 221">
              <a:extLst>
                <a:ext uri="{FF2B5EF4-FFF2-40B4-BE49-F238E27FC236}">
                  <a16:creationId xmlns:a16="http://schemas.microsoft.com/office/drawing/2014/main" id="{34245761-09A5-F043-B5DD-00C3C570F9FA}"/>
                </a:ext>
              </a:extLst>
            </p:cNvPr>
            <p:cNvSpPr/>
            <p:nvPr/>
          </p:nvSpPr>
          <p:spPr>
            <a:xfrm>
              <a:off x="2155886" y="2589787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C31DE4F1-392F-6941-8FBB-6516BA850687}"/>
                </a:ext>
              </a:extLst>
            </p:cNvPr>
            <p:cNvCxnSpPr>
              <a:cxnSpLocks/>
              <a:stCxn id="222" idx="2"/>
              <a:endCxn id="227" idx="0"/>
            </p:cNvCxnSpPr>
            <p:nvPr/>
          </p:nvCxnSpPr>
          <p:spPr>
            <a:xfrm>
              <a:off x="2500439" y="3140659"/>
              <a:ext cx="198671" cy="4041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D8F14FEE-FEE2-3F40-B4CC-5C3C760C1299}"/>
                </a:ext>
              </a:extLst>
            </p:cNvPr>
            <p:cNvCxnSpPr>
              <a:cxnSpLocks/>
              <a:stCxn id="222" idx="2"/>
              <a:endCxn id="226" idx="0"/>
            </p:cNvCxnSpPr>
            <p:nvPr/>
          </p:nvCxnSpPr>
          <p:spPr>
            <a:xfrm flipH="1">
              <a:off x="1544935" y="3140659"/>
              <a:ext cx="955504" cy="41001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D7DC5BE9-95BF-FB40-BAC7-D9FAB8BF4E06}"/>
                </a:ext>
              </a:extLst>
            </p:cNvPr>
            <p:cNvSpPr txBox="1"/>
            <p:nvPr/>
          </p:nvSpPr>
          <p:spPr>
            <a:xfrm>
              <a:off x="1674282" y="2730418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226" name="Rounded Rectangle 225">
              <a:extLst>
                <a:ext uri="{FF2B5EF4-FFF2-40B4-BE49-F238E27FC236}">
                  <a16:creationId xmlns:a16="http://schemas.microsoft.com/office/drawing/2014/main" id="{604FCCD1-AD60-8E4B-96CD-FC227A7B7EF3}"/>
                </a:ext>
              </a:extLst>
            </p:cNvPr>
            <p:cNvSpPr/>
            <p:nvPr/>
          </p:nvSpPr>
          <p:spPr>
            <a:xfrm>
              <a:off x="1200382" y="3550676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B</a:t>
              </a:r>
            </a:p>
          </p:txBody>
        </p:sp>
        <p:sp>
          <p:nvSpPr>
            <p:cNvPr id="227" name="Rounded Rectangle 226">
              <a:extLst>
                <a:ext uri="{FF2B5EF4-FFF2-40B4-BE49-F238E27FC236}">
                  <a16:creationId xmlns:a16="http://schemas.microsoft.com/office/drawing/2014/main" id="{D65209B1-CE72-B749-8060-3A40383035CF}"/>
                </a:ext>
              </a:extLst>
            </p:cNvPr>
            <p:cNvSpPr/>
            <p:nvPr/>
          </p:nvSpPr>
          <p:spPr>
            <a:xfrm>
              <a:off x="2354557" y="3544831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228" name="Rounded Rectangle 227">
              <a:extLst>
                <a:ext uri="{FF2B5EF4-FFF2-40B4-BE49-F238E27FC236}">
                  <a16:creationId xmlns:a16="http://schemas.microsoft.com/office/drawing/2014/main" id="{98A19CB6-8401-B643-A65D-87D190E1EF27}"/>
                </a:ext>
              </a:extLst>
            </p:cNvPr>
            <p:cNvSpPr/>
            <p:nvPr/>
          </p:nvSpPr>
          <p:spPr>
            <a:xfrm>
              <a:off x="855829" y="4605079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v1</a:t>
              </a:r>
            </a:p>
          </p:txBody>
        </p:sp>
        <p:sp>
          <p:nvSpPr>
            <p:cNvPr id="229" name="Rounded Rectangle 228">
              <a:extLst>
                <a:ext uri="{FF2B5EF4-FFF2-40B4-BE49-F238E27FC236}">
                  <a16:creationId xmlns:a16="http://schemas.microsoft.com/office/drawing/2014/main" id="{CE070F84-FB20-0C43-9DD4-1A1DD9B10A38}"/>
                </a:ext>
              </a:extLst>
            </p:cNvPr>
            <p:cNvSpPr/>
            <p:nvPr/>
          </p:nvSpPr>
          <p:spPr>
            <a:xfrm>
              <a:off x="1937927" y="4609740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v2</a:t>
              </a:r>
            </a:p>
          </p:txBody>
        </p:sp>
        <p:sp>
          <p:nvSpPr>
            <p:cNvPr id="230" name="Rounded Rectangle 229">
              <a:extLst>
                <a:ext uri="{FF2B5EF4-FFF2-40B4-BE49-F238E27FC236}">
                  <a16:creationId xmlns:a16="http://schemas.microsoft.com/office/drawing/2014/main" id="{10F697E5-BE85-A74E-92A9-8A1C973B0423}"/>
                </a:ext>
              </a:extLst>
            </p:cNvPr>
            <p:cNvSpPr/>
            <p:nvPr/>
          </p:nvSpPr>
          <p:spPr>
            <a:xfrm>
              <a:off x="2806472" y="4606665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  <p:cxnSp>
          <p:nvCxnSpPr>
            <p:cNvPr id="231" name="Straight Arrow Connector 230">
              <a:extLst>
                <a:ext uri="{FF2B5EF4-FFF2-40B4-BE49-F238E27FC236}">
                  <a16:creationId xmlns:a16="http://schemas.microsoft.com/office/drawing/2014/main" id="{1A821BC3-D175-394F-94FB-D6368163FFE1}"/>
                </a:ext>
              </a:extLst>
            </p:cNvPr>
            <p:cNvCxnSpPr>
              <a:cxnSpLocks/>
              <a:stCxn id="222" idx="2"/>
              <a:endCxn id="233" idx="0"/>
            </p:cNvCxnSpPr>
            <p:nvPr/>
          </p:nvCxnSpPr>
          <p:spPr>
            <a:xfrm>
              <a:off x="2500439" y="3140659"/>
              <a:ext cx="1412008" cy="381449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D40FD514-93B0-4B4E-A96E-52B0BB5CC0AE}"/>
                </a:ext>
              </a:extLst>
            </p:cNvPr>
            <p:cNvSpPr txBox="1"/>
            <p:nvPr/>
          </p:nvSpPr>
          <p:spPr>
            <a:xfrm>
              <a:off x="2862075" y="2720887"/>
              <a:ext cx="393058" cy="59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233" name="Rounded Rectangle 232">
              <a:extLst>
                <a:ext uri="{FF2B5EF4-FFF2-40B4-BE49-F238E27FC236}">
                  <a16:creationId xmlns:a16="http://schemas.microsoft.com/office/drawing/2014/main" id="{E46D850A-2C92-A644-9453-E7E3B54FF490}"/>
                </a:ext>
              </a:extLst>
            </p:cNvPr>
            <p:cNvSpPr/>
            <p:nvPr/>
          </p:nvSpPr>
          <p:spPr>
            <a:xfrm>
              <a:off x="3567894" y="3522108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D</a:t>
              </a:r>
            </a:p>
          </p:txBody>
        </p:sp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26010F15-4ECB-F445-9CB5-A2D0034A5132}"/>
                </a:ext>
              </a:extLst>
            </p:cNvPr>
            <p:cNvCxnSpPr>
              <a:cxnSpLocks/>
              <a:stCxn id="233" idx="2"/>
              <a:endCxn id="235" idx="0"/>
            </p:cNvCxnSpPr>
            <p:nvPr/>
          </p:nvCxnSpPr>
          <p:spPr>
            <a:xfrm>
              <a:off x="3912447" y="4072980"/>
              <a:ext cx="326016" cy="534918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ounded Rectangle 234">
              <a:extLst>
                <a:ext uri="{FF2B5EF4-FFF2-40B4-BE49-F238E27FC236}">
                  <a16:creationId xmlns:a16="http://schemas.microsoft.com/office/drawing/2014/main" id="{9144038E-394B-0740-A01B-5E4D0874B29E}"/>
                </a:ext>
              </a:extLst>
            </p:cNvPr>
            <p:cNvSpPr/>
            <p:nvPr/>
          </p:nvSpPr>
          <p:spPr>
            <a:xfrm>
              <a:off x="3893910" y="4607898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v4</a:t>
              </a:r>
            </a:p>
          </p:txBody>
        </p:sp>
      </p:grpSp>
      <p:sp>
        <p:nvSpPr>
          <p:cNvPr id="237" name="Rounded Rectangle 236">
            <a:extLst>
              <a:ext uri="{FF2B5EF4-FFF2-40B4-BE49-F238E27FC236}">
                <a16:creationId xmlns:a16="http://schemas.microsoft.com/office/drawing/2014/main" id="{8AA4CA45-A4AF-C64F-B07B-E24EA26519B5}"/>
              </a:ext>
            </a:extLst>
          </p:cNvPr>
          <p:cNvSpPr/>
          <p:nvPr/>
        </p:nvSpPr>
        <p:spPr>
          <a:xfrm>
            <a:off x="10179113" y="3703118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v3</a:t>
            </a:r>
          </a:p>
        </p:txBody>
      </p:sp>
      <p:sp>
        <p:nvSpPr>
          <p:cNvPr id="239" name="Rounded Rectangle 238">
            <a:extLst>
              <a:ext uri="{FF2B5EF4-FFF2-40B4-BE49-F238E27FC236}">
                <a16:creationId xmlns:a16="http://schemas.microsoft.com/office/drawing/2014/main" id="{98628BA0-D391-AE40-BEFD-8DFB34493488}"/>
              </a:ext>
            </a:extLst>
          </p:cNvPr>
          <p:cNvSpPr/>
          <p:nvPr/>
        </p:nvSpPr>
        <p:spPr>
          <a:xfrm>
            <a:off x="9867927" y="2983806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</a:t>
            </a:r>
          </a:p>
        </p:txBody>
      </p: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0B503CC9-AD83-C14D-BE61-24C329EF317A}"/>
              </a:ext>
            </a:extLst>
          </p:cNvPr>
          <p:cNvSpPr/>
          <p:nvPr/>
        </p:nvSpPr>
        <p:spPr>
          <a:xfrm>
            <a:off x="9736561" y="2339170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28167D91-DFF7-F940-BE6A-C8FF72FDD05E}"/>
              </a:ext>
            </a:extLst>
          </p:cNvPr>
          <p:cNvCxnSpPr>
            <a:cxnSpLocks/>
          </p:cNvCxnSpPr>
          <p:nvPr/>
        </p:nvCxnSpPr>
        <p:spPr>
          <a:xfrm>
            <a:off x="8240111" y="1662822"/>
            <a:ext cx="0" cy="4388225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3" name="TextBox 242">
            <a:extLst>
              <a:ext uri="{FF2B5EF4-FFF2-40B4-BE49-F238E27FC236}">
                <a16:creationId xmlns:a16="http://schemas.microsoft.com/office/drawing/2014/main" id="{A6826006-16AC-314D-9920-54AD4AD75AD3}"/>
              </a:ext>
            </a:extLst>
          </p:cNvPr>
          <p:cNvSpPr txBox="1"/>
          <p:nvPr/>
        </p:nvSpPr>
        <p:spPr>
          <a:xfrm>
            <a:off x="8834820" y="1953775"/>
            <a:ext cx="99803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Merkle tree</a:t>
            </a: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6671A64-E82A-6142-9916-B41E41EBEEC7}"/>
              </a:ext>
            </a:extLst>
          </p:cNvPr>
          <p:cNvGrpSpPr/>
          <p:nvPr/>
        </p:nvGrpSpPr>
        <p:grpSpPr>
          <a:xfrm>
            <a:off x="8860913" y="4596527"/>
            <a:ext cx="2564295" cy="402203"/>
            <a:chOff x="4333203" y="5616982"/>
            <a:chExt cx="3918801" cy="583823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6735D527-3F49-BD45-ADE7-80536AC45C2D}"/>
                </a:ext>
              </a:extLst>
            </p:cNvPr>
            <p:cNvSpPr/>
            <p:nvPr/>
          </p:nvSpPr>
          <p:spPr>
            <a:xfrm>
              <a:off x="4333203" y="5629672"/>
              <a:ext cx="3918801" cy="558773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>
                <a:latin typeface="+mj-lt"/>
              </a:endParaRPr>
            </a:p>
          </p:txBody>
        </p:sp>
        <p:sp>
          <p:nvSpPr>
            <p:cNvPr id="245" name="Rounded Rectangle 244">
              <a:extLst>
                <a:ext uri="{FF2B5EF4-FFF2-40B4-BE49-F238E27FC236}">
                  <a16:creationId xmlns:a16="http://schemas.microsoft.com/office/drawing/2014/main" id="{26123983-F1D5-E448-B6D4-556ED7E5A44C}"/>
                </a:ext>
              </a:extLst>
            </p:cNvPr>
            <p:cNvSpPr/>
            <p:nvPr/>
          </p:nvSpPr>
          <p:spPr>
            <a:xfrm>
              <a:off x="4583916" y="5633364"/>
              <a:ext cx="718660" cy="56515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246" name="Rounded Rectangle 245">
              <a:extLst>
                <a:ext uri="{FF2B5EF4-FFF2-40B4-BE49-F238E27FC236}">
                  <a16:creationId xmlns:a16="http://schemas.microsoft.com/office/drawing/2014/main" id="{65C31ACD-9630-AC4A-A409-159A6E2FF5DB}"/>
                </a:ext>
              </a:extLst>
            </p:cNvPr>
            <p:cNvSpPr/>
            <p:nvPr/>
          </p:nvSpPr>
          <p:spPr>
            <a:xfrm>
              <a:off x="6295575" y="5616982"/>
              <a:ext cx="718658" cy="58382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sp>
          <p:nvSpPr>
            <p:cNvPr id="247" name="Rounded Rectangle 246">
              <a:extLst>
                <a:ext uri="{FF2B5EF4-FFF2-40B4-BE49-F238E27FC236}">
                  <a16:creationId xmlns:a16="http://schemas.microsoft.com/office/drawing/2014/main" id="{73476B84-64AD-CB41-AB9A-730D282E2C60}"/>
                </a:ext>
              </a:extLst>
            </p:cNvPr>
            <p:cNvSpPr/>
            <p:nvPr/>
          </p:nvSpPr>
          <p:spPr>
            <a:xfrm>
              <a:off x="7386174" y="5620184"/>
              <a:ext cx="718658" cy="56515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</p:grpSp>
      <p:sp>
        <p:nvSpPr>
          <p:cNvPr id="248" name="Down Arrow 247">
            <a:extLst>
              <a:ext uri="{FF2B5EF4-FFF2-40B4-BE49-F238E27FC236}">
                <a16:creationId xmlns:a16="http://schemas.microsoft.com/office/drawing/2014/main" id="{C85371C0-57B6-1149-844B-618401BE3547}"/>
              </a:ext>
            </a:extLst>
          </p:cNvPr>
          <p:cNvSpPr/>
          <p:nvPr/>
        </p:nvSpPr>
        <p:spPr>
          <a:xfrm>
            <a:off x="10266481" y="4307855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249" name="Down Arrow 248">
            <a:extLst>
              <a:ext uri="{FF2B5EF4-FFF2-40B4-BE49-F238E27FC236}">
                <a16:creationId xmlns:a16="http://schemas.microsoft.com/office/drawing/2014/main" id="{05A557B4-8E8D-5843-BB1A-1D56C8BE03D4}"/>
              </a:ext>
            </a:extLst>
          </p:cNvPr>
          <p:cNvSpPr/>
          <p:nvPr/>
        </p:nvSpPr>
        <p:spPr>
          <a:xfrm>
            <a:off x="10988714" y="4306498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latin typeface="+mj-lt"/>
            </a:endParaRPr>
          </a:p>
        </p:txBody>
      </p:sp>
      <p:sp>
        <p:nvSpPr>
          <p:cNvPr id="250" name="Down Arrow 249">
            <a:extLst>
              <a:ext uri="{FF2B5EF4-FFF2-40B4-BE49-F238E27FC236}">
                <a16:creationId xmlns:a16="http://schemas.microsoft.com/office/drawing/2014/main" id="{E59DEAC1-DDD8-C943-A0E7-53810F45889B}"/>
              </a:ext>
            </a:extLst>
          </p:cNvPr>
          <p:cNvSpPr/>
          <p:nvPr/>
        </p:nvSpPr>
        <p:spPr>
          <a:xfrm>
            <a:off x="9126398" y="4309538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latin typeface="+mj-lt"/>
            </a:endParaRP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0AF575AE-1253-AF48-BB8C-0A899C357C78}"/>
              </a:ext>
            </a:extLst>
          </p:cNvPr>
          <p:cNvSpPr/>
          <p:nvPr/>
        </p:nvSpPr>
        <p:spPr>
          <a:xfrm>
            <a:off x="10184241" y="3705410"/>
            <a:ext cx="470259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+mj-lt"/>
              </a:rPr>
              <a:t>vX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C90B08CC-4DEE-C249-8961-3C24470C06E6}"/>
              </a:ext>
            </a:extLst>
          </p:cNvPr>
          <p:cNvSpPr/>
          <p:nvPr/>
        </p:nvSpPr>
        <p:spPr>
          <a:xfrm>
            <a:off x="9873056" y="2986098"/>
            <a:ext cx="470259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C’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97E2E9B-779E-2749-B1D7-27F4EB343DC3}"/>
              </a:ext>
            </a:extLst>
          </p:cNvPr>
          <p:cNvSpPr/>
          <p:nvPr/>
        </p:nvSpPr>
        <p:spPr>
          <a:xfrm>
            <a:off x="9741689" y="2341462"/>
            <a:ext cx="470259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A’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1EDF2CA1-0C7D-4B49-9EF3-FFC04000765D}"/>
              </a:ext>
            </a:extLst>
          </p:cNvPr>
          <p:cNvSpPr txBox="1"/>
          <p:nvPr/>
        </p:nvSpPr>
        <p:spPr>
          <a:xfrm>
            <a:off x="10103057" y="5249409"/>
            <a:ext cx="1181029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On-disk layout</a:t>
            </a:r>
          </a:p>
        </p:txBody>
      </p:sp>
      <p:pic>
        <p:nvPicPr>
          <p:cNvPr id="259" name="Graphic 258" descr="Database">
            <a:extLst>
              <a:ext uri="{FF2B5EF4-FFF2-40B4-BE49-F238E27FC236}">
                <a16:creationId xmlns:a16="http://schemas.microsoft.com/office/drawing/2014/main" id="{D76527E6-A34A-0E41-B560-2004997FD0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98303" y="4884203"/>
            <a:ext cx="914400" cy="914400"/>
          </a:xfrm>
          <a:prstGeom prst="rect">
            <a:avLst/>
          </a:prstGeom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30B689B6-FC98-FB40-90A4-40D118F35413}"/>
              </a:ext>
            </a:extLst>
          </p:cNvPr>
          <p:cNvSpPr/>
          <p:nvPr/>
        </p:nvSpPr>
        <p:spPr>
          <a:xfrm>
            <a:off x="800540" y="865943"/>
            <a:ext cx="10870987" cy="518510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2A9D958-36E6-E846-BEE1-1D50EA4EBC31}"/>
              </a:ext>
            </a:extLst>
          </p:cNvPr>
          <p:cNvSpPr/>
          <p:nvPr/>
        </p:nvSpPr>
        <p:spPr>
          <a:xfrm>
            <a:off x="832732" y="1527357"/>
            <a:ext cx="10838795" cy="17727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800" dirty="0">
              <a:latin typeface="+mj-lt"/>
            </a:endParaRPr>
          </a:p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800" dirty="0">
                <a:latin typeface="+mj-lt"/>
              </a:rPr>
              <a:t>To read or update a single 100B user account, Ethereum reads above 40MB, resulting in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40-60x I/O amplification</a:t>
            </a:r>
            <a:r>
              <a:rPr lang="en-US" sz="2800" dirty="0">
                <a:latin typeface="+mj-lt"/>
              </a:rPr>
              <a:t>!</a:t>
            </a:r>
          </a:p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800" dirty="0">
              <a:solidFill>
                <a:srgbClr val="FF00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1774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AAB83FD7-CA89-4F43-8371-A21F18F78B67}"/>
              </a:ext>
            </a:extLst>
          </p:cNvPr>
          <p:cNvSpPr/>
          <p:nvPr/>
        </p:nvSpPr>
        <p:spPr>
          <a:xfrm>
            <a:off x="8376745" y="4176760"/>
            <a:ext cx="3300248" cy="10747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B21B63-2096-D448-A0F4-0FF97000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Transaction Processing in Ethereum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2C274-E9D0-8B49-9DB5-669521E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4D44B-CAD5-C044-849F-6453754DF72A}"/>
              </a:ext>
            </a:extLst>
          </p:cNvPr>
          <p:cNvSpPr txBox="1"/>
          <p:nvPr/>
        </p:nvSpPr>
        <p:spPr>
          <a:xfrm>
            <a:off x="838199" y="925453"/>
            <a:ext cx="10515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Accessing and modifying state in the critical path of processing transactions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02E0F7-1FA1-2840-BFDC-D46BD6636E6F}"/>
              </a:ext>
            </a:extLst>
          </p:cNvPr>
          <p:cNvSpPr/>
          <p:nvPr/>
        </p:nvSpPr>
        <p:spPr>
          <a:xfrm>
            <a:off x="3841930" y="1823763"/>
            <a:ext cx="1093377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10581D-5FC4-9F48-B155-583E7AB074F3}"/>
              </a:ext>
            </a:extLst>
          </p:cNvPr>
          <p:cNvSpPr/>
          <p:nvPr/>
        </p:nvSpPr>
        <p:spPr>
          <a:xfrm>
            <a:off x="3650634" y="1680674"/>
            <a:ext cx="2971655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18" name="Graphic 17" descr="Arrow circle">
            <a:extLst>
              <a:ext uri="{FF2B5EF4-FFF2-40B4-BE49-F238E27FC236}">
                <a16:creationId xmlns:a16="http://schemas.microsoft.com/office/drawing/2014/main" id="{24459854-ED02-6044-9EAE-299F164C4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3391" y="3560144"/>
            <a:ext cx="914400" cy="914400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E032513-0A75-5844-A308-8086438D05D9}"/>
              </a:ext>
            </a:extLst>
          </p:cNvPr>
          <p:cNvSpPr/>
          <p:nvPr/>
        </p:nvSpPr>
        <p:spPr>
          <a:xfrm>
            <a:off x="1009409" y="4329325"/>
            <a:ext cx="1093377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05CDBF7-3D92-574A-A551-8B6B895D57CF}"/>
              </a:ext>
            </a:extLst>
          </p:cNvPr>
          <p:cNvSpPr/>
          <p:nvPr/>
        </p:nvSpPr>
        <p:spPr>
          <a:xfrm>
            <a:off x="839603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7ED6307-839B-7447-AD10-E49D5D37375F}"/>
              </a:ext>
            </a:extLst>
          </p:cNvPr>
          <p:cNvSpPr/>
          <p:nvPr/>
        </p:nvSpPr>
        <p:spPr>
          <a:xfrm>
            <a:off x="5131004" y="4329325"/>
            <a:ext cx="1093377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E8B28A2-259D-A54D-BA86-93B9225023A6}"/>
              </a:ext>
            </a:extLst>
          </p:cNvPr>
          <p:cNvSpPr/>
          <p:nvPr/>
        </p:nvSpPr>
        <p:spPr>
          <a:xfrm>
            <a:off x="4969240" y="4219614"/>
            <a:ext cx="2975744" cy="1712935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11BDFE4D-EDA5-3647-B134-F229919B9CA1}"/>
              </a:ext>
            </a:extLst>
          </p:cNvPr>
          <p:cNvSpPr/>
          <p:nvPr/>
        </p:nvSpPr>
        <p:spPr>
          <a:xfrm rot="16200000">
            <a:off x="2450262" y="959338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5C0E9-727E-8B45-A060-4DB2A4C12B43}"/>
              </a:ext>
            </a:extLst>
          </p:cNvPr>
          <p:cNvSpPr txBox="1"/>
          <p:nvPr/>
        </p:nvSpPr>
        <p:spPr>
          <a:xfrm>
            <a:off x="1588942" y="1562301"/>
            <a:ext cx="1428661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Transaction (Tx-0)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9C4EB4-6494-8C48-8484-97582AD857CF}"/>
              </a:ext>
            </a:extLst>
          </p:cNvPr>
          <p:cNvGrpSpPr/>
          <p:nvPr/>
        </p:nvGrpSpPr>
        <p:grpSpPr>
          <a:xfrm>
            <a:off x="5661718" y="195538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40604B-C5D6-9C45-83BA-2D6B27270A23}"/>
                </a:ext>
              </a:extLst>
            </p:cNvPr>
            <p:cNvCxnSpPr>
              <a:cxnSpLocks/>
              <a:stCxn id="33" idx="2"/>
              <a:endCxn id="34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86AACA21-8E3F-834A-8EF1-B970B2C5D502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65A0FCA-9318-AA46-8583-8C05CA326FB8}"/>
                </a:ext>
              </a:extLst>
            </p:cNvPr>
            <p:cNvCxnSpPr>
              <a:cxnSpLocks/>
              <a:stCxn id="31" idx="2"/>
              <a:endCxn id="33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08B08245-4489-5841-8D10-BDA7516E896B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FE20AD9-A32C-B345-B14A-0BC895FB0260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FE8C86-C6A9-324D-967A-7AFBBAB94017}"/>
              </a:ext>
            </a:extLst>
          </p:cNvPr>
          <p:cNvGrpSpPr/>
          <p:nvPr/>
        </p:nvGrpSpPr>
        <p:grpSpPr>
          <a:xfrm>
            <a:off x="6072698" y="1941711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A4BDE9B-95CD-9749-AA79-90EB7B9EA641}"/>
                </a:ext>
              </a:extLst>
            </p:cNvPr>
            <p:cNvCxnSpPr>
              <a:cxnSpLocks/>
              <a:stCxn id="40" idx="2"/>
              <a:endCxn id="45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7BAEB6C8-7206-CB46-B1AD-058827AB6D33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E75A38A-66D9-F64F-B774-F6D1F6336D3B}"/>
                </a:ext>
              </a:extLst>
            </p:cNvPr>
            <p:cNvCxnSpPr>
              <a:cxnSpLocks/>
              <a:stCxn id="38" idx="2"/>
              <a:endCxn id="4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FBFE206-293D-1044-867E-9AEE5453703F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46F0931-90A2-5842-84A7-6C6F6525D809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96016F-1590-A74E-9C0C-F2414C63DC25}"/>
              </a:ext>
            </a:extLst>
          </p:cNvPr>
          <p:cNvCxnSpPr>
            <a:cxnSpLocks/>
          </p:cNvCxnSpPr>
          <p:nvPr/>
        </p:nvCxnSpPr>
        <p:spPr>
          <a:xfrm>
            <a:off x="5957645" y="2256787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24CA50A-CC25-EF43-B983-001286B614C7}"/>
              </a:ext>
            </a:extLst>
          </p:cNvPr>
          <p:cNvSpPr/>
          <p:nvPr/>
        </p:nvSpPr>
        <p:spPr>
          <a:xfrm rot="18900000">
            <a:off x="3011175" y="3426424"/>
            <a:ext cx="56297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1" dirty="0"/>
              <a:t>Block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36A5A38-130C-1744-8AEB-EDC3061881C8}"/>
              </a:ext>
            </a:extLst>
          </p:cNvPr>
          <p:cNvSpPr/>
          <p:nvPr/>
        </p:nvSpPr>
        <p:spPr>
          <a:xfrm rot="2700000">
            <a:off x="5149778" y="3543118"/>
            <a:ext cx="56297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1" dirty="0"/>
              <a:t>Block</a:t>
            </a:r>
          </a:p>
        </p:txBody>
      </p:sp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8FF56DA1-0D03-CF42-8B15-3A7B873EC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408" y="4864831"/>
            <a:ext cx="914400" cy="914400"/>
          </a:xfrm>
          <a:prstGeom prst="rect">
            <a:avLst/>
          </a:prstGeom>
        </p:spPr>
      </p:pic>
      <p:pic>
        <p:nvPicPr>
          <p:cNvPr id="102" name="Graphic 101" descr="Database">
            <a:extLst>
              <a:ext uri="{FF2B5EF4-FFF2-40B4-BE49-F238E27FC236}">
                <a16:creationId xmlns:a16="http://schemas.microsoft.com/office/drawing/2014/main" id="{00C66363-8CB5-9241-9EAA-F320A556F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672" y="2332681"/>
            <a:ext cx="914400" cy="914400"/>
          </a:xfrm>
          <a:prstGeom prst="rect">
            <a:avLst/>
          </a:prstGeom>
        </p:spPr>
      </p:pic>
      <p:pic>
        <p:nvPicPr>
          <p:cNvPr id="103" name="Graphic 102" descr="Database">
            <a:extLst>
              <a:ext uri="{FF2B5EF4-FFF2-40B4-BE49-F238E27FC236}">
                <a16:creationId xmlns:a16="http://schemas.microsoft.com/office/drawing/2014/main" id="{F6B5789D-96C9-B340-9705-7366AF0F2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sp>
        <p:nvSpPr>
          <p:cNvPr id="107" name="Curved Up Arrow 106">
            <a:extLst>
              <a:ext uri="{FF2B5EF4-FFF2-40B4-BE49-F238E27FC236}">
                <a16:creationId xmlns:a16="http://schemas.microsoft.com/office/drawing/2014/main" id="{8E394A5B-EB78-8947-878F-AE76E7B5CCF5}"/>
              </a:ext>
            </a:extLst>
          </p:cNvPr>
          <p:cNvSpPr/>
          <p:nvPr/>
        </p:nvSpPr>
        <p:spPr>
          <a:xfrm rot="5400000" flipH="1" flipV="1">
            <a:off x="4625085" y="2222552"/>
            <a:ext cx="1189959" cy="4869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09" name="Curved Up Arrow 108">
            <a:extLst>
              <a:ext uri="{FF2B5EF4-FFF2-40B4-BE49-F238E27FC236}">
                <a16:creationId xmlns:a16="http://schemas.microsoft.com/office/drawing/2014/main" id="{2359878A-5EEA-9A4A-A497-62664B9334F7}"/>
              </a:ext>
            </a:extLst>
          </p:cNvPr>
          <p:cNvSpPr/>
          <p:nvPr/>
        </p:nvSpPr>
        <p:spPr>
          <a:xfrm rot="5400000" flipH="1" flipV="1">
            <a:off x="4625086" y="222255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10" name="Curved Up Arrow 109">
            <a:extLst>
              <a:ext uri="{FF2B5EF4-FFF2-40B4-BE49-F238E27FC236}">
                <a16:creationId xmlns:a16="http://schemas.microsoft.com/office/drawing/2014/main" id="{07120ED3-8285-DC4B-8B52-B49A58CF9149}"/>
              </a:ext>
            </a:extLst>
          </p:cNvPr>
          <p:cNvSpPr/>
          <p:nvPr/>
        </p:nvSpPr>
        <p:spPr>
          <a:xfrm rot="16370395" flipH="1">
            <a:off x="4811757" y="2321172"/>
            <a:ext cx="786179" cy="4485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11" name="Curved Up Arrow 110">
            <a:extLst>
              <a:ext uri="{FF2B5EF4-FFF2-40B4-BE49-F238E27FC236}">
                <a16:creationId xmlns:a16="http://schemas.microsoft.com/office/drawing/2014/main" id="{49A9EA5F-06A2-0644-A413-6C79909C5A5C}"/>
              </a:ext>
            </a:extLst>
          </p:cNvPr>
          <p:cNvSpPr/>
          <p:nvPr/>
        </p:nvSpPr>
        <p:spPr>
          <a:xfrm rot="16370395" flipH="1">
            <a:off x="4811757" y="2321436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pic>
        <p:nvPicPr>
          <p:cNvPr id="116" name="Graphic 115" descr="Database">
            <a:extLst>
              <a:ext uri="{FF2B5EF4-FFF2-40B4-BE49-F238E27FC236}">
                <a16:creationId xmlns:a16="http://schemas.microsoft.com/office/drawing/2014/main" id="{FC39BB08-F30C-3642-ACF8-15644B977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1403" y="2322527"/>
            <a:ext cx="914400" cy="914400"/>
          </a:xfrm>
          <a:prstGeom prst="rect">
            <a:avLst/>
          </a:prstGeom>
        </p:spPr>
      </p:pic>
      <p:sp>
        <p:nvSpPr>
          <p:cNvPr id="117" name="Down Arrow 116">
            <a:extLst>
              <a:ext uri="{FF2B5EF4-FFF2-40B4-BE49-F238E27FC236}">
                <a16:creationId xmlns:a16="http://schemas.microsoft.com/office/drawing/2014/main" id="{C9866FF6-32E1-F24F-ABBA-0393A8C475B7}"/>
              </a:ext>
            </a:extLst>
          </p:cNvPr>
          <p:cNvSpPr/>
          <p:nvPr/>
        </p:nvSpPr>
        <p:spPr>
          <a:xfrm rot="2517808">
            <a:off x="3245884" y="3210747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118" name="Down Arrow 117">
            <a:extLst>
              <a:ext uri="{FF2B5EF4-FFF2-40B4-BE49-F238E27FC236}">
                <a16:creationId xmlns:a16="http://schemas.microsoft.com/office/drawing/2014/main" id="{2B38E992-4509-1149-839D-9711E57A1E07}"/>
              </a:ext>
            </a:extLst>
          </p:cNvPr>
          <p:cNvSpPr/>
          <p:nvPr/>
        </p:nvSpPr>
        <p:spPr>
          <a:xfrm rot="18829237">
            <a:off x="5132415" y="3244820"/>
            <a:ext cx="260936" cy="1130616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57FF9B7-C45A-BE45-B469-CCA04BEBBAD8}"/>
              </a:ext>
            </a:extLst>
          </p:cNvPr>
          <p:cNvSpPr/>
          <p:nvPr/>
        </p:nvSpPr>
        <p:spPr>
          <a:xfrm>
            <a:off x="10161586" y="925453"/>
            <a:ext cx="1192213" cy="872171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B8F8B5E-6474-E543-9526-49ACC824B79B}"/>
              </a:ext>
            </a:extLst>
          </p:cNvPr>
          <p:cNvSpPr/>
          <p:nvPr/>
        </p:nvSpPr>
        <p:spPr>
          <a:xfrm>
            <a:off x="10351537" y="1103535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9BB9BFB-8801-9548-AD46-29851A245284}"/>
              </a:ext>
            </a:extLst>
          </p:cNvPr>
          <p:cNvSpPr/>
          <p:nvPr/>
        </p:nvSpPr>
        <p:spPr>
          <a:xfrm>
            <a:off x="10349943" y="1394217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5D23CE7-BDCC-D240-8BCA-A8D9F4ECED04}"/>
              </a:ext>
            </a:extLst>
          </p:cNvPr>
          <p:cNvSpPr txBox="1"/>
          <p:nvPr/>
        </p:nvSpPr>
        <p:spPr>
          <a:xfrm>
            <a:off x="10571213" y="1033168"/>
            <a:ext cx="63350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DRAM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D4855DC-D650-B149-8699-B742E4DED546}"/>
              </a:ext>
            </a:extLst>
          </p:cNvPr>
          <p:cNvSpPr txBox="1"/>
          <p:nvPr/>
        </p:nvSpPr>
        <p:spPr>
          <a:xfrm>
            <a:off x="10565125" y="1332135"/>
            <a:ext cx="45076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SSD</a:t>
            </a:r>
          </a:p>
        </p:txBody>
      </p:sp>
      <p:pic>
        <p:nvPicPr>
          <p:cNvPr id="158" name="Graphic 157" descr="Database">
            <a:extLst>
              <a:ext uri="{FF2B5EF4-FFF2-40B4-BE49-F238E27FC236}">
                <a16:creationId xmlns:a16="http://schemas.microsoft.com/office/drawing/2014/main" id="{5EBF6976-B58B-A541-A5B6-E82C981746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00325" y="4884203"/>
            <a:ext cx="914400" cy="914400"/>
          </a:xfrm>
          <a:prstGeom prst="rect">
            <a:avLst/>
          </a:prstGeom>
        </p:spPr>
      </p:pic>
      <p:pic>
        <p:nvPicPr>
          <p:cNvPr id="159" name="Graphic 158" descr="Database">
            <a:extLst>
              <a:ext uri="{FF2B5EF4-FFF2-40B4-BE49-F238E27FC236}">
                <a16:creationId xmlns:a16="http://schemas.microsoft.com/office/drawing/2014/main" id="{980FACC7-BCD4-F646-8044-07E909CCB5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564" y="4855719"/>
            <a:ext cx="914400" cy="914400"/>
          </a:xfrm>
          <a:prstGeom prst="rect">
            <a:avLst/>
          </a:prstGeom>
        </p:spPr>
      </p:pic>
      <p:sp>
        <p:nvSpPr>
          <p:cNvPr id="160" name="Curved Up Arrow 159">
            <a:extLst>
              <a:ext uri="{FF2B5EF4-FFF2-40B4-BE49-F238E27FC236}">
                <a16:creationId xmlns:a16="http://schemas.microsoft.com/office/drawing/2014/main" id="{3E61AE93-689B-0E4E-8FDE-09A69DC4B2EA}"/>
              </a:ext>
            </a:extLst>
          </p:cNvPr>
          <p:cNvSpPr/>
          <p:nvPr/>
        </p:nvSpPr>
        <p:spPr>
          <a:xfrm rot="5400000" flipH="1" flipV="1">
            <a:off x="5915863" y="4826034"/>
            <a:ext cx="1189959" cy="4869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61" name="Curved Up Arrow 160">
            <a:extLst>
              <a:ext uri="{FF2B5EF4-FFF2-40B4-BE49-F238E27FC236}">
                <a16:creationId xmlns:a16="http://schemas.microsoft.com/office/drawing/2014/main" id="{A8C7B9D0-C064-F64B-A0B0-AEDBB48E1183}"/>
              </a:ext>
            </a:extLst>
          </p:cNvPr>
          <p:cNvSpPr/>
          <p:nvPr/>
        </p:nvSpPr>
        <p:spPr>
          <a:xfrm rot="5400000" flipH="1" flipV="1">
            <a:off x="5915865" y="4826032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64" name="Curved Up Arrow 163">
            <a:extLst>
              <a:ext uri="{FF2B5EF4-FFF2-40B4-BE49-F238E27FC236}">
                <a16:creationId xmlns:a16="http://schemas.microsoft.com/office/drawing/2014/main" id="{611B3E8D-AFBC-3A47-B2C0-331F912F3A57}"/>
              </a:ext>
            </a:extLst>
          </p:cNvPr>
          <p:cNvSpPr/>
          <p:nvPr/>
        </p:nvSpPr>
        <p:spPr>
          <a:xfrm rot="5400000" flipH="1" flipV="1">
            <a:off x="1794270" y="4819746"/>
            <a:ext cx="1189959" cy="4869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65" name="Curved Up Arrow 164">
            <a:extLst>
              <a:ext uri="{FF2B5EF4-FFF2-40B4-BE49-F238E27FC236}">
                <a16:creationId xmlns:a16="http://schemas.microsoft.com/office/drawing/2014/main" id="{374D653A-D59F-114C-A06B-9D1F1E384568}"/>
              </a:ext>
            </a:extLst>
          </p:cNvPr>
          <p:cNvSpPr/>
          <p:nvPr/>
        </p:nvSpPr>
        <p:spPr>
          <a:xfrm rot="5400000" flipH="1" flipV="1">
            <a:off x="1794270" y="4819744"/>
            <a:ext cx="1189959" cy="4869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C87E4A0-1F5B-0D41-B21F-883BB0616731}"/>
              </a:ext>
            </a:extLst>
          </p:cNvPr>
          <p:cNvGrpSpPr/>
          <p:nvPr/>
        </p:nvGrpSpPr>
        <p:grpSpPr>
          <a:xfrm>
            <a:off x="2710446" y="4412023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F9F580BF-BA3D-8948-B120-48A8FBD42008}"/>
                </a:ext>
              </a:extLst>
            </p:cNvPr>
            <p:cNvCxnSpPr>
              <a:cxnSpLocks/>
              <a:stCxn id="170" idx="2"/>
              <a:endCxn id="171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Rounded Rectangle 167">
              <a:extLst>
                <a:ext uri="{FF2B5EF4-FFF2-40B4-BE49-F238E27FC236}">
                  <a16:creationId xmlns:a16="http://schemas.microsoft.com/office/drawing/2014/main" id="{51D1DC90-FD8F-264C-94B2-4A0E8CA7F6E1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EA1FE58A-1EA6-9D44-ABD3-FB67F520A37D}"/>
                </a:ext>
              </a:extLst>
            </p:cNvPr>
            <p:cNvCxnSpPr>
              <a:cxnSpLocks/>
              <a:stCxn id="168" idx="2"/>
              <a:endCxn id="170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ed Rectangle 169">
              <a:extLst>
                <a:ext uri="{FF2B5EF4-FFF2-40B4-BE49-F238E27FC236}">
                  <a16:creationId xmlns:a16="http://schemas.microsoft.com/office/drawing/2014/main" id="{B372FB8E-2DF6-3646-B91F-D37ABBF57CF7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1" name="Rounded Rectangle 170">
              <a:extLst>
                <a:ext uri="{FF2B5EF4-FFF2-40B4-BE49-F238E27FC236}">
                  <a16:creationId xmlns:a16="http://schemas.microsoft.com/office/drawing/2014/main" id="{DA0FB9E6-CC7D-A846-8402-A54A8CA5810F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6CAA73F-DF44-9A4C-B354-A8223705CE1A}"/>
              </a:ext>
            </a:extLst>
          </p:cNvPr>
          <p:cNvGrpSpPr/>
          <p:nvPr/>
        </p:nvGrpSpPr>
        <p:grpSpPr>
          <a:xfrm>
            <a:off x="6826727" y="4405735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CEA783B7-B8FB-D642-BCC6-E03C94C93470}"/>
                </a:ext>
              </a:extLst>
            </p:cNvPr>
            <p:cNvCxnSpPr>
              <a:cxnSpLocks/>
              <a:stCxn id="176" idx="2"/>
              <a:endCxn id="177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Rounded Rectangle 173">
              <a:extLst>
                <a:ext uri="{FF2B5EF4-FFF2-40B4-BE49-F238E27FC236}">
                  <a16:creationId xmlns:a16="http://schemas.microsoft.com/office/drawing/2014/main" id="{677DF507-2790-884F-9855-76BA5E1464DC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325D563B-B468-5244-A895-64066F70BFD9}"/>
                </a:ext>
              </a:extLst>
            </p:cNvPr>
            <p:cNvCxnSpPr>
              <a:cxnSpLocks/>
              <a:stCxn id="174" idx="2"/>
              <a:endCxn id="176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2ED063E0-6839-8341-8833-E6BA93FA6977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7" name="Rounded Rectangle 176">
              <a:extLst>
                <a:ext uri="{FF2B5EF4-FFF2-40B4-BE49-F238E27FC236}">
                  <a16:creationId xmlns:a16="http://schemas.microsoft.com/office/drawing/2014/main" id="{A25E80C9-274E-554A-813A-402E96EA0C1C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A8F5A4B-C2E2-0A4F-AF10-0738FF9B04D8}"/>
              </a:ext>
            </a:extLst>
          </p:cNvPr>
          <p:cNvGrpSpPr/>
          <p:nvPr/>
        </p:nvGrpSpPr>
        <p:grpSpPr>
          <a:xfrm>
            <a:off x="3153415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7E1C83AC-2EBE-EC4D-A6A4-4C887CF4D5A9}"/>
                </a:ext>
              </a:extLst>
            </p:cNvPr>
            <p:cNvCxnSpPr>
              <a:cxnSpLocks/>
              <a:stCxn id="182" idx="2"/>
              <a:endCxn id="183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ounded Rectangle 179">
              <a:extLst>
                <a:ext uri="{FF2B5EF4-FFF2-40B4-BE49-F238E27FC236}">
                  <a16:creationId xmlns:a16="http://schemas.microsoft.com/office/drawing/2014/main" id="{8978D227-376F-6C4D-B294-93223ECDBC8A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35788EEF-4421-9B40-8434-B9D8DF514752}"/>
                </a:ext>
              </a:extLst>
            </p:cNvPr>
            <p:cNvCxnSpPr>
              <a:cxnSpLocks/>
              <a:stCxn id="180" idx="2"/>
              <a:endCxn id="182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E5FC6019-F4A3-CB49-B22C-AE26BB05221B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9DD81A98-49B1-2E48-A839-F5302D3FA413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CDE9B00E-2A0B-394C-9064-88BBB99782DF}"/>
              </a:ext>
            </a:extLst>
          </p:cNvPr>
          <p:cNvCxnSpPr>
            <a:cxnSpLocks/>
          </p:cNvCxnSpPr>
          <p:nvPr/>
        </p:nvCxnSpPr>
        <p:spPr>
          <a:xfrm>
            <a:off x="3009000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FDD1FF6-6F69-4B44-A79A-D69BC7A2A825}"/>
              </a:ext>
            </a:extLst>
          </p:cNvPr>
          <p:cNvGrpSpPr/>
          <p:nvPr/>
        </p:nvGrpSpPr>
        <p:grpSpPr>
          <a:xfrm>
            <a:off x="7268621" y="4404719"/>
            <a:ext cx="369500" cy="657500"/>
            <a:chOff x="7283372" y="1912920"/>
            <a:chExt cx="576051" cy="1150237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86" name="Straight Arrow Connector 185">
              <a:extLst>
                <a:ext uri="{FF2B5EF4-FFF2-40B4-BE49-F238E27FC236}">
                  <a16:creationId xmlns:a16="http://schemas.microsoft.com/office/drawing/2014/main" id="{BCB0ADCE-F547-1D4D-8C59-59F871103582}"/>
                </a:ext>
              </a:extLst>
            </p:cNvPr>
            <p:cNvCxnSpPr>
              <a:cxnSpLocks/>
              <a:stCxn id="189" idx="2"/>
              <a:endCxn id="190" idx="0"/>
            </p:cNvCxnSpPr>
            <p:nvPr/>
          </p:nvCxnSpPr>
          <p:spPr>
            <a:xfrm>
              <a:off x="7516952" y="2587503"/>
              <a:ext cx="194318" cy="228888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Rounded Rectangle 186">
              <a:extLst>
                <a:ext uri="{FF2B5EF4-FFF2-40B4-BE49-F238E27FC236}">
                  <a16:creationId xmlns:a16="http://schemas.microsoft.com/office/drawing/2014/main" id="{71D99EF0-FEBD-F849-8D77-78412252E8AD}"/>
                </a:ext>
              </a:extLst>
            </p:cNvPr>
            <p:cNvSpPr/>
            <p:nvPr/>
          </p:nvSpPr>
          <p:spPr>
            <a:xfrm>
              <a:off x="7283372" y="1912920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CF2E7A39-0611-5E4C-8EE8-B12A7A8AA062}"/>
                </a:ext>
              </a:extLst>
            </p:cNvPr>
            <p:cNvCxnSpPr>
              <a:cxnSpLocks/>
              <a:stCxn id="187" idx="2"/>
              <a:endCxn id="189" idx="0"/>
            </p:cNvCxnSpPr>
            <p:nvPr/>
          </p:nvCxnSpPr>
          <p:spPr>
            <a:xfrm>
              <a:off x="7431526" y="2159686"/>
              <a:ext cx="85426" cy="181051"/>
            </a:xfrm>
            <a:prstGeom prst="straightConnector1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ounded Rectangle 188">
              <a:extLst>
                <a:ext uri="{FF2B5EF4-FFF2-40B4-BE49-F238E27FC236}">
                  <a16:creationId xmlns:a16="http://schemas.microsoft.com/office/drawing/2014/main" id="{2E119721-EE0B-C749-986B-836107A7F58D}"/>
                </a:ext>
              </a:extLst>
            </p:cNvPr>
            <p:cNvSpPr/>
            <p:nvPr/>
          </p:nvSpPr>
          <p:spPr>
            <a:xfrm>
              <a:off x="7368798" y="2340737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AEE01105-5496-7E41-A7DD-02EC9C065A3F}"/>
                </a:ext>
              </a:extLst>
            </p:cNvPr>
            <p:cNvSpPr/>
            <p:nvPr/>
          </p:nvSpPr>
          <p:spPr>
            <a:xfrm>
              <a:off x="7563116" y="2816391"/>
              <a:ext cx="296307" cy="246766"/>
            </a:xfrm>
            <a:prstGeom prst="roundRect">
              <a:avLst/>
            </a:prstGeom>
            <a:solidFill>
              <a:srgbClr val="FF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  <a:latin typeface="+mj-lt"/>
              </a:endParaRPr>
            </a:p>
          </p:txBody>
        </p:sp>
      </p:grp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AAE2BB87-6981-3640-B7FA-CDF067E21655}"/>
              </a:ext>
            </a:extLst>
          </p:cNvPr>
          <p:cNvCxnSpPr>
            <a:cxnSpLocks/>
          </p:cNvCxnSpPr>
          <p:nvPr/>
        </p:nvCxnSpPr>
        <p:spPr>
          <a:xfrm>
            <a:off x="7101197" y="4719796"/>
            <a:ext cx="1418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2" name="Curved Up Arrow 191">
            <a:extLst>
              <a:ext uri="{FF2B5EF4-FFF2-40B4-BE49-F238E27FC236}">
                <a16:creationId xmlns:a16="http://schemas.microsoft.com/office/drawing/2014/main" id="{FCD4528A-21A0-E04A-BA91-FF2A86C86246}"/>
              </a:ext>
            </a:extLst>
          </p:cNvPr>
          <p:cNvSpPr/>
          <p:nvPr/>
        </p:nvSpPr>
        <p:spPr>
          <a:xfrm rot="16370395" flipH="1">
            <a:off x="1958697" y="4913724"/>
            <a:ext cx="786179" cy="4485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93" name="Curved Up Arrow 192">
            <a:extLst>
              <a:ext uri="{FF2B5EF4-FFF2-40B4-BE49-F238E27FC236}">
                <a16:creationId xmlns:a16="http://schemas.microsoft.com/office/drawing/2014/main" id="{A4EBD16B-0882-6541-B3AC-82057C482264}"/>
              </a:ext>
            </a:extLst>
          </p:cNvPr>
          <p:cNvSpPr/>
          <p:nvPr/>
        </p:nvSpPr>
        <p:spPr>
          <a:xfrm rot="16370395" flipH="1">
            <a:off x="1958697" y="4913987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94" name="Curved Up Arrow 193">
            <a:extLst>
              <a:ext uri="{FF2B5EF4-FFF2-40B4-BE49-F238E27FC236}">
                <a16:creationId xmlns:a16="http://schemas.microsoft.com/office/drawing/2014/main" id="{2A5E5F15-6074-3A46-B0EF-0BF5454A4AFA}"/>
              </a:ext>
            </a:extLst>
          </p:cNvPr>
          <p:cNvSpPr/>
          <p:nvPr/>
        </p:nvSpPr>
        <p:spPr>
          <a:xfrm rot="16370395" flipH="1">
            <a:off x="6074232" y="4913462"/>
            <a:ext cx="786179" cy="448581"/>
          </a:xfrm>
          <a:prstGeom prst="curved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sp>
        <p:nvSpPr>
          <p:cNvPr id="195" name="Curved Up Arrow 194">
            <a:extLst>
              <a:ext uri="{FF2B5EF4-FFF2-40B4-BE49-F238E27FC236}">
                <a16:creationId xmlns:a16="http://schemas.microsoft.com/office/drawing/2014/main" id="{58195229-F977-BA4F-B7D8-738B6566BC7A}"/>
              </a:ext>
            </a:extLst>
          </p:cNvPr>
          <p:cNvSpPr/>
          <p:nvPr/>
        </p:nvSpPr>
        <p:spPr>
          <a:xfrm rot="16370395" flipH="1">
            <a:off x="6074232" y="4913724"/>
            <a:ext cx="786179" cy="448581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chemeClr val="tx1"/>
              </a:solidFill>
            </a:endParaRP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FC3C6781-2492-604A-A8DC-256AD5794B5A}"/>
              </a:ext>
            </a:extLst>
          </p:cNvPr>
          <p:cNvGrpSpPr/>
          <p:nvPr/>
        </p:nvGrpSpPr>
        <p:grpSpPr>
          <a:xfrm>
            <a:off x="8847958" y="2345375"/>
            <a:ext cx="2543503" cy="1731612"/>
            <a:chOff x="855829" y="2589787"/>
            <a:chExt cx="3727187" cy="2570825"/>
          </a:xfrm>
        </p:grpSpPr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CFEE7226-C097-0C42-AB0A-29718C504835}"/>
                </a:ext>
              </a:extLst>
            </p:cNvPr>
            <p:cNvCxnSpPr>
              <a:cxnSpLocks/>
              <a:stCxn id="226" idx="2"/>
              <a:endCxn id="228" idx="0"/>
            </p:cNvCxnSpPr>
            <p:nvPr/>
          </p:nvCxnSpPr>
          <p:spPr>
            <a:xfrm flipH="1">
              <a:off x="1200382" y="4101548"/>
              <a:ext cx="344553" cy="503531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E265921A-20FA-6A41-B235-D6DF15B9E9FF}"/>
                </a:ext>
              </a:extLst>
            </p:cNvPr>
            <p:cNvCxnSpPr>
              <a:cxnSpLocks/>
              <a:stCxn id="227" idx="2"/>
              <a:endCxn id="230" idx="0"/>
            </p:cNvCxnSpPr>
            <p:nvPr/>
          </p:nvCxnSpPr>
          <p:spPr>
            <a:xfrm>
              <a:off x="2699110" y="4095703"/>
              <a:ext cx="451915" cy="51096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16BF238B-D4D1-6943-8727-A36598C4DF5A}"/>
                </a:ext>
              </a:extLst>
            </p:cNvPr>
            <p:cNvCxnSpPr>
              <a:cxnSpLocks/>
              <a:stCxn id="227" idx="2"/>
              <a:endCxn id="229" idx="0"/>
            </p:cNvCxnSpPr>
            <p:nvPr/>
          </p:nvCxnSpPr>
          <p:spPr>
            <a:xfrm flipH="1">
              <a:off x="2282480" y="4095703"/>
              <a:ext cx="416630" cy="51403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85E20C84-9D0C-BA40-9A64-ABCE1E5CE9E9}"/>
                </a:ext>
              </a:extLst>
            </p:cNvPr>
            <p:cNvSpPr txBox="1"/>
            <p:nvPr/>
          </p:nvSpPr>
          <p:spPr>
            <a:xfrm>
              <a:off x="2030618" y="3898062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A663737E-01EF-7243-820A-1AF48479B881}"/>
                </a:ext>
              </a:extLst>
            </p:cNvPr>
            <p:cNvSpPr txBox="1"/>
            <p:nvPr/>
          </p:nvSpPr>
          <p:spPr>
            <a:xfrm>
              <a:off x="3042536" y="3928206"/>
              <a:ext cx="383357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222" name="Rounded Rectangle 221">
              <a:extLst>
                <a:ext uri="{FF2B5EF4-FFF2-40B4-BE49-F238E27FC236}">
                  <a16:creationId xmlns:a16="http://schemas.microsoft.com/office/drawing/2014/main" id="{34245761-09A5-F043-B5DD-00C3C570F9FA}"/>
                </a:ext>
              </a:extLst>
            </p:cNvPr>
            <p:cNvSpPr/>
            <p:nvPr/>
          </p:nvSpPr>
          <p:spPr>
            <a:xfrm>
              <a:off x="2155886" y="2589787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C31DE4F1-392F-6941-8FBB-6516BA850687}"/>
                </a:ext>
              </a:extLst>
            </p:cNvPr>
            <p:cNvCxnSpPr>
              <a:cxnSpLocks/>
              <a:stCxn id="222" idx="2"/>
              <a:endCxn id="227" idx="0"/>
            </p:cNvCxnSpPr>
            <p:nvPr/>
          </p:nvCxnSpPr>
          <p:spPr>
            <a:xfrm>
              <a:off x="2500439" y="3140659"/>
              <a:ext cx="198671" cy="4041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D8F14FEE-FEE2-3F40-B4CC-5C3C760C1299}"/>
                </a:ext>
              </a:extLst>
            </p:cNvPr>
            <p:cNvCxnSpPr>
              <a:cxnSpLocks/>
              <a:stCxn id="222" idx="2"/>
              <a:endCxn id="226" idx="0"/>
            </p:cNvCxnSpPr>
            <p:nvPr/>
          </p:nvCxnSpPr>
          <p:spPr>
            <a:xfrm flipH="1">
              <a:off x="1544935" y="3140659"/>
              <a:ext cx="955504" cy="41001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D7DC5BE9-95BF-FB40-BAC7-D9FAB8BF4E06}"/>
                </a:ext>
              </a:extLst>
            </p:cNvPr>
            <p:cNvSpPr txBox="1"/>
            <p:nvPr/>
          </p:nvSpPr>
          <p:spPr>
            <a:xfrm>
              <a:off x="1674282" y="2730418"/>
              <a:ext cx="460875" cy="59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0</a:t>
              </a:r>
            </a:p>
          </p:txBody>
        </p:sp>
        <p:sp>
          <p:nvSpPr>
            <p:cNvPr id="226" name="Rounded Rectangle 225">
              <a:extLst>
                <a:ext uri="{FF2B5EF4-FFF2-40B4-BE49-F238E27FC236}">
                  <a16:creationId xmlns:a16="http://schemas.microsoft.com/office/drawing/2014/main" id="{604FCCD1-AD60-8E4B-96CD-FC227A7B7EF3}"/>
                </a:ext>
              </a:extLst>
            </p:cNvPr>
            <p:cNvSpPr/>
            <p:nvPr/>
          </p:nvSpPr>
          <p:spPr>
            <a:xfrm>
              <a:off x="1200382" y="3550676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B</a:t>
              </a:r>
            </a:p>
          </p:txBody>
        </p:sp>
        <p:sp>
          <p:nvSpPr>
            <p:cNvPr id="227" name="Rounded Rectangle 226">
              <a:extLst>
                <a:ext uri="{FF2B5EF4-FFF2-40B4-BE49-F238E27FC236}">
                  <a16:creationId xmlns:a16="http://schemas.microsoft.com/office/drawing/2014/main" id="{D65209B1-CE72-B749-8060-3A40383035CF}"/>
                </a:ext>
              </a:extLst>
            </p:cNvPr>
            <p:cNvSpPr/>
            <p:nvPr/>
          </p:nvSpPr>
          <p:spPr>
            <a:xfrm>
              <a:off x="2354557" y="3544831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228" name="Rounded Rectangle 227">
              <a:extLst>
                <a:ext uri="{FF2B5EF4-FFF2-40B4-BE49-F238E27FC236}">
                  <a16:creationId xmlns:a16="http://schemas.microsoft.com/office/drawing/2014/main" id="{98A19CB6-8401-B643-A65D-87D190E1EF27}"/>
                </a:ext>
              </a:extLst>
            </p:cNvPr>
            <p:cNvSpPr/>
            <p:nvPr/>
          </p:nvSpPr>
          <p:spPr>
            <a:xfrm>
              <a:off x="855829" y="4605079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v1</a:t>
              </a:r>
            </a:p>
          </p:txBody>
        </p:sp>
        <p:sp>
          <p:nvSpPr>
            <p:cNvPr id="229" name="Rounded Rectangle 228">
              <a:extLst>
                <a:ext uri="{FF2B5EF4-FFF2-40B4-BE49-F238E27FC236}">
                  <a16:creationId xmlns:a16="http://schemas.microsoft.com/office/drawing/2014/main" id="{CE070F84-FB20-0C43-9DD4-1A1DD9B10A38}"/>
                </a:ext>
              </a:extLst>
            </p:cNvPr>
            <p:cNvSpPr/>
            <p:nvPr/>
          </p:nvSpPr>
          <p:spPr>
            <a:xfrm>
              <a:off x="1937927" y="4609740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v2</a:t>
              </a:r>
            </a:p>
          </p:txBody>
        </p:sp>
        <p:sp>
          <p:nvSpPr>
            <p:cNvPr id="230" name="Rounded Rectangle 229">
              <a:extLst>
                <a:ext uri="{FF2B5EF4-FFF2-40B4-BE49-F238E27FC236}">
                  <a16:creationId xmlns:a16="http://schemas.microsoft.com/office/drawing/2014/main" id="{10F697E5-BE85-A74E-92A9-8A1C973B0423}"/>
                </a:ext>
              </a:extLst>
            </p:cNvPr>
            <p:cNvSpPr/>
            <p:nvPr/>
          </p:nvSpPr>
          <p:spPr>
            <a:xfrm>
              <a:off x="2806472" y="4606665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  <p:cxnSp>
          <p:nvCxnSpPr>
            <p:cNvPr id="231" name="Straight Arrow Connector 230">
              <a:extLst>
                <a:ext uri="{FF2B5EF4-FFF2-40B4-BE49-F238E27FC236}">
                  <a16:creationId xmlns:a16="http://schemas.microsoft.com/office/drawing/2014/main" id="{1A821BC3-D175-394F-94FB-D6368163FFE1}"/>
                </a:ext>
              </a:extLst>
            </p:cNvPr>
            <p:cNvCxnSpPr>
              <a:cxnSpLocks/>
              <a:stCxn id="222" idx="2"/>
              <a:endCxn id="233" idx="0"/>
            </p:cNvCxnSpPr>
            <p:nvPr/>
          </p:nvCxnSpPr>
          <p:spPr>
            <a:xfrm>
              <a:off x="2500439" y="3140659"/>
              <a:ext cx="1412008" cy="381449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D40FD514-93B0-4B4E-A96E-52B0BB5CC0AE}"/>
                </a:ext>
              </a:extLst>
            </p:cNvPr>
            <p:cNvSpPr txBox="1"/>
            <p:nvPr/>
          </p:nvSpPr>
          <p:spPr>
            <a:xfrm>
              <a:off x="2862075" y="2720887"/>
              <a:ext cx="393058" cy="59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f</a:t>
              </a:r>
            </a:p>
          </p:txBody>
        </p:sp>
        <p:sp>
          <p:nvSpPr>
            <p:cNvPr id="233" name="Rounded Rectangle 232">
              <a:extLst>
                <a:ext uri="{FF2B5EF4-FFF2-40B4-BE49-F238E27FC236}">
                  <a16:creationId xmlns:a16="http://schemas.microsoft.com/office/drawing/2014/main" id="{E46D850A-2C92-A644-9453-E7E3B54FF490}"/>
                </a:ext>
              </a:extLst>
            </p:cNvPr>
            <p:cNvSpPr/>
            <p:nvPr/>
          </p:nvSpPr>
          <p:spPr>
            <a:xfrm>
              <a:off x="3567894" y="3522108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D</a:t>
              </a:r>
            </a:p>
          </p:txBody>
        </p:sp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26010F15-4ECB-F445-9CB5-A2D0034A5132}"/>
                </a:ext>
              </a:extLst>
            </p:cNvPr>
            <p:cNvCxnSpPr>
              <a:cxnSpLocks/>
              <a:stCxn id="233" idx="2"/>
              <a:endCxn id="235" idx="0"/>
            </p:cNvCxnSpPr>
            <p:nvPr/>
          </p:nvCxnSpPr>
          <p:spPr>
            <a:xfrm>
              <a:off x="3912447" y="4072980"/>
              <a:ext cx="326016" cy="534918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ounded Rectangle 234">
              <a:extLst>
                <a:ext uri="{FF2B5EF4-FFF2-40B4-BE49-F238E27FC236}">
                  <a16:creationId xmlns:a16="http://schemas.microsoft.com/office/drawing/2014/main" id="{9144038E-394B-0740-A01B-5E4D0874B29E}"/>
                </a:ext>
              </a:extLst>
            </p:cNvPr>
            <p:cNvSpPr/>
            <p:nvPr/>
          </p:nvSpPr>
          <p:spPr>
            <a:xfrm>
              <a:off x="3893910" y="4607898"/>
              <a:ext cx="689106" cy="55087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v4</a:t>
              </a:r>
            </a:p>
          </p:txBody>
        </p:sp>
      </p:grpSp>
      <p:sp>
        <p:nvSpPr>
          <p:cNvPr id="237" name="Rounded Rectangle 236">
            <a:extLst>
              <a:ext uri="{FF2B5EF4-FFF2-40B4-BE49-F238E27FC236}">
                <a16:creationId xmlns:a16="http://schemas.microsoft.com/office/drawing/2014/main" id="{8AA4CA45-A4AF-C64F-B07B-E24EA26519B5}"/>
              </a:ext>
            </a:extLst>
          </p:cNvPr>
          <p:cNvSpPr/>
          <p:nvPr/>
        </p:nvSpPr>
        <p:spPr>
          <a:xfrm>
            <a:off x="10179113" y="3703118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v3</a:t>
            </a:r>
          </a:p>
        </p:txBody>
      </p:sp>
      <p:sp>
        <p:nvSpPr>
          <p:cNvPr id="239" name="Rounded Rectangle 238">
            <a:extLst>
              <a:ext uri="{FF2B5EF4-FFF2-40B4-BE49-F238E27FC236}">
                <a16:creationId xmlns:a16="http://schemas.microsoft.com/office/drawing/2014/main" id="{98628BA0-D391-AE40-BEFD-8DFB34493488}"/>
              </a:ext>
            </a:extLst>
          </p:cNvPr>
          <p:cNvSpPr/>
          <p:nvPr/>
        </p:nvSpPr>
        <p:spPr>
          <a:xfrm>
            <a:off x="9867927" y="2983806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</a:t>
            </a:r>
          </a:p>
        </p:txBody>
      </p: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0B503CC9-AD83-C14D-BE61-24C329EF317A}"/>
              </a:ext>
            </a:extLst>
          </p:cNvPr>
          <p:cNvSpPr/>
          <p:nvPr/>
        </p:nvSpPr>
        <p:spPr>
          <a:xfrm>
            <a:off x="9736561" y="2339170"/>
            <a:ext cx="470259" cy="3710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28167D91-DFF7-F940-BE6A-C8FF72FDD05E}"/>
              </a:ext>
            </a:extLst>
          </p:cNvPr>
          <p:cNvCxnSpPr>
            <a:cxnSpLocks/>
          </p:cNvCxnSpPr>
          <p:nvPr/>
        </p:nvCxnSpPr>
        <p:spPr>
          <a:xfrm>
            <a:off x="8240111" y="1662822"/>
            <a:ext cx="0" cy="4388225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3" name="TextBox 242">
            <a:extLst>
              <a:ext uri="{FF2B5EF4-FFF2-40B4-BE49-F238E27FC236}">
                <a16:creationId xmlns:a16="http://schemas.microsoft.com/office/drawing/2014/main" id="{A6826006-16AC-314D-9920-54AD4AD75AD3}"/>
              </a:ext>
            </a:extLst>
          </p:cNvPr>
          <p:cNvSpPr txBox="1"/>
          <p:nvPr/>
        </p:nvSpPr>
        <p:spPr>
          <a:xfrm>
            <a:off x="8834820" y="1953775"/>
            <a:ext cx="99803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Merkle tree</a:t>
            </a: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6671A64-E82A-6142-9916-B41E41EBEEC7}"/>
              </a:ext>
            </a:extLst>
          </p:cNvPr>
          <p:cNvGrpSpPr/>
          <p:nvPr/>
        </p:nvGrpSpPr>
        <p:grpSpPr>
          <a:xfrm>
            <a:off x="8860913" y="4596527"/>
            <a:ext cx="2564295" cy="402203"/>
            <a:chOff x="4333203" y="5616982"/>
            <a:chExt cx="3918801" cy="583823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6735D527-3F49-BD45-ADE7-80536AC45C2D}"/>
                </a:ext>
              </a:extLst>
            </p:cNvPr>
            <p:cNvSpPr/>
            <p:nvPr/>
          </p:nvSpPr>
          <p:spPr>
            <a:xfrm>
              <a:off x="4333203" y="5629672"/>
              <a:ext cx="3918801" cy="558773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>
                <a:latin typeface="+mj-lt"/>
              </a:endParaRPr>
            </a:p>
          </p:txBody>
        </p:sp>
        <p:sp>
          <p:nvSpPr>
            <p:cNvPr id="245" name="Rounded Rectangle 244">
              <a:extLst>
                <a:ext uri="{FF2B5EF4-FFF2-40B4-BE49-F238E27FC236}">
                  <a16:creationId xmlns:a16="http://schemas.microsoft.com/office/drawing/2014/main" id="{26123983-F1D5-E448-B6D4-556ED7E5A44C}"/>
                </a:ext>
              </a:extLst>
            </p:cNvPr>
            <p:cNvSpPr/>
            <p:nvPr/>
          </p:nvSpPr>
          <p:spPr>
            <a:xfrm>
              <a:off x="4583916" y="5633364"/>
              <a:ext cx="718660" cy="56515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</a:t>
              </a:r>
            </a:p>
          </p:txBody>
        </p:sp>
        <p:sp>
          <p:nvSpPr>
            <p:cNvPr id="246" name="Rounded Rectangle 245">
              <a:extLst>
                <a:ext uri="{FF2B5EF4-FFF2-40B4-BE49-F238E27FC236}">
                  <a16:creationId xmlns:a16="http://schemas.microsoft.com/office/drawing/2014/main" id="{65C31ACD-9630-AC4A-A409-159A6E2FF5DB}"/>
                </a:ext>
              </a:extLst>
            </p:cNvPr>
            <p:cNvSpPr/>
            <p:nvPr/>
          </p:nvSpPr>
          <p:spPr>
            <a:xfrm>
              <a:off x="6295575" y="5616982"/>
              <a:ext cx="718658" cy="58382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sp>
          <p:nvSpPr>
            <p:cNvPr id="247" name="Rounded Rectangle 246">
              <a:extLst>
                <a:ext uri="{FF2B5EF4-FFF2-40B4-BE49-F238E27FC236}">
                  <a16:creationId xmlns:a16="http://schemas.microsoft.com/office/drawing/2014/main" id="{73476B84-64AD-CB41-AB9A-730D282E2C60}"/>
                </a:ext>
              </a:extLst>
            </p:cNvPr>
            <p:cNvSpPr/>
            <p:nvPr/>
          </p:nvSpPr>
          <p:spPr>
            <a:xfrm>
              <a:off x="7386174" y="5620184"/>
              <a:ext cx="718658" cy="56515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v3</a:t>
              </a:r>
            </a:p>
          </p:txBody>
        </p:sp>
      </p:grpSp>
      <p:sp>
        <p:nvSpPr>
          <p:cNvPr id="248" name="Down Arrow 247">
            <a:extLst>
              <a:ext uri="{FF2B5EF4-FFF2-40B4-BE49-F238E27FC236}">
                <a16:creationId xmlns:a16="http://schemas.microsoft.com/office/drawing/2014/main" id="{C85371C0-57B6-1149-844B-618401BE3547}"/>
              </a:ext>
            </a:extLst>
          </p:cNvPr>
          <p:cNvSpPr/>
          <p:nvPr/>
        </p:nvSpPr>
        <p:spPr>
          <a:xfrm>
            <a:off x="10266481" y="4307855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249" name="Down Arrow 248">
            <a:extLst>
              <a:ext uri="{FF2B5EF4-FFF2-40B4-BE49-F238E27FC236}">
                <a16:creationId xmlns:a16="http://schemas.microsoft.com/office/drawing/2014/main" id="{05A557B4-8E8D-5843-BB1A-1D56C8BE03D4}"/>
              </a:ext>
            </a:extLst>
          </p:cNvPr>
          <p:cNvSpPr/>
          <p:nvPr/>
        </p:nvSpPr>
        <p:spPr>
          <a:xfrm>
            <a:off x="10988714" y="4306498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latin typeface="+mj-lt"/>
            </a:endParaRPr>
          </a:p>
        </p:txBody>
      </p:sp>
      <p:sp>
        <p:nvSpPr>
          <p:cNvPr id="250" name="Down Arrow 249">
            <a:extLst>
              <a:ext uri="{FF2B5EF4-FFF2-40B4-BE49-F238E27FC236}">
                <a16:creationId xmlns:a16="http://schemas.microsoft.com/office/drawing/2014/main" id="{E59DEAC1-DDD8-C943-A0E7-53810F45889B}"/>
              </a:ext>
            </a:extLst>
          </p:cNvPr>
          <p:cNvSpPr/>
          <p:nvPr/>
        </p:nvSpPr>
        <p:spPr>
          <a:xfrm>
            <a:off x="9126398" y="4309538"/>
            <a:ext cx="270431" cy="288359"/>
          </a:xfrm>
          <a:prstGeom prst="downArrow">
            <a:avLst/>
          </a:prstGeom>
          <a:solidFill>
            <a:srgbClr val="D58A8A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latin typeface="+mj-lt"/>
            </a:endParaRP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0AF575AE-1253-AF48-BB8C-0A899C357C78}"/>
              </a:ext>
            </a:extLst>
          </p:cNvPr>
          <p:cNvSpPr/>
          <p:nvPr/>
        </p:nvSpPr>
        <p:spPr>
          <a:xfrm>
            <a:off x="10184241" y="3705410"/>
            <a:ext cx="470259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+mj-lt"/>
              </a:rPr>
              <a:t>vX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C90B08CC-4DEE-C249-8961-3C24470C06E6}"/>
              </a:ext>
            </a:extLst>
          </p:cNvPr>
          <p:cNvSpPr/>
          <p:nvPr/>
        </p:nvSpPr>
        <p:spPr>
          <a:xfrm>
            <a:off x="9873056" y="2986098"/>
            <a:ext cx="470259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C’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97E2E9B-779E-2749-B1D7-27F4EB343DC3}"/>
              </a:ext>
            </a:extLst>
          </p:cNvPr>
          <p:cNvSpPr/>
          <p:nvPr/>
        </p:nvSpPr>
        <p:spPr>
          <a:xfrm>
            <a:off x="9741689" y="2341462"/>
            <a:ext cx="470259" cy="371047"/>
          </a:xfrm>
          <a:prstGeom prst="roundRect">
            <a:avLst/>
          </a:prstGeom>
          <a:solidFill>
            <a:srgbClr val="FF5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A’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1EDF2CA1-0C7D-4B49-9EF3-FFC04000765D}"/>
              </a:ext>
            </a:extLst>
          </p:cNvPr>
          <p:cNvSpPr txBox="1"/>
          <p:nvPr/>
        </p:nvSpPr>
        <p:spPr>
          <a:xfrm>
            <a:off x="10103057" y="5249409"/>
            <a:ext cx="1181029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On-disk layout</a:t>
            </a:r>
          </a:p>
        </p:txBody>
      </p:sp>
      <p:pic>
        <p:nvPicPr>
          <p:cNvPr id="259" name="Graphic 258" descr="Database">
            <a:extLst>
              <a:ext uri="{FF2B5EF4-FFF2-40B4-BE49-F238E27FC236}">
                <a16:creationId xmlns:a16="http://schemas.microsoft.com/office/drawing/2014/main" id="{D76527E6-A34A-0E41-B560-2004997FD0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98303" y="4884203"/>
            <a:ext cx="914400" cy="914400"/>
          </a:xfrm>
          <a:prstGeom prst="rect">
            <a:avLst/>
          </a:prstGeom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30B689B6-FC98-FB40-90A4-40D118F35413}"/>
              </a:ext>
            </a:extLst>
          </p:cNvPr>
          <p:cNvSpPr/>
          <p:nvPr/>
        </p:nvSpPr>
        <p:spPr>
          <a:xfrm>
            <a:off x="800540" y="865943"/>
            <a:ext cx="10870987" cy="518510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28668D8-A9E5-9546-B4FC-E7A96C6087CA}"/>
              </a:ext>
            </a:extLst>
          </p:cNvPr>
          <p:cNvSpPr/>
          <p:nvPr/>
        </p:nvSpPr>
        <p:spPr>
          <a:xfrm>
            <a:off x="843361" y="3562417"/>
            <a:ext cx="10838795" cy="17727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800" dirty="0">
              <a:latin typeface="+mj-lt"/>
            </a:endParaRPr>
          </a:p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800" dirty="0">
                <a:latin typeface="+mj-lt"/>
              </a:rPr>
              <a:t>To process a single block of 100 simple transactions, Ethereum performs more than 10,000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(100x) random I/O operations</a:t>
            </a:r>
            <a:r>
              <a:rPr lang="en-US" sz="2800" dirty="0">
                <a:latin typeface="+mj-lt"/>
              </a:rPr>
              <a:t>!</a:t>
            </a:r>
          </a:p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800" dirty="0">
              <a:latin typeface="+mj-lt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2A9D958-36E6-E846-BEE1-1D50EA4EBC31}"/>
              </a:ext>
            </a:extLst>
          </p:cNvPr>
          <p:cNvSpPr/>
          <p:nvPr/>
        </p:nvSpPr>
        <p:spPr>
          <a:xfrm>
            <a:off x="832732" y="1527357"/>
            <a:ext cx="10838795" cy="17727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800" dirty="0">
              <a:latin typeface="+mj-lt"/>
            </a:endParaRPr>
          </a:p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800" dirty="0">
                <a:latin typeface="+mj-lt"/>
              </a:rPr>
              <a:t>To read or update a single 100B user account, Ethereum reads above 40MB, resulting in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40-60x I/O amplification</a:t>
            </a:r>
            <a:r>
              <a:rPr lang="en-US" sz="2800" dirty="0">
                <a:latin typeface="+mj-lt"/>
              </a:rPr>
              <a:t>!</a:t>
            </a:r>
          </a:p>
          <a:p>
            <a:pPr marL="0" lvl="1" algn="ctr" defTabSz="106677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800" dirty="0">
              <a:solidFill>
                <a:srgbClr val="FF00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1909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6A5B0-2E81-8318-45FD-0BCCDD64E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24"/>
            <a:ext cx="10515600" cy="1603376"/>
          </a:xfrm>
        </p:spPr>
        <p:txBody>
          <a:bodyPr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Faster Transaction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07B1A-C721-BB7D-8FB3-1A64067C2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2423160"/>
          </a:xfrm>
        </p:spPr>
        <p:txBody>
          <a:bodyPr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Goal</a:t>
            </a:r>
            <a:r>
              <a:rPr lang="en-US" dirty="0"/>
              <a:t>: Miners can process more transactions in the same amount of time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Approach</a:t>
            </a:r>
            <a:r>
              <a:rPr lang="en-US" dirty="0"/>
              <a:t>: I/O-efficient data authentication to minimize I/O bottlenecks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/>
              <a:t>Miners release larger blocks and achieve higher throughput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A6AAE-EC1D-A5E2-3B15-28E6ECBB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7D65F-430E-0A0F-4587-EE3F9F4A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22E248-ED4D-B5AB-E458-8415A7B0DF94}"/>
              </a:ext>
            </a:extLst>
          </p:cNvPr>
          <p:cNvGrpSpPr/>
          <p:nvPr/>
        </p:nvGrpSpPr>
        <p:grpSpPr>
          <a:xfrm>
            <a:off x="7874063" y="469106"/>
            <a:ext cx="3479737" cy="914400"/>
            <a:chOff x="2976672" y="3413054"/>
            <a:chExt cx="3479737" cy="9144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84C8F7-FB41-8D22-9608-B300A86228BC}"/>
                </a:ext>
              </a:extLst>
            </p:cNvPr>
            <p:cNvSpPr txBox="1"/>
            <p:nvPr/>
          </p:nvSpPr>
          <p:spPr>
            <a:xfrm>
              <a:off x="2976672" y="3501479"/>
              <a:ext cx="239908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400" dirty="0">
                  <a:latin typeface="+mj-lt"/>
                </a:rPr>
                <a:t>RainBlock</a:t>
              </a:r>
            </a:p>
          </p:txBody>
        </p:sp>
        <p:pic>
          <p:nvPicPr>
            <p:cNvPr id="8" name="Graphic 7" descr="Beach umbrella with solid fill">
              <a:extLst>
                <a:ext uri="{FF2B5EF4-FFF2-40B4-BE49-F238E27FC236}">
                  <a16:creationId xmlns:a16="http://schemas.microsoft.com/office/drawing/2014/main" id="{20578900-BF44-66C5-CB2C-77FE57888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458881" y="3413054"/>
              <a:ext cx="914399" cy="914400"/>
            </a:xfrm>
            <a:prstGeom prst="rect">
              <a:avLst/>
            </a:prstGeom>
          </p:spPr>
        </p:pic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60A5D4C-8EEA-9834-62A1-0D59967D823C}"/>
                </a:ext>
              </a:extLst>
            </p:cNvPr>
            <p:cNvSpPr/>
            <p:nvPr/>
          </p:nvSpPr>
          <p:spPr>
            <a:xfrm>
              <a:off x="5375753" y="3413054"/>
              <a:ext cx="1080656" cy="914400"/>
            </a:xfrm>
            <a:prstGeom prst="hexagon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9785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8DB3-D131-1E4C-A685-084626CB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RainBlock: Faster Transaction Processing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35AD40F-56FB-FA4A-AC86-0AE8F420B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4609"/>
            <a:ext cx="10515600" cy="5231743"/>
          </a:xfrm>
          <a:noFill/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RainBlock,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a new architecture for public blockchains</a:t>
            </a:r>
            <a:r>
              <a:rPr lang="en-US" dirty="0">
                <a:solidFill>
                  <a:schemeClr val="bg1"/>
                </a:solidFill>
              </a:rPr>
              <a:t> that increases overall throughput by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enabling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faster transaction processing at miners</a:t>
            </a: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</a:rPr>
              <a:t>RainBlock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eliminates I/O bottlenecks in transaction processing</a:t>
            </a:r>
            <a:r>
              <a:rPr lang="en-US" dirty="0">
                <a:solidFill>
                  <a:schemeClr val="bg1"/>
                </a:solidFill>
              </a:rPr>
              <a:t> and allows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miners to execute and verify more transactions per unit time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</a:rPr>
              <a:t>RainBlock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employs the novel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Distributed Sharded Merkle Tree (DSM-Tree)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for I/O-efficient transaction processing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</a:rPr>
              <a:t>In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geo-distributed setting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, with 4 miners in 4 regions spread across 3 continents, RainBlock miners can process about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20K transactions per second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6A8F9-C1C3-1F44-A97D-0EC166FCC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>
                <a:latin typeface="+mj-lt"/>
              </a:rPr>
              <a:t>33</a:t>
            </a:fld>
            <a:endParaRPr lang="en-US">
              <a:latin typeface="+mj-lt"/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5C86D783-26E7-4140-7001-B2FF386E3676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 descr="Beach umbrella with solid fill">
            <a:extLst>
              <a:ext uri="{FF2B5EF4-FFF2-40B4-BE49-F238E27FC236}">
                <a16:creationId xmlns:a16="http://schemas.microsoft.com/office/drawing/2014/main" id="{E924F525-56C7-DFC7-C3E8-C6F9E55E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91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ight Arrow 65">
            <a:extLst>
              <a:ext uri="{FF2B5EF4-FFF2-40B4-BE49-F238E27FC236}">
                <a16:creationId xmlns:a16="http://schemas.microsoft.com/office/drawing/2014/main" id="{7E5E6487-1CA0-F840-9F9C-6020C263A5D2}"/>
              </a:ext>
            </a:extLst>
          </p:cNvPr>
          <p:cNvSpPr/>
          <p:nvPr/>
        </p:nvSpPr>
        <p:spPr>
          <a:xfrm rot="16200000">
            <a:off x="3254193" y="2935872"/>
            <a:ext cx="1699035" cy="2426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73" name="Right Arrow 72">
            <a:extLst>
              <a:ext uri="{FF2B5EF4-FFF2-40B4-BE49-F238E27FC236}">
                <a16:creationId xmlns:a16="http://schemas.microsoft.com/office/drawing/2014/main" id="{4C35E850-5D56-3749-9A47-4DC6FDE87450}"/>
              </a:ext>
            </a:extLst>
          </p:cNvPr>
          <p:cNvSpPr/>
          <p:nvPr/>
        </p:nvSpPr>
        <p:spPr>
          <a:xfrm rot="5400000">
            <a:off x="6732248" y="2924056"/>
            <a:ext cx="1773243" cy="2426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480B7-A5CF-D449-82B2-9C38E2A4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9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RainBlock: Architecture for Public Blockchains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774A7-A107-D64F-A3BA-D5D49C21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34</a:t>
            </a:fld>
            <a:endParaRPr lang="en-US"/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55CB749-D664-CF42-AD8C-EE6EA5C35D91}"/>
              </a:ext>
            </a:extLst>
          </p:cNvPr>
          <p:cNvSpPr/>
          <p:nvPr/>
        </p:nvSpPr>
        <p:spPr>
          <a:xfrm>
            <a:off x="6292576" y="266485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Miner2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BB2BC442-A04D-D54B-8706-4B0BEEAFA3CF}"/>
              </a:ext>
            </a:extLst>
          </p:cNvPr>
          <p:cNvSpPr/>
          <p:nvPr/>
        </p:nvSpPr>
        <p:spPr>
          <a:xfrm>
            <a:off x="7137544" y="1734218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1F5B9489-DEEE-6F49-A503-36071020F3BF}"/>
              </a:ext>
            </a:extLst>
          </p:cNvPr>
          <p:cNvSpPr/>
          <p:nvPr/>
        </p:nvSpPr>
        <p:spPr>
          <a:xfrm>
            <a:off x="7953592" y="266485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MinerN</a:t>
            </a:r>
          </a:p>
        </p:txBody>
      </p:sp>
      <p:pic>
        <p:nvPicPr>
          <p:cNvPr id="81" name="Graphic 80" descr="Arrow circle">
            <a:extLst>
              <a:ext uri="{FF2B5EF4-FFF2-40B4-BE49-F238E27FC236}">
                <a16:creationId xmlns:a16="http://schemas.microsoft.com/office/drawing/2014/main" id="{7EC2BC82-8F2D-464B-BECD-C3EE6EBC2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0635" y="2124061"/>
            <a:ext cx="914400" cy="914400"/>
          </a:xfrm>
          <a:prstGeom prst="rect">
            <a:avLst/>
          </a:prstGeom>
        </p:spPr>
      </p:pic>
      <p:pic>
        <p:nvPicPr>
          <p:cNvPr id="239" name="Graphic 238" descr="Database">
            <a:extLst>
              <a:ext uri="{FF2B5EF4-FFF2-40B4-BE49-F238E27FC236}">
                <a16:creationId xmlns:a16="http://schemas.microsoft.com/office/drawing/2014/main" id="{16408242-9A49-6844-86F3-7001F973C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4911" y="4168696"/>
            <a:ext cx="914400" cy="914400"/>
          </a:xfrm>
          <a:prstGeom prst="rect">
            <a:avLst/>
          </a:prstGeom>
        </p:spPr>
      </p:pic>
      <p:pic>
        <p:nvPicPr>
          <p:cNvPr id="240" name="Graphic 239" descr="Database">
            <a:extLst>
              <a:ext uri="{FF2B5EF4-FFF2-40B4-BE49-F238E27FC236}">
                <a16:creationId xmlns:a16="http://schemas.microsoft.com/office/drawing/2014/main" id="{F14F7C2B-FB38-564A-A4B3-A49CC988F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5051" y="4184897"/>
            <a:ext cx="914400" cy="914400"/>
          </a:xfrm>
          <a:prstGeom prst="rect">
            <a:avLst/>
          </a:prstGeom>
        </p:spPr>
      </p:pic>
      <p:pic>
        <p:nvPicPr>
          <p:cNvPr id="241" name="Graphic 240" descr="Database">
            <a:extLst>
              <a:ext uri="{FF2B5EF4-FFF2-40B4-BE49-F238E27FC236}">
                <a16:creationId xmlns:a16="http://schemas.microsoft.com/office/drawing/2014/main" id="{786DD69C-8A6D-9040-A885-B113C088F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6775" y="4173077"/>
            <a:ext cx="914400" cy="914400"/>
          </a:xfrm>
          <a:prstGeom prst="rect">
            <a:avLst/>
          </a:prstGeom>
        </p:spPr>
      </p:pic>
      <p:sp>
        <p:nvSpPr>
          <p:cNvPr id="242" name="Rounded Rectangle 241">
            <a:extLst>
              <a:ext uri="{FF2B5EF4-FFF2-40B4-BE49-F238E27FC236}">
                <a16:creationId xmlns:a16="http://schemas.microsoft.com/office/drawing/2014/main" id="{DAE2D1F7-E068-DB41-941B-A00D34D756A4}"/>
              </a:ext>
            </a:extLst>
          </p:cNvPr>
          <p:cNvSpPr/>
          <p:nvPr/>
        </p:nvSpPr>
        <p:spPr>
          <a:xfrm>
            <a:off x="1340070" y="3906730"/>
            <a:ext cx="9511861" cy="1560991"/>
          </a:xfrm>
          <a:prstGeom prst="round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B5A1D611-2635-EA4E-A7CC-63B878B73756}"/>
              </a:ext>
            </a:extLst>
          </p:cNvPr>
          <p:cNvSpPr/>
          <p:nvPr/>
        </p:nvSpPr>
        <p:spPr>
          <a:xfrm>
            <a:off x="9452171" y="3429000"/>
            <a:ext cx="1207189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Storage Nodes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6A93CF54-D72F-1146-AA85-E1828ACF8355}"/>
              </a:ext>
            </a:extLst>
          </p:cNvPr>
          <p:cNvCxnSpPr>
            <a:cxnSpLocks/>
            <a:stCxn id="251" idx="2"/>
            <a:endCxn id="253" idx="0"/>
          </p:cNvCxnSpPr>
          <p:nvPr/>
        </p:nvCxnSpPr>
        <p:spPr>
          <a:xfrm flipH="1">
            <a:off x="2504873" y="4778691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929F3DA1-D4FF-394F-B06A-56871636139B}"/>
              </a:ext>
            </a:extLst>
          </p:cNvPr>
          <p:cNvCxnSpPr>
            <a:cxnSpLocks/>
            <a:stCxn id="252" idx="2"/>
            <a:endCxn id="255" idx="0"/>
          </p:cNvCxnSpPr>
          <p:nvPr/>
        </p:nvCxnSpPr>
        <p:spPr>
          <a:xfrm>
            <a:off x="3149307" y="4776072"/>
            <a:ext cx="194319" cy="228888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51CFBF13-C084-D649-9E70-BC0C1848ADB3}"/>
              </a:ext>
            </a:extLst>
          </p:cNvPr>
          <p:cNvCxnSpPr>
            <a:cxnSpLocks/>
            <a:stCxn id="252" idx="2"/>
            <a:endCxn id="254" idx="0"/>
          </p:cNvCxnSpPr>
          <p:nvPr/>
        </p:nvCxnSpPr>
        <p:spPr>
          <a:xfrm flipH="1">
            <a:off x="2970161" y="4776073"/>
            <a:ext cx="179147" cy="230265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160A86CE-BD51-414A-8993-73D50EA70ACE}"/>
              </a:ext>
            </a:extLst>
          </p:cNvPr>
          <p:cNvSpPr/>
          <p:nvPr/>
        </p:nvSpPr>
        <p:spPr>
          <a:xfrm>
            <a:off x="2915728" y="410149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6DD75EFE-B8A9-8640-AD24-AD6BB325FCCA}"/>
              </a:ext>
            </a:extLst>
          </p:cNvPr>
          <p:cNvCxnSpPr>
            <a:cxnSpLocks/>
            <a:stCxn id="248" idx="2"/>
            <a:endCxn id="252" idx="0"/>
          </p:cNvCxnSpPr>
          <p:nvPr/>
        </p:nvCxnSpPr>
        <p:spPr>
          <a:xfrm>
            <a:off x="3063881" y="4348256"/>
            <a:ext cx="85427" cy="181051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CBEB1DC8-42A7-B54B-A6DD-365D925DC0E0}"/>
              </a:ext>
            </a:extLst>
          </p:cNvPr>
          <p:cNvCxnSpPr>
            <a:cxnSpLocks/>
            <a:stCxn id="248" idx="2"/>
            <a:endCxn id="251" idx="0"/>
          </p:cNvCxnSpPr>
          <p:nvPr/>
        </p:nvCxnSpPr>
        <p:spPr>
          <a:xfrm flipH="1">
            <a:off x="2653027" y="4348256"/>
            <a:ext cx="410855" cy="18366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ADF72837-1ED2-FE4E-BEAE-4359242C098E}"/>
              </a:ext>
            </a:extLst>
          </p:cNvPr>
          <p:cNvSpPr/>
          <p:nvPr/>
        </p:nvSpPr>
        <p:spPr>
          <a:xfrm>
            <a:off x="2504873" y="4531925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966909CA-554E-F148-BA90-1EC631D0AF47}"/>
              </a:ext>
            </a:extLst>
          </p:cNvPr>
          <p:cNvSpPr/>
          <p:nvPr/>
        </p:nvSpPr>
        <p:spPr>
          <a:xfrm>
            <a:off x="3001153" y="4529306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8DF575B1-39FB-ED4A-AFB6-7FAE9BA72D62}"/>
              </a:ext>
            </a:extLst>
          </p:cNvPr>
          <p:cNvSpPr/>
          <p:nvPr/>
        </p:nvSpPr>
        <p:spPr>
          <a:xfrm>
            <a:off x="2356720" y="500425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674A834A-5271-1E40-A691-9E9586BA5CE0}"/>
              </a:ext>
            </a:extLst>
          </p:cNvPr>
          <p:cNvSpPr/>
          <p:nvPr/>
        </p:nvSpPr>
        <p:spPr>
          <a:xfrm>
            <a:off x="2822009" y="5006338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9CCE473F-6704-EA45-92B6-3F8C71416695}"/>
              </a:ext>
            </a:extLst>
          </p:cNvPr>
          <p:cNvSpPr/>
          <p:nvPr/>
        </p:nvSpPr>
        <p:spPr>
          <a:xfrm>
            <a:off x="3195472" y="5004961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CF058188-3E82-B249-8293-DD6DA664E177}"/>
              </a:ext>
            </a:extLst>
          </p:cNvPr>
          <p:cNvCxnSpPr>
            <a:cxnSpLocks/>
            <a:stCxn id="248" idx="2"/>
            <a:endCxn id="257" idx="0"/>
          </p:cNvCxnSpPr>
          <p:nvPr/>
        </p:nvCxnSpPr>
        <p:spPr>
          <a:xfrm>
            <a:off x="3063881" y="4348255"/>
            <a:ext cx="607147" cy="170872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6058B6C8-5CD8-764B-8A70-AA7C28C548C2}"/>
              </a:ext>
            </a:extLst>
          </p:cNvPr>
          <p:cNvSpPr/>
          <p:nvPr/>
        </p:nvSpPr>
        <p:spPr>
          <a:xfrm>
            <a:off x="3522873" y="4519127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4A5E36FD-381A-1D44-B99D-AC1900FFFC4B}"/>
              </a:ext>
            </a:extLst>
          </p:cNvPr>
          <p:cNvCxnSpPr>
            <a:cxnSpLocks/>
            <a:stCxn id="257" idx="2"/>
            <a:endCxn id="259" idx="0"/>
          </p:cNvCxnSpPr>
          <p:nvPr/>
        </p:nvCxnSpPr>
        <p:spPr>
          <a:xfrm>
            <a:off x="3671029" y="4765893"/>
            <a:ext cx="140183" cy="2396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3A10DE32-AC94-7343-B7BE-D7F593081C87}"/>
              </a:ext>
            </a:extLst>
          </p:cNvPr>
          <p:cNvSpPr/>
          <p:nvPr/>
        </p:nvSpPr>
        <p:spPr>
          <a:xfrm>
            <a:off x="3663057" y="5005513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5A424234-D36F-BA47-9FD5-0AF58103940F}"/>
              </a:ext>
            </a:extLst>
          </p:cNvPr>
          <p:cNvCxnSpPr>
            <a:cxnSpLocks/>
            <a:stCxn id="266" idx="2"/>
            <a:endCxn id="268" idx="0"/>
          </p:cNvCxnSpPr>
          <p:nvPr/>
        </p:nvCxnSpPr>
        <p:spPr>
          <a:xfrm flipH="1">
            <a:off x="5225129" y="4727291"/>
            <a:ext cx="148153" cy="22555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68C6CD82-0941-C740-B116-44A6E42772AE}"/>
              </a:ext>
            </a:extLst>
          </p:cNvPr>
          <p:cNvCxnSpPr>
            <a:cxnSpLocks/>
            <a:stCxn id="267" idx="2"/>
            <a:endCxn id="270" idx="0"/>
          </p:cNvCxnSpPr>
          <p:nvPr/>
        </p:nvCxnSpPr>
        <p:spPr>
          <a:xfrm>
            <a:off x="5869562" y="4724672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4AA0CF4F-87F3-9746-A4AB-94DD8A3BBFB6}"/>
              </a:ext>
            </a:extLst>
          </p:cNvPr>
          <p:cNvCxnSpPr>
            <a:cxnSpLocks/>
            <a:stCxn id="267" idx="2"/>
            <a:endCxn id="269" idx="0"/>
          </p:cNvCxnSpPr>
          <p:nvPr/>
        </p:nvCxnSpPr>
        <p:spPr>
          <a:xfrm flipH="1">
            <a:off x="5690416" y="4724673"/>
            <a:ext cx="179147" cy="2302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BEB0564C-D404-6748-9996-28CEFDC1AA94}"/>
              </a:ext>
            </a:extLst>
          </p:cNvPr>
          <p:cNvSpPr/>
          <p:nvPr/>
        </p:nvSpPr>
        <p:spPr>
          <a:xfrm>
            <a:off x="5635983" y="405009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2AFFD1D6-916B-6041-A3F8-BDFDDBDF6485}"/>
              </a:ext>
            </a:extLst>
          </p:cNvPr>
          <p:cNvCxnSpPr>
            <a:cxnSpLocks/>
            <a:stCxn id="263" idx="2"/>
            <a:endCxn id="267" idx="0"/>
          </p:cNvCxnSpPr>
          <p:nvPr/>
        </p:nvCxnSpPr>
        <p:spPr>
          <a:xfrm>
            <a:off x="5784136" y="4296856"/>
            <a:ext cx="85427" cy="18105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D0269F4C-1142-424D-BF3F-7854D95B2FFD}"/>
              </a:ext>
            </a:extLst>
          </p:cNvPr>
          <p:cNvCxnSpPr>
            <a:cxnSpLocks/>
            <a:stCxn id="263" idx="2"/>
            <a:endCxn id="266" idx="0"/>
          </p:cNvCxnSpPr>
          <p:nvPr/>
        </p:nvCxnSpPr>
        <p:spPr>
          <a:xfrm flipH="1">
            <a:off x="5373282" y="4296856"/>
            <a:ext cx="410855" cy="18366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Rounded Rectangle 265">
            <a:extLst>
              <a:ext uri="{FF2B5EF4-FFF2-40B4-BE49-F238E27FC236}">
                <a16:creationId xmlns:a16="http://schemas.microsoft.com/office/drawing/2014/main" id="{057C67CF-5BD0-4149-BE67-2273D9566D39}"/>
              </a:ext>
            </a:extLst>
          </p:cNvPr>
          <p:cNvSpPr/>
          <p:nvPr/>
        </p:nvSpPr>
        <p:spPr>
          <a:xfrm>
            <a:off x="5225128" y="4480525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7" name="Rounded Rectangle 266">
            <a:extLst>
              <a:ext uri="{FF2B5EF4-FFF2-40B4-BE49-F238E27FC236}">
                <a16:creationId xmlns:a16="http://schemas.microsoft.com/office/drawing/2014/main" id="{FAC468E4-7DAA-0444-9A7F-0EA599DA6D6F}"/>
              </a:ext>
            </a:extLst>
          </p:cNvPr>
          <p:cNvSpPr/>
          <p:nvPr/>
        </p:nvSpPr>
        <p:spPr>
          <a:xfrm>
            <a:off x="5721409" y="447790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8" name="Rounded Rectangle 267">
            <a:extLst>
              <a:ext uri="{FF2B5EF4-FFF2-40B4-BE49-F238E27FC236}">
                <a16:creationId xmlns:a16="http://schemas.microsoft.com/office/drawing/2014/main" id="{DB8DA005-7379-8E4C-B00A-8406A0D77C44}"/>
              </a:ext>
            </a:extLst>
          </p:cNvPr>
          <p:cNvSpPr/>
          <p:nvPr/>
        </p:nvSpPr>
        <p:spPr>
          <a:xfrm>
            <a:off x="5076975" y="4952850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9" name="Rounded Rectangle 268">
            <a:extLst>
              <a:ext uri="{FF2B5EF4-FFF2-40B4-BE49-F238E27FC236}">
                <a16:creationId xmlns:a16="http://schemas.microsoft.com/office/drawing/2014/main" id="{1E8DA9D3-1E81-724B-A14E-91A005DCE392}"/>
              </a:ext>
            </a:extLst>
          </p:cNvPr>
          <p:cNvSpPr/>
          <p:nvPr/>
        </p:nvSpPr>
        <p:spPr>
          <a:xfrm>
            <a:off x="5542264" y="4954938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0" name="Rounded Rectangle 269">
            <a:extLst>
              <a:ext uri="{FF2B5EF4-FFF2-40B4-BE49-F238E27FC236}">
                <a16:creationId xmlns:a16="http://schemas.microsoft.com/office/drawing/2014/main" id="{4FD532E5-EBE9-B145-A467-BE843A68F7A0}"/>
              </a:ext>
            </a:extLst>
          </p:cNvPr>
          <p:cNvSpPr/>
          <p:nvPr/>
        </p:nvSpPr>
        <p:spPr>
          <a:xfrm>
            <a:off x="5915727" y="4953561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57E595B1-D887-574E-AC08-73CDF1ABF712}"/>
              </a:ext>
            </a:extLst>
          </p:cNvPr>
          <p:cNvCxnSpPr>
            <a:cxnSpLocks/>
            <a:stCxn id="263" idx="2"/>
            <a:endCxn id="272" idx="0"/>
          </p:cNvCxnSpPr>
          <p:nvPr/>
        </p:nvCxnSpPr>
        <p:spPr>
          <a:xfrm>
            <a:off x="5784136" y="4296855"/>
            <a:ext cx="607147" cy="17087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Rounded Rectangle 271">
            <a:extLst>
              <a:ext uri="{FF2B5EF4-FFF2-40B4-BE49-F238E27FC236}">
                <a16:creationId xmlns:a16="http://schemas.microsoft.com/office/drawing/2014/main" id="{6E222478-58A9-5648-B911-BCF98E9584B5}"/>
              </a:ext>
            </a:extLst>
          </p:cNvPr>
          <p:cNvSpPr/>
          <p:nvPr/>
        </p:nvSpPr>
        <p:spPr>
          <a:xfrm>
            <a:off x="6243129" y="4467727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AAC8801B-A2C4-F94B-9F51-7A1423483699}"/>
              </a:ext>
            </a:extLst>
          </p:cNvPr>
          <p:cNvCxnSpPr>
            <a:cxnSpLocks/>
            <a:stCxn id="272" idx="2"/>
            <a:endCxn id="274" idx="0"/>
          </p:cNvCxnSpPr>
          <p:nvPr/>
        </p:nvCxnSpPr>
        <p:spPr>
          <a:xfrm>
            <a:off x="6391283" y="4714493"/>
            <a:ext cx="140183" cy="23961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Rounded Rectangle 273">
            <a:extLst>
              <a:ext uri="{FF2B5EF4-FFF2-40B4-BE49-F238E27FC236}">
                <a16:creationId xmlns:a16="http://schemas.microsoft.com/office/drawing/2014/main" id="{C6C12F61-ABF8-6E4B-812C-DF0536DE4613}"/>
              </a:ext>
            </a:extLst>
          </p:cNvPr>
          <p:cNvSpPr/>
          <p:nvPr/>
        </p:nvSpPr>
        <p:spPr>
          <a:xfrm>
            <a:off x="6383312" y="4954113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8A2448DA-AE55-F24C-BCF8-10404896E8BB}"/>
              </a:ext>
            </a:extLst>
          </p:cNvPr>
          <p:cNvCxnSpPr>
            <a:cxnSpLocks/>
            <a:stCxn id="281" idx="2"/>
            <a:endCxn id="283" idx="0"/>
          </p:cNvCxnSpPr>
          <p:nvPr/>
        </p:nvCxnSpPr>
        <p:spPr>
          <a:xfrm flipH="1">
            <a:off x="9282605" y="4777627"/>
            <a:ext cx="148153" cy="22555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96FC55C3-D11A-C94A-B107-C1655A7CF3FE}"/>
              </a:ext>
            </a:extLst>
          </p:cNvPr>
          <p:cNvCxnSpPr>
            <a:cxnSpLocks/>
            <a:stCxn id="282" idx="2"/>
            <a:endCxn id="285" idx="0"/>
          </p:cNvCxnSpPr>
          <p:nvPr/>
        </p:nvCxnSpPr>
        <p:spPr>
          <a:xfrm>
            <a:off x="9927038" y="4775008"/>
            <a:ext cx="194319" cy="22888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27B27BD2-84F7-404B-9E45-ED049F30F8C6}"/>
              </a:ext>
            </a:extLst>
          </p:cNvPr>
          <p:cNvCxnSpPr>
            <a:cxnSpLocks/>
            <a:stCxn id="282" idx="2"/>
            <a:endCxn id="284" idx="0"/>
          </p:cNvCxnSpPr>
          <p:nvPr/>
        </p:nvCxnSpPr>
        <p:spPr>
          <a:xfrm flipH="1">
            <a:off x="9747892" y="4775009"/>
            <a:ext cx="179147" cy="230265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Rounded Rectangle 277">
            <a:extLst>
              <a:ext uri="{FF2B5EF4-FFF2-40B4-BE49-F238E27FC236}">
                <a16:creationId xmlns:a16="http://schemas.microsoft.com/office/drawing/2014/main" id="{FB622477-DDDC-A44E-A4C4-FA458F3550C9}"/>
              </a:ext>
            </a:extLst>
          </p:cNvPr>
          <p:cNvSpPr/>
          <p:nvPr/>
        </p:nvSpPr>
        <p:spPr>
          <a:xfrm>
            <a:off x="9693459" y="410042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0C85205E-9616-0047-A487-E9D9757747C8}"/>
              </a:ext>
            </a:extLst>
          </p:cNvPr>
          <p:cNvCxnSpPr>
            <a:cxnSpLocks/>
            <a:stCxn id="278" idx="2"/>
            <a:endCxn id="282" idx="0"/>
          </p:cNvCxnSpPr>
          <p:nvPr/>
        </p:nvCxnSpPr>
        <p:spPr>
          <a:xfrm>
            <a:off x="9841612" y="4347192"/>
            <a:ext cx="85427" cy="18105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4B9B1437-0C5B-D649-8089-8EA75B4D863A}"/>
              </a:ext>
            </a:extLst>
          </p:cNvPr>
          <p:cNvCxnSpPr>
            <a:cxnSpLocks/>
            <a:stCxn id="278" idx="2"/>
            <a:endCxn id="281" idx="0"/>
          </p:cNvCxnSpPr>
          <p:nvPr/>
        </p:nvCxnSpPr>
        <p:spPr>
          <a:xfrm flipH="1">
            <a:off x="9430758" y="4347192"/>
            <a:ext cx="410855" cy="18366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Rounded Rectangle 280">
            <a:extLst>
              <a:ext uri="{FF2B5EF4-FFF2-40B4-BE49-F238E27FC236}">
                <a16:creationId xmlns:a16="http://schemas.microsoft.com/office/drawing/2014/main" id="{43523AB3-7888-FE4C-A534-4658EFEC21B0}"/>
              </a:ext>
            </a:extLst>
          </p:cNvPr>
          <p:cNvSpPr/>
          <p:nvPr/>
        </p:nvSpPr>
        <p:spPr>
          <a:xfrm>
            <a:off x="9282604" y="4530861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2" name="Rounded Rectangle 281">
            <a:extLst>
              <a:ext uri="{FF2B5EF4-FFF2-40B4-BE49-F238E27FC236}">
                <a16:creationId xmlns:a16="http://schemas.microsoft.com/office/drawing/2014/main" id="{A1B06B6C-31F8-D340-8534-7734844CAE4E}"/>
              </a:ext>
            </a:extLst>
          </p:cNvPr>
          <p:cNvSpPr/>
          <p:nvPr/>
        </p:nvSpPr>
        <p:spPr>
          <a:xfrm>
            <a:off x="9778885" y="4528242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3" name="Rounded Rectangle 282">
            <a:extLst>
              <a:ext uri="{FF2B5EF4-FFF2-40B4-BE49-F238E27FC236}">
                <a16:creationId xmlns:a16="http://schemas.microsoft.com/office/drawing/2014/main" id="{9D53093A-B9F1-7349-917D-59FF17D640AC}"/>
              </a:ext>
            </a:extLst>
          </p:cNvPr>
          <p:cNvSpPr/>
          <p:nvPr/>
        </p:nvSpPr>
        <p:spPr>
          <a:xfrm>
            <a:off x="9134451" y="5003186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4" name="Rounded Rectangle 283">
            <a:extLst>
              <a:ext uri="{FF2B5EF4-FFF2-40B4-BE49-F238E27FC236}">
                <a16:creationId xmlns:a16="http://schemas.microsoft.com/office/drawing/2014/main" id="{7DF5E0DB-88D9-7446-BF82-BCEB9B892A09}"/>
              </a:ext>
            </a:extLst>
          </p:cNvPr>
          <p:cNvSpPr/>
          <p:nvPr/>
        </p:nvSpPr>
        <p:spPr>
          <a:xfrm>
            <a:off x="9599740" y="5005274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5" name="Rounded Rectangle 284">
            <a:extLst>
              <a:ext uri="{FF2B5EF4-FFF2-40B4-BE49-F238E27FC236}">
                <a16:creationId xmlns:a16="http://schemas.microsoft.com/office/drawing/2014/main" id="{69D33D52-3F11-2B47-A6C1-5273BFBB5A58}"/>
              </a:ext>
            </a:extLst>
          </p:cNvPr>
          <p:cNvSpPr/>
          <p:nvPr/>
        </p:nvSpPr>
        <p:spPr>
          <a:xfrm>
            <a:off x="9973203" y="5003897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D00AFE94-76B4-AB4A-BA01-0EB36DD8E6F2}"/>
              </a:ext>
            </a:extLst>
          </p:cNvPr>
          <p:cNvCxnSpPr>
            <a:cxnSpLocks/>
            <a:stCxn id="278" idx="2"/>
            <a:endCxn id="287" idx="0"/>
          </p:cNvCxnSpPr>
          <p:nvPr/>
        </p:nvCxnSpPr>
        <p:spPr>
          <a:xfrm>
            <a:off x="9841612" y="4347191"/>
            <a:ext cx="607147" cy="17087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ounded Rectangle 286">
            <a:extLst>
              <a:ext uri="{FF2B5EF4-FFF2-40B4-BE49-F238E27FC236}">
                <a16:creationId xmlns:a16="http://schemas.microsoft.com/office/drawing/2014/main" id="{412C6A14-7527-AE4A-A939-58F0C809FBF4}"/>
              </a:ext>
            </a:extLst>
          </p:cNvPr>
          <p:cNvSpPr/>
          <p:nvPr/>
        </p:nvSpPr>
        <p:spPr>
          <a:xfrm>
            <a:off x="10300605" y="451806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88" name="Straight Arrow Connector 287">
            <a:extLst>
              <a:ext uri="{FF2B5EF4-FFF2-40B4-BE49-F238E27FC236}">
                <a16:creationId xmlns:a16="http://schemas.microsoft.com/office/drawing/2014/main" id="{E87278C7-EB53-664E-8222-E35B10308481}"/>
              </a:ext>
            </a:extLst>
          </p:cNvPr>
          <p:cNvCxnSpPr>
            <a:cxnSpLocks/>
            <a:stCxn id="287" idx="2"/>
            <a:endCxn id="289" idx="0"/>
          </p:cNvCxnSpPr>
          <p:nvPr/>
        </p:nvCxnSpPr>
        <p:spPr>
          <a:xfrm>
            <a:off x="10448759" y="4764829"/>
            <a:ext cx="140183" cy="23961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Rounded Rectangle 288">
            <a:extLst>
              <a:ext uri="{FF2B5EF4-FFF2-40B4-BE49-F238E27FC236}">
                <a16:creationId xmlns:a16="http://schemas.microsoft.com/office/drawing/2014/main" id="{11CD8584-540C-7F4F-A540-96D4F0102CDC}"/>
              </a:ext>
            </a:extLst>
          </p:cNvPr>
          <p:cNvSpPr/>
          <p:nvPr/>
        </p:nvSpPr>
        <p:spPr>
          <a:xfrm>
            <a:off x="10440788" y="500444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A9D3FE6-1030-B641-921B-56C9311BBCB4}"/>
              </a:ext>
            </a:extLst>
          </p:cNvPr>
          <p:cNvSpPr/>
          <p:nvPr/>
        </p:nvSpPr>
        <p:spPr>
          <a:xfrm>
            <a:off x="5124037" y="5558857"/>
            <a:ext cx="5659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Distributed Sharded Merkle Tree (DSM-Tree)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0D2BE94-4E7E-2643-8A7C-512F3D4978C6}"/>
              </a:ext>
            </a:extLst>
          </p:cNvPr>
          <p:cNvSpPr/>
          <p:nvPr/>
        </p:nvSpPr>
        <p:spPr>
          <a:xfrm>
            <a:off x="9642494" y="3701985"/>
            <a:ext cx="1207189" cy="30021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/>
            <a:r>
              <a:rPr lang="en-US" sz="135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Storage Nodes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686C852-224E-2E44-9277-D9DE78EA69F4}"/>
              </a:ext>
            </a:extLst>
          </p:cNvPr>
          <p:cNvSpPr txBox="1"/>
          <p:nvPr/>
        </p:nvSpPr>
        <p:spPr>
          <a:xfrm>
            <a:off x="7137545" y="4201328"/>
            <a:ext cx="85373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3002AB76-F7B4-494A-B37B-394CCF693012}"/>
              </a:ext>
            </a:extLst>
          </p:cNvPr>
          <p:cNvSpPr/>
          <p:nvPr/>
        </p:nvSpPr>
        <p:spPr>
          <a:xfrm>
            <a:off x="3655129" y="1708931"/>
            <a:ext cx="1059868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Helper1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59918DE-7D1F-3246-B94C-7DCAEE96C908}"/>
              </a:ext>
            </a:extLst>
          </p:cNvPr>
          <p:cNvSpPr/>
          <p:nvPr/>
        </p:nvSpPr>
        <p:spPr>
          <a:xfrm>
            <a:off x="4262003" y="2355346"/>
            <a:ext cx="1059867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HelperX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566B5494-A6BD-0A41-BB4E-8F0A088AB11C}"/>
              </a:ext>
            </a:extLst>
          </p:cNvPr>
          <p:cNvSpPr/>
          <p:nvPr/>
        </p:nvSpPr>
        <p:spPr>
          <a:xfrm>
            <a:off x="3075553" y="2379399"/>
            <a:ext cx="1059867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Helper2</a:t>
            </a:r>
          </a:p>
        </p:txBody>
      </p:sp>
      <p:sp>
        <p:nvSpPr>
          <p:cNvPr id="64" name="Down Arrow 63">
            <a:extLst>
              <a:ext uri="{FF2B5EF4-FFF2-40B4-BE49-F238E27FC236}">
                <a16:creationId xmlns:a16="http://schemas.microsoft.com/office/drawing/2014/main" id="{ACD9D2F6-5678-E643-B46A-EF1CF9F83653}"/>
              </a:ext>
            </a:extLst>
          </p:cNvPr>
          <p:cNvSpPr/>
          <p:nvPr/>
        </p:nvSpPr>
        <p:spPr>
          <a:xfrm rot="16200000">
            <a:off x="2497182" y="1014278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+mj-lt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044B6E1-6A8A-4740-B4DF-14FFC13F8AD6}"/>
              </a:ext>
            </a:extLst>
          </p:cNvPr>
          <p:cNvSpPr txBox="1"/>
          <p:nvPr/>
        </p:nvSpPr>
        <p:spPr>
          <a:xfrm>
            <a:off x="1635861" y="1617242"/>
            <a:ext cx="1634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Transaction (Tx-0)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3E7F3D-2A06-C94C-B7CC-CECDD48E5F80}"/>
              </a:ext>
            </a:extLst>
          </p:cNvPr>
          <p:cNvSpPr txBox="1"/>
          <p:nvPr/>
        </p:nvSpPr>
        <p:spPr>
          <a:xfrm>
            <a:off x="3157363" y="3348276"/>
            <a:ext cx="942887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1. Prefetch</a:t>
            </a:r>
          </a:p>
        </p:txBody>
      </p:sp>
      <p:sp>
        <p:nvSpPr>
          <p:cNvPr id="68" name="Right Arrow 67">
            <a:extLst>
              <a:ext uri="{FF2B5EF4-FFF2-40B4-BE49-F238E27FC236}">
                <a16:creationId xmlns:a16="http://schemas.microsoft.com/office/drawing/2014/main" id="{A2333694-4217-4F44-B8E4-64912C2BB988}"/>
              </a:ext>
            </a:extLst>
          </p:cNvPr>
          <p:cNvSpPr/>
          <p:nvPr/>
        </p:nvSpPr>
        <p:spPr>
          <a:xfrm>
            <a:off x="4705237" y="1867321"/>
            <a:ext cx="2432307" cy="224179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43C9BAF-F32D-1842-ABC3-E7486A4B19D0}"/>
              </a:ext>
            </a:extLst>
          </p:cNvPr>
          <p:cNvSpPr txBox="1"/>
          <p:nvPr/>
        </p:nvSpPr>
        <p:spPr>
          <a:xfrm>
            <a:off x="5321870" y="1617401"/>
            <a:ext cx="853119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2. Submit</a:t>
            </a:r>
          </a:p>
        </p:txBody>
      </p:sp>
      <p:sp>
        <p:nvSpPr>
          <p:cNvPr id="70" name="Right Arrow 69">
            <a:extLst>
              <a:ext uri="{FF2B5EF4-FFF2-40B4-BE49-F238E27FC236}">
                <a16:creationId xmlns:a16="http://schemas.microsoft.com/office/drawing/2014/main" id="{A002DA3F-64B8-2345-8780-58BBAAD0C572}"/>
              </a:ext>
            </a:extLst>
          </p:cNvPr>
          <p:cNvSpPr/>
          <p:nvPr/>
        </p:nvSpPr>
        <p:spPr>
          <a:xfrm rot="8113809">
            <a:off x="6839149" y="2311872"/>
            <a:ext cx="417524" cy="2554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71" name="Right Arrow 70">
            <a:extLst>
              <a:ext uri="{FF2B5EF4-FFF2-40B4-BE49-F238E27FC236}">
                <a16:creationId xmlns:a16="http://schemas.microsoft.com/office/drawing/2014/main" id="{9A3DED42-D10C-3749-8036-5FD8E7335B3D}"/>
              </a:ext>
            </a:extLst>
          </p:cNvPr>
          <p:cNvSpPr/>
          <p:nvPr/>
        </p:nvSpPr>
        <p:spPr>
          <a:xfrm>
            <a:off x="7341696" y="2871391"/>
            <a:ext cx="611896" cy="2554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6F0A6536-8D9D-8D4A-9D30-A59854E7A56F}"/>
              </a:ext>
            </a:extLst>
          </p:cNvPr>
          <p:cNvSpPr/>
          <p:nvPr/>
        </p:nvSpPr>
        <p:spPr>
          <a:xfrm rot="13909041">
            <a:off x="7980261" y="2339087"/>
            <a:ext cx="374803" cy="195701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C822C37-A653-B94A-AEED-75AF448706FE}"/>
              </a:ext>
            </a:extLst>
          </p:cNvPr>
          <p:cNvSpPr txBox="1"/>
          <p:nvPr/>
        </p:nvSpPr>
        <p:spPr>
          <a:xfrm>
            <a:off x="7663098" y="3304808"/>
            <a:ext cx="872098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3. Update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B8CE8A6-6672-BC4A-8D5C-A278E3415416}"/>
              </a:ext>
            </a:extLst>
          </p:cNvPr>
          <p:cNvSpPr txBox="1"/>
          <p:nvPr/>
        </p:nvSpPr>
        <p:spPr>
          <a:xfrm>
            <a:off x="838200" y="913196"/>
            <a:ext cx="4945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Miners do not perform I/O in the critical path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69272FDD-8112-598F-7D7B-484D687C1035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 descr="Beach umbrella with solid fill">
            <a:extLst>
              <a:ext uri="{FF2B5EF4-FFF2-40B4-BE49-F238E27FC236}">
                <a16:creationId xmlns:a16="http://schemas.microsoft.com/office/drawing/2014/main" id="{A3C2A9F7-6419-546C-04B2-3DA37CBB0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0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3" grpId="0" animBg="1"/>
      <p:bldP spid="242" grpId="0" animBg="1"/>
      <p:bldP spid="248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7" grpId="0" animBg="1"/>
      <p:bldP spid="259" grpId="0" animBg="1"/>
      <p:bldP spid="263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2" grpId="0" animBg="1"/>
      <p:bldP spid="274" grpId="0" animBg="1"/>
      <p:bldP spid="278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7" grpId="0" animBg="1"/>
      <p:bldP spid="289" grpId="0" animBg="1"/>
      <p:bldP spid="111" grpId="0"/>
      <p:bldP spid="83" grpId="0" animBg="1"/>
      <p:bldP spid="84" grpId="0"/>
      <p:bldP spid="61" grpId="0" animBg="1"/>
      <p:bldP spid="62" grpId="0" animBg="1"/>
      <p:bldP spid="63" grpId="0" animBg="1"/>
      <p:bldP spid="64" grpId="0" animBg="1"/>
      <p:bldP spid="65" grpId="0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5A7F66D-D268-7B4D-90AB-05F1012B2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Challenge-I: Concurrent updates to storage</a:t>
            </a:r>
            <a:endParaRPr lang="en-US" sz="2400" dirty="0"/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I/O-Helpers can prefetch from storage nodes while miners are updating them</a:t>
            </a:r>
          </a:p>
          <a:p>
            <a:pPr defTabSz="1422364">
              <a:spcBef>
                <a:spcPct val="0"/>
              </a:spcBef>
              <a:spcAft>
                <a:spcPct val="35000"/>
              </a:spcAft>
            </a:pPr>
            <a:r>
              <a:rPr lang="en-US" sz="2400" dirty="0"/>
              <a:t>Storage nodes need to provide consistency in the presence of concurrency!</a:t>
            </a:r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endParaRPr lang="en-US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273E5-9122-AC4B-B150-E9075ACF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35</a:t>
            </a:fld>
            <a:endParaRPr lang="en-US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05000ACA-5228-E647-8CD3-9ADABE84393C}"/>
              </a:ext>
            </a:extLst>
          </p:cNvPr>
          <p:cNvSpPr txBox="1">
            <a:spLocks/>
          </p:cNvSpPr>
          <p:nvPr/>
        </p:nvSpPr>
        <p:spPr>
          <a:xfrm>
            <a:off x="838200" y="250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RainBlock: Challenges</a:t>
            </a:r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E73A9EB6-D2E2-5C1F-66C0-77CA19D77C89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 descr="Beach umbrella with solid fill">
            <a:extLst>
              <a:ext uri="{FF2B5EF4-FFF2-40B4-BE49-F238E27FC236}">
                <a16:creationId xmlns:a16="http://schemas.microsoft.com/office/drawing/2014/main" id="{0621C316-7BF7-00D7-32DE-A609A78B4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5A7F66D-D268-7B4D-90AB-05F1012B2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Challenge-I: Concurrent updates to storage</a:t>
            </a:r>
            <a:endParaRPr lang="en-US" sz="2400" dirty="0"/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I/O-Helpers can prefetch from storage nodes while miners are updating them</a:t>
            </a:r>
          </a:p>
          <a:p>
            <a:pPr defTabSz="1422364">
              <a:spcBef>
                <a:spcPct val="0"/>
              </a:spcBef>
              <a:spcAft>
                <a:spcPct val="35000"/>
              </a:spcAft>
            </a:pPr>
            <a:r>
              <a:rPr lang="en-US" sz="2400" dirty="0"/>
              <a:t>Storage nodes need to provide consistency in the presence of concurrency!</a:t>
            </a:r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Challenge-II:  Increased network traffic</a:t>
            </a:r>
          </a:p>
          <a:p>
            <a:pPr marL="0" indent="0" defTabSz="1422364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RainBlock trades off local disk-I/O for network-I/O</a:t>
            </a:r>
          </a:p>
          <a:p>
            <a:pPr defTabSz="1422364"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prstClr val="black"/>
                </a:solidFill>
              </a:rPr>
              <a:t>Data is now transmitted over the network, and is very large</a:t>
            </a:r>
          </a:p>
          <a:p>
            <a:pPr defTabSz="1422364"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prstClr val="black"/>
                </a:solidFill>
              </a:rPr>
              <a:t>Stateless Clients proposal did not gain traction due to high network overheads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273E5-9122-AC4B-B150-E9075ACF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36</a:t>
            </a:fld>
            <a:endParaRPr lang="en-US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05000ACA-5228-E647-8CD3-9ADABE84393C}"/>
              </a:ext>
            </a:extLst>
          </p:cNvPr>
          <p:cNvSpPr txBox="1">
            <a:spLocks/>
          </p:cNvSpPr>
          <p:nvPr/>
        </p:nvSpPr>
        <p:spPr>
          <a:xfrm>
            <a:off x="838200" y="250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RainBlock: Challenges</a:t>
            </a:r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D4AF7231-5C42-1F4F-E733-89DA19426E7F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 descr="Beach umbrella with solid fill">
            <a:extLst>
              <a:ext uri="{FF2B5EF4-FFF2-40B4-BE49-F238E27FC236}">
                <a16:creationId xmlns:a16="http://schemas.microsoft.com/office/drawing/2014/main" id="{3F7964C3-7C04-DBE5-92F1-CF0C13325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8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ight Arrow 290">
            <a:extLst>
              <a:ext uri="{FF2B5EF4-FFF2-40B4-BE49-F238E27FC236}">
                <a16:creationId xmlns:a16="http://schemas.microsoft.com/office/drawing/2014/main" id="{F3977C65-41E8-4D4A-B2A4-8F5E8766F0EF}"/>
              </a:ext>
            </a:extLst>
          </p:cNvPr>
          <p:cNvSpPr/>
          <p:nvPr/>
        </p:nvSpPr>
        <p:spPr>
          <a:xfrm rot="5400000">
            <a:off x="6732248" y="2924056"/>
            <a:ext cx="1773243" cy="2426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480B7-A5CF-D449-82B2-9C38E2A4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95"/>
            <a:ext cx="10515600" cy="1325563"/>
          </a:xfrm>
        </p:spPr>
        <p:txBody>
          <a:bodyPr/>
          <a:lstStyle/>
          <a:p>
            <a:r>
              <a:rPr lang="en-US" dirty="0"/>
              <a:t>Handling Concurrent Operations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774A7-A107-D64F-A3BA-D5D49C21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37</a:t>
            </a:fld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41E5349-D0BF-DB4A-8563-6DC013D45D45}"/>
              </a:ext>
            </a:extLst>
          </p:cNvPr>
          <p:cNvSpPr txBox="1"/>
          <p:nvPr/>
        </p:nvSpPr>
        <p:spPr>
          <a:xfrm>
            <a:off x="838200" y="913196"/>
            <a:ext cx="4945936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Concurrency and consistency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370558A-F85C-9E45-98C0-6637671F4E5B}"/>
              </a:ext>
            </a:extLst>
          </p:cNvPr>
          <p:cNvSpPr/>
          <p:nvPr/>
        </p:nvSpPr>
        <p:spPr>
          <a:xfrm>
            <a:off x="3655129" y="1708931"/>
            <a:ext cx="1059868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Helper1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BB2BC442-A04D-D54B-8706-4B0BEEAFA3CF}"/>
              </a:ext>
            </a:extLst>
          </p:cNvPr>
          <p:cNvSpPr/>
          <p:nvPr/>
        </p:nvSpPr>
        <p:spPr>
          <a:xfrm>
            <a:off x="7137544" y="1734218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pic>
        <p:nvPicPr>
          <p:cNvPr id="239" name="Graphic 238" descr="Database">
            <a:extLst>
              <a:ext uri="{FF2B5EF4-FFF2-40B4-BE49-F238E27FC236}">
                <a16:creationId xmlns:a16="http://schemas.microsoft.com/office/drawing/2014/main" id="{16408242-9A49-6844-86F3-7001F973C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4911" y="4168696"/>
            <a:ext cx="914400" cy="914400"/>
          </a:xfrm>
          <a:prstGeom prst="rect">
            <a:avLst/>
          </a:prstGeom>
        </p:spPr>
      </p:pic>
      <p:pic>
        <p:nvPicPr>
          <p:cNvPr id="240" name="Graphic 239" descr="Database">
            <a:extLst>
              <a:ext uri="{FF2B5EF4-FFF2-40B4-BE49-F238E27FC236}">
                <a16:creationId xmlns:a16="http://schemas.microsoft.com/office/drawing/2014/main" id="{F14F7C2B-FB38-564A-A4B3-A49CC988F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5051" y="4184897"/>
            <a:ext cx="914400" cy="914400"/>
          </a:xfrm>
          <a:prstGeom prst="rect">
            <a:avLst/>
          </a:prstGeom>
        </p:spPr>
      </p:pic>
      <p:pic>
        <p:nvPicPr>
          <p:cNvPr id="241" name="Graphic 240" descr="Database">
            <a:extLst>
              <a:ext uri="{FF2B5EF4-FFF2-40B4-BE49-F238E27FC236}">
                <a16:creationId xmlns:a16="http://schemas.microsoft.com/office/drawing/2014/main" id="{786DD69C-8A6D-9040-A885-B113C088F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6775" y="4173077"/>
            <a:ext cx="914400" cy="914400"/>
          </a:xfrm>
          <a:prstGeom prst="rect">
            <a:avLst/>
          </a:prstGeom>
        </p:spPr>
      </p:pic>
      <p:sp>
        <p:nvSpPr>
          <p:cNvPr id="242" name="Rounded Rectangle 241">
            <a:extLst>
              <a:ext uri="{FF2B5EF4-FFF2-40B4-BE49-F238E27FC236}">
                <a16:creationId xmlns:a16="http://schemas.microsoft.com/office/drawing/2014/main" id="{DAE2D1F7-E068-DB41-941B-A00D34D756A4}"/>
              </a:ext>
            </a:extLst>
          </p:cNvPr>
          <p:cNvSpPr/>
          <p:nvPr/>
        </p:nvSpPr>
        <p:spPr>
          <a:xfrm>
            <a:off x="1340070" y="3906730"/>
            <a:ext cx="9511861" cy="1560991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2" name="Right Arrow 221">
            <a:extLst>
              <a:ext uri="{FF2B5EF4-FFF2-40B4-BE49-F238E27FC236}">
                <a16:creationId xmlns:a16="http://schemas.microsoft.com/office/drawing/2014/main" id="{1D3AE99C-F617-4E4D-A444-6B8368C5791D}"/>
              </a:ext>
            </a:extLst>
          </p:cNvPr>
          <p:cNvSpPr/>
          <p:nvPr/>
        </p:nvSpPr>
        <p:spPr>
          <a:xfrm rot="16200000">
            <a:off x="3292346" y="2897721"/>
            <a:ext cx="1622732" cy="2426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4342AD9D-5399-BA48-94F9-4AE5E633E4C6}"/>
              </a:ext>
            </a:extLst>
          </p:cNvPr>
          <p:cNvSpPr txBox="1"/>
          <p:nvPr/>
        </p:nvSpPr>
        <p:spPr>
          <a:xfrm>
            <a:off x="3315218" y="3363269"/>
            <a:ext cx="772969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Prefetch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59625A39-5F79-9B43-94EE-E5D912F3ADAC}"/>
              </a:ext>
            </a:extLst>
          </p:cNvPr>
          <p:cNvSpPr txBox="1"/>
          <p:nvPr/>
        </p:nvSpPr>
        <p:spPr>
          <a:xfrm>
            <a:off x="7663097" y="3304808"/>
            <a:ext cx="702180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Update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EAAEAB2-62AE-9749-927E-BF6DE884CECB}"/>
              </a:ext>
            </a:extLst>
          </p:cNvPr>
          <p:cNvSpPr/>
          <p:nvPr/>
        </p:nvSpPr>
        <p:spPr>
          <a:xfrm>
            <a:off x="9642494" y="3701985"/>
            <a:ext cx="1207189" cy="3002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35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Storage Nodes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B20F788-CE03-CE4B-A13A-DF38D3A719FB}"/>
              </a:ext>
            </a:extLst>
          </p:cNvPr>
          <p:cNvSpPr txBox="1"/>
          <p:nvPr/>
        </p:nvSpPr>
        <p:spPr>
          <a:xfrm>
            <a:off x="7137545" y="4201328"/>
            <a:ext cx="85373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/>
              <a:t>...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42C3E94-72FF-A14D-A122-C50265E309FF}"/>
              </a:ext>
            </a:extLst>
          </p:cNvPr>
          <p:cNvSpPr/>
          <p:nvPr/>
        </p:nvSpPr>
        <p:spPr>
          <a:xfrm>
            <a:off x="5727887" y="5558856"/>
            <a:ext cx="445141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67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Distributed Sharded Merkle Tree (DSM-Tree)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2CDC8C7-AD7D-7645-8995-8B04682831D8}"/>
              </a:ext>
            </a:extLst>
          </p:cNvPr>
          <p:cNvSpPr/>
          <p:nvPr/>
        </p:nvSpPr>
        <p:spPr>
          <a:xfrm>
            <a:off x="7953592" y="266485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MinerN</a:t>
            </a:r>
          </a:p>
        </p:txBody>
      </p:sp>
      <p:pic>
        <p:nvPicPr>
          <p:cNvPr id="19" name="Graphic 18" descr="Arrow circle">
            <a:extLst>
              <a:ext uri="{FF2B5EF4-FFF2-40B4-BE49-F238E27FC236}">
                <a16:creationId xmlns:a16="http://schemas.microsoft.com/office/drawing/2014/main" id="{F6D85AE6-3C0F-DE40-9E1F-12B28528A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0635" y="2124061"/>
            <a:ext cx="914400" cy="914400"/>
          </a:xfrm>
          <a:prstGeom prst="rect">
            <a:avLst/>
          </a:prstGeom>
        </p:spPr>
      </p:pic>
      <p:sp>
        <p:nvSpPr>
          <p:cNvPr id="20" name="Folded Corner 19">
            <a:extLst>
              <a:ext uri="{FF2B5EF4-FFF2-40B4-BE49-F238E27FC236}">
                <a16:creationId xmlns:a16="http://schemas.microsoft.com/office/drawing/2014/main" id="{9A2E3617-EF68-764F-8711-13F5B534DC0C}"/>
              </a:ext>
            </a:extLst>
          </p:cNvPr>
          <p:cNvSpPr/>
          <p:nvPr/>
        </p:nvSpPr>
        <p:spPr>
          <a:xfrm>
            <a:off x="8455589" y="1684228"/>
            <a:ext cx="434113" cy="369333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B1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4C25E7-9CFF-EF45-96E1-3D6875EA411D}"/>
              </a:ext>
            </a:extLst>
          </p:cNvPr>
          <p:cNvCxnSpPr>
            <a:cxnSpLocks/>
            <a:endCxn id="20" idx="3"/>
          </p:cNvCxnSpPr>
          <p:nvPr/>
        </p:nvCxnSpPr>
        <p:spPr>
          <a:xfrm flipH="1">
            <a:off x="8889701" y="1868896"/>
            <a:ext cx="27709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21839913-8F38-AF46-86EE-6C11CA782BDF}"/>
              </a:ext>
            </a:extLst>
          </p:cNvPr>
          <p:cNvSpPr/>
          <p:nvPr/>
        </p:nvSpPr>
        <p:spPr>
          <a:xfrm>
            <a:off x="9189873" y="1684228"/>
            <a:ext cx="434113" cy="369333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id="{D5FFCEFE-37E6-F744-AC8E-913395CC15A9}"/>
              </a:ext>
            </a:extLst>
          </p:cNvPr>
          <p:cNvSpPr/>
          <p:nvPr/>
        </p:nvSpPr>
        <p:spPr>
          <a:xfrm>
            <a:off x="9920253" y="1683583"/>
            <a:ext cx="434113" cy="369333"/>
          </a:xfrm>
          <a:prstGeom prst="foldedCorner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bg1"/>
                </a:solidFill>
              </a:rPr>
              <a:t>B3</a:t>
            </a:r>
          </a:p>
        </p:txBody>
      </p:sp>
      <p:sp>
        <p:nvSpPr>
          <p:cNvPr id="24" name="Folded Corner 23">
            <a:extLst>
              <a:ext uri="{FF2B5EF4-FFF2-40B4-BE49-F238E27FC236}">
                <a16:creationId xmlns:a16="http://schemas.microsoft.com/office/drawing/2014/main" id="{EDCB735D-C033-D842-B3CB-C38A4DF89D3B}"/>
              </a:ext>
            </a:extLst>
          </p:cNvPr>
          <p:cNvSpPr/>
          <p:nvPr/>
        </p:nvSpPr>
        <p:spPr>
          <a:xfrm>
            <a:off x="9053464" y="2736850"/>
            <a:ext cx="434113" cy="369333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25" name="Folded Corner 24">
            <a:extLst>
              <a:ext uri="{FF2B5EF4-FFF2-40B4-BE49-F238E27FC236}">
                <a16:creationId xmlns:a16="http://schemas.microsoft.com/office/drawing/2014/main" id="{8CAD5036-9219-8049-B4BC-997ACE115DB3}"/>
              </a:ext>
            </a:extLst>
          </p:cNvPr>
          <p:cNvSpPr/>
          <p:nvPr/>
        </p:nvSpPr>
        <p:spPr>
          <a:xfrm>
            <a:off x="9787748" y="2736850"/>
            <a:ext cx="434113" cy="369333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26" name="Folded Corner 25">
            <a:extLst>
              <a:ext uri="{FF2B5EF4-FFF2-40B4-BE49-F238E27FC236}">
                <a16:creationId xmlns:a16="http://schemas.microsoft.com/office/drawing/2014/main" id="{E38F633A-A6EE-284D-9CF9-003784832E50}"/>
              </a:ext>
            </a:extLst>
          </p:cNvPr>
          <p:cNvSpPr/>
          <p:nvPr/>
        </p:nvSpPr>
        <p:spPr>
          <a:xfrm>
            <a:off x="10522031" y="2730051"/>
            <a:ext cx="536495" cy="36933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B3’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039CB8-402E-6C40-82A6-F2F3C7707F48}"/>
              </a:ext>
            </a:extLst>
          </p:cNvPr>
          <p:cNvCxnSpPr>
            <a:cxnSpLocks/>
          </p:cNvCxnSpPr>
          <p:nvPr/>
        </p:nvCxnSpPr>
        <p:spPr>
          <a:xfrm flipH="1">
            <a:off x="9499114" y="2909884"/>
            <a:ext cx="27709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E3993D6-6BA4-D04E-8974-79091BD20F26}"/>
              </a:ext>
            </a:extLst>
          </p:cNvPr>
          <p:cNvCxnSpPr>
            <a:cxnSpLocks/>
          </p:cNvCxnSpPr>
          <p:nvPr/>
        </p:nvCxnSpPr>
        <p:spPr>
          <a:xfrm flipH="1">
            <a:off x="10221859" y="2921516"/>
            <a:ext cx="27709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38EC34A-A462-9A4F-8566-92DB08AAF34F}"/>
              </a:ext>
            </a:extLst>
          </p:cNvPr>
          <p:cNvCxnSpPr>
            <a:cxnSpLocks/>
          </p:cNvCxnSpPr>
          <p:nvPr/>
        </p:nvCxnSpPr>
        <p:spPr>
          <a:xfrm flipH="1">
            <a:off x="9631879" y="1865996"/>
            <a:ext cx="27709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4692826-21EF-0A44-882F-CA8C2B73C941}"/>
              </a:ext>
            </a:extLst>
          </p:cNvPr>
          <p:cNvCxnSpPr>
            <a:cxnSpLocks/>
            <a:stCxn id="35" idx="2"/>
            <a:endCxn id="37" idx="0"/>
          </p:cNvCxnSpPr>
          <p:nvPr/>
        </p:nvCxnSpPr>
        <p:spPr>
          <a:xfrm flipH="1">
            <a:off x="2681137" y="4785255"/>
            <a:ext cx="148153" cy="225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6E27D1E-D1E5-7040-8789-EA1166A79AB3}"/>
              </a:ext>
            </a:extLst>
          </p:cNvPr>
          <p:cNvCxnSpPr>
            <a:cxnSpLocks/>
            <a:stCxn id="36" idx="2"/>
            <a:endCxn id="39" idx="0"/>
          </p:cNvCxnSpPr>
          <p:nvPr/>
        </p:nvCxnSpPr>
        <p:spPr>
          <a:xfrm>
            <a:off x="3325570" y="4782636"/>
            <a:ext cx="194319" cy="228888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1F1BA5B-8B2D-DE40-A39A-F093B32D6242}"/>
              </a:ext>
            </a:extLst>
          </p:cNvPr>
          <p:cNvCxnSpPr>
            <a:cxnSpLocks/>
            <a:stCxn id="36" idx="2"/>
            <a:endCxn id="38" idx="0"/>
          </p:cNvCxnSpPr>
          <p:nvPr/>
        </p:nvCxnSpPr>
        <p:spPr>
          <a:xfrm flipH="1">
            <a:off x="3146424" y="4782637"/>
            <a:ext cx="179147" cy="230265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9FDBD6F-D4CA-FF49-971A-3788441BA47F}"/>
              </a:ext>
            </a:extLst>
          </p:cNvPr>
          <p:cNvSpPr/>
          <p:nvPr/>
        </p:nvSpPr>
        <p:spPr>
          <a:xfrm>
            <a:off x="3091991" y="4108054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F8610DF-4DC7-BD4B-85A2-2168C45FB83C}"/>
              </a:ext>
            </a:extLst>
          </p:cNvPr>
          <p:cNvCxnSpPr>
            <a:cxnSpLocks/>
            <a:stCxn id="33" idx="2"/>
            <a:endCxn id="36" idx="0"/>
          </p:cNvCxnSpPr>
          <p:nvPr/>
        </p:nvCxnSpPr>
        <p:spPr>
          <a:xfrm>
            <a:off x="3240144" y="4354820"/>
            <a:ext cx="85427" cy="181051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D78909A3-1F1E-174C-98EC-15D522A970B1}"/>
              </a:ext>
            </a:extLst>
          </p:cNvPr>
          <p:cNvSpPr/>
          <p:nvPr/>
        </p:nvSpPr>
        <p:spPr>
          <a:xfrm>
            <a:off x="2681136" y="453848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B250649-C5B5-F64B-9DF4-3E6FD5AB3736}"/>
              </a:ext>
            </a:extLst>
          </p:cNvPr>
          <p:cNvSpPr/>
          <p:nvPr/>
        </p:nvSpPr>
        <p:spPr>
          <a:xfrm>
            <a:off x="3177417" y="4535870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95539D5-01E0-394D-A509-BF15C3B81F80}"/>
              </a:ext>
            </a:extLst>
          </p:cNvPr>
          <p:cNvSpPr/>
          <p:nvPr/>
        </p:nvSpPr>
        <p:spPr>
          <a:xfrm>
            <a:off x="2532983" y="5010814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B523A15-AFD8-0047-93DA-DA9EAFD07E22}"/>
              </a:ext>
            </a:extLst>
          </p:cNvPr>
          <p:cNvSpPr/>
          <p:nvPr/>
        </p:nvSpPr>
        <p:spPr>
          <a:xfrm>
            <a:off x="2998272" y="5012902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43DE908-F7BC-C545-A0DE-DC9C8A950584}"/>
              </a:ext>
            </a:extLst>
          </p:cNvPr>
          <p:cNvSpPr/>
          <p:nvPr/>
        </p:nvSpPr>
        <p:spPr>
          <a:xfrm>
            <a:off x="3371735" y="5011525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2A1341B-EE16-D647-85F1-9008CDC55EAA}"/>
              </a:ext>
            </a:extLst>
          </p:cNvPr>
          <p:cNvCxnSpPr>
            <a:cxnSpLocks/>
            <a:stCxn id="33" idx="2"/>
            <a:endCxn id="41" idx="0"/>
          </p:cNvCxnSpPr>
          <p:nvPr/>
        </p:nvCxnSpPr>
        <p:spPr>
          <a:xfrm>
            <a:off x="3240144" y="4354819"/>
            <a:ext cx="607147" cy="170872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4CA4C5B-AF95-DA40-AC2B-654395894186}"/>
              </a:ext>
            </a:extLst>
          </p:cNvPr>
          <p:cNvSpPr/>
          <p:nvPr/>
        </p:nvSpPr>
        <p:spPr>
          <a:xfrm>
            <a:off x="3699137" y="4525691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0EC577C-B9BA-1546-B291-0C462F68A5F1}"/>
              </a:ext>
            </a:extLst>
          </p:cNvPr>
          <p:cNvCxnSpPr>
            <a:cxnSpLocks/>
            <a:stCxn id="41" idx="2"/>
            <a:endCxn id="43" idx="0"/>
          </p:cNvCxnSpPr>
          <p:nvPr/>
        </p:nvCxnSpPr>
        <p:spPr>
          <a:xfrm>
            <a:off x="3847291" y="4772457"/>
            <a:ext cx="140183" cy="2396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BF2C3C39-F5C5-BC45-8F2B-42B9FDF35D28}"/>
              </a:ext>
            </a:extLst>
          </p:cNvPr>
          <p:cNvSpPr/>
          <p:nvPr/>
        </p:nvSpPr>
        <p:spPr>
          <a:xfrm>
            <a:off x="3839320" y="5012077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5282226-0FA9-2246-8506-B419885DF8A9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 flipH="1">
            <a:off x="2360132" y="4797610"/>
            <a:ext cx="148153" cy="225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523F848-4DEC-FE43-B69A-AA400FF4762D}"/>
              </a:ext>
            </a:extLst>
          </p:cNvPr>
          <p:cNvSpPr/>
          <p:nvPr/>
        </p:nvSpPr>
        <p:spPr>
          <a:xfrm>
            <a:off x="2770985" y="4120407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D28FD81-DFE8-354C-B6BC-1C49AC039677}"/>
              </a:ext>
            </a:extLst>
          </p:cNvPr>
          <p:cNvCxnSpPr>
            <a:cxnSpLocks/>
            <a:stCxn id="45" idx="2"/>
            <a:endCxn id="47" idx="0"/>
          </p:cNvCxnSpPr>
          <p:nvPr/>
        </p:nvCxnSpPr>
        <p:spPr>
          <a:xfrm flipH="1">
            <a:off x="2508286" y="4367174"/>
            <a:ext cx="410855" cy="183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9D3AEBD7-E9AE-E94B-A8AE-DC839A466841}"/>
              </a:ext>
            </a:extLst>
          </p:cNvPr>
          <p:cNvSpPr/>
          <p:nvPr/>
        </p:nvSpPr>
        <p:spPr>
          <a:xfrm>
            <a:off x="2360131" y="4550842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299CF925-9CD6-7243-9144-4BAAD2AFCC6D}"/>
              </a:ext>
            </a:extLst>
          </p:cNvPr>
          <p:cNvSpPr/>
          <p:nvPr/>
        </p:nvSpPr>
        <p:spPr>
          <a:xfrm>
            <a:off x="2211977" y="5023167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36C7F24-5DEA-DD4F-97E3-C67C42495DF6}"/>
              </a:ext>
            </a:extLst>
          </p:cNvPr>
          <p:cNvCxnSpPr>
            <a:cxnSpLocks/>
            <a:stCxn id="45" idx="2"/>
            <a:endCxn id="41" idx="0"/>
          </p:cNvCxnSpPr>
          <p:nvPr/>
        </p:nvCxnSpPr>
        <p:spPr>
          <a:xfrm>
            <a:off x="2919141" y="4367174"/>
            <a:ext cx="928151" cy="1585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04427FD-11C7-6445-A315-DE2AA9F636D0}"/>
              </a:ext>
            </a:extLst>
          </p:cNvPr>
          <p:cNvCxnSpPr>
            <a:cxnSpLocks/>
            <a:stCxn id="33" idx="2"/>
            <a:endCxn id="35" idx="0"/>
          </p:cNvCxnSpPr>
          <p:nvPr/>
        </p:nvCxnSpPr>
        <p:spPr>
          <a:xfrm flipH="1">
            <a:off x="2829290" y="4354820"/>
            <a:ext cx="410855" cy="183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5851090-4E50-DB49-BBE1-5819B48CA85B}"/>
              </a:ext>
            </a:extLst>
          </p:cNvPr>
          <p:cNvCxnSpPr>
            <a:cxnSpLocks/>
            <a:stCxn id="57" idx="2"/>
            <a:endCxn id="59" idx="0"/>
          </p:cNvCxnSpPr>
          <p:nvPr/>
        </p:nvCxnSpPr>
        <p:spPr>
          <a:xfrm flipH="1">
            <a:off x="5133444" y="4793958"/>
            <a:ext cx="148153" cy="22555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3C1926E-B54F-494E-9692-F4DAA9536F4E}"/>
              </a:ext>
            </a:extLst>
          </p:cNvPr>
          <p:cNvCxnSpPr>
            <a:cxnSpLocks/>
            <a:stCxn id="58" idx="2"/>
            <a:endCxn id="61" idx="0"/>
          </p:cNvCxnSpPr>
          <p:nvPr/>
        </p:nvCxnSpPr>
        <p:spPr>
          <a:xfrm>
            <a:off x="5777878" y="4791339"/>
            <a:ext cx="194319" cy="2288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EBEE35E-C9F9-3241-B0C6-42B01B96E78D}"/>
              </a:ext>
            </a:extLst>
          </p:cNvPr>
          <p:cNvCxnSpPr>
            <a:cxnSpLocks/>
            <a:stCxn id="58" idx="2"/>
            <a:endCxn id="60" idx="0"/>
          </p:cNvCxnSpPr>
          <p:nvPr/>
        </p:nvCxnSpPr>
        <p:spPr>
          <a:xfrm flipH="1">
            <a:off x="5598731" y="4791340"/>
            <a:ext cx="179147" cy="2302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A2AA7E27-2EC3-214B-A0F3-1E0E8A9A9765}"/>
              </a:ext>
            </a:extLst>
          </p:cNvPr>
          <p:cNvSpPr/>
          <p:nvPr/>
        </p:nvSpPr>
        <p:spPr>
          <a:xfrm>
            <a:off x="5544297" y="4116755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D8E26CC-A2B2-9545-AE4A-A80760C81BEA}"/>
              </a:ext>
            </a:extLst>
          </p:cNvPr>
          <p:cNvCxnSpPr>
            <a:cxnSpLocks/>
            <a:stCxn id="54" idx="2"/>
            <a:endCxn id="58" idx="0"/>
          </p:cNvCxnSpPr>
          <p:nvPr/>
        </p:nvCxnSpPr>
        <p:spPr>
          <a:xfrm>
            <a:off x="5692451" y="4363521"/>
            <a:ext cx="85427" cy="181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5C8F024-C019-5643-8FDA-B8ACBEB500D5}"/>
              </a:ext>
            </a:extLst>
          </p:cNvPr>
          <p:cNvCxnSpPr>
            <a:cxnSpLocks/>
            <a:stCxn id="54" idx="2"/>
            <a:endCxn id="57" idx="0"/>
          </p:cNvCxnSpPr>
          <p:nvPr/>
        </p:nvCxnSpPr>
        <p:spPr>
          <a:xfrm flipH="1">
            <a:off x="5281598" y="4363522"/>
            <a:ext cx="410855" cy="18366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5D03C816-6BA3-024D-9229-D3F0FC034778}"/>
              </a:ext>
            </a:extLst>
          </p:cNvPr>
          <p:cNvSpPr/>
          <p:nvPr/>
        </p:nvSpPr>
        <p:spPr>
          <a:xfrm>
            <a:off x="5133443" y="4547190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EFAB38B-1BA5-B148-96D9-F65611280DFE}"/>
              </a:ext>
            </a:extLst>
          </p:cNvPr>
          <p:cNvSpPr/>
          <p:nvPr/>
        </p:nvSpPr>
        <p:spPr>
          <a:xfrm>
            <a:off x="5629724" y="454457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57EB4460-7082-F643-BE19-1C07FDEB69F3}"/>
              </a:ext>
            </a:extLst>
          </p:cNvPr>
          <p:cNvSpPr/>
          <p:nvPr/>
        </p:nvSpPr>
        <p:spPr>
          <a:xfrm>
            <a:off x="4985289" y="5019515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93F3AF65-6A9A-4C41-895F-6D09FDD61F03}"/>
              </a:ext>
            </a:extLst>
          </p:cNvPr>
          <p:cNvSpPr/>
          <p:nvPr/>
        </p:nvSpPr>
        <p:spPr>
          <a:xfrm>
            <a:off x="5450579" y="502160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7CA29E7A-51BC-1146-8D3C-73F92AE4DA49}"/>
              </a:ext>
            </a:extLst>
          </p:cNvPr>
          <p:cNvSpPr/>
          <p:nvPr/>
        </p:nvSpPr>
        <p:spPr>
          <a:xfrm>
            <a:off x="5824041" y="502022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CECC9B0-CC1F-3A45-BFD1-B5524F19E706}"/>
              </a:ext>
            </a:extLst>
          </p:cNvPr>
          <p:cNvCxnSpPr>
            <a:cxnSpLocks/>
            <a:stCxn id="54" idx="2"/>
            <a:endCxn id="64" idx="0"/>
          </p:cNvCxnSpPr>
          <p:nvPr/>
        </p:nvCxnSpPr>
        <p:spPr>
          <a:xfrm>
            <a:off x="5692451" y="4363521"/>
            <a:ext cx="607147" cy="170872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455492B0-DC0E-CC45-90AB-9E1651044C6F}"/>
              </a:ext>
            </a:extLst>
          </p:cNvPr>
          <p:cNvSpPr/>
          <p:nvPr/>
        </p:nvSpPr>
        <p:spPr>
          <a:xfrm>
            <a:off x="6151444" y="4534394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6769D4E-C327-1D42-9320-09B4AD7FF8B7}"/>
              </a:ext>
            </a:extLst>
          </p:cNvPr>
          <p:cNvCxnSpPr>
            <a:cxnSpLocks/>
            <a:stCxn id="64" idx="2"/>
            <a:endCxn id="66" idx="0"/>
          </p:cNvCxnSpPr>
          <p:nvPr/>
        </p:nvCxnSpPr>
        <p:spPr>
          <a:xfrm>
            <a:off x="6299598" y="4781160"/>
            <a:ext cx="140183" cy="23961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17FB8D54-1AFC-8D42-B53D-E480FDC9F327}"/>
              </a:ext>
            </a:extLst>
          </p:cNvPr>
          <p:cNvSpPr/>
          <p:nvPr/>
        </p:nvSpPr>
        <p:spPr>
          <a:xfrm>
            <a:off x="6291627" y="5020778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4227403-0A2F-0345-BB87-0AB20A1BCA2F}"/>
              </a:ext>
            </a:extLst>
          </p:cNvPr>
          <p:cNvCxnSpPr>
            <a:cxnSpLocks/>
            <a:stCxn id="70" idx="2"/>
            <a:endCxn id="71" idx="0"/>
          </p:cNvCxnSpPr>
          <p:nvPr/>
        </p:nvCxnSpPr>
        <p:spPr>
          <a:xfrm>
            <a:off x="6107413" y="4782636"/>
            <a:ext cx="194319" cy="2288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8138325C-DB7E-544A-A803-DB1CF4496C74}"/>
              </a:ext>
            </a:extLst>
          </p:cNvPr>
          <p:cNvSpPr/>
          <p:nvPr/>
        </p:nvSpPr>
        <p:spPr>
          <a:xfrm>
            <a:off x="5873833" y="4108054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2753D40-C3B2-404E-B240-779765D9031D}"/>
              </a:ext>
            </a:extLst>
          </p:cNvPr>
          <p:cNvCxnSpPr>
            <a:cxnSpLocks/>
            <a:stCxn id="68" idx="2"/>
            <a:endCxn id="70" idx="0"/>
          </p:cNvCxnSpPr>
          <p:nvPr/>
        </p:nvCxnSpPr>
        <p:spPr>
          <a:xfrm>
            <a:off x="6021985" y="4354820"/>
            <a:ext cx="85427" cy="181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A121BBC1-977B-C94B-B43A-FFA3A6319006}"/>
              </a:ext>
            </a:extLst>
          </p:cNvPr>
          <p:cNvSpPr/>
          <p:nvPr/>
        </p:nvSpPr>
        <p:spPr>
          <a:xfrm>
            <a:off x="5959259" y="453587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FC4B1DE9-C237-2040-A5E5-04DA3312F9CB}"/>
              </a:ext>
            </a:extLst>
          </p:cNvPr>
          <p:cNvSpPr/>
          <p:nvPr/>
        </p:nvSpPr>
        <p:spPr>
          <a:xfrm>
            <a:off x="6153577" y="5011525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D82C4A9-0340-C948-AAB9-7F225B9A6956}"/>
              </a:ext>
            </a:extLst>
          </p:cNvPr>
          <p:cNvCxnSpPr>
            <a:cxnSpLocks/>
            <a:stCxn id="70" idx="2"/>
            <a:endCxn id="60" idx="0"/>
          </p:cNvCxnSpPr>
          <p:nvPr/>
        </p:nvCxnSpPr>
        <p:spPr>
          <a:xfrm flipH="1">
            <a:off x="5598732" y="4782638"/>
            <a:ext cx="508680" cy="2389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66FCB80-5656-2E4F-8357-9B4AB06DF472}"/>
              </a:ext>
            </a:extLst>
          </p:cNvPr>
          <p:cNvCxnSpPr>
            <a:cxnSpLocks/>
            <a:stCxn id="80" idx="2"/>
            <a:endCxn id="82" idx="0"/>
          </p:cNvCxnSpPr>
          <p:nvPr/>
        </p:nvCxnSpPr>
        <p:spPr>
          <a:xfrm flipH="1">
            <a:off x="8931781" y="4856430"/>
            <a:ext cx="148153" cy="22555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070C09-F868-BF4B-BE0C-3559BE173BF8}"/>
              </a:ext>
            </a:extLst>
          </p:cNvPr>
          <p:cNvCxnSpPr>
            <a:cxnSpLocks/>
            <a:stCxn id="81" idx="2"/>
            <a:endCxn id="84" idx="0"/>
          </p:cNvCxnSpPr>
          <p:nvPr/>
        </p:nvCxnSpPr>
        <p:spPr>
          <a:xfrm>
            <a:off x="9576214" y="4853811"/>
            <a:ext cx="194319" cy="22888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94689F6A-871C-B245-9662-45557A6D1BEF}"/>
              </a:ext>
            </a:extLst>
          </p:cNvPr>
          <p:cNvCxnSpPr>
            <a:cxnSpLocks/>
            <a:stCxn id="81" idx="2"/>
            <a:endCxn id="83" idx="0"/>
          </p:cNvCxnSpPr>
          <p:nvPr/>
        </p:nvCxnSpPr>
        <p:spPr>
          <a:xfrm flipH="1">
            <a:off x="9397068" y="4853813"/>
            <a:ext cx="179147" cy="230265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614727C1-01DB-8841-9140-CB2E651021A5}"/>
              </a:ext>
            </a:extLst>
          </p:cNvPr>
          <p:cNvSpPr/>
          <p:nvPr/>
        </p:nvSpPr>
        <p:spPr>
          <a:xfrm>
            <a:off x="9342635" y="417922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83BB204-493E-304B-9F54-B39794A2C889}"/>
              </a:ext>
            </a:extLst>
          </p:cNvPr>
          <p:cNvCxnSpPr>
            <a:cxnSpLocks/>
            <a:stCxn id="76" idx="2"/>
            <a:endCxn id="81" idx="0"/>
          </p:cNvCxnSpPr>
          <p:nvPr/>
        </p:nvCxnSpPr>
        <p:spPr>
          <a:xfrm>
            <a:off x="9490788" y="4425995"/>
            <a:ext cx="85427" cy="18105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84E7B5A-BFDC-B347-9DA4-CA064E2FD1FE}"/>
              </a:ext>
            </a:extLst>
          </p:cNvPr>
          <p:cNvCxnSpPr>
            <a:cxnSpLocks/>
            <a:stCxn id="76" idx="2"/>
            <a:endCxn id="80" idx="0"/>
          </p:cNvCxnSpPr>
          <p:nvPr/>
        </p:nvCxnSpPr>
        <p:spPr>
          <a:xfrm flipH="1">
            <a:off x="9079934" y="4425995"/>
            <a:ext cx="410855" cy="18366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8614E441-F691-8F4F-83E6-EFB84E0A4533}"/>
              </a:ext>
            </a:extLst>
          </p:cNvPr>
          <p:cNvSpPr/>
          <p:nvPr/>
        </p:nvSpPr>
        <p:spPr>
          <a:xfrm>
            <a:off x="8931780" y="4609663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CF0B9CEB-B11C-4243-A7EC-F2554AB8456A}"/>
              </a:ext>
            </a:extLst>
          </p:cNvPr>
          <p:cNvSpPr/>
          <p:nvPr/>
        </p:nvSpPr>
        <p:spPr>
          <a:xfrm>
            <a:off x="9428061" y="4607046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7B33CB5D-4DA0-7948-9449-BD34336B491F}"/>
              </a:ext>
            </a:extLst>
          </p:cNvPr>
          <p:cNvSpPr/>
          <p:nvPr/>
        </p:nvSpPr>
        <p:spPr>
          <a:xfrm>
            <a:off x="8783627" y="5081989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0EAB4155-0398-9343-9D68-742773BE62EC}"/>
              </a:ext>
            </a:extLst>
          </p:cNvPr>
          <p:cNvSpPr/>
          <p:nvPr/>
        </p:nvSpPr>
        <p:spPr>
          <a:xfrm>
            <a:off x="9248916" y="5084077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195FAE39-FD8C-AA40-87A4-7CB8A083B3E5}"/>
              </a:ext>
            </a:extLst>
          </p:cNvPr>
          <p:cNvSpPr/>
          <p:nvPr/>
        </p:nvSpPr>
        <p:spPr>
          <a:xfrm>
            <a:off x="9622379" y="5082699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E146B1C0-096D-E143-83B5-595457D7196E}"/>
              </a:ext>
            </a:extLst>
          </p:cNvPr>
          <p:cNvSpPr/>
          <p:nvPr/>
        </p:nvSpPr>
        <p:spPr>
          <a:xfrm>
            <a:off x="9949781" y="459686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8429B59-005A-4D43-A7FB-C647F48E98AA}"/>
              </a:ext>
            </a:extLst>
          </p:cNvPr>
          <p:cNvCxnSpPr>
            <a:cxnSpLocks/>
            <a:stCxn id="85" idx="2"/>
            <a:endCxn id="87" idx="0"/>
          </p:cNvCxnSpPr>
          <p:nvPr/>
        </p:nvCxnSpPr>
        <p:spPr>
          <a:xfrm>
            <a:off x="10097935" y="4843633"/>
            <a:ext cx="140183" cy="239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63908494-ACA5-8642-B870-38788CA145DA}"/>
              </a:ext>
            </a:extLst>
          </p:cNvPr>
          <p:cNvSpPr/>
          <p:nvPr/>
        </p:nvSpPr>
        <p:spPr>
          <a:xfrm>
            <a:off x="10089964" y="5083251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413CFAC0-582A-544A-8DA5-FA414ED4562D}"/>
              </a:ext>
            </a:extLst>
          </p:cNvPr>
          <p:cNvSpPr/>
          <p:nvPr/>
        </p:nvSpPr>
        <p:spPr>
          <a:xfrm>
            <a:off x="9683717" y="4164546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070E384-6AE5-134A-8203-1395201300AE}"/>
              </a:ext>
            </a:extLst>
          </p:cNvPr>
          <p:cNvCxnSpPr>
            <a:cxnSpLocks/>
            <a:stCxn id="88" idx="2"/>
            <a:endCxn id="90" idx="0"/>
          </p:cNvCxnSpPr>
          <p:nvPr/>
        </p:nvCxnSpPr>
        <p:spPr>
          <a:xfrm>
            <a:off x="9831869" y="4411312"/>
            <a:ext cx="607147" cy="170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409E041B-66DB-1141-B2FD-59908E45AE3E}"/>
              </a:ext>
            </a:extLst>
          </p:cNvPr>
          <p:cNvSpPr/>
          <p:nvPr/>
        </p:nvSpPr>
        <p:spPr>
          <a:xfrm>
            <a:off x="10290863" y="4582185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3DD4C38B-B007-1448-BBEE-92A00C016350}"/>
              </a:ext>
            </a:extLst>
          </p:cNvPr>
          <p:cNvCxnSpPr>
            <a:cxnSpLocks/>
            <a:stCxn id="90" idx="2"/>
            <a:endCxn id="92" idx="0"/>
          </p:cNvCxnSpPr>
          <p:nvPr/>
        </p:nvCxnSpPr>
        <p:spPr>
          <a:xfrm>
            <a:off x="10439018" y="4828951"/>
            <a:ext cx="140183" cy="239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F5651014-F5F9-AA4C-A443-F5468C93E845}"/>
              </a:ext>
            </a:extLst>
          </p:cNvPr>
          <p:cNvSpPr/>
          <p:nvPr/>
        </p:nvSpPr>
        <p:spPr>
          <a:xfrm>
            <a:off x="10431045" y="506857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753FFD9-66A2-D145-A899-2430C26EF5DD}"/>
              </a:ext>
            </a:extLst>
          </p:cNvPr>
          <p:cNvCxnSpPr>
            <a:cxnSpLocks/>
            <a:stCxn id="88" idx="2"/>
            <a:endCxn id="80" idx="0"/>
          </p:cNvCxnSpPr>
          <p:nvPr/>
        </p:nvCxnSpPr>
        <p:spPr>
          <a:xfrm flipH="1">
            <a:off x="9079934" y="4411314"/>
            <a:ext cx="751937" cy="19835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C4E9D42-F798-7841-A194-F7C00B4E519A}"/>
              </a:ext>
            </a:extLst>
          </p:cNvPr>
          <p:cNvCxnSpPr>
            <a:cxnSpLocks/>
            <a:stCxn id="76" idx="2"/>
            <a:endCxn id="85" idx="0"/>
          </p:cNvCxnSpPr>
          <p:nvPr/>
        </p:nvCxnSpPr>
        <p:spPr>
          <a:xfrm>
            <a:off x="9490788" y="4425995"/>
            <a:ext cx="607147" cy="170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73EADD5-D878-854E-B289-4D78265EC457}"/>
              </a:ext>
            </a:extLst>
          </p:cNvPr>
          <p:cNvSpPr txBox="1"/>
          <p:nvPr/>
        </p:nvSpPr>
        <p:spPr>
          <a:xfrm>
            <a:off x="3161263" y="6121109"/>
            <a:ext cx="5172634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dirty="0">
                <a:latin typeface="+mj-lt"/>
              </a:rPr>
              <a:t>On updates, shards create new copies of data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8DF634-C36E-794F-B939-65FF16FCDAF8}"/>
              </a:ext>
            </a:extLst>
          </p:cNvPr>
          <p:cNvSpPr/>
          <p:nvPr/>
        </p:nvSpPr>
        <p:spPr>
          <a:xfrm>
            <a:off x="1202913" y="2285982"/>
            <a:ext cx="2792532" cy="99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solidFill>
                  <a:schemeClr val="tx1"/>
                </a:solidFill>
                <a:latin typeface="+mj-lt"/>
              </a:rPr>
              <a:t>Prefetch data from the requested snapshot or the latest snapshot (default)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05007AD8-3B57-DC4A-B8D2-93EAC8804FFA}"/>
              </a:ext>
            </a:extLst>
          </p:cNvPr>
          <p:cNvSpPr/>
          <p:nvPr/>
        </p:nvSpPr>
        <p:spPr>
          <a:xfrm>
            <a:off x="3091991" y="4108173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EB2544BE-E630-A841-A892-4B88A52600C0}"/>
              </a:ext>
            </a:extLst>
          </p:cNvPr>
          <p:cNvSpPr/>
          <p:nvPr/>
        </p:nvSpPr>
        <p:spPr>
          <a:xfrm>
            <a:off x="2681136" y="4538607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2757C429-8067-294D-9FCB-A883EE9C31EF}"/>
              </a:ext>
            </a:extLst>
          </p:cNvPr>
          <p:cNvSpPr/>
          <p:nvPr/>
        </p:nvSpPr>
        <p:spPr>
          <a:xfrm>
            <a:off x="2532983" y="5010933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921CC2A7-96CF-C94D-83B3-0C826E30E7B2}"/>
              </a:ext>
            </a:extLst>
          </p:cNvPr>
          <p:cNvSpPr/>
          <p:nvPr/>
        </p:nvSpPr>
        <p:spPr>
          <a:xfrm>
            <a:off x="5544297" y="4116874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4D159100-1E82-CE44-9ECB-A8586C1DA89D}"/>
              </a:ext>
            </a:extLst>
          </p:cNvPr>
          <p:cNvSpPr/>
          <p:nvPr/>
        </p:nvSpPr>
        <p:spPr>
          <a:xfrm>
            <a:off x="5629724" y="4544691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16C2C21A-5800-D649-B558-0B6C0B5764E0}"/>
              </a:ext>
            </a:extLst>
          </p:cNvPr>
          <p:cNvSpPr/>
          <p:nvPr/>
        </p:nvSpPr>
        <p:spPr>
          <a:xfrm>
            <a:off x="5450579" y="5021722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86DEE53B-CEB0-504B-9666-D6C823E8A3AE}"/>
              </a:ext>
            </a:extLst>
          </p:cNvPr>
          <p:cNvSpPr/>
          <p:nvPr/>
        </p:nvSpPr>
        <p:spPr>
          <a:xfrm>
            <a:off x="5824041" y="5020345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A8318991-D9FC-5E4D-8CB3-1C54C27789BF}"/>
              </a:ext>
            </a:extLst>
          </p:cNvPr>
          <p:cNvSpPr/>
          <p:nvPr/>
        </p:nvSpPr>
        <p:spPr>
          <a:xfrm>
            <a:off x="9342635" y="4179347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F77D568F-F7AF-384D-BD6D-88AAF65A5EEE}"/>
              </a:ext>
            </a:extLst>
          </p:cNvPr>
          <p:cNvSpPr/>
          <p:nvPr/>
        </p:nvSpPr>
        <p:spPr>
          <a:xfrm>
            <a:off x="9949781" y="4596985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1287B52B-BDF4-A847-9C7C-71AD634F3165}"/>
              </a:ext>
            </a:extLst>
          </p:cNvPr>
          <p:cNvSpPr/>
          <p:nvPr/>
        </p:nvSpPr>
        <p:spPr>
          <a:xfrm>
            <a:off x="10089964" y="5083370"/>
            <a:ext cx="296307" cy="246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Folded Corner 120">
            <a:extLst>
              <a:ext uri="{FF2B5EF4-FFF2-40B4-BE49-F238E27FC236}">
                <a16:creationId xmlns:a16="http://schemas.microsoft.com/office/drawing/2014/main" id="{6C1CB290-E966-B247-AE45-17907DFAF7AA}"/>
              </a:ext>
            </a:extLst>
          </p:cNvPr>
          <p:cNvSpPr/>
          <p:nvPr/>
        </p:nvSpPr>
        <p:spPr>
          <a:xfrm>
            <a:off x="10522030" y="2727523"/>
            <a:ext cx="536495" cy="369333"/>
          </a:xfrm>
          <a:prstGeom prst="foldedCorner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bg1"/>
                </a:solidFill>
              </a:rPr>
              <a:t>B3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735C04A-7553-4E4E-8BC4-65F337E28D63}"/>
              </a:ext>
            </a:extLst>
          </p:cNvPr>
          <p:cNvSpPr/>
          <p:nvPr/>
        </p:nvSpPr>
        <p:spPr>
          <a:xfrm>
            <a:off x="10386271" y="2467778"/>
            <a:ext cx="828901" cy="83703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C7F9C2C7-E0DB-91BE-A091-36BE9DF43BB4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 descr="Beach umbrella with solid fill">
            <a:extLst>
              <a:ext uri="{FF2B5EF4-FFF2-40B4-BE49-F238E27FC236}">
                <a16:creationId xmlns:a16="http://schemas.microsoft.com/office/drawing/2014/main" id="{0D2ACB2C-49B5-5B44-CA1A-352529376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 animBg="1"/>
      <p:bldP spid="222" grpId="0" animBg="1"/>
      <p:bldP spid="224" grpId="0" animBg="1"/>
      <p:bldP spid="225" grpId="0" animBg="1"/>
      <p:bldP spid="18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8" grpId="0" animBg="1"/>
      <p:bldP spid="54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4" grpId="0" animBg="1"/>
      <p:bldP spid="66" grpId="0" animBg="1"/>
      <p:bldP spid="68" grpId="0" animBg="1"/>
      <p:bldP spid="70" grpId="0" animBg="1"/>
      <p:bldP spid="71" grpId="0" animBg="1"/>
      <p:bldP spid="76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7" grpId="0" animBg="1"/>
      <p:bldP spid="88" grpId="0" animBg="1"/>
      <p:bldP spid="90" grpId="0" animBg="1"/>
      <p:bldP spid="92" grpId="0" animBg="1"/>
      <p:bldP spid="95" grpId="0"/>
      <p:bldP spid="96" grpId="0"/>
      <p:bldP spid="109" grpId="0" animBg="1"/>
      <p:bldP spid="110" grpId="0" animBg="1"/>
      <p:bldP spid="111" grpId="0" animBg="1"/>
      <p:bldP spid="112" grpId="0" animBg="1"/>
      <p:bldP spid="113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774A7-A107-D64F-A3BA-D5D49C21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38</a:t>
            </a:fld>
            <a:endParaRPr lang="en-US"/>
          </a:p>
        </p:txBody>
      </p:sp>
      <p:pic>
        <p:nvPicPr>
          <p:cNvPr id="67" name="Graphic 66" descr="Database">
            <a:extLst>
              <a:ext uri="{FF2B5EF4-FFF2-40B4-BE49-F238E27FC236}">
                <a16:creationId xmlns:a16="http://schemas.microsoft.com/office/drawing/2014/main" id="{1C994A2A-DA14-D240-B209-24584BE5B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4911" y="4168696"/>
            <a:ext cx="914400" cy="914400"/>
          </a:xfrm>
          <a:prstGeom prst="rect">
            <a:avLst/>
          </a:prstGeom>
        </p:spPr>
      </p:pic>
      <p:pic>
        <p:nvPicPr>
          <p:cNvPr id="68" name="Graphic 67" descr="Database">
            <a:extLst>
              <a:ext uri="{FF2B5EF4-FFF2-40B4-BE49-F238E27FC236}">
                <a16:creationId xmlns:a16="http://schemas.microsoft.com/office/drawing/2014/main" id="{A1D029C4-C1EF-7E40-97EA-B0DA3A06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5051" y="4184897"/>
            <a:ext cx="914400" cy="914400"/>
          </a:xfrm>
          <a:prstGeom prst="rect">
            <a:avLst/>
          </a:prstGeom>
        </p:spPr>
      </p:pic>
      <p:pic>
        <p:nvPicPr>
          <p:cNvPr id="69" name="Graphic 68" descr="Database">
            <a:extLst>
              <a:ext uri="{FF2B5EF4-FFF2-40B4-BE49-F238E27FC236}">
                <a16:creationId xmlns:a16="http://schemas.microsoft.com/office/drawing/2014/main" id="{6B251C76-CA08-A847-AC7D-841C79790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6775" y="4173077"/>
            <a:ext cx="914400" cy="914400"/>
          </a:xfrm>
          <a:prstGeom prst="rect">
            <a:avLst/>
          </a:prstGeom>
        </p:spPr>
      </p:pic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06A41E6D-8472-2445-8BDC-38B207514847}"/>
              </a:ext>
            </a:extLst>
          </p:cNvPr>
          <p:cNvSpPr/>
          <p:nvPr/>
        </p:nvSpPr>
        <p:spPr>
          <a:xfrm>
            <a:off x="1340070" y="3906730"/>
            <a:ext cx="9511861" cy="1560991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620BEC2-CEE1-D04F-8A77-75552DAE34C7}"/>
              </a:ext>
            </a:extLst>
          </p:cNvPr>
          <p:cNvCxnSpPr>
            <a:cxnSpLocks/>
            <a:stCxn id="83" idx="2"/>
            <a:endCxn id="85" idx="0"/>
          </p:cNvCxnSpPr>
          <p:nvPr/>
        </p:nvCxnSpPr>
        <p:spPr>
          <a:xfrm flipH="1">
            <a:off x="2681137" y="4785255"/>
            <a:ext cx="148153" cy="225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D986305A-2C6F-DE47-A4E2-DBF3D23A1556}"/>
              </a:ext>
            </a:extLst>
          </p:cNvPr>
          <p:cNvCxnSpPr>
            <a:cxnSpLocks/>
            <a:stCxn id="84" idx="2"/>
            <a:endCxn id="87" idx="0"/>
          </p:cNvCxnSpPr>
          <p:nvPr/>
        </p:nvCxnSpPr>
        <p:spPr>
          <a:xfrm>
            <a:off x="3325570" y="4782636"/>
            <a:ext cx="194319" cy="228888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03956EB-5EC9-B040-B942-4EBB0408CF68}"/>
              </a:ext>
            </a:extLst>
          </p:cNvPr>
          <p:cNvCxnSpPr>
            <a:cxnSpLocks/>
            <a:stCxn id="84" idx="2"/>
            <a:endCxn id="86" idx="0"/>
          </p:cNvCxnSpPr>
          <p:nvPr/>
        </p:nvCxnSpPr>
        <p:spPr>
          <a:xfrm flipH="1">
            <a:off x="3146424" y="4782637"/>
            <a:ext cx="179147" cy="230265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34B5A82E-38B3-E24C-BDEC-4D5E493246DB}"/>
              </a:ext>
            </a:extLst>
          </p:cNvPr>
          <p:cNvSpPr/>
          <p:nvPr/>
        </p:nvSpPr>
        <p:spPr>
          <a:xfrm>
            <a:off x="3091991" y="4108054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A4A85A2-0E62-E94A-944A-2AADEC4D9449}"/>
              </a:ext>
            </a:extLst>
          </p:cNvPr>
          <p:cNvCxnSpPr>
            <a:cxnSpLocks/>
            <a:stCxn id="78" idx="2"/>
            <a:endCxn id="84" idx="0"/>
          </p:cNvCxnSpPr>
          <p:nvPr/>
        </p:nvCxnSpPr>
        <p:spPr>
          <a:xfrm>
            <a:off x="3240144" y="4354820"/>
            <a:ext cx="85427" cy="181051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70BF30E6-0022-E447-9D3C-F19DE3549C9F}"/>
              </a:ext>
            </a:extLst>
          </p:cNvPr>
          <p:cNvSpPr/>
          <p:nvPr/>
        </p:nvSpPr>
        <p:spPr>
          <a:xfrm>
            <a:off x="2681136" y="453848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6F7836A5-3501-6249-A5FF-02A58636AF7C}"/>
              </a:ext>
            </a:extLst>
          </p:cNvPr>
          <p:cNvSpPr/>
          <p:nvPr/>
        </p:nvSpPr>
        <p:spPr>
          <a:xfrm>
            <a:off x="3177417" y="4535870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769A350-EB4E-1249-BDBD-517651D118A0}"/>
              </a:ext>
            </a:extLst>
          </p:cNvPr>
          <p:cNvSpPr/>
          <p:nvPr/>
        </p:nvSpPr>
        <p:spPr>
          <a:xfrm>
            <a:off x="2532983" y="5010814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35B0077E-A6D8-8F42-B141-45CAE4E8C243}"/>
              </a:ext>
            </a:extLst>
          </p:cNvPr>
          <p:cNvSpPr/>
          <p:nvPr/>
        </p:nvSpPr>
        <p:spPr>
          <a:xfrm>
            <a:off x="2998272" y="5012902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6DA27E0B-F0BD-E845-97E2-98A65A47FD6F}"/>
              </a:ext>
            </a:extLst>
          </p:cNvPr>
          <p:cNvSpPr/>
          <p:nvPr/>
        </p:nvSpPr>
        <p:spPr>
          <a:xfrm>
            <a:off x="3371735" y="5011525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24163A0-9CFC-8443-A9F8-7BA7E0491ADD}"/>
              </a:ext>
            </a:extLst>
          </p:cNvPr>
          <p:cNvCxnSpPr>
            <a:cxnSpLocks/>
            <a:stCxn id="78" idx="2"/>
            <a:endCxn id="89" idx="0"/>
          </p:cNvCxnSpPr>
          <p:nvPr/>
        </p:nvCxnSpPr>
        <p:spPr>
          <a:xfrm>
            <a:off x="3240144" y="4354819"/>
            <a:ext cx="607147" cy="170872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E9DAD54A-9C71-6743-A14C-AB607A720927}"/>
              </a:ext>
            </a:extLst>
          </p:cNvPr>
          <p:cNvSpPr/>
          <p:nvPr/>
        </p:nvSpPr>
        <p:spPr>
          <a:xfrm>
            <a:off x="3699137" y="4525691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A41A883-4BA6-5749-B70F-CFF83CF97EBC}"/>
              </a:ext>
            </a:extLst>
          </p:cNvPr>
          <p:cNvCxnSpPr>
            <a:cxnSpLocks/>
            <a:stCxn id="89" idx="2"/>
            <a:endCxn id="91" idx="0"/>
          </p:cNvCxnSpPr>
          <p:nvPr/>
        </p:nvCxnSpPr>
        <p:spPr>
          <a:xfrm>
            <a:off x="3847291" y="4772457"/>
            <a:ext cx="140183" cy="2396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39B9C6FA-1081-7946-9BAB-8516BEF24D4B}"/>
              </a:ext>
            </a:extLst>
          </p:cNvPr>
          <p:cNvSpPr/>
          <p:nvPr/>
        </p:nvSpPr>
        <p:spPr>
          <a:xfrm>
            <a:off x="3839320" y="5012077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BF17FEE-2F47-444F-983D-EF05AD640B89}"/>
              </a:ext>
            </a:extLst>
          </p:cNvPr>
          <p:cNvCxnSpPr>
            <a:cxnSpLocks/>
            <a:stCxn id="95" idx="2"/>
            <a:endCxn id="96" idx="0"/>
          </p:cNvCxnSpPr>
          <p:nvPr/>
        </p:nvCxnSpPr>
        <p:spPr>
          <a:xfrm flipH="1">
            <a:off x="2360132" y="4797610"/>
            <a:ext cx="148153" cy="225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B625B269-A128-A84D-B6D0-41323DE22ECC}"/>
              </a:ext>
            </a:extLst>
          </p:cNvPr>
          <p:cNvSpPr/>
          <p:nvPr/>
        </p:nvSpPr>
        <p:spPr>
          <a:xfrm>
            <a:off x="2770985" y="4120407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F1475A9-D8F7-604E-AC08-A0E17B810C3E}"/>
              </a:ext>
            </a:extLst>
          </p:cNvPr>
          <p:cNvCxnSpPr>
            <a:cxnSpLocks/>
            <a:stCxn id="93" idx="2"/>
            <a:endCxn id="95" idx="0"/>
          </p:cNvCxnSpPr>
          <p:nvPr/>
        </p:nvCxnSpPr>
        <p:spPr>
          <a:xfrm flipH="1">
            <a:off x="2508286" y="4367174"/>
            <a:ext cx="410855" cy="183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36154825-6035-974C-AD61-918A014517CD}"/>
              </a:ext>
            </a:extLst>
          </p:cNvPr>
          <p:cNvSpPr/>
          <p:nvPr/>
        </p:nvSpPr>
        <p:spPr>
          <a:xfrm>
            <a:off x="2360131" y="4550842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EF158384-B2F7-204F-96AB-F5C537168CB5}"/>
              </a:ext>
            </a:extLst>
          </p:cNvPr>
          <p:cNvSpPr/>
          <p:nvPr/>
        </p:nvSpPr>
        <p:spPr>
          <a:xfrm>
            <a:off x="2211977" y="5023167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52EADF7-EFCF-034F-88FB-16213D9A88FE}"/>
              </a:ext>
            </a:extLst>
          </p:cNvPr>
          <p:cNvCxnSpPr>
            <a:cxnSpLocks/>
            <a:stCxn id="93" idx="2"/>
            <a:endCxn id="89" idx="0"/>
          </p:cNvCxnSpPr>
          <p:nvPr/>
        </p:nvCxnSpPr>
        <p:spPr>
          <a:xfrm>
            <a:off x="2919141" y="4367174"/>
            <a:ext cx="928151" cy="1585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8D48008-A3CA-384F-A240-AA00BF81A116}"/>
              </a:ext>
            </a:extLst>
          </p:cNvPr>
          <p:cNvCxnSpPr>
            <a:cxnSpLocks/>
            <a:stCxn id="78" idx="2"/>
            <a:endCxn id="83" idx="0"/>
          </p:cNvCxnSpPr>
          <p:nvPr/>
        </p:nvCxnSpPr>
        <p:spPr>
          <a:xfrm flipH="1">
            <a:off x="2829290" y="4354820"/>
            <a:ext cx="410855" cy="183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F46AC051-3A84-FB44-BF4E-34EA0FE1F94C}"/>
              </a:ext>
            </a:extLst>
          </p:cNvPr>
          <p:cNvCxnSpPr>
            <a:cxnSpLocks/>
            <a:stCxn id="105" idx="2"/>
            <a:endCxn id="108" idx="0"/>
          </p:cNvCxnSpPr>
          <p:nvPr/>
        </p:nvCxnSpPr>
        <p:spPr>
          <a:xfrm flipH="1">
            <a:off x="5133444" y="4793958"/>
            <a:ext cx="148153" cy="22555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E31CFD5-CD2D-3E4A-A5EE-6941EB48A5C6}"/>
              </a:ext>
            </a:extLst>
          </p:cNvPr>
          <p:cNvCxnSpPr>
            <a:cxnSpLocks/>
            <a:stCxn id="106" idx="2"/>
            <a:endCxn id="110" idx="0"/>
          </p:cNvCxnSpPr>
          <p:nvPr/>
        </p:nvCxnSpPr>
        <p:spPr>
          <a:xfrm>
            <a:off x="5777878" y="4791339"/>
            <a:ext cx="194319" cy="2288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C4A9C31-92C8-FD45-8922-711507E4F769}"/>
              </a:ext>
            </a:extLst>
          </p:cNvPr>
          <p:cNvCxnSpPr>
            <a:cxnSpLocks/>
            <a:stCxn id="106" idx="2"/>
            <a:endCxn id="109" idx="0"/>
          </p:cNvCxnSpPr>
          <p:nvPr/>
        </p:nvCxnSpPr>
        <p:spPr>
          <a:xfrm flipH="1">
            <a:off x="5598731" y="4791340"/>
            <a:ext cx="179147" cy="2302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A0A870CB-C2E0-EA44-ABB4-0C2CAD6ABEE8}"/>
              </a:ext>
            </a:extLst>
          </p:cNvPr>
          <p:cNvSpPr/>
          <p:nvPr/>
        </p:nvSpPr>
        <p:spPr>
          <a:xfrm>
            <a:off x="5544297" y="4116755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0E1B9074-6992-F14A-82E2-FB3B73B6D419}"/>
              </a:ext>
            </a:extLst>
          </p:cNvPr>
          <p:cNvCxnSpPr>
            <a:cxnSpLocks/>
            <a:stCxn id="102" idx="2"/>
            <a:endCxn id="106" idx="0"/>
          </p:cNvCxnSpPr>
          <p:nvPr/>
        </p:nvCxnSpPr>
        <p:spPr>
          <a:xfrm>
            <a:off x="5692451" y="4363521"/>
            <a:ext cx="85427" cy="181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30A017A5-AAFE-AF42-8222-601AB0F8A256}"/>
              </a:ext>
            </a:extLst>
          </p:cNvPr>
          <p:cNvCxnSpPr>
            <a:cxnSpLocks/>
            <a:stCxn id="102" idx="2"/>
            <a:endCxn id="105" idx="0"/>
          </p:cNvCxnSpPr>
          <p:nvPr/>
        </p:nvCxnSpPr>
        <p:spPr>
          <a:xfrm flipH="1">
            <a:off x="5281598" y="4363522"/>
            <a:ext cx="410855" cy="18366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5911B8E-9585-9647-98D4-FAFC14AFA352}"/>
              </a:ext>
            </a:extLst>
          </p:cNvPr>
          <p:cNvSpPr/>
          <p:nvPr/>
        </p:nvSpPr>
        <p:spPr>
          <a:xfrm>
            <a:off x="5133443" y="4547190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DA494B9E-DD94-964C-A3FF-02BEE7B205D7}"/>
              </a:ext>
            </a:extLst>
          </p:cNvPr>
          <p:cNvSpPr/>
          <p:nvPr/>
        </p:nvSpPr>
        <p:spPr>
          <a:xfrm>
            <a:off x="5629724" y="454457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877EF622-8FD4-C64A-8C9D-0175596F3BE0}"/>
              </a:ext>
            </a:extLst>
          </p:cNvPr>
          <p:cNvSpPr/>
          <p:nvPr/>
        </p:nvSpPr>
        <p:spPr>
          <a:xfrm>
            <a:off x="4985289" y="5019515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51DE8DD9-1451-0548-A252-55EB5D4CDB63}"/>
              </a:ext>
            </a:extLst>
          </p:cNvPr>
          <p:cNvSpPr/>
          <p:nvPr/>
        </p:nvSpPr>
        <p:spPr>
          <a:xfrm>
            <a:off x="5450579" y="502160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693F9AC5-9D62-724C-9D90-63F596BD2090}"/>
              </a:ext>
            </a:extLst>
          </p:cNvPr>
          <p:cNvSpPr/>
          <p:nvPr/>
        </p:nvSpPr>
        <p:spPr>
          <a:xfrm>
            <a:off x="5824041" y="502022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C8E3C3C4-F237-5C4D-9801-025F83A512C2}"/>
              </a:ext>
            </a:extLst>
          </p:cNvPr>
          <p:cNvCxnSpPr>
            <a:cxnSpLocks/>
            <a:stCxn id="102" idx="2"/>
            <a:endCxn id="112" idx="0"/>
          </p:cNvCxnSpPr>
          <p:nvPr/>
        </p:nvCxnSpPr>
        <p:spPr>
          <a:xfrm>
            <a:off x="5692451" y="4363521"/>
            <a:ext cx="607147" cy="170872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FCB4106D-E26B-174A-BFF4-A690A8367F5F}"/>
              </a:ext>
            </a:extLst>
          </p:cNvPr>
          <p:cNvSpPr/>
          <p:nvPr/>
        </p:nvSpPr>
        <p:spPr>
          <a:xfrm>
            <a:off x="6151444" y="4534394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6556493-962E-7343-B52F-96C0A525E3BD}"/>
              </a:ext>
            </a:extLst>
          </p:cNvPr>
          <p:cNvCxnSpPr>
            <a:cxnSpLocks/>
            <a:stCxn id="112" idx="2"/>
            <a:endCxn id="114" idx="0"/>
          </p:cNvCxnSpPr>
          <p:nvPr/>
        </p:nvCxnSpPr>
        <p:spPr>
          <a:xfrm>
            <a:off x="6299598" y="4781160"/>
            <a:ext cx="140183" cy="23961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77E311C1-FC54-2245-9910-893574186EF8}"/>
              </a:ext>
            </a:extLst>
          </p:cNvPr>
          <p:cNvSpPr/>
          <p:nvPr/>
        </p:nvSpPr>
        <p:spPr>
          <a:xfrm>
            <a:off x="6291627" y="5020778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9619124D-64FE-E94C-85CD-7823343225FE}"/>
              </a:ext>
            </a:extLst>
          </p:cNvPr>
          <p:cNvCxnSpPr>
            <a:cxnSpLocks/>
            <a:stCxn id="118" idx="2"/>
            <a:endCxn id="119" idx="0"/>
          </p:cNvCxnSpPr>
          <p:nvPr/>
        </p:nvCxnSpPr>
        <p:spPr>
          <a:xfrm>
            <a:off x="6107413" y="4782636"/>
            <a:ext cx="194319" cy="2288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CCACE5AB-6CE6-454B-9839-5463606E6AB2}"/>
              </a:ext>
            </a:extLst>
          </p:cNvPr>
          <p:cNvSpPr/>
          <p:nvPr/>
        </p:nvSpPr>
        <p:spPr>
          <a:xfrm>
            <a:off x="5873833" y="4108054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F3A295AE-4226-0545-8094-1455D27F5C37}"/>
              </a:ext>
            </a:extLst>
          </p:cNvPr>
          <p:cNvCxnSpPr>
            <a:cxnSpLocks/>
            <a:stCxn id="116" idx="2"/>
            <a:endCxn id="118" idx="0"/>
          </p:cNvCxnSpPr>
          <p:nvPr/>
        </p:nvCxnSpPr>
        <p:spPr>
          <a:xfrm>
            <a:off x="6021985" y="4354820"/>
            <a:ext cx="85427" cy="181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CD27A43B-CACF-7E4F-A4E4-21ED449D90FD}"/>
              </a:ext>
            </a:extLst>
          </p:cNvPr>
          <p:cNvSpPr/>
          <p:nvPr/>
        </p:nvSpPr>
        <p:spPr>
          <a:xfrm>
            <a:off x="5959259" y="453587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A2ADEC36-B7B4-8D4C-BAB5-0607E61243AB}"/>
              </a:ext>
            </a:extLst>
          </p:cNvPr>
          <p:cNvSpPr/>
          <p:nvPr/>
        </p:nvSpPr>
        <p:spPr>
          <a:xfrm>
            <a:off x="6153577" y="5011525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7C13F0D2-2F3F-3D44-A572-1D9A05F535D4}"/>
              </a:ext>
            </a:extLst>
          </p:cNvPr>
          <p:cNvCxnSpPr>
            <a:cxnSpLocks/>
            <a:stCxn id="118" idx="2"/>
            <a:endCxn id="109" idx="0"/>
          </p:cNvCxnSpPr>
          <p:nvPr/>
        </p:nvCxnSpPr>
        <p:spPr>
          <a:xfrm flipH="1">
            <a:off x="5598732" y="4782638"/>
            <a:ext cx="508680" cy="2389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F5A3DE8A-F59C-744C-A0E8-539EEBA69FA4}"/>
              </a:ext>
            </a:extLst>
          </p:cNvPr>
          <p:cNvCxnSpPr>
            <a:cxnSpLocks/>
            <a:stCxn id="127" idx="2"/>
            <a:endCxn id="129" idx="0"/>
          </p:cNvCxnSpPr>
          <p:nvPr/>
        </p:nvCxnSpPr>
        <p:spPr>
          <a:xfrm flipH="1">
            <a:off x="8931781" y="4856430"/>
            <a:ext cx="148153" cy="22555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7057E90F-BE0A-8347-A702-486AB362AB4C}"/>
              </a:ext>
            </a:extLst>
          </p:cNvPr>
          <p:cNvCxnSpPr>
            <a:cxnSpLocks/>
            <a:stCxn id="128" idx="2"/>
            <a:endCxn id="131" idx="0"/>
          </p:cNvCxnSpPr>
          <p:nvPr/>
        </p:nvCxnSpPr>
        <p:spPr>
          <a:xfrm>
            <a:off x="9576214" y="4853811"/>
            <a:ext cx="194319" cy="22888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701A91A8-B330-0949-B535-CA3787D7EA61}"/>
              </a:ext>
            </a:extLst>
          </p:cNvPr>
          <p:cNvCxnSpPr>
            <a:cxnSpLocks/>
            <a:stCxn id="128" idx="2"/>
            <a:endCxn id="130" idx="0"/>
          </p:cNvCxnSpPr>
          <p:nvPr/>
        </p:nvCxnSpPr>
        <p:spPr>
          <a:xfrm flipH="1">
            <a:off x="9397068" y="4853813"/>
            <a:ext cx="179147" cy="230265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6B0B6AA3-47F3-6E4A-A1C7-018F138A2750}"/>
              </a:ext>
            </a:extLst>
          </p:cNvPr>
          <p:cNvSpPr/>
          <p:nvPr/>
        </p:nvSpPr>
        <p:spPr>
          <a:xfrm>
            <a:off x="9342635" y="417922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F1266D81-8DC0-FC42-80F3-F40C921F0CA8}"/>
              </a:ext>
            </a:extLst>
          </p:cNvPr>
          <p:cNvCxnSpPr>
            <a:cxnSpLocks/>
            <a:stCxn id="124" idx="2"/>
            <a:endCxn id="128" idx="0"/>
          </p:cNvCxnSpPr>
          <p:nvPr/>
        </p:nvCxnSpPr>
        <p:spPr>
          <a:xfrm>
            <a:off x="9490788" y="4425995"/>
            <a:ext cx="85427" cy="18105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1FA497A1-1FB9-3446-B8E3-81F73E5784A4}"/>
              </a:ext>
            </a:extLst>
          </p:cNvPr>
          <p:cNvCxnSpPr>
            <a:cxnSpLocks/>
            <a:stCxn id="124" idx="2"/>
            <a:endCxn id="127" idx="0"/>
          </p:cNvCxnSpPr>
          <p:nvPr/>
        </p:nvCxnSpPr>
        <p:spPr>
          <a:xfrm flipH="1">
            <a:off x="9079934" y="4425995"/>
            <a:ext cx="410855" cy="18366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560AC8EC-8B00-1649-B0D7-1EE3DCA8E2CC}"/>
              </a:ext>
            </a:extLst>
          </p:cNvPr>
          <p:cNvSpPr/>
          <p:nvPr/>
        </p:nvSpPr>
        <p:spPr>
          <a:xfrm>
            <a:off x="8931780" y="4609663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A354385E-E133-B741-8892-37B6579F3AEC}"/>
              </a:ext>
            </a:extLst>
          </p:cNvPr>
          <p:cNvSpPr/>
          <p:nvPr/>
        </p:nvSpPr>
        <p:spPr>
          <a:xfrm>
            <a:off x="9428061" y="4607046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9" name="Rounded Rectangle 128">
            <a:extLst>
              <a:ext uri="{FF2B5EF4-FFF2-40B4-BE49-F238E27FC236}">
                <a16:creationId xmlns:a16="http://schemas.microsoft.com/office/drawing/2014/main" id="{1347DC22-9A5E-AA48-A86E-B81C10BA5076}"/>
              </a:ext>
            </a:extLst>
          </p:cNvPr>
          <p:cNvSpPr/>
          <p:nvPr/>
        </p:nvSpPr>
        <p:spPr>
          <a:xfrm>
            <a:off x="8783627" y="5081989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60B3AF37-FF30-4D46-BBD3-8BE09A076848}"/>
              </a:ext>
            </a:extLst>
          </p:cNvPr>
          <p:cNvSpPr/>
          <p:nvPr/>
        </p:nvSpPr>
        <p:spPr>
          <a:xfrm>
            <a:off x="9248916" y="5084077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8E54F1AF-E24C-BE4B-A2F0-1AA197C50055}"/>
              </a:ext>
            </a:extLst>
          </p:cNvPr>
          <p:cNvSpPr/>
          <p:nvPr/>
        </p:nvSpPr>
        <p:spPr>
          <a:xfrm>
            <a:off x="9622379" y="5082699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C6509D07-AA00-8B42-B14A-4007A189E51E}"/>
              </a:ext>
            </a:extLst>
          </p:cNvPr>
          <p:cNvCxnSpPr>
            <a:cxnSpLocks/>
            <a:stCxn id="124" idx="2"/>
            <a:endCxn id="133" idx="0"/>
          </p:cNvCxnSpPr>
          <p:nvPr/>
        </p:nvCxnSpPr>
        <p:spPr>
          <a:xfrm>
            <a:off x="9490788" y="4425995"/>
            <a:ext cx="607147" cy="170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0CA5D64E-9CAF-8D4D-B294-CC0B4ECE7AFC}"/>
              </a:ext>
            </a:extLst>
          </p:cNvPr>
          <p:cNvSpPr/>
          <p:nvPr/>
        </p:nvSpPr>
        <p:spPr>
          <a:xfrm>
            <a:off x="9949781" y="459686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9F2FCE37-2D44-9A41-BA7A-4A6AB1E78E27}"/>
              </a:ext>
            </a:extLst>
          </p:cNvPr>
          <p:cNvCxnSpPr>
            <a:cxnSpLocks/>
            <a:stCxn id="133" idx="2"/>
            <a:endCxn id="135" idx="0"/>
          </p:cNvCxnSpPr>
          <p:nvPr/>
        </p:nvCxnSpPr>
        <p:spPr>
          <a:xfrm>
            <a:off x="10097935" y="4843633"/>
            <a:ext cx="140183" cy="239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54C0A393-7258-C341-A32B-774E49BD6CBC}"/>
              </a:ext>
            </a:extLst>
          </p:cNvPr>
          <p:cNvSpPr/>
          <p:nvPr/>
        </p:nvSpPr>
        <p:spPr>
          <a:xfrm>
            <a:off x="10089964" y="5083251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888FD224-50C4-884A-9508-A31E161F923D}"/>
              </a:ext>
            </a:extLst>
          </p:cNvPr>
          <p:cNvSpPr/>
          <p:nvPr/>
        </p:nvSpPr>
        <p:spPr>
          <a:xfrm>
            <a:off x="9683717" y="4164546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3FFB6A1E-7C87-844D-AA6E-59F20AF28175}"/>
              </a:ext>
            </a:extLst>
          </p:cNvPr>
          <p:cNvCxnSpPr>
            <a:cxnSpLocks/>
            <a:stCxn id="136" idx="2"/>
            <a:endCxn id="138" idx="0"/>
          </p:cNvCxnSpPr>
          <p:nvPr/>
        </p:nvCxnSpPr>
        <p:spPr>
          <a:xfrm>
            <a:off x="9831869" y="4411312"/>
            <a:ext cx="607147" cy="170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62582E57-F22F-1549-9075-8B9AFFE00154}"/>
              </a:ext>
            </a:extLst>
          </p:cNvPr>
          <p:cNvSpPr/>
          <p:nvPr/>
        </p:nvSpPr>
        <p:spPr>
          <a:xfrm>
            <a:off x="10290863" y="4582185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01B5657F-CBA7-9C4F-AD70-A9B4F47DC7E1}"/>
              </a:ext>
            </a:extLst>
          </p:cNvPr>
          <p:cNvCxnSpPr>
            <a:cxnSpLocks/>
            <a:stCxn id="138" idx="2"/>
            <a:endCxn id="140" idx="0"/>
          </p:cNvCxnSpPr>
          <p:nvPr/>
        </p:nvCxnSpPr>
        <p:spPr>
          <a:xfrm>
            <a:off x="10439018" y="4828951"/>
            <a:ext cx="140183" cy="239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730F9530-A0B3-6743-93E8-2A6BB91F46EF}"/>
              </a:ext>
            </a:extLst>
          </p:cNvPr>
          <p:cNvSpPr/>
          <p:nvPr/>
        </p:nvSpPr>
        <p:spPr>
          <a:xfrm>
            <a:off x="10431045" y="506857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792196FD-B959-6947-B5AC-F6DA2B476A00}"/>
              </a:ext>
            </a:extLst>
          </p:cNvPr>
          <p:cNvCxnSpPr>
            <a:cxnSpLocks/>
            <a:stCxn id="136" idx="2"/>
            <a:endCxn id="127" idx="0"/>
          </p:cNvCxnSpPr>
          <p:nvPr/>
        </p:nvCxnSpPr>
        <p:spPr>
          <a:xfrm flipH="1">
            <a:off x="9079934" y="4411314"/>
            <a:ext cx="751937" cy="19835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itle 1">
            <a:extLst>
              <a:ext uri="{FF2B5EF4-FFF2-40B4-BE49-F238E27FC236}">
                <a16:creationId xmlns:a16="http://schemas.microsoft.com/office/drawing/2014/main" id="{20E9EADC-5753-1942-9498-6F163A9FEA2B}"/>
              </a:ext>
            </a:extLst>
          </p:cNvPr>
          <p:cNvSpPr txBox="1">
            <a:spLocks/>
          </p:cNvSpPr>
          <p:nvPr/>
        </p:nvSpPr>
        <p:spPr>
          <a:xfrm>
            <a:off x="838200" y="-30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Two-layered DSM-Tree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56EB1A0A-9FED-B04E-816C-2DD7A787232B}"/>
              </a:ext>
            </a:extLst>
          </p:cNvPr>
          <p:cNvSpPr txBox="1"/>
          <p:nvPr/>
        </p:nvSpPr>
        <p:spPr>
          <a:xfrm>
            <a:off x="838200" y="913196"/>
            <a:ext cx="4945936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Concurrency and consistency</a:t>
            </a:r>
          </a:p>
        </p:txBody>
      </p:sp>
      <p:sp>
        <p:nvSpPr>
          <p:cNvPr id="177" name="Right Arrow 176">
            <a:extLst>
              <a:ext uri="{FF2B5EF4-FFF2-40B4-BE49-F238E27FC236}">
                <a16:creationId xmlns:a16="http://schemas.microsoft.com/office/drawing/2014/main" id="{891E375D-6346-B244-8AAA-EFECF2BE047B}"/>
              </a:ext>
            </a:extLst>
          </p:cNvPr>
          <p:cNvSpPr/>
          <p:nvPr/>
        </p:nvSpPr>
        <p:spPr>
          <a:xfrm rot="16200000">
            <a:off x="3080579" y="2773187"/>
            <a:ext cx="2035336" cy="231751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A7C9F068-4474-244C-933D-90C99BF131D7}"/>
              </a:ext>
            </a:extLst>
          </p:cNvPr>
          <p:cNvCxnSpPr>
            <a:cxnSpLocks/>
            <a:stCxn id="193" idx="2"/>
            <a:endCxn id="194" idx="0"/>
          </p:cNvCxnSpPr>
          <p:nvPr/>
        </p:nvCxnSpPr>
        <p:spPr>
          <a:xfrm flipH="1">
            <a:off x="3519889" y="2865486"/>
            <a:ext cx="148153" cy="2255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ounded Rectangle 185">
            <a:extLst>
              <a:ext uri="{FF2B5EF4-FFF2-40B4-BE49-F238E27FC236}">
                <a16:creationId xmlns:a16="http://schemas.microsoft.com/office/drawing/2014/main" id="{8DE0E614-078F-4449-AC83-552FEAAF5861}"/>
              </a:ext>
            </a:extLst>
          </p:cNvPr>
          <p:cNvSpPr/>
          <p:nvPr/>
        </p:nvSpPr>
        <p:spPr>
          <a:xfrm>
            <a:off x="3678345" y="2211746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6FC0E11D-F64B-C644-80C7-73555A51FB88}"/>
              </a:ext>
            </a:extLst>
          </p:cNvPr>
          <p:cNvCxnSpPr>
            <a:cxnSpLocks/>
            <a:stCxn id="186" idx="2"/>
            <a:endCxn id="193" idx="0"/>
          </p:cNvCxnSpPr>
          <p:nvPr/>
        </p:nvCxnSpPr>
        <p:spPr>
          <a:xfrm flipH="1">
            <a:off x="3668041" y="2458511"/>
            <a:ext cx="158459" cy="1602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E9B75A5D-27F0-3248-93FC-16DBC11CD662}"/>
              </a:ext>
            </a:extLst>
          </p:cNvPr>
          <p:cNvSpPr/>
          <p:nvPr/>
        </p:nvSpPr>
        <p:spPr>
          <a:xfrm>
            <a:off x="3519888" y="2618719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16310154-4DFC-FA4D-91F5-E7D6B6081D7F}"/>
              </a:ext>
            </a:extLst>
          </p:cNvPr>
          <p:cNvSpPr/>
          <p:nvPr/>
        </p:nvSpPr>
        <p:spPr>
          <a:xfrm>
            <a:off x="3371735" y="3091045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41A37638-8A70-B04F-8C60-FAACC7A8DC84}"/>
              </a:ext>
            </a:extLst>
          </p:cNvPr>
          <p:cNvSpPr/>
          <p:nvPr/>
        </p:nvSpPr>
        <p:spPr>
          <a:xfrm>
            <a:off x="3734218" y="1372631"/>
            <a:ext cx="1059868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Helper1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1003AAEA-D7B4-CD4F-B8DF-7E726DA9379E}"/>
              </a:ext>
            </a:extLst>
          </p:cNvPr>
          <p:cNvSpPr/>
          <p:nvPr/>
        </p:nvSpPr>
        <p:spPr>
          <a:xfrm>
            <a:off x="7230195" y="137189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A1CB63-FD05-CC48-9026-9A63AF6AACBF}"/>
              </a:ext>
            </a:extLst>
          </p:cNvPr>
          <p:cNvSpPr/>
          <p:nvPr/>
        </p:nvSpPr>
        <p:spPr>
          <a:xfrm>
            <a:off x="2266023" y="2496153"/>
            <a:ext cx="894797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1" dirty="0">
                <a:latin typeface="+mj-lt"/>
              </a:rPr>
              <a:t>Witnesses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AAF6C21-0042-0742-898D-468A6545E820}"/>
              </a:ext>
            </a:extLst>
          </p:cNvPr>
          <p:cNvSpPr txBox="1"/>
          <p:nvPr/>
        </p:nvSpPr>
        <p:spPr>
          <a:xfrm>
            <a:off x="3143029" y="3464755"/>
            <a:ext cx="942887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1. Prefetch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9F838DE-8523-F143-B8B5-EE351E28B31A}"/>
              </a:ext>
            </a:extLst>
          </p:cNvPr>
          <p:cNvSpPr txBox="1"/>
          <p:nvPr/>
        </p:nvSpPr>
        <p:spPr>
          <a:xfrm>
            <a:off x="7137545" y="4201328"/>
            <a:ext cx="85373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/>
              <a:t>...</a:t>
            </a:r>
          </a:p>
        </p:txBody>
      </p:sp>
      <p:sp>
        <p:nvSpPr>
          <p:cNvPr id="142" name="Right Arrow 141">
            <a:extLst>
              <a:ext uri="{FF2B5EF4-FFF2-40B4-BE49-F238E27FC236}">
                <a16:creationId xmlns:a16="http://schemas.microsoft.com/office/drawing/2014/main" id="{05C47556-E20A-644F-A06B-C60179894A2A}"/>
              </a:ext>
            </a:extLst>
          </p:cNvPr>
          <p:cNvSpPr/>
          <p:nvPr/>
        </p:nvSpPr>
        <p:spPr>
          <a:xfrm>
            <a:off x="4784327" y="1531020"/>
            <a:ext cx="2432307" cy="224179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98885C28-4CA0-194F-9CF3-28EB41C98DD8}"/>
              </a:ext>
            </a:extLst>
          </p:cNvPr>
          <p:cNvCxnSpPr>
            <a:cxnSpLocks/>
            <a:stCxn id="147" idx="2"/>
            <a:endCxn id="148" idx="0"/>
          </p:cNvCxnSpPr>
          <p:nvPr/>
        </p:nvCxnSpPr>
        <p:spPr>
          <a:xfrm flipH="1">
            <a:off x="5636084" y="2454662"/>
            <a:ext cx="148153" cy="2255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17D68691-CB2F-A242-9507-60224F623D42}"/>
              </a:ext>
            </a:extLst>
          </p:cNvPr>
          <p:cNvSpPr/>
          <p:nvPr/>
        </p:nvSpPr>
        <p:spPr>
          <a:xfrm>
            <a:off x="5794541" y="1800922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135BB11A-25D4-A249-93DF-A2C46D2CF9D4}"/>
              </a:ext>
            </a:extLst>
          </p:cNvPr>
          <p:cNvCxnSpPr>
            <a:cxnSpLocks/>
            <a:stCxn id="145" idx="2"/>
            <a:endCxn id="147" idx="0"/>
          </p:cNvCxnSpPr>
          <p:nvPr/>
        </p:nvCxnSpPr>
        <p:spPr>
          <a:xfrm flipH="1">
            <a:off x="5784236" y="2047687"/>
            <a:ext cx="158459" cy="1602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75EDCAED-A35C-134E-A45D-FA028CC8073D}"/>
              </a:ext>
            </a:extLst>
          </p:cNvPr>
          <p:cNvSpPr/>
          <p:nvPr/>
        </p:nvSpPr>
        <p:spPr>
          <a:xfrm>
            <a:off x="5636083" y="2207895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DBE2336E-CC7C-6443-97C6-FB2EAEA5686D}"/>
              </a:ext>
            </a:extLst>
          </p:cNvPr>
          <p:cNvSpPr/>
          <p:nvPr/>
        </p:nvSpPr>
        <p:spPr>
          <a:xfrm>
            <a:off x="5487929" y="2680221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B509D9B-736F-6948-807D-8CC42D3E1815}"/>
              </a:ext>
            </a:extLst>
          </p:cNvPr>
          <p:cNvSpPr txBox="1"/>
          <p:nvPr/>
        </p:nvSpPr>
        <p:spPr>
          <a:xfrm>
            <a:off x="5322689" y="1287220"/>
            <a:ext cx="853119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2. Submit</a:t>
            </a:r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F53DEE9E-690C-7540-B04F-CBDD6AFA2E15}"/>
              </a:ext>
            </a:extLst>
          </p:cNvPr>
          <p:cNvCxnSpPr>
            <a:cxnSpLocks/>
          </p:cNvCxnSpPr>
          <p:nvPr/>
        </p:nvCxnSpPr>
        <p:spPr>
          <a:xfrm flipH="1">
            <a:off x="7414678" y="2179835"/>
            <a:ext cx="262045" cy="1719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17139D3E-2907-A847-9533-A9CCC35ABD06}"/>
              </a:ext>
            </a:extLst>
          </p:cNvPr>
          <p:cNvCxnSpPr>
            <a:cxnSpLocks/>
          </p:cNvCxnSpPr>
          <p:nvPr/>
        </p:nvCxnSpPr>
        <p:spPr>
          <a:xfrm>
            <a:off x="7676723" y="2179835"/>
            <a:ext cx="0" cy="2719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9F60E63F-EE4F-7641-A91B-3E45B2EC894E}"/>
              </a:ext>
            </a:extLst>
          </p:cNvPr>
          <p:cNvCxnSpPr>
            <a:cxnSpLocks/>
          </p:cNvCxnSpPr>
          <p:nvPr/>
        </p:nvCxnSpPr>
        <p:spPr>
          <a:xfrm>
            <a:off x="7676721" y="2179835"/>
            <a:ext cx="302083" cy="1719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Picture 152">
            <a:extLst>
              <a:ext uri="{FF2B5EF4-FFF2-40B4-BE49-F238E27FC236}">
                <a16:creationId xmlns:a16="http://schemas.microsoft.com/office/drawing/2014/main" id="{676A328F-F530-0A4B-9886-7DFF4B421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155" y="2438727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44A4820F-F835-5E4C-A658-8D0CBAE25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848" y="2363273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4D387F69-769F-0D4D-85B9-A15D7AFBE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541" y="2346320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sp>
        <p:nvSpPr>
          <p:cNvPr id="156" name="Rounded Rectangle 155">
            <a:extLst>
              <a:ext uri="{FF2B5EF4-FFF2-40B4-BE49-F238E27FC236}">
                <a16:creationId xmlns:a16="http://schemas.microsoft.com/office/drawing/2014/main" id="{24C1FF47-3B6C-8D45-9FF4-EB93D5BD87BA}"/>
              </a:ext>
            </a:extLst>
          </p:cNvPr>
          <p:cNvSpPr/>
          <p:nvPr/>
        </p:nvSpPr>
        <p:spPr>
          <a:xfrm>
            <a:off x="7531457" y="1921510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EC17B45F-A382-F84A-9E08-FEE415878BD7}"/>
              </a:ext>
            </a:extLst>
          </p:cNvPr>
          <p:cNvSpPr/>
          <p:nvPr/>
        </p:nvSpPr>
        <p:spPr>
          <a:xfrm>
            <a:off x="7758059" y="1283542"/>
            <a:ext cx="2894432" cy="99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tx1"/>
                </a:solidFill>
                <a:latin typeface="+mj-lt"/>
              </a:rPr>
              <a:t>Top layer of DSM-Tree:</a:t>
            </a:r>
          </a:p>
          <a:p>
            <a:pPr algn="ctr"/>
            <a:r>
              <a:rPr lang="en-US" sz="1351" dirty="0">
                <a:solidFill>
                  <a:schemeClr val="tx1"/>
                </a:solidFill>
                <a:latin typeface="+mj-lt"/>
              </a:rPr>
              <a:t>Miner’s private cache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8C4057E-EB0E-EC45-9265-E8B98106FBBF}"/>
              </a:ext>
            </a:extLst>
          </p:cNvPr>
          <p:cNvSpPr/>
          <p:nvPr/>
        </p:nvSpPr>
        <p:spPr>
          <a:xfrm>
            <a:off x="1431549" y="5765341"/>
            <a:ext cx="9328899" cy="4413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The DSM-Tree layers collaborate with each other to reduce network traffic</a:t>
            </a:r>
          </a:p>
        </p:txBody>
      </p: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8CBCD917-B509-CB45-A151-202C8E7E8229}"/>
              </a:ext>
            </a:extLst>
          </p:cNvPr>
          <p:cNvSpPr/>
          <p:nvPr/>
        </p:nvSpPr>
        <p:spPr>
          <a:xfrm>
            <a:off x="1340464" y="3906461"/>
            <a:ext cx="9511861" cy="1560991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A0F800A1-EB85-D74C-9178-8D3A337AB136}"/>
              </a:ext>
            </a:extLst>
          </p:cNvPr>
          <p:cNvSpPr/>
          <p:nvPr/>
        </p:nvSpPr>
        <p:spPr>
          <a:xfrm>
            <a:off x="6946890" y="1233349"/>
            <a:ext cx="3291229" cy="1672616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FABFC78E-714F-BC43-94EE-49C6E376D8E9}"/>
              </a:ext>
            </a:extLst>
          </p:cNvPr>
          <p:cNvSpPr/>
          <p:nvPr/>
        </p:nvSpPr>
        <p:spPr>
          <a:xfrm>
            <a:off x="9642494" y="3701985"/>
            <a:ext cx="1207189" cy="3002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35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Storage Nodes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B5D4B160-0062-CD0B-48A1-1E4AA23E67D6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 descr="Beach umbrella with solid fill">
            <a:extLst>
              <a:ext uri="{FF2B5EF4-FFF2-40B4-BE49-F238E27FC236}">
                <a16:creationId xmlns:a16="http://schemas.microsoft.com/office/drawing/2014/main" id="{1768F558-DDAD-BB9D-7388-B4651AFE19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2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186" grpId="0" animBg="1"/>
      <p:bldP spid="193" grpId="0" animBg="1"/>
      <p:bldP spid="194" grpId="0" animBg="1"/>
      <p:bldP spid="2" grpId="0"/>
      <p:bldP spid="107" grpId="0" animBg="1"/>
      <p:bldP spid="142" grpId="0" animBg="1"/>
      <p:bldP spid="145" grpId="0" animBg="1"/>
      <p:bldP spid="147" grpId="0" animBg="1"/>
      <p:bldP spid="148" grpId="0" animBg="1"/>
      <p:bldP spid="149" grpId="0" animBg="1"/>
      <p:bldP spid="156" grpId="0" animBg="1"/>
      <p:bldP spid="157" grpId="0"/>
      <p:bldP spid="158" grpId="0"/>
      <p:bldP spid="159" grpId="0" animBg="1"/>
      <p:bldP spid="1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774A7-A107-D64F-A3BA-D5D49C21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39</a:t>
            </a:fld>
            <a:endParaRPr lang="en-US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BB2BC442-A04D-D54B-8706-4B0BEEAFA3CF}"/>
              </a:ext>
            </a:extLst>
          </p:cNvPr>
          <p:cNvSpPr/>
          <p:nvPr/>
        </p:nvSpPr>
        <p:spPr>
          <a:xfrm>
            <a:off x="7230195" y="1371893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Miner1</a:t>
            </a:r>
          </a:p>
        </p:txBody>
      </p:sp>
      <p:pic>
        <p:nvPicPr>
          <p:cNvPr id="67" name="Graphic 66" descr="Database">
            <a:extLst>
              <a:ext uri="{FF2B5EF4-FFF2-40B4-BE49-F238E27FC236}">
                <a16:creationId xmlns:a16="http://schemas.microsoft.com/office/drawing/2014/main" id="{1C994A2A-DA14-D240-B209-24584BE5B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4911" y="4168696"/>
            <a:ext cx="914400" cy="914400"/>
          </a:xfrm>
          <a:prstGeom prst="rect">
            <a:avLst/>
          </a:prstGeom>
        </p:spPr>
      </p:pic>
      <p:pic>
        <p:nvPicPr>
          <p:cNvPr id="68" name="Graphic 67" descr="Database">
            <a:extLst>
              <a:ext uri="{FF2B5EF4-FFF2-40B4-BE49-F238E27FC236}">
                <a16:creationId xmlns:a16="http://schemas.microsoft.com/office/drawing/2014/main" id="{A1D029C4-C1EF-7E40-97EA-B0DA3A06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5051" y="4184897"/>
            <a:ext cx="914400" cy="914400"/>
          </a:xfrm>
          <a:prstGeom prst="rect">
            <a:avLst/>
          </a:prstGeom>
        </p:spPr>
      </p:pic>
      <p:pic>
        <p:nvPicPr>
          <p:cNvPr id="69" name="Graphic 68" descr="Database">
            <a:extLst>
              <a:ext uri="{FF2B5EF4-FFF2-40B4-BE49-F238E27FC236}">
                <a16:creationId xmlns:a16="http://schemas.microsoft.com/office/drawing/2014/main" id="{6B251C76-CA08-A847-AC7D-841C79790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6775" y="4173077"/>
            <a:ext cx="914400" cy="914400"/>
          </a:xfrm>
          <a:prstGeom prst="rect">
            <a:avLst/>
          </a:prstGeom>
        </p:spPr>
      </p:pic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06A41E6D-8472-2445-8BDC-38B207514847}"/>
              </a:ext>
            </a:extLst>
          </p:cNvPr>
          <p:cNvSpPr/>
          <p:nvPr/>
        </p:nvSpPr>
        <p:spPr>
          <a:xfrm>
            <a:off x="1340070" y="3906730"/>
            <a:ext cx="9511861" cy="1560991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620BEC2-CEE1-D04F-8A77-75552DAE34C7}"/>
              </a:ext>
            </a:extLst>
          </p:cNvPr>
          <p:cNvCxnSpPr>
            <a:cxnSpLocks/>
            <a:stCxn id="83" idx="2"/>
            <a:endCxn id="85" idx="0"/>
          </p:cNvCxnSpPr>
          <p:nvPr/>
        </p:nvCxnSpPr>
        <p:spPr>
          <a:xfrm flipH="1">
            <a:off x="2681137" y="4785255"/>
            <a:ext cx="148153" cy="225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D986305A-2C6F-DE47-A4E2-DBF3D23A1556}"/>
              </a:ext>
            </a:extLst>
          </p:cNvPr>
          <p:cNvCxnSpPr>
            <a:cxnSpLocks/>
            <a:stCxn id="84" idx="2"/>
            <a:endCxn id="87" idx="0"/>
          </p:cNvCxnSpPr>
          <p:nvPr/>
        </p:nvCxnSpPr>
        <p:spPr>
          <a:xfrm>
            <a:off x="3325570" y="4782636"/>
            <a:ext cx="194319" cy="228888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03956EB-5EC9-B040-B942-4EBB0408CF68}"/>
              </a:ext>
            </a:extLst>
          </p:cNvPr>
          <p:cNvCxnSpPr>
            <a:cxnSpLocks/>
            <a:stCxn id="84" idx="2"/>
            <a:endCxn id="86" idx="0"/>
          </p:cNvCxnSpPr>
          <p:nvPr/>
        </p:nvCxnSpPr>
        <p:spPr>
          <a:xfrm flipH="1">
            <a:off x="3146424" y="4782637"/>
            <a:ext cx="179147" cy="230265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34B5A82E-38B3-E24C-BDEC-4D5E493246DB}"/>
              </a:ext>
            </a:extLst>
          </p:cNvPr>
          <p:cNvSpPr/>
          <p:nvPr/>
        </p:nvSpPr>
        <p:spPr>
          <a:xfrm>
            <a:off x="3091991" y="4108054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A4A85A2-0E62-E94A-944A-2AADEC4D9449}"/>
              </a:ext>
            </a:extLst>
          </p:cNvPr>
          <p:cNvCxnSpPr>
            <a:cxnSpLocks/>
            <a:stCxn id="78" idx="2"/>
            <a:endCxn id="84" idx="0"/>
          </p:cNvCxnSpPr>
          <p:nvPr/>
        </p:nvCxnSpPr>
        <p:spPr>
          <a:xfrm>
            <a:off x="3240144" y="4354820"/>
            <a:ext cx="85427" cy="181051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70BF30E6-0022-E447-9D3C-F19DE3549C9F}"/>
              </a:ext>
            </a:extLst>
          </p:cNvPr>
          <p:cNvSpPr/>
          <p:nvPr/>
        </p:nvSpPr>
        <p:spPr>
          <a:xfrm>
            <a:off x="2681136" y="453848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6F7836A5-3501-6249-A5FF-02A58636AF7C}"/>
              </a:ext>
            </a:extLst>
          </p:cNvPr>
          <p:cNvSpPr/>
          <p:nvPr/>
        </p:nvSpPr>
        <p:spPr>
          <a:xfrm>
            <a:off x="3177417" y="4535870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769A350-EB4E-1249-BDBD-517651D118A0}"/>
              </a:ext>
            </a:extLst>
          </p:cNvPr>
          <p:cNvSpPr/>
          <p:nvPr/>
        </p:nvSpPr>
        <p:spPr>
          <a:xfrm>
            <a:off x="2532983" y="5010814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35B0077E-A6D8-8F42-B141-45CAE4E8C243}"/>
              </a:ext>
            </a:extLst>
          </p:cNvPr>
          <p:cNvSpPr/>
          <p:nvPr/>
        </p:nvSpPr>
        <p:spPr>
          <a:xfrm>
            <a:off x="2998272" y="5012902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6DA27E0B-F0BD-E845-97E2-98A65A47FD6F}"/>
              </a:ext>
            </a:extLst>
          </p:cNvPr>
          <p:cNvSpPr/>
          <p:nvPr/>
        </p:nvSpPr>
        <p:spPr>
          <a:xfrm>
            <a:off x="3371735" y="5011525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24163A0-9CFC-8443-A9F8-7BA7E0491ADD}"/>
              </a:ext>
            </a:extLst>
          </p:cNvPr>
          <p:cNvCxnSpPr>
            <a:cxnSpLocks/>
            <a:stCxn id="78" idx="2"/>
            <a:endCxn id="89" idx="0"/>
          </p:cNvCxnSpPr>
          <p:nvPr/>
        </p:nvCxnSpPr>
        <p:spPr>
          <a:xfrm>
            <a:off x="3240144" y="4354819"/>
            <a:ext cx="607147" cy="170872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E9DAD54A-9C71-6743-A14C-AB607A720927}"/>
              </a:ext>
            </a:extLst>
          </p:cNvPr>
          <p:cNvSpPr/>
          <p:nvPr/>
        </p:nvSpPr>
        <p:spPr>
          <a:xfrm>
            <a:off x="3699137" y="4525691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A41A883-4BA6-5749-B70F-CFF83CF97EBC}"/>
              </a:ext>
            </a:extLst>
          </p:cNvPr>
          <p:cNvCxnSpPr>
            <a:cxnSpLocks/>
            <a:stCxn id="89" idx="2"/>
            <a:endCxn id="91" idx="0"/>
          </p:cNvCxnSpPr>
          <p:nvPr/>
        </p:nvCxnSpPr>
        <p:spPr>
          <a:xfrm>
            <a:off x="3847291" y="4772457"/>
            <a:ext cx="140183" cy="2396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39B9C6FA-1081-7946-9BAB-8516BEF24D4B}"/>
              </a:ext>
            </a:extLst>
          </p:cNvPr>
          <p:cNvSpPr/>
          <p:nvPr/>
        </p:nvSpPr>
        <p:spPr>
          <a:xfrm>
            <a:off x="3839320" y="5012077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BF17FEE-2F47-444F-983D-EF05AD640B89}"/>
              </a:ext>
            </a:extLst>
          </p:cNvPr>
          <p:cNvCxnSpPr>
            <a:cxnSpLocks/>
            <a:stCxn id="95" idx="2"/>
            <a:endCxn id="96" idx="0"/>
          </p:cNvCxnSpPr>
          <p:nvPr/>
        </p:nvCxnSpPr>
        <p:spPr>
          <a:xfrm flipH="1">
            <a:off x="2360132" y="4797610"/>
            <a:ext cx="148153" cy="225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B625B269-A128-A84D-B6D0-41323DE22ECC}"/>
              </a:ext>
            </a:extLst>
          </p:cNvPr>
          <p:cNvSpPr/>
          <p:nvPr/>
        </p:nvSpPr>
        <p:spPr>
          <a:xfrm>
            <a:off x="2770985" y="4120407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F1475A9-D8F7-604E-AC08-A0E17B810C3E}"/>
              </a:ext>
            </a:extLst>
          </p:cNvPr>
          <p:cNvCxnSpPr>
            <a:cxnSpLocks/>
            <a:stCxn id="93" idx="2"/>
            <a:endCxn id="95" idx="0"/>
          </p:cNvCxnSpPr>
          <p:nvPr/>
        </p:nvCxnSpPr>
        <p:spPr>
          <a:xfrm flipH="1">
            <a:off x="2508286" y="4367174"/>
            <a:ext cx="410855" cy="183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36154825-6035-974C-AD61-918A014517CD}"/>
              </a:ext>
            </a:extLst>
          </p:cNvPr>
          <p:cNvSpPr/>
          <p:nvPr/>
        </p:nvSpPr>
        <p:spPr>
          <a:xfrm>
            <a:off x="2360131" y="4550842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EF158384-B2F7-204F-96AB-F5C537168CB5}"/>
              </a:ext>
            </a:extLst>
          </p:cNvPr>
          <p:cNvSpPr/>
          <p:nvPr/>
        </p:nvSpPr>
        <p:spPr>
          <a:xfrm>
            <a:off x="2211977" y="5023167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52EADF7-EFCF-034F-88FB-16213D9A88FE}"/>
              </a:ext>
            </a:extLst>
          </p:cNvPr>
          <p:cNvCxnSpPr>
            <a:cxnSpLocks/>
            <a:stCxn id="93" idx="2"/>
            <a:endCxn id="89" idx="0"/>
          </p:cNvCxnSpPr>
          <p:nvPr/>
        </p:nvCxnSpPr>
        <p:spPr>
          <a:xfrm>
            <a:off x="2919141" y="4367174"/>
            <a:ext cx="928151" cy="1585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8D48008-A3CA-384F-A240-AA00BF81A116}"/>
              </a:ext>
            </a:extLst>
          </p:cNvPr>
          <p:cNvCxnSpPr>
            <a:cxnSpLocks/>
            <a:stCxn id="78" idx="2"/>
            <a:endCxn id="83" idx="0"/>
          </p:cNvCxnSpPr>
          <p:nvPr/>
        </p:nvCxnSpPr>
        <p:spPr>
          <a:xfrm flipH="1">
            <a:off x="2829290" y="4354820"/>
            <a:ext cx="410855" cy="183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F46AC051-3A84-FB44-BF4E-34EA0FE1F94C}"/>
              </a:ext>
            </a:extLst>
          </p:cNvPr>
          <p:cNvCxnSpPr>
            <a:cxnSpLocks/>
            <a:stCxn id="105" idx="2"/>
            <a:endCxn id="108" idx="0"/>
          </p:cNvCxnSpPr>
          <p:nvPr/>
        </p:nvCxnSpPr>
        <p:spPr>
          <a:xfrm flipH="1">
            <a:off x="5133444" y="4793958"/>
            <a:ext cx="148153" cy="22555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E31CFD5-CD2D-3E4A-A5EE-6941EB48A5C6}"/>
              </a:ext>
            </a:extLst>
          </p:cNvPr>
          <p:cNvCxnSpPr>
            <a:cxnSpLocks/>
            <a:stCxn id="106" idx="2"/>
            <a:endCxn id="110" idx="0"/>
          </p:cNvCxnSpPr>
          <p:nvPr/>
        </p:nvCxnSpPr>
        <p:spPr>
          <a:xfrm>
            <a:off x="5777878" y="4791339"/>
            <a:ext cx="194319" cy="2288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C4A9C31-92C8-FD45-8922-711507E4F769}"/>
              </a:ext>
            </a:extLst>
          </p:cNvPr>
          <p:cNvCxnSpPr>
            <a:cxnSpLocks/>
            <a:stCxn id="106" idx="2"/>
            <a:endCxn id="109" idx="0"/>
          </p:cNvCxnSpPr>
          <p:nvPr/>
        </p:nvCxnSpPr>
        <p:spPr>
          <a:xfrm flipH="1">
            <a:off x="5598731" y="4791340"/>
            <a:ext cx="179147" cy="2302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A0A870CB-C2E0-EA44-ABB4-0C2CAD6ABEE8}"/>
              </a:ext>
            </a:extLst>
          </p:cNvPr>
          <p:cNvSpPr/>
          <p:nvPr/>
        </p:nvSpPr>
        <p:spPr>
          <a:xfrm>
            <a:off x="5544297" y="4116755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0E1B9074-6992-F14A-82E2-FB3B73B6D419}"/>
              </a:ext>
            </a:extLst>
          </p:cNvPr>
          <p:cNvCxnSpPr>
            <a:cxnSpLocks/>
            <a:stCxn id="102" idx="2"/>
            <a:endCxn id="106" idx="0"/>
          </p:cNvCxnSpPr>
          <p:nvPr/>
        </p:nvCxnSpPr>
        <p:spPr>
          <a:xfrm>
            <a:off x="5692451" y="4363521"/>
            <a:ext cx="85427" cy="181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30A017A5-AAFE-AF42-8222-601AB0F8A256}"/>
              </a:ext>
            </a:extLst>
          </p:cNvPr>
          <p:cNvCxnSpPr>
            <a:cxnSpLocks/>
            <a:stCxn id="102" idx="2"/>
            <a:endCxn id="105" idx="0"/>
          </p:cNvCxnSpPr>
          <p:nvPr/>
        </p:nvCxnSpPr>
        <p:spPr>
          <a:xfrm flipH="1">
            <a:off x="5281598" y="4363522"/>
            <a:ext cx="410855" cy="18366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5911B8E-9585-9647-98D4-FAFC14AFA352}"/>
              </a:ext>
            </a:extLst>
          </p:cNvPr>
          <p:cNvSpPr/>
          <p:nvPr/>
        </p:nvSpPr>
        <p:spPr>
          <a:xfrm>
            <a:off x="5133443" y="4547190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DA494B9E-DD94-964C-A3FF-02BEE7B205D7}"/>
              </a:ext>
            </a:extLst>
          </p:cNvPr>
          <p:cNvSpPr/>
          <p:nvPr/>
        </p:nvSpPr>
        <p:spPr>
          <a:xfrm>
            <a:off x="5629724" y="454457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877EF622-8FD4-C64A-8C9D-0175596F3BE0}"/>
              </a:ext>
            </a:extLst>
          </p:cNvPr>
          <p:cNvSpPr/>
          <p:nvPr/>
        </p:nvSpPr>
        <p:spPr>
          <a:xfrm>
            <a:off x="4985289" y="5019515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51DE8DD9-1451-0548-A252-55EB5D4CDB63}"/>
              </a:ext>
            </a:extLst>
          </p:cNvPr>
          <p:cNvSpPr/>
          <p:nvPr/>
        </p:nvSpPr>
        <p:spPr>
          <a:xfrm>
            <a:off x="5450579" y="502160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693F9AC5-9D62-724C-9D90-63F596BD2090}"/>
              </a:ext>
            </a:extLst>
          </p:cNvPr>
          <p:cNvSpPr/>
          <p:nvPr/>
        </p:nvSpPr>
        <p:spPr>
          <a:xfrm>
            <a:off x="5824041" y="502022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C8E3C3C4-F237-5C4D-9801-025F83A512C2}"/>
              </a:ext>
            </a:extLst>
          </p:cNvPr>
          <p:cNvCxnSpPr>
            <a:cxnSpLocks/>
            <a:stCxn id="102" idx="2"/>
            <a:endCxn id="112" idx="0"/>
          </p:cNvCxnSpPr>
          <p:nvPr/>
        </p:nvCxnSpPr>
        <p:spPr>
          <a:xfrm>
            <a:off x="5692451" y="4363521"/>
            <a:ext cx="607147" cy="170872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FCB4106D-E26B-174A-BFF4-A690A8367F5F}"/>
              </a:ext>
            </a:extLst>
          </p:cNvPr>
          <p:cNvSpPr/>
          <p:nvPr/>
        </p:nvSpPr>
        <p:spPr>
          <a:xfrm>
            <a:off x="6151444" y="4534394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6556493-962E-7343-B52F-96C0A525E3BD}"/>
              </a:ext>
            </a:extLst>
          </p:cNvPr>
          <p:cNvCxnSpPr>
            <a:cxnSpLocks/>
            <a:stCxn id="112" idx="2"/>
            <a:endCxn id="114" idx="0"/>
          </p:cNvCxnSpPr>
          <p:nvPr/>
        </p:nvCxnSpPr>
        <p:spPr>
          <a:xfrm>
            <a:off x="6299598" y="4781160"/>
            <a:ext cx="140183" cy="23961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77E311C1-FC54-2245-9910-893574186EF8}"/>
              </a:ext>
            </a:extLst>
          </p:cNvPr>
          <p:cNvSpPr/>
          <p:nvPr/>
        </p:nvSpPr>
        <p:spPr>
          <a:xfrm>
            <a:off x="6291627" y="5020778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9619124D-64FE-E94C-85CD-7823343225FE}"/>
              </a:ext>
            </a:extLst>
          </p:cNvPr>
          <p:cNvCxnSpPr>
            <a:cxnSpLocks/>
            <a:stCxn id="118" idx="2"/>
            <a:endCxn id="119" idx="0"/>
          </p:cNvCxnSpPr>
          <p:nvPr/>
        </p:nvCxnSpPr>
        <p:spPr>
          <a:xfrm>
            <a:off x="6107413" y="4782636"/>
            <a:ext cx="194319" cy="2288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CCACE5AB-6CE6-454B-9839-5463606E6AB2}"/>
              </a:ext>
            </a:extLst>
          </p:cNvPr>
          <p:cNvSpPr/>
          <p:nvPr/>
        </p:nvSpPr>
        <p:spPr>
          <a:xfrm>
            <a:off x="5873833" y="4108054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F3A295AE-4226-0545-8094-1455D27F5C37}"/>
              </a:ext>
            </a:extLst>
          </p:cNvPr>
          <p:cNvCxnSpPr>
            <a:cxnSpLocks/>
            <a:stCxn id="116" idx="2"/>
            <a:endCxn id="118" idx="0"/>
          </p:cNvCxnSpPr>
          <p:nvPr/>
        </p:nvCxnSpPr>
        <p:spPr>
          <a:xfrm>
            <a:off x="6021985" y="4354820"/>
            <a:ext cx="85427" cy="1810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CD27A43B-CACF-7E4F-A4E4-21ED449D90FD}"/>
              </a:ext>
            </a:extLst>
          </p:cNvPr>
          <p:cNvSpPr/>
          <p:nvPr/>
        </p:nvSpPr>
        <p:spPr>
          <a:xfrm>
            <a:off x="5959259" y="453587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A2ADEC36-B7B4-8D4C-BAB5-0607E61243AB}"/>
              </a:ext>
            </a:extLst>
          </p:cNvPr>
          <p:cNvSpPr/>
          <p:nvPr/>
        </p:nvSpPr>
        <p:spPr>
          <a:xfrm>
            <a:off x="6153577" y="5011525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7C13F0D2-2F3F-3D44-A572-1D9A05F535D4}"/>
              </a:ext>
            </a:extLst>
          </p:cNvPr>
          <p:cNvCxnSpPr>
            <a:cxnSpLocks/>
            <a:stCxn id="118" idx="2"/>
            <a:endCxn id="109" idx="0"/>
          </p:cNvCxnSpPr>
          <p:nvPr/>
        </p:nvCxnSpPr>
        <p:spPr>
          <a:xfrm flipH="1">
            <a:off x="5598732" y="4782638"/>
            <a:ext cx="508680" cy="2389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F5A3DE8A-F59C-744C-A0E8-539EEBA69FA4}"/>
              </a:ext>
            </a:extLst>
          </p:cNvPr>
          <p:cNvCxnSpPr>
            <a:cxnSpLocks/>
            <a:stCxn id="127" idx="2"/>
            <a:endCxn id="129" idx="0"/>
          </p:cNvCxnSpPr>
          <p:nvPr/>
        </p:nvCxnSpPr>
        <p:spPr>
          <a:xfrm flipH="1">
            <a:off x="8931781" y="4856430"/>
            <a:ext cx="148153" cy="22555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7057E90F-BE0A-8347-A702-486AB362AB4C}"/>
              </a:ext>
            </a:extLst>
          </p:cNvPr>
          <p:cNvCxnSpPr>
            <a:cxnSpLocks/>
            <a:stCxn id="128" idx="2"/>
            <a:endCxn id="131" idx="0"/>
          </p:cNvCxnSpPr>
          <p:nvPr/>
        </p:nvCxnSpPr>
        <p:spPr>
          <a:xfrm>
            <a:off x="9576214" y="4853811"/>
            <a:ext cx="194319" cy="22888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701A91A8-B330-0949-B535-CA3787D7EA61}"/>
              </a:ext>
            </a:extLst>
          </p:cNvPr>
          <p:cNvCxnSpPr>
            <a:cxnSpLocks/>
            <a:stCxn id="128" idx="2"/>
            <a:endCxn id="130" idx="0"/>
          </p:cNvCxnSpPr>
          <p:nvPr/>
        </p:nvCxnSpPr>
        <p:spPr>
          <a:xfrm flipH="1">
            <a:off x="9397068" y="4853813"/>
            <a:ext cx="179147" cy="230265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6B0B6AA3-47F3-6E4A-A1C7-018F138A2750}"/>
              </a:ext>
            </a:extLst>
          </p:cNvPr>
          <p:cNvSpPr/>
          <p:nvPr/>
        </p:nvSpPr>
        <p:spPr>
          <a:xfrm>
            <a:off x="9342635" y="417922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F1266D81-8DC0-FC42-80F3-F40C921F0CA8}"/>
              </a:ext>
            </a:extLst>
          </p:cNvPr>
          <p:cNvCxnSpPr>
            <a:cxnSpLocks/>
            <a:stCxn id="124" idx="2"/>
            <a:endCxn id="128" idx="0"/>
          </p:cNvCxnSpPr>
          <p:nvPr/>
        </p:nvCxnSpPr>
        <p:spPr>
          <a:xfrm>
            <a:off x="9490788" y="4425995"/>
            <a:ext cx="85427" cy="18105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1FA497A1-1FB9-3446-B8E3-81F73E5784A4}"/>
              </a:ext>
            </a:extLst>
          </p:cNvPr>
          <p:cNvCxnSpPr>
            <a:cxnSpLocks/>
            <a:stCxn id="124" idx="2"/>
            <a:endCxn id="127" idx="0"/>
          </p:cNvCxnSpPr>
          <p:nvPr/>
        </p:nvCxnSpPr>
        <p:spPr>
          <a:xfrm flipH="1">
            <a:off x="9079934" y="4425995"/>
            <a:ext cx="410855" cy="18366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560AC8EC-8B00-1649-B0D7-1EE3DCA8E2CC}"/>
              </a:ext>
            </a:extLst>
          </p:cNvPr>
          <p:cNvSpPr/>
          <p:nvPr/>
        </p:nvSpPr>
        <p:spPr>
          <a:xfrm>
            <a:off x="8931780" y="4609663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A354385E-E133-B741-8892-37B6579F3AEC}"/>
              </a:ext>
            </a:extLst>
          </p:cNvPr>
          <p:cNvSpPr/>
          <p:nvPr/>
        </p:nvSpPr>
        <p:spPr>
          <a:xfrm>
            <a:off x="9428061" y="4607046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9" name="Rounded Rectangle 128">
            <a:extLst>
              <a:ext uri="{FF2B5EF4-FFF2-40B4-BE49-F238E27FC236}">
                <a16:creationId xmlns:a16="http://schemas.microsoft.com/office/drawing/2014/main" id="{1347DC22-9A5E-AA48-A86E-B81C10BA5076}"/>
              </a:ext>
            </a:extLst>
          </p:cNvPr>
          <p:cNvSpPr/>
          <p:nvPr/>
        </p:nvSpPr>
        <p:spPr>
          <a:xfrm>
            <a:off x="8783627" y="5081989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60B3AF37-FF30-4D46-BBD3-8BE09A076848}"/>
              </a:ext>
            </a:extLst>
          </p:cNvPr>
          <p:cNvSpPr/>
          <p:nvPr/>
        </p:nvSpPr>
        <p:spPr>
          <a:xfrm>
            <a:off x="9248916" y="5084077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8E54F1AF-E24C-BE4B-A2F0-1AA197C50055}"/>
              </a:ext>
            </a:extLst>
          </p:cNvPr>
          <p:cNvSpPr/>
          <p:nvPr/>
        </p:nvSpPr>
        <p:spPr>
          <a:xfrm>
            <a:off x="9622379" y="5082699"/>
            <a:ext cx="296307" cy="246767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C6509D07-AA00-8B42-B14A-4007A189E51E}"/>
              </a:ext>
            </a:extLst>
          </p:cNvPr>
          <p:cNvCxnSpPr>
            <a:cxnSpLocks/>
            <a:stCxn id="124" idx="2"/>
            <a:endCxn id="133" idx="0"/>
          </p:cNvCxnSpPr>
          <p:nvPr/>
        </p:nvCxnSpPr>
        <p:spPr>
          <a:xfrm>
            <a:off x="9490788" y="4425995"/>
            <a:ext cx="607147" cy="170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0CA5D64E-9CAF-8D4D-B294-CC0B4ECE7AFC}"/>
              </a:ext>
            </a:extLst>
          </p:cNvPr>
          <p:cNvSpPr/>
          <p:nvPr/>
        </p:nvSpPr>
        <p:spPr>
          <a:xfrm>
            <a:off x="9949781" y="459686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9F2FCE37-2D44-9A41-BA7A-4A6AB1E78E27}"/>
              </a:ext>
            </a:extLst>
          </p:cNvPr>
          <p:cNvCxnSpPr>
            <a:cxnSpLocks/>
            <a:stCxn id="133" idx="2"/>
            <a:endCxn id="135" idx="0"/>
          </p:cNvCxnSpPr>
          <p:nvPr/>
        </p:nvCxnSpPr>
        <p:spPr>
          <a:xfrm>
            <a:off x="10097935" y="4843633"/>
            <a:ext cx="140183" cy="239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54C0A393-7258-C341-A32B-774E49BD6CBC}"/>
              </a:ext>
            </a:extLst>
          </p:cNvPr>
          <p:cNvSpPr/>
          <p:nvPr/>
        </p:nvSpPr>
        <p:spPr>
          <a:xfrm>
            <a:off x="10089964" y="5083251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888FD224-50C4-884A-9508-A31E161F923D}"/>
              </a:ext>
            </a:extLst>
          </p:cNvPr>
          <p:cNvSpPr/>
          <p:nvPr/>
        </p:nvSpPr>
        <p:spPr>
          <a:xfrm>
            <a:off x="9683717" y="4164546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3FFB6A1E-7C87-844D-AA6E-59F20AF28175}"/>
              </a:ext>
            </a:extLst>
          </p:cNvPr>
          <p:cNvCxnSpPr>
            <a:cxnSpLocks/>
            <a:stCxn id="136" idx="2"/>
            <a:endCxn id="138" idx="0"/>
          </p:cNvCxnSpPr>
          <p:nvPr/>
        </p:nvCxnSpPr>
        <p:spPr>
          <a:xfrm>
            <a:off x="9831869" y="4411312"/>
            <a:ext cx="607147" cy="170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62582E57-F22F-1549-9075-8B9AFFE00154}"/>
              </a:ext>
            </a:extLst>
          </p:cNvPr>
          <p:cNvSpPr/>
          <p:nvPr/>
        </p:nvSpPr>
        <p:spPr>
          <a:xfrm>
            <a:off x="10290863" y="4582185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01B5657F-CBA7-9C4F-AD70-A9B4F47DC7E1}"/>
              </a:ext>
            </a:extLst>
          </p:cNvPr>
          <p:cNvCxnSpPr>
            <a:cxnSpLocks/>
            <a:stCxn id="138" idx="2"/>
            <a:endCxn id="140" idx="0"/>
          </p:cNvCxnSpPr>
          <p:nvPr/>
        </p:nvCxnSpPr>
        <p:spPr>
          <a:xfrm>
            <a:off x="10439018" y="4828951"/>
            <a:ext cx="140183" cy="2396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730F9530-A0B3-6743-93E8-2A6BB91F46EF}"/>
              </a:ext>
            </a:extLst>
          </p:cNvPr>
          <p:cNvSpPr/>
          <p:nvPr/>
        </p:nvSpPr>
        <p:spPr>
          <a:xfrm>
            <a:off x="10431045" y="506857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792196FD-B959-6947-B5AC-F6DA2B476A00}"/>
              </a:ext>
            </a:extLst>
          </p:cNvPr>
          <p:cNvCxnSpPr>
            <a:cxnSpLocks/>
            <a:stCxn id="136" idx="2"/>
            <a:endCxn id="127" idx="0"/>
          </p:cNvCxnSpPr>
          <p:nvPr/>
        </p:nvCxnSpPr>
        <p:spPr>
          <a:xfrm flipH="1">
            <a:off x="9079934" y="4411314"/>
            <a:ext cx="751937" cy="19835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AF6D4BD6-A711-E547-A744-595FECBC4B20}"/>
              </a:ext>
            </a:extLst>
          </p:cNvPr>
          <p:cNvSpPr/>
          <p:nvPr/>
        </p:nvSpPr>
        <p:spPr>
          <a:xfrm>
            <a:off x="7606184" y="1885269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4B258A20-28D6-8749-8773-5A6F27210362}"/>
              </a:ext>
            </a:extLst>
          </p:cNvPr>
          <p:cNvCxnSpPr>
            <a:cxnSpLocks/>
          </p:cNvCxnSpPr>
          <p:nvPr/>
        </p:nvCxnSpPr>
        <p:spPr>
          <a:xfrm flipH="1">
            <a:off x="7488920" y="2122557"/>
            <a:ext cx="262045" cy="1719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925F2971-6FF6-EC4A-8774-5378405E1C29}"/>
              </a:ext>
            </a:extLst>
          </p:cNvPr>
          <p:cNvCxnSpPr>
            <a:cxnSpLocks/>
          </p:cNvCxnSpPr>
          <p:nvPr/>
        </p:nvCxnSpPr>
        <p:spPr>
          <a:xfrm>
            <a:off x="7750964" y="2122555"/>
            <a:ext cx="0" cy="2719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A873E04B-2E5F-1A41-81F6-B60F85D992EF}"/>
              </a:ext>
            </a:extLst>
          </p:cNvPr>
          <p:cNvCxnSpPr>
            <a:cxnSpLocks/>
          </p:cNvCxnSpPr>
          <p:nvPr/>
        </p:nvCxnSpPr>
        <p:spPr>
          <a:xfrm>
            <a:off x="7750964" y="2122557"/>
            <a:ext cx="302083" cy="1719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1F2FED63-0316-544F-90ED-08BD1F55464B}"/>
              </a:ext>
            </a:extLst>
          </p:cNvPr>
          <p:cNvCxnSpPr>
            <a:cxnSpLocks/>
            <a:stCxn id="156" idx="2"/>
          </p:cNvCxnSpPr>
          <p:nvPr/>
        </p:nvCxnSpPr>
        <p:spPr>
          <a:xfrm flipH="1">
            <a:off x="7257065" y="2570474"/>
            <a:ext cx="107723" cy="2255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ounded Rectangle 155">
            <a:extLst>
              <a:ext uri="{FF2B5EF4-FFF2-40B4-BE49-F238E27FC236}">
                <a16:creationId xmlns:a16="http://schemas.microsoft.com/office/drawing/2014/main" id="{EEF9BBC8-A2C1-7644-910E-08546FB6DAE6}"/>
              </a:ext>
            </a:extLst>
          </p:cNvPr>
          <p:cNvSpPr/>
          <p:nvPr/>
        </p:nvSpPr>
        <p:spPr>
          <a:xfrm>
            <a:off x="7216633" y="2323706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CA5D6342-35F2-F34B-999A-F271F06FE616}"/>
              </a:ext>
            </a:extLst>
          </p:cNvPr>
          <p:cNvCxnSpPr>
            <a:cxnSpLocks/>
            <a:stCxn id="159" idx="2"/>
          </p:cNvCxnSpPr>
          <p:nvPr/>
        </p:nvCxnSpPr>
        <p:spPr>
          <a:xfrm flipH="1">
            <a:off x="7581126" y="2651787"/>
            <a:ext cx="136449" cy="1968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F8E3FE6F-96A9-5241-A6CD-F1602FFFE2F3}"/>
              </a:ext>
            </a:extLst>
          </p:cNvPr>
          <p:cNvSpPr/>
          <p:nvPr/>
        </p:nvSpPr>
        <p:spPr>
          <a:xfrm>
            <a:off x="7569421" y="2405021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BCCC2168-7560-5C4E-AF20-E9764DF34F63}"/>
              </a:ext>
            </a:extLst>
          </p:cNvPr>
          <p:cNvCxnSpPr>
            <a:cxnSpLocks/>
            <a:stCxn id="159" idx="2"/>
          </p:cNvCxnSpPr>
          <p:nvPr/>
        </p:nvCxnSpPr>
        <p:spPr>
          <a:xfrm>
            <a:off x="7717576" y="2651786"/>
            <a:ext cx="141065" cy="19790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50032A6E-8DC6-CE4D-9710-F76A77EB59D9}"/>
              </a:ext>
            </a:extLst>
          </p:cNvPr>
          <p:cNvSpPr/>
          <p:nvPr/>
        </p:nvSpPr>
        <p:spPr>
          <a:xfrm>
            <a:off x="7968993" y="2322965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2" name="Picture 171">
            <a:extLst>
              <a:ext uri="{FF2B5EF4-FFF2-40B4-BE49-F238E27FC236}">
                <a16:creationId xmlns:a16="http://schemas.microsoft.com/office/drawing/2014/main" id="{D0A7C396-796C-1D41-A7EB-604A7D233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348" y="2774911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0B18A053-0178-1B44-9AF8-A24B4489881B}"/>
              </a:ext>
            </a:extLst>
          </p:cNvPr>
          <p:cNvCxnSpPr>
            <a:cxnSpLocks/>
            <a:stCxn id="170" idx="2"/>
            <a:endCxn id="172" idx="0"/>
          </p:cNvCxnSpPr>
          <p:nvPr/>
        </p:nvCxnSpPr>
        <p:spPr>
          <a:xfrm>
            <a:off x="8117145" y="2569731"/>
            <a:ext cx="92563" cy="20518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ight Arrow 173">
            <a:extLst>
              <a:ext uri="{FF2B5EF4-FFF2-40B4-BE49-F238E27FC236}">
                <a16:creationId xmlns:a16="http://schemas.microsoft.com/office/drawing/2014/main" id="{A9BF182B-73F1-6048-B048-CA0158607BF5}"/>
              </a:ext>
            </a:extLst>
          </p:cNvPr>
          <p:cNvSpPr/>
          <p:nvPr/>
        </p:nvSpPr>
        <p:spPr>
          <a:xfrm rot="16200000">
            <a:off x="3080579" y="2773187"/>
            <a:ext cx="2035336" cy="231751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175" name="Rounded Rectangle 174">
            <a:extLst>
              <a:ext uri="{FF2B5EF4-FFF2-40B4-BE49-F238E27FC236}">
                <a16:creationId xmlns:a16="http://schemas.microsoft.com/office/drawing/2014/main" id="{46285845-A463-7047-B974-B9327F416461}"/>
              </a:ext>
            </a:extLst>
          </p:cNvPr>
          <p:cNvSpPr/>
          <p:nvPr/>
        </p:nvSpPr>
        <p:spPr>
          <a:xfrm>
            <a:off x="3734218" y="1372631"/>
            <a:ext cx="1059868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Helper1</a:t>
            </a:r>
          </a:p>
        </p:txBody>
      </p:sp>
      <p:sp>
        <p:nvSpPr>
          <p:cNvPr id="200" name="Title 1">
            <a:extLst>
              <a:ext uri="{FF2B5EF4-FFF2-40B4-BE49-F238E27FC236}">
                <a16:creationId xmlns:a16="http://schemas.microsoft.com/office/drawing/2014/main" id="{20E9EADC-5753-1942-9498-6F163A9FEA2B}"/>
              </a:ext>
            </a:extLst>
          </p:cNvPr>
          <p:cNvSpPr txBox="1">
            <a:spLocks/>
          </p:cNvSpPr>
          <p:nvPr/>
        </p:nvSpPr>
        <p:spPr>
          <a:xfrm>
            <a:off x="838200" y="-30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Two-layered DSM-Tree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56EB1A0A-9FED-B04E-816C-2DD7A787232B}"/>
              </a:ext>
            </a:extLst>
          </p:cNvPr>
          <p:cNvSpPr txBox="1"/>
          <p:nvPr/>
        </p:nvSpPr>
        <p:spPr>
          <a:xfrm>
            <a:off x="838200" y="913196"/>
            <a:ext cx="10515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Reduce network traffic</a:t>
            </a:r>
          </a:p>
        </p:txBody>
      </p:sp>
      <p:pic>
        <p:nvPicPr>
          <p:cNvPr id="207" name="Picture 206">
            <a:extLst>
              <a:ext uri="{FF2B5EF4-FFF2-40B4-BE49-F238E27FC236}">
                <a16:creationId xmlns:a16="http://schemas.microsoft.com/office/drawing/2014/main" id="{75FA971A-AE0D-7347-923C-4DA4158D2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733" y="2823993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29115E29-1813-A540-AD21-E262425FB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961" y="2826240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E5E176DE-F999-B749-BE73-208FC80C6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9133" y="2788375"/>
            <a:ext cx="258720" cy="318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sp>
        <p:nvSpPr>
          <p:cNvPr id="214" name="Rectangle 213">
            <a:extLst>
              <a:ext uri="{FF2B5EF4-FFF2-40B4-BE49-F238E27FC236}">
                <a16:creationId xmlns:a16="http://schemas.microsoft.com/office/drawing/2014/main" id="{B3B10C9B-879C-7E43-A878-DA4C23F5F924}"/>
              </a:ext>
            </a:extLst>
          </p:cNvPr>
          <p:cNvSpPr/>
          <p:nvPr/>
        </p:nvSpPr>
        <p:spPr>
          <a:xfrm>
            <a:off x="9642494" y="3701985"/>
            <a:ext cx="1207189" cy="3002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35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Storage Nodes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9E51339-632B-7C4A-9706-16513011DE70}"/>
              </a:ext>
            </a:extLst>
          </p:cNvPr>
          <p:cNvSpPr txBox="1"/>
          <p:nvPr/>
        </p:nvSpPr>
        <p:spPr>
          <a:xfrm>
            <a:off x="7137545" y="4201328"/>
            <a:ext cx="85373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/>
              <a:t>...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BA43F7B-C27B-8B4B-A8BE-130CC3E6EE40}"/>
              </a:ext>
            </a:extLst>
          </p:cNvPr>
          <p:cNvSpPr txBox="1"/>
          <p:nvPr/>
        </p:nvSpPr>
        <p:spPr>
          <a:xfrm>
            <a:off x="3143029" y="3464755"/>
            <a:ext cx="942887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1. Prefetch</a:t>
            </a: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83637061-B37C-A04D-9AC6-7E7FF7458DED}"/>
              </a:ext>
            </a:extLst>
          </p:cNvPr>
          <p:cNvCxnSpPr>
            <a:cxnSpLocks/>
            <a:stCxn id="166" idx="2"/>
            <a:endCxn id="167" idx="0"/>
          </p:cNvCxnSpPr>
          <p:nvPr/>
        </p:nvCxnSpPr>
        <p:spPr>
          <a:xfrm flipH="1">
            <a:off x="3470238" y="2789695"/>
            <a:ext cx="148153" cy="2255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Rounded Rectangle 163">
            <a:extLst>
              <a:ext uri="{FF2B5EF4-FFF2-40B4-BE49-F238E27FC236}">
                <a16:creationId xmlns:a16="http://schemas.microsoft.com/office/drawing/2014/main" id="{19BC41EC-06EF-B04E-A756-E50F4D3FEC93}"/>
              </a:ext>
            </a:extLst>
          </p:cNvPr>
          <p:cNvSpPr/>
          <p:nvPr/>
        </p:nvSpPr>
        <p:spPr>
          <a:xfrm>
            <a:off x="3628695" y="2135954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2B60B59A-4636-754E-B431-1FC6B558E080}"/>
              </a:ext>
            </a:extLst>
          </p:cNvPr>
          <p:cNvCxnSpPr>
            <a:cxnSpLocks/>
            <a:stCxn id="164" idx="2"/>
            <a:endCxn id="166" idx="0"/>
          </p:cNvCxnSpPr>
          <p:nvPr/>
        </p:nvCxnSpPr>
        <p:spPr>
          <a:xfrm flipH="1">
            <a:off x="3618391" y="2382720"/>
            <a:ext cx="158459" cy="1602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ounded Rectangle 165">
            <a:extLst>
              <a:ext uri="{FF2B5EF4-FFF2-40B4-BE49-F238E27FC236}">
                <a16:creationId xmlns:a16="http://schemas.microsoft.com/office/drawing/2014/main" id="{33CE2FA3-F845-8C4A-AF3D-4FD2BC2B12DB}"/>
              </a:ext>
            </a:extLst>
          </p:cNvPr>
          <p:cNvSpPr/>
          <p:nvPr/>
        </p:nvSpPr>
        <p:spPr>
          <a:xfrm>
            <a:off x="3470237" y="2542927"/>
            <a:ext cx="296307" cy="2467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7" name="Rounded Rectangle 166">
            <a:extLst>
              <a:ext uri="{FF2B5EF4-FFF2-40B4-BE49-F238E27FC236}">
                <a16:creationId xmlns:a16="http://schemas.microsoft.com/office/drawing/2014/main" id="{C4CDE56C-C2CB-AB47-97A9-A7EF7595B234}"/>
              </a:ext>
            </a:extLst>
          </p:cNvPr>
          <p:cNvSpPr/>
          <p:nvPr/>
        </p:nvSpPr>
        <p:spPr>
          <a:xfrm>
            <a:off x="3322084" y="3015253"/>
            <a:ext cx="296307" cy="246767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E5354306-BCB0-F141-82B2-213078949F52}"/>
              </a:ext>
            </a:extLst>
          </p:cNvPr>
          <p:cNvSpPr/>
          <p:nvPr/>
        </p:nvSpPr>
        <p:spPr>
          <a:xfrm>
            <a:off x="3154129" y="2713800"/>
            <a:ext cx="1195728" cy="592389"/>
          </a:xfrm>
          <a:prstGeom prst="round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0BFE66B-C92E-F54E-A602-D68275D9D23E}"/>
              </a:ext>
            </a:extLst>
          </p:cNvPr>
          <p:cNvSpPr/>
          <p:nvPr/>
        </p:nvSpPr>
        <p:spPr>
          <a:xfrm>
            <a:off x="1904648" y="2740261"/>
            <a:ext cx="1195728" cy="617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Compact witnesses</a:t>
            </a:r>
          </a:p>
        </p:txBody>
      </p:sp>
      <p:sp>
        <p:nvSpPr>
          <p:cNvPr id="144" name="Right Arrow 143">
            <a:extLst>
              <a:ext uri="{FF2B5EF4-FFF2-40B4-BE49-F238E27FC236}">
                <a16:creationId xmlns:a16="http://schemas.microsoft.com/office/drawing/2014/main" id="{F2033D73-0361-F641-AD08-17FB19D83078}"/>
              </a:ext>
            </a:extLst>
          </p:cNvPr>
          <p:cNvSpPr/>
          <p:nvPr/>
        </p:nvSpPr>
        <p:spPr>
          <a:xfrm>
            <a:off x="4784327" y="1531020"/>
            <a:ext cx="2432307" cy="224179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042C9BCF-5D29-F74B-9E5D-0D44A1708D86}"/>
              </a:ext>
            </a:extLst>
          </p:cNvPr>
          <p:cNvCxnSpPr>
            <a:cxnSpLocks/>
          </p:cNvCxnSpPr>
          <p:nvPr/>
        </p:nvCxnSpPr>
        <p:spPr>
          <a:xfrm flipH="1">
            <a:off x="5794835" y="1718776"/>
            <a:ext cx="180187" cy="1998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A2B46DEB-4FB1-B74B-B206-8C2B6086C6C6}"/>
              </a:ext>
            </a:extLst>
          </p:cNvPr>
          <p:cNvSpPr/>
          <p:nvPr/>
        </p:nvSpPr>
        <p:spPr>
          <a:xfrm>
            <a:off x="5668572" y="1903631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1A9671F7-7E86-064C-A3F6-F25FBFCDC963}"/>
              </a:ext>
            </a:extLst>
          </p:cNvPr>
          <p:cNvSpPr/>
          <p:nvPr/>
        </p:nvSpPr>
        <p:spPr>
          <a:xfrm>
            <a:off x="5530593" y="1466410"/>
            <a:ext cx="686843" cy="772351"/>
          </a:xfrm>
          <a:prstGeom prst="round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BDC1ED9-5A9F-F34C-B6E1-3BABFC303A44}"/>
              </a:ext>
            </a:extLst>
          </p:cNvPr>
          <p:cNvSpPr txBox="1"/>
          <p:nvPr/>
        </p:nvSpPr>
        <p:spPr>
          <a:xfrm>
            <a:off x="5322689" y="1287220"/>
            <a:ext cx="853119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2. Submit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50637CB-AE05-A442-9535-135192595C61}"/>
              </a:ext>
            </a:extLst>
          </p:cNvPr>
          <p:cNvSpPr/>
          <p:nvPr/>
        </p:nvSpPr>
        <p:spPr>
          <a:xfrm>
            <a:off x="1996011" y="5693281"/>
            <a:ext cx="8199979" cy="4935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Cross-layer optimizations reduce network traffic by up to 95%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11BAD6E1-F637-634D-9006-3C0AC3121EB9}"/>
              </a:ext>
            </a:extLst>
          </p:cNvPr>
          <p:cNvSpPr/>
          <p:nvPr/>
        </p:nvSpPr>
        <p:spPr>
          <a:xfrm>
            <a:off x="7096581" y="2783450"/>
            <a:ext cx="296307" cy="2467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82517751-D0DC-E543-0666-4B34FD0EEFAD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 descr="Beach umbrella with solid fill">
            <a:extLst>
              <a:ext uri="{FF2B5EF4-FFF2-40B4-BE49-F238E27FC236}">
                <a16:creationId xmlns:a16="http://schemas.microsoft.com/office/drawing/2014/main" id="{D52B63A4-222C-D2FD-090A-AA27F1FD92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1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56" grpId="0" animBg="1"/>
      <p:bldP spid="159" grpId="0" animBg="1"/>
      <p:bldP spid="170" grpId="0" animBg="1"/>
      <p:bldP spid="174" grpId="0" animBg="1"/>
      <p:bldP spid="162" grpId="0" animBg="1"/>
      <p:bldP spid="164" grpId="0" animBg="1"/>
      <p:bldP spid="164" grpId="1" animBg="1"/>
      <p:bldP spid="166" grpId="0" animBg="1"/>
      <p:bldP spid="166" grpId="1" animBg="1"/>
      <p:bldP spid="167" grpId="0" animBg="1"/>
      <p:bldP spid="107" grpId="0" animBg="1"/>
      <p:bldP spid="143" grpId="0"/>
      <p:bldP spid="144" grpId="0" animBg="1"/>
      <p:bldP spid="146" grpId="0" animBg="1"/>
      <p:bldP spid="147" grpId="0" animBg="1"/>
      <p:bldP spid="148" grpId="0" animBg="1"/>
      <p:bldP spid="152" grpId="0" animBg="1"/>
      <p:bldP spid="15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ight Arrow 289">
            <a:extLst>
              <a:ext uri="{FF2B5EF4-FFF2-40B4-BE49-F238E27FC236}">
                <a16:creationId xmlns:a16="http://schemas.microsoft.com/office/drawing/2014/main" id="{50F4A285-7F82-5848-8108-7D510F35D46C}"/>
              </a:ext>
            </a:extLst>
          </p:cNvPr>
          <p:cNvSpPr/>
          <p:nvPr/>
        </p:nvSpPr>
        <p:spPr>
          <a:xfrm rot="16200000">
            <a:off x="3254193" y="2935872"/>
            <a:ext cx="1699035" cy="2426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291" name="Right Arrow 290">
            <a:extLst>
              <a:ext uri="{FF2B5EF4-FFF2-40B4-BE49-F238E27FC236}">
                <a16:creationId xmlns:a16="http://schemas.microsoft.com/office/drawing/2014/main" id="{F3977C65-41E8-4D4A-B2A4-8F5E8766F0EF}"/>
              </a:ext>
            </a:extLst>
          </p:cNvPr>
          <p:cNvSpPr/>
          <p:nvPr/>
        </p:nvSpPr>
        <p:spPr>
          <a:xfrm rot="5400000">
            <a:off x="6732248" y="2924056"/>
            <a:ext cx="1773243" cy="242683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480B7-A5CF-D449-82B2-9C38E2A4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9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Life of a Transaction in RainBlock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774A7-A107-D64F-A3BA-D5D49C21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97624-1773-8C49-B01D-5E74699FF42C}" type="slidenum">
              <a:rPr lang="en-US" smtClean="0"/>
              <a:t>40</a:t>
            </a:fld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41E5349-D0BF-DB4A-8563-6DC013D45D45}"/>
              </a:ext>
            </a:extLst>
          </p:cNvPr>
          <p:cNvSpPr txBox="1"/>
          <p:nvPr/>
        </p:nvSpPr>
        <p:spPr>
          <a:xfrm>
            <a:off x="838200" y="913196"/>
            <a:ext cx="4945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Miners do not perform I/O in the critical path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370558A-F85C-9E45-98C0-6637671F4E5B}"/>
              </a:ext>
            </a:extLst>
          </p:cNvPr>
          <p:cNvSpPr/>
          <p:nvPr/>
        </p:nvSpPr>
        <p:spPr>
          <a:xfrm>
            <a:off x="3655129" y="1708931"/>
            <a:ext cx="1059868" cy="498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Helper</a:t>
            </a:r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6486EE6F-A446-6F41-AFB5-9EE280759DE7}"/>
              </a:ext>
            </a:extLst>
          </p:cNvPr>
          <p:cNvSpPr/>
          <p:nvPr/>
        </p:nvSpPr>
        <p:spPr>
          <a:xfrm>
            <a:off x="4705237" y="1867321"/>
            <a:ext cx="2432307" cy="224179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BB2BC442-A04D-D54B-8706-4B0BEEAFA3CF}"/>
              </a:ext>
            </a:extLst>
          </p:cNvPr>
          <p:cNvSpPr/>
          <p:nvPr/>
        </p:nvSpPr>
        <p:spPr>
          <a:xfrm>
            <a:off x="7137544" y="1734218"/>
            <a:ext cx="960581" cy="498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</a:t>
            </a:r>
          </a:p>
        </p:txBody>
      </p:sp>
      <p:pic>
        <p:nvPicPr>
          <p:cNvPr id="81" name="Graphic 80" descr="Arrow circle">
            <a:extLst>
              <a:ext uri="{FF2B5EF4-FFF2-40B4-BE49-F238E27FC236}">
                <a16:creationId xmlns:a16="http://schemas.microsoft.com/office/drawing/2014/main" id="{7EC2BC82-8F2D-464B-BECD-C3EE6EBC2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4550" y="2226529"/>
            <a:ext cx="502167" cy="502167"/>
          </a:xfrm>
          <a:prstGeom prst="rect">
            <a:avLst/>
          </a:prstGeom>
        </p:spPr>
      </p:pic>
      <p:pic>
        <p:nvPicPr>
          <p:cNvPr id="239" name="Graphic 238" descr="Database">
            <a:extLst>
              <a:ext uri="{FF2B5EF4-FFF2-40B4-BE49-F238E27FC236}">
                <a16:creationId xmlns:a16="http://schemas.microsoft.com/office/drawing/2014/main" id="{16408242-9A49-6844-86F3-7001F973C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4911" y="4168696"/>
            <a:ext cx="914400" cy="914400"/>
          </a:xfrm>
          <a:prstGeom prst="rect">
            <a:avLst/>
          </a:prstGeom>
        </p:spPr>
      </p:pic>
      <p:pic>
        <p:nvPicPr>
          <p:cNvPr id="240" name="Graphic 239" descr="Database">
            <a:extLst>
              <a:ext uri="{FF2B5EF4-FFF2-40B4-BE49-F238E27FC236}">
                <a16:creationId xmlns:a16="http://schemas.microsoft.com/office/drawing/2014/main" id="{F14F7C2B-FB38-564A-A4B3-A49CC988F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5051" y="4184897"/>
            <a:ext cx="914400" cy="914400"/>
          </a:xfrm>
          <a:prstGeom prst="rect">
            <a:avLst/>
          </a:prstGeom>
        </p:spPr>
      </p:pic>
      <p:pic>
        <p:nvPicPr>
          <p:cNvPr id="241" name="Graphic 240" descr="Database">
            <a:extLst>
              <a:ext uri="{FF2B5EF4-FFF2-40B4-BE49-F238E27FC236}">
                <a16:creationId xmlns:a16="http://schemas.microsoft.com/office/drawing/2014/main" id="{786DD69C-8A6D-9040-A885-B113C088F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6775" y="4173077"/>
            <a:ext cx="914400" cy="914400"/>
          </a:xfrm>
          <a:prstGeom prst="rect">
            <a:avLst/>
          </a:prstGeom>
        </p:spPr>
      </p:pic>
      <p:sp>
        <p:nvSpPr>
          <p:cNvPr id="242" name="Rounded Rectangle 241">
            <a:extLst>
              <a:ext uri="{FF2B5EF4-FFF2-40B4-BE49-F238E27FC236}">
                <a16:creationId xmlns:a16="http://schemas.microsoft.com/office/drawing/2014/main" id="{DAE2D1F7-E068-DB41-941B-A00D34D756A4}"/>
              </a:ext>
            </a:extLst>
          </p:cNvPr>
          <p:cNvSpPr/>
          <p:nvPr/>
        </p:nvSpPr>
        <p:spPr>
          <a:xfrm>
            <a:off x="1340070" y="3906730"/>
            <a:ext cx="9511861" cy="1560991"/>
          </a:xfrm>
          <a:prstGeom prst="round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F9469FF0-7793-E344-9C28-FEE919D8952E}"/>
              </a:ext>
            </a:extLst>
          </p:cNvPr>
          <p:cNvSpPr txBox="1"/>
          <p:nvPr/>
        </p:nvSpPr>
        <p:spPr>
          <a:xfrm>
            <a:off x="7137545" y="4201328"/>
            <a:ext cx="85373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...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6A93CF54-D72F-1146-AA85-E1828ACF8355}"/>
              </a:ext>
            </a:extLst>
          </p:cNvPr>
          <p:cNvCxnSpPr>
            <a:cxnSpLocks/>
            <a:stCxn id="251" idx="2"/>
            <a:endCxn id="253" idx="0"/>
          </p:cNvCxnSpPr>
          <p:nvPr/>
        </p:nvCxnSpPr>
        <p:spPr>
          <a:xfrm flipH="1">
            <a:off x="2504873" y="4778691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929F3DA1-D4FF-394F-B06A-56871636139B}"/>
              </a:ext>
            </a:extLst>
          </p:cNvPr>
          <p:cNvCxnSpPr>
            <a:cxnSpLocks/>
            <a:stCxn id="252" idx="2"/>
            <a:endCxn id="255" idx="0"/>
          </p:cNvCxnSpPr>
          <p:nvPr/>
        </p:nvCxnSpPr>
        <p:spPr>
          <a:xfrm>
            <a:off x="3149307" y="4776072"/>
            <a:ext cx="194319" cy="228888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51CFBF13-C084-D649-9E70-BC0C1848ADB3}"/>
              </a:ext>
            </a:extLst>
          </p:cNvPr>
          <p:cNvCxnSpPr>
            <a:cxnSpLocks/>
            <a:stCxn id="252" idx="2"/>
            <a:endCxn id="254" idx="0"/>
          </p:cNvCxnSpPr>
          <p:nvPr/>
        </p:nvCxnSpPr>
        <p:spPr>
          <a:xfrm flipH="1">
            <a:off x="2970161" y="4776073"/>
            <a:ext cx="179147" cy="230265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160A86CE-BD51-414A-8993-73D50EA70ACE}"/>
              </a:ext>
            </a:extLst>
          </p:cNvPr>
          <p:cNvSpPr/>
          <p:nvPr/>
        </p:nvSpPr>
        <p:spPr>
          <a:xfrm>
            <a:off x="2915728" y="410149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6DD75EFE-B8A9-8640-AD24-AD6BB325FCCA}"/>
              </a:ext>
            </a:extLst>
          </p:cNvPr>
          <p:cNvCxnSpPr>
            <a:cxnSpLocks/>
            <a:stCxn id="248" idx="2"/>
            <a:endCxn id="252" idx="0"/>
          </p:cNvCxnSpPr>
          <p:nvPr/>
        </p:nvCxnSpPr>
        <p:spPr>
          <a:xfrm>
            <a:off x="3063881" y="4348256"/>
            <a:ext cx="85427" cy="181051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CBEB1DC8-42A7-B54B-A6DD-365D925DC0E0}"/>
              </a:ext>
            </a:extLst>
          </p:cNvPr>
          <p:cNvCxnSpPr>
            <a:cxnSpLocks/>
            <a:stCxn id="248" idx="2"/>
            <a:endCxn id="251" idx="0"/>
          </p:cNvCxnSpPr>
          <p:nvPr/>
        </p:nvCxnSpPr>
        <p:spPr>
          <a:xfrm flipH="1">
            <a:off x="2653027" y="4348256"/>
            <a:ext cx="410855" cy="18366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ADF72837-1ED2-FE4E-BEAE-4359242C098E}"/>
              </a:ext>
            </a:extLst>
          </p:cNvPr>
          <p:cNvSpPr/>
          <p:nvPr/>
        </p:nvSpPr>
        <p:spPr>
          <a:xfrm>
            <a:off x="2504873" y="4531925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966909CA-554E-F148-BA90-1EC631D0AF47}"/>
              </a:ext>
            </a:extLst>
          </p:cNvPr>
          <p:cNvSpPr/>
          <p:nvPr/>
        </p:nvSpPr>
        <p:spPr>
          <a:xfrm>
            <a:off x="3001153" y="4529306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8DF575B1-39FB-ED4A-AFB6-7FAE9BA72D62}"/>
              </a:ext>
            </a:extLst>
          </p:cNvPr>
          <p:cNvSpPr/>
          <p:nvPr/>
        </p:nvSpPr>
        <p:spPr>
          <a:xfrm>
            <a:off x="2356720" y="500425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674A834A-5271-1E40-A691-9E9586BA5CE0}"/>
              </a:ext>
            </a:extLst>
          </p:cNvPr>
          <p:cNvSpPr/>
          <p:nvPr/>
        </p:nvSpPr>
        <p:spPr>
          <a:xfrm>
            <a:off x="2822009" y="5006338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9CCE473F-6704-EA45-92B6-3F8C71416695}"/>
              </a:ext>
            </a:extLst>
          </p:cNvPr>
          <p:cNvSpPr/>
          <p:nvPr/>
        </p:nvSpPr>
        <p:spPr>
          <a:xfrm>
            <a:off x="3195472" y="5004961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CF058188-3E82-B249-8293-DD6DA664E177}"/>
              </a:ext>
            </a:extLst>
          </p:cNvPr>
          <p:cNvCxnSpPr>
            <a:cxnSpLocks/>
            <a:stCxn id="248" idx="2"/>
            <a:endCxn id="257" idx="0"/>
          </p:cNvCxnSpPr>
          <p:nvPr/>
        </p:nvCxnSpPr>
        <p:spPr>
          <a:xfrm>
            <a:off x="3063881" y="4348255"/>
            <a:ext cx="607147" cy="170872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6058B6C8-5CD8-764B-8A70-AA7C28C548C2}"/>
              </a:ext>
            </a:extLst>
          </p:cNvPr>
          <p:cNvSpPr/>
          <p:nvPr/>
        </p:nvSpPr>
        <p:spPr>
          <a:xfrm>
            <a:off x="3522873" y="4519127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4A5E36FD-381A-1D44-B99D-AC1900FFFC4B}"/>
              </a:ext>
            </a:extLst>
          </p:cNvPr>
          <p:cNvCxnSpPr>
            <a:cxnSpLocks/>
            <a:stCxn id="257" idx="2"/>
            <a:endCxn id="259" idx="0"/>
          </p:cNvCxnSpPr>
          <p:nvPr/>
        </p:nvCxnSpPr>
        <p:spPr>
          <a:xfrm>
            <a:off x="3671029" y="4765893"/>
            <a:ext cx="140183" cy="239619"/>
          </a:xfrm>
          <a:prstGeom prst="straightConnector1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3A10DE32-AC94-7343-B7BE-D7F593081C87}"/>
              </a:ext>
            </a:extLst>
          </p:cNvPr>
          <p:cNvSpPr/>
          <p:nvPr/>
        </p:nvSpPr>
        <p:spPr>
          <a:xfrm>
            <a:off x="3663057" y="5005513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5A424234-D36F-BA47-9FD5-0AF58103940F}"/>
              </a:ext>
            </a:extLst>
          </p:cNvPr>
          <p:cNvCxnSpPr>
            <a:cxnSpLocks/>
            <a:stCxn id="266" idx="2"/>
            <a:endCxn id="268" idx="0"/>
          </p:cNvCxnSpPr>
          <p:nvPr/>
        </p:nvCxnSpPr>
        <p:spPr>
          <a:xfrm flipH="1">
            <a:off x="5225129" y="4727291"/>
            <a:ext cx="148153" cy="22555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68C6CD82-0941-C740-B116-44A6E42772AE}"/>
              </a:ext>
            </a:extLst>
          </p:cNvPr>
          <p:cNvCxnSpPr>
            <a:cxnSpLocks/>
            <a:stCxn id="267" idx="2"/>
            <a:endCxn id="270" idx="0"/>
          </p:cNvCxnSpPr>
          <p:nvPr/>
        </p:nvCxnSpPr>
        <p:spPr>
          <a:xfrm>
            <a:off x="5869562" y="4724672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4AA0CF4F-87F3-9746-A4AB-94DD8A3BBFB6}"/>
              </a:ext>
            </a:extLst>
          </p:cNvPr>
          <p:cNvCxnSpPr>
            <a:cxnSpLocks/>
            <a:stCxn id="267" idx="2"/>
            <a:endCxn id="269" idx="0"/>
          </p:cNvCxnSpPr>
          <p:nvPr/>
        </p:nvCxnSpPr>
        <p:spPr>
          <a:xfrm flipH="1">
            <a:off x="5690416" y="4724673"/>
            <a:ext cx="179147" cy="2302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BEB0564C-D404-6748-9996-28CEFDC1AA94}"/>
              </a:ext>
            </a:extLst>
          </p:cNvPr>
          <p:cNvSpPr/>
          <p:nvPr/>
        </p:nvSpPr>
        <p:spPr>
          <a:xfrm>
            <a:off x="5635983" y="405009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2AFFD1D6-916B-6041-A3F8-BDFDDBDF6485}"/>
              </a:ext>
            </a:extLst>
          </p:cNvPr>
          <p:cNvCxnSpPr>
            <a:cxnSpLocks/>
            <a:stCxn id="263" idx="2"/>
            <a:endCxn id="267" idx="0"/>
          </p:cNvCxnSpPr>
          <p:nvPr/>
        </p:nvCxnSpPr>
        <p:spPr>
          <a:xfrm>
            <a:off x="5784136" y="4296856"/>
            <a:ext cx="85427" cy="18105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D0269F4C-1142-424D-BF3F-7854D95B2FFD}"/>
              </a:ext>
            </a:extLst>
          </p:cNvPr>
          <p:cNvCxnSpPr>
            <a:cxnSpLocks/>
            <a:stCxn id="263" idx="2"/>
            <a:endCxn id="266" idx="0"/>
          </p:cNvCxnSpPr>
          <p:nvPr/>
        </p:nvCxnSpPr>
        <p:spPr>
          <a:xfrm flipH="1">
            <a:off x="5373282" y="4296856"/>
            <a:ext cx="410855" cy="18366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Rounded Rectangle 265">
            <a:extLst>
              <a:ext uri="{FF2B5EF4-FFF2-40B4-BE49-F238E27FC236}">
                <a16:creationId xmlns:a16="http://schemas.microsoft.com/office/drawing/2014/main" id="{057C67CF-5BD0-4149-BE67-2273D9566D39}"/>
              </a:ext>
            </a:extLst>
          </p:cNvPr>
          <p:cNvSpPr/>
          <p:nvPr/>
        </p:nvSpPr>
        <p:spPr>
          <a:xfrm>
            <a:off x="5225128" y="4480525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7" name="Rounded Rectangle 266">
            <a:extLst>
              <a:ext uri="{FF2B5EF4-FFF2-40B4-BE49-F238E27FC236}">
                <a16:creationId xmlns:a16="http://schemas.microsoft.com/office/drawing/2014/main" id="{FAC468E4-7DAA-0444-9A7F-0EA599DA6D6F}"/>
              </a:ext>
            </a:extLst>
          </p:cNvPr>
          <p:cNvSpPr/>
          <p:nvPr/>
        </p:nvSpPr>
        <p:spPr>
          <a:xfrm>
            <a:off x="5721409" y="447790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8" name="Rounded Rectangle 267">
            <a:extLst>
              <a:ext uri="{FF2B5EF4-FFF2-40B4-BE49-F238E27FC236}">
                <a16:creationId xmlns:a16="http://schemas.microsoft.com/office/drawing/2014/main" id="{DB8DA005-7379-8E4C-B00A-8406A0D77C44}"/>
              </a:ext>
            </a:extLst>
          </p:cNvPr>
          <p:cNvSpPr/>
          <p:nvPr/>
        </p:nvSpPr>
        <p:spPr>
          <a:xfrm>
            <a:off x="5076975" y="4952850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9" name="Rounded Rectangle 268">
            <a:extLst>
              <a:ext uri="{FF2B5EF4-FFF2-40B4-BE49-F238E27FC236}">
                <a16:creationId xmlns:a16="http://schemas.microsoft.com/office/drawing/2014/main" id="{1E8DA9D3-1E81-724B-A14E-91A005DCE392}"/>
              </a:ext>
            </a:extLst>
          </p:cNvPr>
          <p:cNvSpPr/>
          <p:nvPr/>
        </p:nvSpPr>
        <p:spPr>
          <a:xfrm>
            <a:off x="5542264" y="4954938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0" name="Rounded Rectangle 269">
            <a:extLst>
              <a:ext uri="{FF2B5EF4-FFF2-40B4-BE49-F238E27FC236}">
                <a16:creationId xmlns:a16="http://schemas.microsoft.com/office/drawing/2014/main" id="{4FD532E5-EBE9-B145-A467-BE843A68F7A0}"/>
              </a:ext>
            </a:extLst>
          </p:cNvPr>
          <p:cNvSpPr/>
          <p:nvPr/>
        </p:nvSpPr>
        <p:spPr>
          <a:xfrm>
            <a:off x="5915727" y="4953561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57E595B1-D887-574E-AC08-73CDF1ABF712}"/>
              </a:ext>
            </a:extLst>
          </p:cNvPr>
          <p:cNvCxnSpPr>
            <a:cxnSpLocks/>
            <a:stCxn id="263" idx="2"/>
            <a:endCxn id="272" idx="0"/>
          </p:cNvCxnSpPr>
          <p:nvPr/>
        </p:nvCxnSpPr>
        <p:spPr>
          <a:xfrm>
            <a:off x="5784136" y="4296855"/>
            <a:ext cx="607147" cy="17087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Rounded Rectangle 271">
            <a:extLst>
              <a:ext uri="{FF2B5EF4-FFF2-40B4-BE49-F238E27FC236}">
                <a16:creationId xmlns:a16="http://schemas.microsoft.com/office/drawing/2014/main" id="{6E222478-58A9-5648-B911-BCF98E9584B5}"/>
              </a:ext>
            </a:extLst>
          </p:cNvPr>
          <p:cNvSpPr/>
          <p:nvPr/>
        </p:nvSpPr>
        <p:spPr>
          <a:xfrm>
            <a:off x="6243129" y="4467727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AAC8801B-A2C4-F94B-9F51-7A1423483699}"/>
              </a:ext>
            </a:extLst>
          </p:cNvPr>
          <p:cNvCxnSpPr>
            <a:cxnSpLocks/>
            <a:stCxn id="272" idx="2"/>
            <a:endCxn id="274" idx="0"/>
          </p:cNvCxnSpPr>
          <p:nvPr/>
        </p:nvCxnSpPr>
        <p:spPr>
          <a:xfrm>
            <a:off x="6391283" y="4714493"/>
            <a:ext cx="140183" cy="23961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Rounded Rectangle 273">
            <a:extLst>
              <a:ext uri="{FF2B5EF4-FFF2-40B4-BE49-F238E27FC236}">
                <a16:creationId xmlns:a16="http://schemas.microsoft.com/office/drawing/2014/main" id="{C6C12F61-ABF8-6E4B-812C-DF0536DE4613}"/>
              </a:ext>
            </a:extLst>
          </p:cNvPr>
          <p:cNvSpPr/>
          <p:nvPr/>
        </p:nvSpPr>
        <p:spPr>
          <a:xfrm>
            <a:off x="6383312" y="4954113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8A2448DA-AE55-F24C-BCF8-10404896E8BB}"/>
              </a:ext>
            </a:extLst>
          </p:cNvPr>
          <p:cNvCxnSpPr>
            <a:cxnSpLocks/>
            <a:stCxn id="281" idx="2"/>
            <a:endCxn id="283" idx="0"/>
          </p:cNvCxnSpPr>
          <p:nvPr/>
        </p:nvCxnSpPr>
        <p:spPr>
          <a:xfrm flipH="1">
            <a:off x="9282605" y="4777627"/>
            <a:ext cx="148153" cy="22555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96FC55C3-D11A-C94A-B107-C1655A7CF3FE}"/>
              </a:ext>
            </a:extLst>
          </p:cNvPr>
          <p:cNvCxnSpPr>
            <a:cxnSpLocks/>
            <a:stCxn id="282" idx="2"/>
            <a:endCxn id="285" idx="0"/>
          </p:cNvCxnSpPr>
          <p:nvPr/>
        </p:nvCxnSpPr>
        <p:spPr>
          <a:xfrm>
            <a:off x="9927038" y="4775008"/>
            <a:ext cx="194319" cy="22888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27B27BD2-84F7-404B-9E45-ED049F30F8C6}"/>
              </a:ext>
            </a:extLst>
          </p:cNvPr>
          <p:cNvCxnSpPr>
            <a:cxnSpLocks/>
            <a:stCxn id="282" idx="2"/>
            <a:endCxn id="284" idx="0"/>
          </p:cNvCxnSpPr>
          <p:nvPr/>
        </p:nvCxnSpPr>
        <p:spPr>
          <a:xfrm flipH="1">
            <a:off x="9747892" y="4775009"/>
            <a:ext cx="179147" cy="230265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Rounded Rectangle 277">
            <a:extLst>
              <a:ext uri="{FF2B5EF4-FFF2-40B4-BE49-F238E27FC236}">
                <a16:creationId xmlns:a16="http://schemas.microsoft.com/office/drawing/2014/main" id="{FB622477-DDDC-A44E-A4C4-FA458F3550C9}"/>
              </a:ext>
            </a:extLst>
          </p:cNvPr>
          <p:cNvSpPr/>
          <p:nvPr/>
        </p:nvSpPr>
        <p:spPr>
          <a:xfrm>
            <a:off x="9693459" y="410042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0C85205E-9616-0047-A487-E9D9757747C8}"/>
              </a:ext>
            </a:extLst>
          </p:cNvPr>
          <p:cNvCxnSpPr>
            <a:cxnSpLocks/>
            <a:stCxn id="278" idx="2"/>
            <a:endCxn id="282" idx="0"/>
          </p:cNvCxnSpPr>
          <p:nvPr/>
        </p:nvCxnSpPr>
        <p:spPr>
          <a:xfrm>
            <a:off x="9841612" y="4347192"/>
            <a:ext cx="85427" cy="18105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4B9B1437-0C5B-D649-8089-8EA75B4D863A}"/>
              </a:ext>
            </a:extLst>
          </p:cNvPr>
          <p:cNvCxnSpPr>
            <a:cxnSpLocks/>
            <a:stCxn id="278" idx="2"/>
            <a:endCxn id="281" idx="0"/>
          </p:cNvCxnSpPr>
          <p:nvPr/>
        </p:nvCxnSpPr>
        <p:spPr>
          <a:xfrm flipH="1">
            <a:off x="9430758" y="4347192"/>
            <a:ext cx="410855" cy="18366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Rounded Rectangle 280">
            <a:extLst>
              <a:ext uri="{FF2B5EF4-FFF2-40B4-BE49-F238E27FC236}">
                <a16:creationId xmlns:a16="http://schemas.microsoft.com/office/drawing/2014/main" id="{43523AB3-7888-FE4C-A534-4658EFEC21B0}"/>
              </a:ext>
            </a:extLst>
          </p:cNvPr>
          <p:cNvSpPr/>
          <p:nvPr/>
        </p:nvSpPr>
        <p:spPr>
          <a:xfrm>
            <a:off x="9282604" y="4530861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2" name="Rounded Rectangle 281">
            <a:extLst>
              <a:ext uri="{FF2B5EF4-FFF2-40B4-BE49-F238E27FC236}">
                <a16:creationId xmlns:a16="http://schemas.microsoft.com/office/drawing/2014/main" id="{A1B06B6C-31F8-D340-8534-7734844CAE4E}"/>
              </a:ext>
            </a:extLst>
          </p:cNvPr>
          <p:cNvSpPr/>
          <p:nvPr/>
        </p:nvSpPr>
        <p:spPr>
          <a:xfrm>
            <a:off x="9778885" y="4528242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3" name="Rounded Rectangle 282">
            <a:extLst>
              <a:ext uri="{FF2B5EF4-FFF2-40B4-BE49-F238E27FC236}">
                <a16:creationId xmlns:a16="http://schemas.microsoft.com/office/drawing/2014/main" id="{9D53093A-B9F1-7349-917D-59FF17D640AC}"/>
              </a:ext>
            </a:extLst>
          </p:cNvPr>
          <p:cNvSpPr/>
          <p:nvPr/>
        </p:nvSpPr>
        <p:spPr>
          <a:xfrm>
            <a:off x="9134451" y="5003186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4" name="Rounded Rectangle 283">
            <a:extLst>
              <a:ext uri="{FF2B5EF4-FFF2-40B4-BE49-F238E27FC236}">
                <a16:creationId xmlns:a16="http://schemas.microsoft.com/office/drawing/2014/main" id="{7DF5E0DB-88D9-7446-BF82-BCEB9B892A09}"/>
              </a:ext>
            </a:extLst>
          </p:cNvPr>
          <p:cNvSpPr/>
          <p:nvPr/>
        </p:nvSpPr>
        <p:spPr>
          <a:xfrm>
            <a:off x="9599740" y="5005274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5" name="Rounded Rectangle 284">
            <a:extLst>
              <a:ext uri="{FF2B5EF4-FFF2-40B4-BE49-F238E27FC236}">
                <a16:creationId xmlns:a16="http://schemas.microsoft.com/office/drawing/2014/main" id="{69D33D52-3F11-2B47-A6C1-5273BFBB5A58}"/>
              </a:ext>
            </a:extLst>
          </p:cNvPr>
          <p:cNvSpPr/>
          <p:nvPr/>
        </p:nvSpPr>
        <p:spPr>
          <a:xfrm>
            <a:off x="9973203" y="5003897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D00AFE94-76B4-AB4A-BA01-0EB36DD8E6F2}"/>
              </a:ext>
            </a:extLst>
          </p:cNvPr>
          <p:cNvCxnSpPr>
            <a:cxnSpLocks/>
            <a:stCxn id="278" idx="2"/>
            <a:endCxn id="287" idx="0"/>
          </p:cNvCxnSpPr>
          <p:nvPr/>
        </p:nvCxnSpPr>
        <p:spPr>
          <a:xfrm>
            <a:off x="9841612" y="4347191"/>
            <a:ext cx="607147" cy="17087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ounded Rectangle 286">
            <a:extLst>
              <a:ext uri="{FF2B5EF4-FFF2-40B4-BE49-F238E27FC236}">
                <a16:creationId xmlns:a16="http://schemas.microsoft.com/office/drawing/2014/main" id="{412C6A14-7527-AE4A-A939-58F0C809FBF4}"/>
              </a:ext>
            </a:extLst>
          </p:cNvPr>
          <p:cNvSpPr/>
          <p:nvPr/>
        </p:nvSpPr>
        <p:spPr>
          <a:xfrm>
            <a:off x="10300605" y="451806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88" name="Straight Arrow Connector 287">
            <a:extLst>
              <a:ext uri="{FF2B5EF4-FFF2-40B4-BE49-F238E27FC236}">
                <a16:creationId xmlns:a16="http://schemas.microsoft.com/office/drawing/2014/main" id="{E87278C7-EB53-664E-8222-E35B10308481}"/>
              </a:ext>
            </a:extLst>
          </p:cNvPr>
          <p:cNvCxnSpPr>
            <a:cxnSpLocks/>
            <a:stCxn id="287" idx="2"/>
            <a:endCxn id="289" idx="0"/>
          </p:cNvCxnSpPr>
          <p:nvPr/>
        </p:nvCxnSpPr>
        <p:spPr>
          <a:xfrm>
            <a:off x="10448759" y="4764829"/>
            <a:ext cx="140183" cy="23961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Rounded Rectangle 288">
            <a:extLst>
              <a:ext uri="{FF2B5EF4-FFF2-40B4-BE49-F238E27FC236}">
                <a16:creationId xmlns:a16="http://schemas.microsoft.com/office/drawing/2014/main" id="{11CD8584-540C-7F4F-A540-96D4F0102CDC}"/>
              </a:ext>
            </a:extLst>
          </p:cNvPr>
          <p:cNvSpPr/>
          <p:nvPr/>
        </p:nvSpPr>
        <p:spPr>
          <a:xfrm>
            <a:off x="10440788" y="5004449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8" name="Down Arrow 77">
            <a:extLst>
              <a:ext uri="{FF2B5EF4-FFF2-40B4-BE49-F238E27FC236}">
                <a16:creationId xmlns:a16="http://schemas.microsoft.com/office/drawing/2014/main" id="{8DE39758-730D-E84F-BF28-882B8400BF1D}"/>
              </a:ext>
            </a:extLst>
          </p:cNvPr>
          <p:cNvSpPr/>
          <p:nvPr/>
        </p:nvSpPr>
        <p:spPr>
          <a:xfrm rot="16200000">
            <a:off x="2221503" y="1016433"/>
            <a:ext cx="270431" cy="1999281"/>
          </a:xfrm>
          <a:prstGeom prst="downArrow">
            <a:avLst/>
          </a:prstGeom>
          <a:solidFill>
            <a:srgbClr val="D58A8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latin typeface="+mj-lt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925F9A9-352F-924A-9A88-6921611A5B01}"/>
              </a:ext>
            </a:extLst>
          </p:cNvPr>
          <p:cNvSpPr txBox="1"/>
          <p:nvPr/>
        </p:nvSpPr>
        <p:spPr>
          <a:xfrm>
            <a:off x="1360183" y="1619396"/>
            <a:ext cx="106324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Transactions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A9D3FE6-1030-B641-921B-56C9311BBCB4}"/>
              </a:ext>
            </a:extLst>
          </p:cNvPr>
          <p:cNvSpPr/>
          <p:nvPr/>
        </p:nvSpPr>
        <p:spPr>
          <a:xfrm>
            <a:off x="6424753" y="5558857"/>
            <a:ext cx="3057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Bottom layer DSM-Tree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34C2FD56-35E3-DA49-80E4-DF089ACFDFBD}"/>
              </a:ext>
            </a:extLst>
          </p:cNvPr>
          <p:cNvSpPr/>
          <p:nvPr/>
        </p:nvSpPr>
        <p:spPr>
          <a:xfrm>
            <a:off x="8638917" y="186534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EFF6F14-7BB5-3848-84BA-FC881BA9C5EF}"/>
              </a:ext>
            </a:extLst>
          </p:cNvPr>
          <p:cNvCxnSpPr>
            <a:cxnSpLocks/>
            <a:stCxn id="85" idx="2"/>
            <a:endCxn id="89" idx="0"/>
          </p:cNvCxnSpPr>
          <p:nvPr/>
        </p:nvCxnSpPr>
        <p:spPr>
          <a:xfrm>
            <a:off x="8787069" y="2112112"/>
            <a:ext cx="85427" cy="18105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E27F2B4-B334-6449-B40A-1882DA6FDE08}"/>
              </a:ext>
            </a:extLst>
          </p:cNvPr>
          <p:cNvCxnSpPr>
            <a:cxnSpLocks/>
            <a:stCxn id="85" idx="2"/>
            <a:endCxn id="88" idx="0"/>
          </p:cNvCxnSpPr>
          <p:nvPr/>
        </p:nvCxnSpPr>
        <p:spPr>
          <a:xfrm flipH="1">
            <a:off x="8376217" y="2112112"/>
            <a:ext cx="410855" cy="18366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282FB434-228F-7B42-8E43-35C7534D1C3D}"/>
              </a:ext>
            </a:extLst>
          </p:cNvPr>
          <p:cNvSpPr/>
          <p:nvPr/>
        </p:nvSpPr>
        <p:spPr>
          <a:xfrm>
            <a:off x="8228061" y="2295781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2C825918-9FA6-F241-A6F7-586EB2CFFC2F}"/>
              </a:ext>
            </a:extLst>
          </p:cNvPr>
          <p:cNvSpPr/>
          <p:nvPr/>
        </p:nvSpPr>
        <p:spPr>
          <a:xfrm>
            <a:off x="8724343" y="2293162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AED165D-586B-FD41-B94D-63A2E4FA9338}"/>
              </a:ext>
            </a:extLst>
          </p:cNvPr>
          <p:cNvCxnSpPr>
            <a:cxnSpLocks/>
            <a:stCxn id="85" idx="2"/>
          </p:cNvCxnSpPr>
          <p:nvPr/>
        </p:nvCxnSpPr>
        <p:spPr>
          <a:xfrm>
            <a:off x="8787072" y="2112111"/>
            <a:ext cx="606641" cy="20727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5E96A9E9-BE2B-814A-9A45-140D3B33C8C7}"/>
              </a:ext>
            </a:extLst>
          </p:cNvPr>
          <p:cNvSpPr/>
          <p:nvPr/>
        </p:nvSpPr>
        <p:spPr>
          <a:xfrm>
            <a:off x="7580595" y="1207096"/>
            <a:ext cx="2172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Top layer DSM-Tree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F100B3D-BECD-2943-81C7-6A284421614B}"/>
              </a:ext>
            </a:extLst>
          </p:cNvPr>
          <p:cNvCxnSpPr>
            <a:cxnSpLocks/>
            <a:endCxn id="94" idx="0"/>
          </p:cNvCxnSpPr>
          <p:nvPr/>
        </p:nvCxnSpPr>
        <p:spPr>
          <a:xfrm flipH="1">
            <a:off x="3785600" y="2737071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5A493891-12CE-4443-8F52-BCBCFD3F8471}"/>
              </a:ext>
            </a:extLst>
          </p:cNvPr>
          <p:cNvSpPr/>
          <p:nvPr/>
        </p:nvSpPr>
        <p:spPr>
          <a:xfrm>
            <a:off x="3637445" y="2962630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516508BF-52C0-9749-B156-3F295617AEBD}"/>
              </a:ext>
            </a:extLst>
          </p:cNvPr>
          <p:cNvCxnSpPr>
            <a:cxnSpLocks/>
            <a:endCxn id="97" idx="0"/>
          </p:cNvCxnSpPr>
          <p:nvPr/>
        </p:nvCxnSpPr>
        <p:spPr>
          <a:xfrm>
            <a:off x="4427498" y="2735684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03CD273B-F7EF-8743-BD76-62FBC4E1F48C}"/>
              </a:ext>
            </a:extLst>
          </p:cNvPr>
          <p:cNvCxnSpPr>
            <a:cxnSpLocks/>
          </p:cNvCxnSpPr>
          <p:nvPr/>
        </p:nvCxnSpPr>
        <p:spPr>
          <a:xfrm flipH="1">
            <a:off x="4248352" y="2735685"/>
            <a:ext cx="179147" cy="2302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01C4E94E-4870-B84E-8736-4ED5524B0E0C}"/>
              </a:ext>
            </a:extLst>
          </p:cNvPr>
          <p:cNvSpPr/>
          <p:nvPr/>
        </p:nvSpPr>
        <p:spPr>
          <a:xfrm>
            <a:off x="4473663" y="296457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B4CB2A74-F75C-CD41-B3D5-322E73C2311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1471" y="2994516"/>
            <a:ext cx="258720" cy="31872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F627D1F2-AAC1-9C44-AD76-47AE1D296A16}"/>
              </a:ext>
            </a:extLst>
          </p:cNvPr>
          <p:cNvSpPr txBox="1"/>
          <p:nvPr/>
        </p:nvSpPr>
        <p:spPr>
          <a:xfrm>
            <a:off x="3112919" y="3450952"/>
            <a:ext cx="942887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1. Prefetch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B950739-8CB7-EB46-ACAC-DAEABE6A99B7}"/>
              </a:ext>
            </a:extLst>
          </p:cNvPr>
          <p:cNvSpPr txBox="1"/>
          <p:nvPr/>
        </p:nvSpPr>
        <p:spPr>
          <a:xfrm>
            <a:off x="5321303" y="1615423"/>
            <a:ext cx="853119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2. Submit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E75BBB3-A143-9644-968B-6F962C956E5D}"/>
              </a:ext>
            </a:extLst>
          </p:cNvPr>
          <p:cNvCxnSpPr>
            <a:cxnSpLocks/>
            <a:endCxn id="102" idx="0"/>
          </p:cNvCxnSpPr>
          <p:nvPr/>
        </p:nvCxnSpPr>
        <p:spPr>
          <a:xfrm flipH="1">
            <a:off x="5329653" y="2116739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B1F69DA3-1B90-E84E-8550-3DBC14F36C9B}"/>
              </a:ext>
            </a:extLst>
          </p:cNvPr>
          <p:cNvSpPr/>
          <p:nvPr/>
        </p:nvSpPr>
        <p:spPr>
          <a:xfrm>
            <a:off x="5181499" y="2342298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4C5414E-D0D8-4545-8819-252D52FA763D}"/>
              </a:ext>
            </a:extLst>
          </p:cNvPr>
          <p:cNvCxnSpPr>
            <a:cxnSpLocks/>
            <a:endCxn id="105" idx="0"/>
          </p:cNvCxnSpPr>
          <p:nvPr/>
        </p:nvCxnSpPr>
        <p:spPr>
          <a:xfrm>
            <a:off x="5971551" y="2115352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F475B6E-75E2-2649-AC8B-FA1E3F4DF9F3}"/>
              </a:ext>
            </a:extLst>
          </p:cNvPr>
          <p:cNvCxnSpPr>
            <a:cxnSpLocks/>
          </p:cNvCxnSpPr>
          <p:nvPr/>
        </p:nvCxnSpPr>
        <p:spPr>
          <a:xfrm flipH="1">
            <a:off x="5792405" y="2115353"/>
            <a:ext cx="179147" cy="2302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5AB8BC73-A1CB-7541-8040-1DF976C32255}"/>
              </a:ext>
            </a:extLst>
          </p:cNvPr>
          <p:cNvSpPr/>
          <p:nvPr/>
        </p:nvSpPr>
        <p:spPr>
          <a:xfrm>
            <a:off x="6017716" y="2344241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5459FA97-6213-314A-BBA8-948C9280E3D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5524" y="2374184"/>
            <a:ext cx="258720" cy="318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43A26B4-74A6-7947-9B08-90E69DD2583E}"/>
              </a:ext>
            </a:extLst>
          </p:cNvPr>
          <p:cNvCxnSpPr>
            <a:cxnSpLocks/>
            <a:endCxn id="114" idx="0"/>
          </p:cNvCxnSpPr>
          <p:nvPr/>
        </p:nvCxnSpPr>
        <p:spPr>
          <a:xfrm flipH="1">
            <a:off x="8242857" y="2564206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C318346C-3BA6-D842-93B5-FBB202F80AB8}"/>
              </a:ext>
            </a:extLst>
          </p:cNvPr>
          <p:cNvSpPr/>
          <p:nvPr/>
        </p:nvSpPr>
        <p:spPr>
          <a:xfrm>
            <a:off x="8094704" y="2789763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95999908-B5E7-534B-B4D2-0A2B0648D1DA}"/>
              </a:ext>
            </a:extLst>
          </p:cNvPr>
          <p:cNvCxnSpPr>
            <a:cxnSpLocks/>
            <a:endCxn id="117" idx="0"/>
          </p:cNvCxnSpPr>
          <p:nvPr/>
        </p:nvCxnSpPr>
        <p:spPr>
          <a:xfrm>
            <a:off x="8884757" y="2562819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6F811A3A-209D-5F44-8EB6-5B243C232C6F}"/>
              </a:ext>
            </a:extLst>
          </p:cNvPr>
          <p:cNvCxnSpPr>
            <a:cxnSpLocks/>
          </p:cNvCxnSpPr>
          <p:nvPr/>
        </p:nvCxnSpPr>
        <p:spPr>
          <a:xfrm flipH="1">
            <a:off x="8705609" y="2562820"/>
            <a:ext cx="179147" cy="2302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4BE1643F-C9AC-4E4F-8E07-9F79D462B27A}"/>
              </a:ext>
            </a:extLst>
          </p:cNvPr>
          <p:cNvSpPr/>
          <p:nvPr/>
        </p:nvSpPr>
        <p:spPr>
          <a:xfrm>
            <a:off x="8930921" y="2791706"/>
            <a:ext cx="296307" cy="246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1E5DD805-DA51-BA4B-9498-56BBD234932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8729" y="2821651"/>
            <a:ext cx="258720" cy="31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9EC5B18-D2FA-B04B-A479-2467D36FCBEB}"/>
              </a:ext>
            </a:extLst>
          </p:cNvPr>
          <p:cNvSpPr/>
          <p:nvPr/>
        </p:nvSpPr>
        <p:spPr>
          <a:xfrm>
            <a:off x="10492259" y="1818634"/>
            <a:ext cx="296307" cy="246767"/>
          </a:xfrm>
          <a:prstGeom prst="roundRect">
            <a:avLst/>
          </a:prstGeom>
          <a:solidFill>
            <a:srgbClr val="FF8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496C7140-63CD-9F4F-A304-60BF412F637E}"/>
              </a:ext>
            </a:extLst>
          </p:cNvPr>
          <p:cNvCxnSpPr>
            <a:cxnSpLocks/>
            <a:stCxn id="119" idx="2"/>
            <a:endCxn id="123" idx="0"/>
          </p:cNvCxnSpPr>
          <p:nvPr/>
        </p:nvCxnSpPr>
        <p:spPr>
          <a:xfrm>
            <a:off x="10640412" y="2065401"/>
            <a:ext cx="85427" cy="181051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A24DD45-E485-6540-80FD-AB1669B928E9}"/>
              </a:ext>
            </a:extLst>
          </p:cNvPr>
          <p:cNvCxnSpPr>
            <a:cxnSpLocks/>
            <a:stCxn id="119" idx="2"/>
            <a:endCxn id="122" idx="0"/>
          </p:cNvCxnSpPr>
          <p:nvPr/>
        </p:nvCxnSpPr>
        <p:spPr>
          <a:xfrm flipH="1">
            <a:off x="10229558" y="2065400"/>
            <a:ext cx="410855" cy="183669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136E50E8-99D1-1B45-9468-7DF2F3A55168}"/>
              </a:ext>
            </a:extLst>
          </p:cNvPr>
          <p:cNvSpPr/>
          <p:nvPr/>
        </p:nvSpPr>
        <p:spPr>
          <a:xfrm>
            <a:off x="10081404" y="2249070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27F6B812-0A78-404C-84B2-FEFA78527E70}"/>
              </a:ext>
            </a:extLst>
          </p:cNvPr>
          <p:cNvSpPr/>
          <p:nvPr/>
        </p:nvSpPr>
        <p:spPr>
          <a:xfrm>
            <a:off x="10577685" y="2246451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588440FA-CC10-EF4E-8DFF-5BB7A55C154C}"/>
              </a:ext>
            </a:extLst>
          </p:cNvPr>
          <p:cNvCxnSpPr>
            <a:cxnSpLocks/>
            <a:stCxn id="119" idx="2"/>
          </p:cNvCxnSpPr>
          <p:nvPr/>
        </p:nvCxnSpPr>
        <p:spPr>
          <a:xfrm>
            <a:off x="10640412" y="2065400"/>
            <a:ext cx="607147" cy="17087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51A0F002-43C3-6347-8F21-483C55267CE8}"/>
              </a:ext>
            </a:extLst>
          </p:cNvPr>
          <p:cNvCxnSpPr>
            <a:cxnSpLocks/>
            <a:endCxn id="127" idx="0"/>
          </p:cNvCxnSpPr>
          <p:nvPr/>
        </p:nvCxnSpPr>
        <p:spPr>
          <a:xfrm flipH="1">
            <a:off x="10096200" y="2517494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D8F3EA9F-3B2E-784D-A6DF-B8E1B49F394A}"/>
              </a:ext>
            </a:extLst>
          </p:cNvPr>
          <p:cNvSpPr/>
          <p:nvPr/>
        </p:nvSpPr>
        <p:spPr>
          <a:xfrm>
            <a:off x="9948045" y="2743053"/>
            <a:ext cx="296307" cy="246767"/>
          </a:xfrm>
          <a:prstGeom prst="roundRect">
            <a:avLst/>
          </a:prstGeom>
          <a:solidFill>
            <a:srgbClr val="FF8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C7576DCC-17A1-8D40-B9F5-2C17EB3B1437}"/>
              </a:ext>
            </a:extLst>
          </p:cNvPr>
          <p:cNvCxnSpPr>
            <a:cxnSpLocks/>
            <a:endCxn id="130" idx="0"/>
          </p:cNvCxnSpPr>
          <p:nvPr/>
        </p:nvCxnSpPr>
        <p:spPr>
          <a:xfrm>
            <a:off x="10738098" y="2516107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2478D363-A2B3-A741-9B29-26484E9A4DDA}"/>
              </a:ext>
            </a:extLst>
          </p:cNvPr>
          <p:cNvCxnSpPr>
            <a:cxnSpLocks/>
          </p:cNvCxnSpPr>
          <p:nvPr/>
        </p:nvCxnSpPr>
        <p:spPr>
          <a:xfrm flipH="1">
            <a:off x="10558952" y="2516109"/>
            <a:ext cx="179147" cy="2302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E1266DE4-62FF-5545-8BF9-8A04CB1E1F9F}"/>
              </a:ext>
            </a:extLst>
          </p:cNvPr>
          <p:cNvSpPr/>
          <p:nvPr/>
        </p:nvSpPr>
        <p:spPr>
          <a:xfrm>
            <a:off x="10784263" y="2744995"/>
            <a:ext cx="296307" cy="246767"/>
          </a:xfrm>
          <a:prstGeom prst="roundRect">
            <a:avLst/>
          </a:prstGeom>
          <a:solidFill>
            <a:srgbClr val="FF8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0EE9620A-D888-0E41-862E-5DFE84B9B5A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22071" y="2774939"/>
            <a:ext cx="258720" cy="31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518CFC7F-4758-9A4B-A52D-583C759342B5}"/>
              </a:ext>
            </a:extLst>
          </p:cNvPr>
          <p:cNvSpPr/>
          <p:nvPr/>
        </p:nvSpPr>
        <p:spPr>
          <a:xfrm>
            <a:off x="9197925" y="2304883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D87D6E33-0899-A94C-B32D-D627C3AB71E8}"/>
              </a:ext>
            </a:extLst>
          </p:cNvPr>
          <p:cNvSpPr/>
          <p:nvPr/>
        </p:nvSpPr>
        <p:spPr>
          <a:xfrm>
            <a:off x="11121899" y="2246451"/>
            <a:ext cx="296307" cy="246767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F3D3C5B9-233A-3747-BFEC-385BF3E4291D}"/>
              </a:ext>
            </a:extLst>
          </p:cNvPr>
          <p:cNvCxnSpPr>
            <a:cxnSpLocks/>
            <a:stCxn id="137" idx="2"/>
            <a:endCxn id="138" idx="0"/>
          </p:cNvCxnSpPr>
          <p:nvPr/>
        </p:nvCxnSpPr>
        <p:spPr>
          <a:xfrm flipH="1">
            <a:off x="2221413" y="4786077"/>
            <a:ext cx="148153" cy="2255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B13E53AA-D05E-7045-8961-E9B791B013AC}"/>
              </a:ext>
            </a:extLst>
          </p:cNvPr>
          <p:cNvSpPr/>
          <p:nvPr/>
        </p:nvSpPr>
        <p:spPr>
          <a:xfrm>
            <a:off x="2632267" y="4108874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D639C6BA-53A5-3548-9F9F-4EC3C5046F7C}"/>
              </a:ext>
            </a:extLst>
          </p:cNvPr>
          <p:cNvCxnSpPr>
            <a:cxnSpLocks/>
            <a:stCxn id="135" idx="2"/>
            <a:endCxn id="137" idx="0"/>
          </p:cNvCxnSpPr>
          <p:nvPr/>
        </p:nvCxnSpPr>
        <p:spPr>
          <a:xfrm flipH="1">
            <a:off x="2369566" y="4355640"/>
            <a:ext cx="410855" cy="18366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AB92B195-74DE-FE4B-AA6C-E94176470BBF}"/>
              </a:ext>
            </a:extLst>
          </p:cNvPr>
          <p:cNvSpPr/>
          <p:nvPr/>
        </p:nvSpPr>
        <p:spPr>
          <a:xfrm>
            <a:off x="2221412" y="4539310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2EAB1903-124A-A242-B374-5A670880E755}"/>
              </a:ext>
            </a:extLst>
          </p:cNvPr>
          <p:cNvSpPr/>
          <p:nvPr/>
        </p:nvSpPr>
        <p:spPr>
          <a:xfrm>
            <a:off x="2073259" y="5011634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40F115DF-DF76-314E-BC8C-0573484735E8}"/>
              </a:ext>
            </a:extLst>
          </p:cNvPr>
          <p:cNvCxnSpPr>
            <a:cxnSpLocks/>
            <a:stCxn id="142" idx="2"/>
            <a:endCxn id="143" idx="0"/>
          </p:cNvCxnSpPr>
          <p:nvPr/>
        </p:nvCxnSpPr>
        <p:spPr>
          <a:xfrm>
            <a:off x="6022145" y="4724672"/>
            <a:ext cx="194319" cy="2288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3F2D0CA1-1387-2746-936A-50C75D7610C4}"/>
              </a:ext>
            </a:extLst>
          </p:cNvPr>
          <p:cNvCxnSpPr>
            <a:cxnSpLocks/>
            <a:stCxn id="150" idx="2"/>
            <a:endCxn id="151" idx="0"/>
          </p:cNvCxnSpPr>
          <p:nvPr/>
        </p:nvCxnSpPr>
        <p:spPr>
          <a:xfrm flipH="1">
            <a:off x="2530712" y="4775887"/>
            <a:ext cx="148153" cy="22555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E6C08454-91D8-B34C-8013-359995095985}"/>
              </a:ext>
            </a:extLst>
          </p:cNvPr>
          <p:cNvSpPr/>
          <p:nvPr/>
        </p:nvSpPr>
        <p:spPr>
          <a:xfrm>
            <a:off x="2941565" y="4098686"/>
            <a:ext cx="296307" cy="24676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10F3EB54-18AD-BA49-A948-46BE35F15433}"/>
              </a:ext>
            </a:extLst>
          </p:cNvPr>
          <p:cNvCxnSpPr>
            <a:cxnSpLocks/>
            <a:stCxn id="148" idx="2"/>
            <a:endCxn id="150" idx="0"/>
          </p:cNvCxnSpPr>
          <p:nvPr/>
        </p:nvCxnSpPr>
        <p:spPr>
          <a:xfrm flipH="1">
            <a:off x="2678866" y="4345452"/>
            <a:ext cx="410855" cy="18366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48666AE3-3BCB-5546-8A9C-53789FF847C7}"/>
              </a:ext>
            </a:extLst>
          </p:cNvPr>
          <p:cNvSpPr/>
          <p:nvPr/>
        </p:nvSpPr>
        <p:spPr>
          <a:xfrm>
            <a:off x="2530711" y="4529121"/>
            <a:ext cx="296307" cy="24676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F3E63BAC-C974-8B48-BA03-F0B8984F76D5}"/>
              </a:ext>
            </a:extLst>
          </p:cNvPr>
          <p:cNvSpPr/>
          <p:nvPr/>
        </p:nvSpPr>
        <p:spPr>
          <a:xfrm>
            <a:off x="2382557" y="5001446"/>
            <a:ext cx="296307" cy="24676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6C3F15D5-BAFE-7F43-972C-9CC20C2E534C}"/>
              </a:ext>
            </a:extLst>
          </p:cNvPr>
          <p:cNvCxnSpPr>
            <a:cxnSpLocks/>
            <a:stCxn id="155" idx="2"/>
            <a:endCxn id="156" idx="0"/>
          </p:cNvCxnSpPr>
          <p:nvPr/>
        </p:nvCxnSpPr>
        <p:spPr>
          <a:xfrm>
            <a:off x="5867265" y="4721868"/>
            <a:ext cx="194319" cy="22888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5BFD907F-9F6A-F141-A2F3-04012724F88D}"/>
              </a:ext>
            </a:extLst>
          </p:cNvPr>
          <p:cNvSpPr/>
          <p:nvPr/>
        </p:nvSpPr>
        <p:spPr>
          <a:xfrm>
            <a:off x="5633685" y="4047286"/>
            <a:ext cx="296307" cy="24676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514325AD-6AA3-5F4F-B11B-AC2AA9F24EAC}"/>
              </a:ext>
            </a:extLst>
          </p:cNvPr>
          <p:cNvCxnSpPr>
            <a:cxnSpLocks/>
            <a:stCxn id="153" idx="2"/>
            <a:endCxn id="155" idx="0"/>
          </p:cNvCxnSpPr>
          <p:nvPr/>
        </p:nvCxnSpPr>
        <p:spPr>
          <a:xfrm>
            <a:off x="5781837" y="4294052"/>
            <a:ext cx="85427" cy="18105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ounded Rectangle 154">
            <a:extLst>
              <a:ext uri="{FF2B5EF4-FFF2-40B4-BE49-F238E27FC236}">
                <a16:creationId xmlns:a16="http://schemas.microsoft.com/office/drawing/2014/main" id="{81867FD1-3685-2044-BB15-6B893AE21A9B}"/>
              </a:ext>
            </a:extLst>
          </p:cNvPr>
          <p:cNvSpPr/>
          <p:nvPr/>
        </p:nvSpPr>
        <p:spPr>
          <a:xfrm>
            <a:off x="5719111" y="4475102"/>
            <a:ext cx="296307" cy="24676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ounded Rectangle 155">
            <a:extLst>
              <a:ext uri="{FF2B5EF4-FFF2-40B4-BE49-F238E27FC236}">
                <a16:creationId xmlns:a16="http://schemas.microsoft.com/office/drawing/2014/main" id="{F693AB4A-E619-0843-99E0-C9F7022FF67E}"/>
              </a:ext>
            </a:extLst>
          </p:cNvPr>
          <p:cNvSpPr/>
          <p:nvPr/>
        </p:nvSpPr>
        <p:spPr>
          <a:xfrm>
            <a:off x="5913429" y="4950757"/>
            <a:ext cx="296307" cy="24676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4BAB2AE4-6AB1-CC48-87C9-5DA5A8A6E527}"/>
              </a:ext>
            </a:extLst>
          </p:cNvPr>
          <p:cNvSpPr/>
          <p:nvPr/>
        </p:nvSpPr>
        <p:spPr>
          <a:xfrm>
            <a:off x="5788565" y="4050090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9B920D64-8F96-5545-A9CA-E62F5C23A7A4}"/>
              </a:ext>
            </a:extLst>
          </p:cNvPr>
          <p:cNvCxnSpPr>
            <a:cxnSpLocks/>
            <a:stCxn id="140" idx="2"/>
            <a:endCxn id="142" idx="0"/>
          </p:cNvCxnSpPr>
          <p:nvPr/>
        </p:nvCxnSpPr>
        <p:spPr>
          <a:xfrm>
            <a:off x="5936717" y="4296856"/>
            <a:ext cx="85427" cy="18105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9DFE5686-84D1-B44B-9D1B-CA35BDDAA6AB}"/>
              </a:ext>
            </a:extLst>
          </p:cNvPr>
          <p:cNvSpPr/>
          <p:nvPr/>
        </p:nvSpPr>
        <p:spPr>
          <a:xfrm>
            <a:off x="5873991" y="4477906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A83D4B27-46E6-B840-91FD-775D1101B156}"/>
              </a:ext>
            </a:extLst>
          </p:cNvPr>
          <p:cNvSpPr/>
          <p:nvPr/>
        </p:nvSpPr>
        <p:spPr>
          <a:xfrm>
            <a:off x="6068309" y="4953561"/>
            <a:ext cx="296307" cy="246767"/>
          </a:xfrm>
          <a:prstGeom prst="roundRect">
            <a:avLst/>
          </a:prstGeom>
          <a:solidFill>
            <a:srgbClr val="FF8E9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4" name="Right Arrow 143">
            <a:extLst>
              <a:ext uri="{FF2B5EF4-FFF2-40B4-BE49-F238E27FC236}">
                <a16:creationId xmlns:a16="http://schemas.microsoft.com/office/drawing/2014/main" id="{E23FC2C6-81CB-1840-AAB1-3AE93882517A}"/>
              </a:ext>
            </a:extLst>
          </p:cNvPr>
          <p:cNvSpPr/>
          <p:nvPr/>
        </p:nvSpPr>
        <p:spPr>
          <a:xfrm>
            <a:off x="9656761" y="2369835"/>
            <a:ext cx="292276" cy="6780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FF0000"/>
              </a:solidFill>
            </a:endParaRPr>
          </a:p>
        </p:txBody>
      </p:sp>
      <p:sp>
        <p:nvSpPr>
          <p:cNvPr id="145" name="Folded Corner 144">
            <a:extLst>
              <a:ext uri="{FF2B5EF4-FFF2-40B4-BE49-F238E27FC236}">
                <a16:creationId xmlns:a16="http://schemas.microsoft.com/office/drawing/2014/main" id="{2C739BC6-C3FD-BB43-9F23-40EE7DFFDF89}"/>
              </a:ext>
            </a:extLst>
          </p:cNvPr>
          <p:cNvSpPr/>
          <p:nvPr/>
        </p:nvSpPr>
        <p:spPr>
          <a:xfrm>
            <a:off x="6769301" y="2543814"/>
            <a:ext cx="434113" cy="369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51" dirty="0">
                <a:solidFill>
                  <a:schemeClr val="tx1"/>
                </a:solidFill>
              </a:rPr>
              <a:t>B</a:t>
            </a:r>
            <a:r>
              <a:rPr lang="en-US" sz="1351" baseline="-2500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F7771CB-0B10-F14F-999D-CFEB6E2F646D}"/>
              </a:ext>
            </a:extLst>
          </p:cNvPr>
          <p:cNvSpPr txBox="1"/>
          <p:nvPr/>
        </p:nvSpPr>
        <p:spPr>
          <a:xfrm>
            <a:off x="7622964" y="3371457"/>
            <a:ext cx="872098" cy="3002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chemeClr val="bg1"/>
                </a:solidFill>
              </a:rPr>
              <a:t>3. Update</a:t>
            </a: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70968C25-2D99-254A-88E5-856F40CB9FAC}"/>
              </a:ext>
            </a:extLst>
          </p:cNvPr>
          <p:cNvSpPr/>
          <p:nvPr/>
        </p:nvSpPr>
        <p:spPr>
          <a:xfrm>
            <a:off x="3491778" y="2626092"/>
            <a:ext cx="1385927" cy="620533"/>
          </a:xfrm>
          <a:prstGeom prst="round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08F99F4-E2EA-CA44-9BB5-EFA3CC7F4BEF}"/>
              </a:ext>
            </a:extLst>
          </p:cNvPr>
          <p:cNvSpPr/>
          <p:nvPr/>
        </p:nvSpPr>
        <p:spPr>
          <a:xfrm>
            <a:off x="1411211" y="2616285"/>
            <a:ext cx="2054124" cy="617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>
                <a:solidFill>
                  <a:schemeClr val="bg1"/>
                </a:solidFill>
                <a:latin typeface="+mj-lt"/>
              </a:rPr>
              <a:t>Compact witnesses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4EB12213-E6AD-E9EE-6FFB-07BA33CA3DA6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phic 5" descr="Beach umbrella with solid fill">
            <a:extLst>
              <a:ext uri="{FF2B5EF4-FFF2-40B4-BE49-F238E27FC236}">
                <a16:creationId xmlns:a16="http://schemas.microsoft.com/office/drawing/2014/main" id="{88FF916D-8F5E-9B8A-05A0-3853CAD5934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9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 animBg="1"/>
      <p:bldP spid="291" grpId="0" animBg="1"/>
      <p:bldP spid="62" grpId="0" animBg="1"/>
      <p:bldP spid="72" grpId="0" animBg="1"/>
      <p:bldP spid="79" grpId="0" animBg="1"/>
      <p:bldP spid="242" grpId="0" animBg="1"/>
      <p:bldP spid="243" grpId="0"/>
      <p:bldP spid="248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7" grpId="0" animBg="1"/>
      <p:bldP spid="259" grpId="0" animBg="1"/>
      <p:bldP spid="263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2" grpId="0" animBg="1"/>
      <p:bldP spid="274" grpId="0" animBg="1"/>
      <p:bldP spid="278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7" grpId="0" animBg="1"/>
      <p:bldP spid="289" grpId="0" animBg="1"/>
      <p:bldP spid="78" grpId="0" animBg="1"/>
      <p:bldP spid="82" grpId="0"/>
      <p:bldP spid="111" grpId="0"/>
      <p:bldP spid="85" grpId="0" animBg="1"/>
      <p:bldP spid="88" grpId="0" animBg="1"/>
      <p:bldP spid="89" grpId="0" animBg="1"/>
      <p:bldP spid="92" grpId="0"/>
      <p:bldP spid="94" grpId="0" animBg="1"/>
      <p:bldP spid="97" grpId="0" animBg="1"/>
      <p:bldP spid="99" grpId="0" animBg="1"/>
      <p:bldP spid="100" grpId="0" animBg="1"/>
      <p:bldP spid="102" grpId="0" animBg="1"/>
      <p:bldP spid="105" grpId="0" animBg="1"/>
      <p:bldP spid="114" grpId="0" animBg="1"/>
      <p:bldP spid="117" grpId="0" animBg="1"/>
      <p:bldP spid="119" grpId="0" animBg="1"/>
      <p:bldP spid="122" grpId="0" animBg="1"/>
      <p:bldP spid="123" grpId="0" animBg="1"/>
      <p:bldP spid="127" grpId="0" animBg="1"/>
      <p:bldP spid="130" grpId="0" animBg="1"/>
      <p:bldP spid="132" grpId="0" animBg="1"/>
      <p:bldP spid="133" grpId="0" animBg="1"/>
      <p:bldP spid="135" grpId="0" animBg="1"/>
      <p:bldP spid="137" grpId="0" animBg="1"/>
      <p:bldP spid="138" grpId="0" animBg="1"/>
      <p:bldP spid="148" grpId="0" animBg="1"/>
      <p:bldP spid="150" grpId="0" animBg="1"/>
      <p:bldP spid="151" grpId="0" animBg="1"/>
      <p:bldP spid="153" grpId="0" animBg="1"/>
      <p:bldP spid="155" grpId="0" animBg="1"/>
      <p:bldP spid="156" grpId="0" animBg="1"/>
      <p:bldP spid="140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57" grpId="0" animBg="1"/>
      <p:bldP spid="15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91F9-BF87-DA54-11C7-4D64F5C89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RainBlock: Trust, Safety, and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A459C-006A-7F10-F04C-4D8E97648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I/O-Helpers, Miners, and Storage nodes work </a:t>
            </a:r>
            <a:r>
              <a:rPr lang="en-US" dirty="0">
                <a:solidFill>
                  <a:schemeClr val="accent1"/>
                </a:solidFill>
              </a:rPr>
              <a:t>without trust</a:t>
            </a:r>
          </a:p>
          <a:p>
            <a:pPr marL="0" indent="0">
              <a:buNone/>
            </a:pPr>
            <a:r>
              <a:rPr lang="en-US" dirty="0"/>
              <a:t>Communicate with authenticated data and decentralize trust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Relies on underlying </a:t>
            </a:r>
            <a:r>
              <a:rPr lang="en-US" dirty="0">
                <a:solidFill>
                  <a:schemeClr val="accent1"/>
                </a:solidFill>
              </a:rPr>
              <a:t>unmodified consensus </a:t>
            </a:r>
            <a:r>
              <a:rPr lang="en-US" dirty="0"/>
              <a:t>for safety and correctness</a:t>
            </a:r>
          </a:p>
          <a:p>
            <a:pPr marL="0" indent="0">
              <a:buNone/>
            </a:pPr>
            <a:r>
              <a:rPr lang="en-US" dirty="0"/>
              <a:t>Safety and security remains the same as Ethereum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46B75-1184-D062-8F5B-42BB52D50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2BFB5D-4A15-1468-64A6-B5DBA12E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Graphic 5" descr="Beach umbrella with solid fill">
            <a:extLst>
              <a:ext uri="{FF2B5EF4-FFF2-40B4-BE49-F238E27FC236}">
                <a16:creationId xmlns:a16="http://schemas.microsoft.com/office/drawing/2014/main" id="{5BAEB6C2-7DE3-D15F-311E-487130E44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B05D356C-1905-3807-74B3-7943160C3DF3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6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9631-987E-5E1F-2F82-1B16905B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6557D-2ECD-565B-43E6-3494F24B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42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279FB26-1C4A-01C8-2A2A-CEAD0A5449DC}"/>
              </a:ext>
            </a:extLst>
          </p:cNvPr>
          <p:cNvGrpSpPr/>
          <p:nvPr/>
        </p:nvGrpSpPr>
        <p:grpSpPr>
          <a:xfrm>
            <a:off x="3149601" y="2917287"/>
            <a:ext cx="2946400" cy="2902942"/>
            <a:chOff x="9188245" y="2212258"/>
            <a:chExt cx="2165555" cy="216801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5A84399-646A-0553-EA97-A76CEA15A6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99267" y="2324509"/>
              <a:ext cx="1943510" cy="1943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C2D0F0C-A41C-EC5D-D0B5-05D61504ACEC}"/>
                </a:ext>
              </a:extLst>
            </p:cNvPr>
            <p:cNvSpPr/>
            <p:nvPr/>
          </p:nvSpPr>
          <p:spPr>
            <a:xfrm>
              <a:off x="9188245" y="2212258"/>
              <a:ext cx="2165555" cy="216801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Graphic 7" descr="Beach umbrella with solid fill">
            <a:extLst>
              <a:ext uri="{FF2B5EF4-FFF2-40B4-BE49-F238E27FC236}">
                <a16:creationId xmlns:a16="http://schemas.microsoft.com/office/drawing/2014/main" id="{F6E6491F-F3CE-481A-AAD0-39039AEA5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9" name="Hexagon 8">
            <a:extLst>
              <a:ext uri="{FF2B5EF4-FFF2-40B4-BE49-F238E27FC236}">
                <a16:creationId xmlns:a16="http://schemas.microsoft.com/office/drawing/2014/main" id="{1D26BD6E-AF8F-748E-CF01-DDE25DBAE0E9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C114825-1B2B-61F1-0C1F-4A718DCD4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15k lines of code at </a:t>
            </a:r>
            <a:r>
              <a:rPr lang="en-US" sz="2800" dirty="0">
                <a:hlinkClick r:id="rId6"/>
              </a:rPr>
              <a:t>https://github.com/RainBlock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1655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9631-987E-5E1F-2F82-1B16905B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and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212C1-7FAB-9728-8243-61A97F8C1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15k lines of code at </a:t>
            </a:r>
            <a:r>
              <a:rPr lang="en-US" sz="2800" dirty="0">
                <a:hlinkClick r:id="rId3"/>
              </a:rPr>
              <a:t>https://github.com/RainBlock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Experimental setup</a:t>
            </a:r>
          </a:p>
          <a:p>
            <a:r>
              <a:rPr lang="en-US" dirty="0"/>
              <a:t>Amazon EC2 m4.2xlarge instances</a:t>
            </a:r>
            <a:endParaRPr lang="en-US" sz="2600" dirty="0"/>
          </a:p>
          <a:p>
            <a:pPr lvl="1"/>
            <a:r>
              <a:rPr lang="en-US" sz="2600" dirty="0"/>
              <a:t>32GB RAM</a:t>
            </a:r>
          </a:p>
          <a:p>
            <a:pPr lvl="1"/>
            <a:r>
              <a:rPr lang="en-US" sz="2600" dirty="0"/>
              <a:t>48 threads per machine</a:t>
            </a:r>
            <a:endParaRPr lang="en-US" dirty="0"/>
          </a:p>
          <a:p>
            <a:r>
              <a:rPr lang="en-US" dirty="0"/>
              <a:t>I/O-helper, miner, or storage node, per instance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Workloads r</a:t>
            </a:r>
            <a:r>
              <a:rPr lang="en-US" sz="2800" dirty="0"/>
              <a:t>epresent transactions in the public Ethereum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6557D-2ECD-565B-43E6-3494F24B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43</a:t>
            </a:fld>
            <a:endParaRPr lang="en-US"/>
          </a:p>
        </p:txBody>
      </p:sp>
      <p:pic>
        <p:nvPicPr>
          <p:cNvPr id="8" name="Graphic 7" descr="Beach umbrella with solid fill">
            <a:extLst>
              <a:ext uri="{FF2B5EF4-FFF2-40B4-BE49-F238E27FC236}">
                <a16:creationId xmlns:a16="http://schemas.microsoft.com/office/drawing/2014/main" id="{F6E6491F-F3CE-481A-AAD0-39039AEA5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9" name="Hexagon 8">
            <a:extLst>
              <a:ext uri="{FF2B5EF4-FFF2-40B4-BE49-F238E27FC236}">
                <a16:creationId xmlns:a16="http://schemas.microsoft.com/office/drawing/2014/main" id="{1D26BD6E-AF8F-748E-CF01-DDE25DBAE0E9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58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FACA-E587-BD00-3B04-E24C3A8F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RainBlock: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52E66-C5B3-00A5-E2B8-A463DCA3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dirty="0"/>
              <a:t>Performance of a single miner of RainBlock against Ethereum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Throughput and scalability of RainBlock in a geo-distributed setting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Performance impact of the tunable parameters of DSM-Tree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Network overheads in RainBlock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6423B-7A95-35FF-4639-15EBA78D0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44</a:t>
            </a:fld>
            <a:endParaRPr lang="en-US"/>
          </a:p>
        </p:txBody>
      </p:sp>
      <p:pic>
        <p:nvPicPr>
          <p:cNvPr id="8" name="Graphic 7" descr="Beach umbrella with solid fill">
            <a:extLst>
              <a:ext uri="{FF2B5EF4-FFF2-40B4-BE49-F238E27FC236}">
                <a16:creationId xmlns:a16="http://schemas.microsoft.com/office/drawing/2014/main" id="{7A0099FB-9A68-6FFA-69E1-E050623E7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9" name="Hexagon 8">
            <a:extLst>
              <a:ext uri="{FF2B5EF4-FFF2-40B4-BE49-F238E27FC236}">
                <a16:creationId xmlns:a16="http://schemas.microsoft.com/office/drawing/2014/main" id="{8800F899-5F6B-B431-B4ED-BDF7E1250723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88D50F-336B-0D28-33B4-26B07178242C}"/>
              </a:ext>
            </a:extLst>
          </p:cNvPr>
          <p:cNvSpPr/>
          <p:nvPr/>
        </p:nvSpPr>
        <p:spPr>
          <a:xfrm>
            <a:off x="838200" y="1961535"/>
            <a:ext cx="10515600" cy="76691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C471E6-929D-30CB-2B69-FED9CCA88A7B}"/>
              </a:ext>
            </a:extLst>
          </p:cNvPr>
          <p:cNvSpPr/>
          <p:nvPr/>
        </p:nvSpPr>
        <p:spPr>
          <a:xfrm>
            <a:off x="838200" y="3452453"/>
            <a:ext cx="10515600" cy="200445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7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BFC7-05EF-F9E4-E3DE-4A2025CB4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RainBlock in Geo-Distributed Settings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3294F-A9A4-CD64-323F-6317F2A3B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Geo-distributed settings</a:t>
            </a:r>
          </a:p>
          <a:p>
            <a:r>
              <a:rPr lang="en-US" dirty="0"/>
              <a:t>Four miners across in 4 different regions spread across 3 continents</a:t>
            </a:r>
          </a:p>
          <a:p>
            <a:r>
              <a:rPr lang="en-US" dirty="0"/>
              <a:t>Four I/O-helpers per miner</a:t>
            </a:r>
          </a:p>
          <a:p>
            <a:r>
              <a:rPr lang="en-US" dirty="0"/>
              <a:t>16 storage nodes across wide-area-network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RainBlock miners process ～20K transactions per second</a:t>
            </a:r>
          </a:p>
          <a:p>
            <a:pPr marL="0" indent="0">
              <a:buNone/>
            </a:pPr>
            <a:r>
              <a:rPr lang="en-US" dirty="0"/>
              <a:t>Transaction confirmation latency is the same as Ethereum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1C1D3-9883-D772-F6C5-A1378D0B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45</a:t>
            </a:fld>
            <a:endParaRPr lang="en-US"/>
          </a:p>
        </p:txBody>
      </p:sp>
      <p:pic>
        <p:nvPicPr>
          <p:cNvPr id="5" name="Graphic 4" descr="Beach umbrella with solid fill">
            <a:extLst>
              <a:ext uri="{FF2B5EF4-FFF2-40B4-BE49-F238E27FC236}">
                <a16:creationId xmlns:a16="http://schemas.microsoft.com/office/drawing/2014/main" id="{37664667-917A-A5CD-CEAD-51CC10124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25323366-EA9A-3864-E9CE-45D7AC355555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610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5EFF-87C9-E828-A600-BDF1C6A42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RainBlock: Limitations and Tradeoffs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224B4-D19F-C758-7D8B-DFB5E1F0E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Deconstruct miners and employs separate storage nodes</a:t>
            </a:r>
          </a:p>
          <a:p>
            <a:pPr marL="0" indent="0">
              <a:buNone/>
            </a:pPr>
            <a:r>
              <a:rPr lang="en-US" dirty="0"/>
              <a:t>Additional resources to achieve high throughput and scalability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to incentivize storage nodes to serve the latest system state?</a:t>
            </a:r>
          </a:p>
          <a:p>
            <a:pPr marL="0" indent="0">
              <a:buNone/>
            </a:pPr>
            <a:r>
              <a:rPr lang="en-US" dirty="0"/>
              <a:t>I/O-helpers or users pay storage nodes for accessing their data</a:t>
            </a:r>
          </a:p>
          <a:p>
            <a:pPr marL="0" indent="0">
              <a:buNone/>
            </a:pPr>
            <a:r>
              <a:rPr lang="en-US" dirty="0"/>
              <a:t>Market economics regulate replication and availability of data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9D280-92C7-75C2-86DA-386A75AF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03C39B-EA99-8455-6EBE-1A2D7470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6" name="Graphic 5" descr="Beach umbrella with solid fill">
            <a:extLst>
              <a:ext uri="{FF2B5EF4-FFF2-40B4-BE49-F238E27FC236}">
                <a16:creationId xmlns:a16="http://schemas.microsoft.com/office/drawing/2014/main" id="{E00F40AA-B219-289A-7A33-70C99E1B0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6FB65187-7861-E452-46C2-A818D75335DB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1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31F8025-3402-83D3-30D3-BD66BFE5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43F01FC4-A13C-8449-95A4-5036DA4BC25F}" type="slidenum">
              <a:rPr lang="en-US" smtClean="0"/>
              <a:pPr/>
              <a:t>47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1F3FEA-7E2A-4FB1-21D0-9D9238331BD3}"/>
              </a:ext>
            </a:extLst>
          </p:cNvPr>
          <p:cNvGrpSpPr/>
          <p:nvPr/>
        </p:nvGrpSpPr>
        <p:grpSpPr>
          <a:xfrm>
            <a:off x="4356131" y="700157"/>
            <a:ext cx="3479737" cy="2212083"/>
            <a:chOff x="2976672" y="3413054"/>
            <a:chExt cx="3479737" cy="221208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A0AB6D7-FDEA-2D29-8F19-4BD281C2BE55}"/>
                </a:ext>
              </a:extLst>
            </p:cNvPr>
            <p:cNvSpPr txBox="1"/>
            <p:nvPr/>
          </p:nvSpPr>
          <p:spPr>
            <a:xfrm>
              <a:off x="2976672" y="3501479"/>
              <a:ext cx="2399081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latin typeface="+mj-lt"/>
                </a:rPr>
                <a:t>RainBlock</a:t>
              </a:r>
              <a:br>
                <a:rPr lang="en-US" sz="4400" dirty="0">
                  <a:latin typeface="+mj-lt"/>
                </a:rPr>
              </a:br>
              <a:r>
                <a:rPr lang="en-US" sz="2800" dirty="0">
                  <a:latin typeface="+mj-lt"/>
                </a:rPr>
                <a:t>ATC’21</a:t>
              </a:r>
              <a:r>
                <a:rPr lang="en-US" sz="4400" dirty="0">
                  <a:latin typeface="+mj-lt"/>
                </a:rPr>
                <a:t>  </a:t>
              </a:r>
              <a:endParaRPr lang="en-US" sz="5400" b="1" dirty="0">
                <a:latin typeface="+mj-lt"/>
              </a:endParaRPr>
            </a:p>
            <a:p>
              <a:endParaRPr lang="en-US" sz="4400" dirty="0">
                <a:latin typeface="+mj-lt"/>
              </a:endParaRPr>
            </a:p>
          </p:txBody>
        </p:sp>
        <p:pic>
          <p:nvPicPr>
            <p:cNvPr id="2" name="Graphic 1" descr="Beach umbrella with solid fill">
              <a:extLst>
                <a:ext uri="{FF2B5EF4-FFF2-40B4-BE49-F238E27FC236}">
                  <a16:creationId xmlns:a16="http://schemas.microsoft.com/office/drawing/2014/main" id="{38A891E1-284E-7927-1297-B9D0ED320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458881" y="3413054"/>
              <a:ext cx="914399" cy="914400"/>
            </a:xfrm>
            <a:prstGeom prst="rect">
              <a:avLst/>
            </a:prstGeom>
          </p:spPr>
        </p:pic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459B1917-F7F9-B759-E9CE-942816AC8DF4}"/>
                </a:ext>
              </a:extLst>
            </p:cNvPr>
            <p:cNvSpPr/>
            <p:nvPr/>
          </p:nvSpPr>
          <p:spPr>
            <a:xfrm>
              <a:off x="5375753" y="3413054"/>
              <a:ext cx="1080656" cy="914400"/>
            </a:xfrm>
            <a:prstGeom prst="hexagon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F79D2C-C9F3-1517-A30B-E4E6205827E4}"/>
              </a:ext>
            </a:extLst>
          </p:cNvPr>
          <p:cNvSpPr txBox="1">
            <a:spLocks/>
          </p:cNvSpPr>
          <p:nvPr/>
        </p:nvSpPr>
        <p:spPr>
          <a:xfrm>
            <a:off x="838202" y="2252133"/>
            <a:ext cx="10515599" cy="38172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+mj-lt"/>
              </a:rPr>
              <a:t>Minimizes I/O bottlenecks from authenticated data structures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Enables faster transaction processing at miners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+mj-lt"/>
              </a:rPr>
              <a:t>Avoids I/O in the critical path using I/O-Helpers and storage nodes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+mj-lt"/>
              </a:rPr>
              <a:t>DSM-Trees reduce network traffic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+mj-lt"/>
              </a:rPr>
              <a:t>Miners can process 20K Txs/s in a geo-distributed setting</a:t>
            </a:r>
          </a:p>
        </p:txBody>
      </p:sp>
    </p:spTree>
    <p:extLst>
      <p:ext uri="{BB962C8B-B14F-4D97-AF65-F5344CB8AC3E}">
        <p14:creationId xmlns:p14="http://schemas.microsoft.com/office/powerpoint/2010/main" val="271305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0E204F-DE21-9E3D-5424-E8D3254D74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Minimizing I/O Bottlenecks in</a:t>
            </a:r>
            <a:br>
              <a:rPr lang="en-US" sz="4400" dirty="0"/>
            </a:br>
            <a:r>
              <a:rPr lang="en-US" sz="4400" dirty="0"/>
              <a:t> PM Key-Value Stores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C0B716-6679-9297-1E1C-9132FFBA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48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4387F1-3AF3-4E3C-3C55-52964D9E694C}"/>
              </a:ext>
            </a:extLst>
          </p:cNvPr>
          <p:cNvGrpSpPr/>
          <p:nvPr/>
        </p:nvGrpSpPr>
        <p:grpSpPr>
          <a:xfrm>
            <a:off x="5258573" y="3818964"/>
            <a:ext cx="1674853" cy="1610840"/>
            <a:chOff x="5258573" y="3818964"/>
            <a:chExt cx="1674853" cy="161084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317158E-A771-FB0A-AA51-DD29061CB6F1}"/>
                </a:ext>
              </a:extLst>
            </p:cNvPr>
            <p:cNvGrpSpPr/>
            <p:nvPr/>
          </p:nvGrpSpPr>
          <p:grpSpPr>
            <a:xfrm>
              <a:off x="5555672" y="3818964"/>
              <a:ext cx="1080656" cy="925584"/>
              <a:chOff x="4000528" y="4723875"/>
              <a:chExt cx="1080656" cy="925584"/>
            </a:xfrm>
          </p:grpSpPr>
          <p:pic>
            <p:nvPicPr>
              <p:cNvPr id="4" name="Graphic 3" descr="Partial sun with solid fill">
                <a:extLst>
                  <a:ext uri="{FF2B5EF4-FFF2-40B4-BE49-F238E27FC236}">
                    <a16:creationId xmlns:a16="http://schemas.microsoft.com/office/drawing/2014/main" id="{C0861498-5E91-57BF-03BB-F5D696EE3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111365" y="472387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" name="Hexagon 4">
                <a:extLst>
                  <a:ext uri="{FF2B5EF4-FFF2-40B4-BE49-F238E27FC236}">
                    <a16:creationId xmlns:a16="http://schemas.microsoft.com/office/drawing/2014/main" id="{6658AE12-91D2-29D4-13BC-9FEA50001340}"/>
                  </a:ext>
                </a:extLst>
              </p:cNvPr>
              <p:cNvSpPr/>
              <p:nvPr/>
            </p:nvSpPr>
            <p:spPr>
              <a:xfrm>
                <a:off x="4000528" y="4735059"/>
                <a:ext cx="1080656" cy="914400"/>
              </a:xfrm>
              <a:prstGeom prst="hexagon">
                <a:avLst/>
              </a:prstGeom>
              <a:noFill/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61084591-07A6-8546-83E9-40F2E19B9F38}"/>
                </a:ext>
              </a:extLst>
            </p:cNvPr>
            <p:cNvSpPr txBox="1">
              <a:spLocks/>
            </p:cNvSpPr>
            <p:nvPr/>
          </p:nvSpPr>
          <p:spPr>
            <a:xfrm>
              <a:off x="5258573" y="4867309"/>
              <a:ext cx="1674853" cy="5624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Skye</a:t>
              </a:r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4143E-345D-F621-1B66-3E84B2A2F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F958-944B-0C48-8F78-6942F3A9AAF9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310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PM Stores: Throughput and Scalability Limitations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49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0624262-3A36-87F5-8FD0-430761E147D2}"/>
              </a:ext>
            </a:extLst>
          </p:cNvPr>
          <p:cNvGraphicFramePr>
            <a:graphicFrameLocks noGrp="1"/>
          </p:cNvGraphicFramePr>
          <p:nvPr/>
        </p:nvGraphicFramePr>
        <p:xfrm>
          <a:off x="956187" y="3474879"/>
          <a:ext cx="10515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17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1637070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  <a:gridCol w="8492613">
                  <a:extLst>
                    <a:ext uri="{9D8B030D-6E8A-4147-A177-3AD203B41FA5}">
                      <a16:colId xmlns:a16="http://schemas.microsoft.com/office/drawing/2014/main" val="3530085627"/>
                    </a:ext>
                  </a:extLst>
                </a:gridCol>
              </a:tblGrid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FlatStore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Efficient Log-Structured Key-Value Storage Engine for Persistent Memory (ASPLOS’20)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17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Viper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Efficient Hybrid PMem-DRAM Key-Value Store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(VLDB’21)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9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ChameleonDB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 key-value store for optane persistent memory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(Eurosys’21)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2AFB5-FCB0-3068-2900-9648CF699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Workload: YCSB Load-A with 8B keys and 256B values</a:t>
            </a:r>
          </a:p>
        </p:txBody>
      </p:sp>
    </p:spTree>
    <p:extLst>
      <p:ext uri="{BB962C8B-B14F-4D97-AF65-F5344CB8AC3E}">
        <p14:creationId xmlns:p14="http://schemas.microsoft.com/office/powerpoint/2010/main" val="287810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PM Stores: Throughput and Scalability Limitations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50</a:t>
            </a:fld>
            <a:endParaRPr lang="en-US"/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CB8BB15-AE4A-87F6-25B0-641764759468}"/>
              </a:ext>
            </a:extLst>
          </p:cNvPr>
          <p:cNvGraphicFramePr>
            <a:graphicFrameLocks noGrp="1"/>
          </p:cNvGraphicFramePr>
          <p:nvPr/>
        </p:nvGraphicFramePr>
        <p:xfrm>
          <a:off x="956187" y="3474879"/>
          <a:ext cx="10515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17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1637070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  <a:gridCol w="8492613">
                  <a:extLst>
                    <a:ext uri="{9D8B030D-6E8A-4147-A177-3AD203B41FA5}">
                      <a16:colId xmlns:a16="http://schemas.microsoft.com/office/drawing/2014/main" val="3530085627"/>
                    </a:ext>
                  </a:extLst>
                </a:gridCol>
              </a:tblGrid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FlatStore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Efficient Log-Structured Key-Value Storage Engine for Persistent Memory (ASPLOS’20)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17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Viper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Efficient Hybrid PMem-DRAM Key-Value Store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(VLDB’21)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9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ChameleonDB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 key-value store for optane persistent memory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(Eurosys’21)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C037406D-DAD7-057E-DE35-5BBC0AFEC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08670" y="2145974"/>
            <a:ext cx="8177231" cy="363432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8386F-50B6-4663-159A-F0315E231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Workload: YCSB Load-A with 8B keys and 256B values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E872C-1067-4F79-2623-0758DC270286}"/>
              </a:ext>
            </a:extLst>
          </p:cNvPr>
          <p:cNvSpPr/>
          <p:nvPr/>
        </p:nvSpPr>
        <p:spPr>
          <a:xfrm>
            <a:off x="3904343" y="3135086"/>
            <a:ext cx="6836228" cy="1857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5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PM Stores: Throughput and Scalability Limitations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51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F5376F-9C86-D757-02FA-026ED65BACB5}"/>
              </a:ext>
            </a:extLst>
          </p:cNvPr>
          <p:cNvSpPr txBox="1">
            <a:spLocks/>
          </p:cNvSpPr>
          <p:nvPr/>
        </p:nvSpPr>
        <p:spPr>
          <a:xfrm>
            <a:off x="1006098" y="5724261"/>
            <a:ext cx="10515600" cy="7536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/>
              <a:t>Throughput does not scale with the available PM capacity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A3F8B00-D671-2E5B-F870-03706FEBE758}"/>
              </a:ext>
            </a:extLst>
          </p:cNvPr>
          <p:cNvGraphicFramePr>
            <a:graphicFrameLocks noGrp="1"/>
          </p:cNvGraphicFramePr>
          <p:nvPr/>
        </p:nvGraphicFramePr>
        <p:xfrm>
          <a:off x="956187" y="3474879"/>
          <a:ext cx="10515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17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1637070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  <a:gridCol w="8492613">
                  <a:extLst>
                    <a:ext uri="{9D8B030D-6E8A-4147-A177-3AD203B41FA5}">
                      <a16:colId xmlns:a16="http://schemas.microsoft.com/office/drawing/2014/main" val="3530085627"/>
                    </a:ext>
                  </a:extLst>
                </a:gridCol>
              </a:tblGrid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FlatStore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Efficient Log-Structured Key-Value Storage Engine for Persistent Memory (ASPLOS’20)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17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Viper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Efficient Hybrid PMem-DRAM Key-Value Store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(VLDB’21)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9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ChameleonDB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 key-value store for optane persistent memory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(Eurosys’21)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1B5F56D-A448-3293-4580-D7AC994DAC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08670" y="2145974"/>
            <a:ext cx="8177231" cy="36343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6094D-9850-A9C2-697F-7BC74C774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Workload: YCSB Load-A with 8B keys and 256B values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D4CF4D4-0653-5CE6-3085-AB1F2BE0BB60}"/>
              </a:ext>
            </a:extLst>
          </p:cNvPr>
          <p:cNvSpPr txBox="1">
            <a:spLocks/>
          </p:cNvSpPr>
          <p:nvPr/>
        </p:nvSpPr>
        <p:spPr>
          <a:xfrm>
            <a:off x="838200" y="5573809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>
                <a:solidFill>
                  <a:schemeClr val="bg1"/>
                </a:solidFill>
              </a:rPr>
              <a:t>Performance limitations are due to I/O bottlenecks from the PM media</a:t>
            </a:r>
          </a:p>
        </p:txBody>
      </p:sp>
    </p:spTree>
    <p:extLst>
      <p:ext uri="{BB962C8B-B14F-4D97-AF65-F5344CB8AC3E}">
        <p14:creationId xmlns:p14="http://schemas.microsoft.com/office/powerpoint/2010/main" val="171174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DABF5-1A1E-B309-BB38-8C8139A5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PM Stores: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6C9C4-0658-6CA8-70C4-C4533EABE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Overview on PM and PM key-value stores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I/O Bottlenecks from PM media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Skye: Design and Architecture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Performance Evaluation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Limitations and Tradeoffs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12538-6FE0-22B6-611D-2DCA6BF13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DB5D-3D3E-AA4A-9E18-9A6FF09A73C2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B253E-06EC-3022-9D8D-B6938213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6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Non-Uniform Memory Access Servers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53</a:t>
            </a:fld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A56A6-B0D5-9C61-2C66-D7360B7C3521}"/>
              </a:ext>
            </a:extLst>
          </p:cNvPr>
          <p:cNvSpPr/>
          <p:nvPr/>
        </p:nvSpPr>
        <p:spPr>
          <a:xfrm>
            <a:off x="3417756" y="1759715"/>
            <a:ext cx="4540381" cy="226380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E68EF96-70A5-727D-90AF-76334B02BE5A}"/>
              </a:ext>
            </a:extLst>
          </p:cNvPr>
          <p:cNvSpPr/>
          <p:nvPr/>
        </p:nvSpPr>
        <p:spPr>
          <a:xfrm>
            <a:off x="4706330" y="3215413"/>
            <a:ext cx="2072304" cy="52567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0" name="Graphic 49" descr="Processor outline">
            <a:extLst>
              <a:ext uri="{FF2B5EF4-FFF2-40B4-BE49-F238E27FC236}">
                <a16:creationId xmlns:a16="http://schemas.microsoft.com/office/drawing/2014/main" id="{92262801-6272-1D1C-8330-6F85BB154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6330" y="3215413"/>
            <a:ext cx="523148" cy="525672"/>
          </a:xfrm>
          <a:prstGeom prst="rect">
            <a:avLst/>
          </a:prstGeom>
        </p:spPr>
      </p:pic>
      <p:pic>
        <p:nvPicPr>
          <p:cNvPr id="53" name="Graphic 52" descr="Processor outline">
            <a:extLst>
              <a:ext uri="{FF2B5EF4-FFF2-40B4-BE49-F238E27FC236}">
                <a16:creationId xmlns:a16="http://schemas.microsoft.com/office/drawing/2014/main" id="{B6059976-5BDB-53DB-6839-B1B7FB9C4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9478" y="3215413"/>
            <a:ext cx="523148" cy="525672"/>
          </a:xfrm>
          <a:prstGeom prst="rect">
            <a:avLst/>
          </a:prstGeom>
        </p:spPr>
      </p:pic>
      <p:pic>
        <p:nvPicPr>
          <p:cNvPr id="54" name="Graphic 53" descr="Processor outline">
            <a:extLst>
              <a:ext uri="{FF2B5EF4-FFF2-40B4-BE49-F238E27FC236}">
                <a16:creationId xmlns:a16="http://schemas.microsoft.com/office/drawing/2014/main" id="{20D89C45-6C2C-C446-8073-91874C428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2339" y="3215413"/>
            <a:ext cx="523148" cy="525672"/>
          </a:xfrm>
          <a:prstGeom prst="rect">
            <a:avLst/>
          </a:prstGeom>
        </p:spPr>
      </p:pic>
      <p:pic>
        <p:nvPicPr>
          <p:cNvPr id="55" name="Graphic 54" descr="Processor outline">
            <a:extLst>
              <a:ext uri="{FF2B5EF4-FFF2-40B4-BE49-F238E27FC236}">
                <a16:creationId xmlns:a16="http://schemas.microsoft.com/office/drawing/2014/main" id="{323D040F-73AA-2F1B-4565-7F2061E5F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5487" y="3215413"/>
            <a:ext cx="523148" cy="525672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D519E281-AE43-3A20-E851-635E0B3BBEE8}"/>
              </a:ext>
            </a:extLst>
          </p:cNvPr>
          <p:cNvSpPr/>
          <p:nvPr/>
        </p:nvSpPr>
        <p:spPr>
          <a:xfrm>
            <a:off x="4706330" y="3741085"/>
            <a:ext cx="2072304" cy="20982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D98D940-AC5F-D64F-AEEC-6D1CE001A87D}"/>
              </a:ext>
            </a:extLst>
          </p:cNvPr>
          <p:cNvSpPr/>
          <p:nvPr/>
        </p:nvSpPr>
        <p:spPr>
          <a:xfrm>
            <a:off x="4706330" y="1829891"/>
            <a:ext cx="2072304" cy="13639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64E216B0-5BBB-DF07-5E1F-E64FCF8D2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70071"/>
              </p:ext>
            </p:extLst>
          </p:nvPr>
        </p:nvGraphicFramePr>
        <p:xfrm>
          <a:off x="981174" y="2872740"/>
          <a:ext cx="127710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16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2" grpId="0" animBg="1"/>
      <p:bldP spid="63" grpId="0" animBg="1"/>
      <p:bldP spid="6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Non-Uniform Memory Access Servers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54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BC861D-763E-E10C-81FE-98E893266E3E}"/>
              </a:ext>
            </a:extLst>
          </p:cNvPr>
          <p:cNvSpPr/>
          <p:nvPr/>
        </p:nvSpPr>
        <p:spPr>
          <a:xfrm>
            <a:off x="3417757" y="1765726"/>
            <a:ext cx="4540379" cy="225779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1EBB474-41D5-AC3D-3739-B6A687A11BFD}"/>
              </a:ext>
            </a:extLst>
          </p:cNvPr>
          <p:cNvSpPr/>
          <p:nvPr/>
        </p:nvSpPr>
        <p:spPr>
          <a:xfrm>
            <a:off x="3563103" y="3239070"/>
            <a:ext cx="2072303" cy="52427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7" name="Graphic 36" descr="Processor outline">
            <a:extLst>
              <a:ext uri="{FF2B5EF4-FFF2-40B4-BE49-F238E27FC236}">
                <a16:creationId xmlns:a16="http://schemas.microsoft.com/office/drawing/2014/main" id="{559E7D37-6231-4CB6-8C47-E143B5102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3103" y="3239070"/>
            <a:ext cx="523148" cy="524276"/>
          </a:xfrm>
          <a:prstGeom prst="rect">
            <a:avLst/>
          </a:prstGeom>
        </p:spPr>
      </p:pic>
      <p:pic>
        <p:nvPicPr>
          <p:cNvPr id="38" name="Graphic 37" descr="Processor outline">
            <a:extLst>
              <a:ext uri="{FF2B5EF4-FFF2-40B4-BE49-F238E27FC236}">
                <a16:creationId xmlns:a16="http://schemas.microsoft.com/office/drawing/2014/main" id="{C152FB3D-4C13-AD6D-1117-AE6F352B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6251" y="3239070"/>
            <a:ext cx="523148" cy="524276"/>
          </a:xfrm>
          <a:prstGeom prst="rect">
            <a:avLst/>
          </a:prstGeom>
        </p:spPr>
      </p:pic>
      <p:pic>
        <p:nvPicPr>
          <p:cNvPr id="39" name="Graphic 38" descr="Processor outline">
            <a:extLst>
              <a:ext uri="{FF2B5EF4-FFF2-40B4-BE49-F238E27FC236}">
                <a16:creationId xmlns:a16="http://schemas.microsoft.com/office/drawing/2014/main" id="{2353D35B-1E69-B00A-987D-511E5D14B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111" y="3239070"/>
            <a:ext cx="523148" cy="524276"/>
          </a:xfrm>
          <a:prstGeom prst="rect">
            <a:avLst/>
          </a:prstGeom>
        </p:spPr>
      </p:pic>
      <p:pic>
        <p:nvPicPr>
          <p:cNvPr id="40" name="Graphic 39" descr="Processor outline">
            <a:extLst>
              <a:ext uri="{FF2B5EF4-FFF2-40B4-BE49-F238E27FC236}">
                <a16:creationId xmlns:a16="http://schemas.microsoft.com/office/drawing/2014/main" id="{F5834453-C0FB-D0DB-C7D1-913F44F55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2259" y="3239070"/>
            <a:ext cx="523148" cy="524276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422ADFA-AF31-DDB8-3266-89282565332A}"/>
              </a:ext>
            </a:extLst>
          </p:cNvPr>
          <p:cNvSpPr/>
          <p:nvPr/>
        </p:nvSpPr>
        <p:spPr>
          <a:xfrm>
            <a:off x="3563103" y="3763346"/>
            <a:ext cx="2072303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701EAB7-7D14-ADF5-1259-88FA095955C5}"/>
              </a:ext>
            </a:extLst>
          </p:cNvPr>
          <p:cNvSpPr/>
          <p:nvPr/>
        </p:nvSpPr>
        <p:spPr>
          <a:xfrm>
            <a:off x="3563103" y="1827259"/>
            <a:ext cx="2072303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564E225-E182-C254-FE1A-7935FB7DD090}"/>
              </a:ext>
            </a:extLst>
          </p:cNvPr>
          <p:cNvSpPr/>
          <p:nvPr/>
        </p:nvSpPr>
        <p:spPr>
          <a:xfrm>
            <a:off x="5760619" y="3239070"/>
            <a:ext cx="2072303" cy="52427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4" name="Graphic 43" descr="Processor outline">
            <a:extLst>
              <a:ext uri="{FF2B5EF4-FFF2-40B4-BE49-F238E27FC236}">
                <a16:creationId xmlns:a16="http://schemas.microsoft.com/office/drawing/2014/main" id="{6401305D-C00C-77FD-B8D8-DF1F7641E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0619" y="3239070"/>
            <a:ext cx="523148" cy="524276"/>
          </a:xfrm>
          <a:prstGeom prst="rect">
            <a:avLst/>
          </a:prstGeom>
        </p:spPr>
      </p:pic>
      <p:pic>
        <p:nvPicPr>
          <p:cNvPr id="45" name="Graphic 44" descr="Processor outline">
            <a:extLst>
              <a:ext uri="{FF2B5EF4-FFF2-40B4-BE49-F238E27FC236}">
                <a16:creationId xmlns:a16="http://schemas.microsoft.com/office/drawing/2014/main" id="{4D1E50CA-BE4E-4ED9-1C0A-05E26B2C2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3767" y="3239070"/>
            <a:ext cx="523148" cy="524276"/>
          </a:xfrm>
          <a:prstGeom prst="rect">
            <a:avLst/>
          </a:prstGeom>
        </p:spPr>
      </p:pic>
      <p:pic>
        <p:nvPicPr>
          <p:cNvPr id="46" name="Graphic 45" descr="Processor outline">
            <a:extLst>
              <a:ext uri="{FF2B5EF4-FFF2-40B4-BE49-F238E27FC236}">
                <a16:creationId xmlns:a16="http://schemas.microsoft.com/office/drawing/2014/main" id="{62DF251E-061A-DBD3-64CC-B07DFE32D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6627" y="3239070"/>
            <a:ext cx="523148" cy="524276"/>
          </a:xfrm>
          <a:prstGeom prst="rect">
            <a:avLst/>
          </a:prstGeom>
        </p:spPr>
      </p:pic>
      <p:pic>
        <p:nvPicPr>
          <p:cNvPr id="47" name="Graphic 46" descr="Processor outline">
            <a:extLst>
              <a:ext uri="{FF2B5EF4-FFF2-40B4-BE49-F238E27FC236}">
                <a16:creationId xmlns:a16="http://schemas.microsoft.com/office/drawing/2014/main" id="{CBAB5380-CDA0-9381-C491-60BFE3213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9775" y="3239070"/>
            <a:ext cx="523148" cy="524276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7F58638B-BCA4-FE8B-2926-92D60C1B7938}"/>
              </a:ext>
            </a:extLst>
          </p:cNvPr>
          <p:cNvSpPr/>
          <p:nvPr/>
        </p:nvSpPr>
        <p:spPr>
          <a:xfrm>
            <a:off x="5760619" y="3763346"/>
            <a:ext cx="2072303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C20A804-4703-8F7E-2E8D-B876221CAC86}"/>
              </a:ext>
            </a:extLst>
          </p:cNvPr>
          <p:cNvSpPr/>
          <p:nvPr/>
        </p:nvSpPr>
        <p:spPr>
          <a:xfrm>
            <a:off x="5760619" y="1827259"/>
            <a:ext cx="2072303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7343703-9F73-1AC4-41DC-EBFCB6A87417}"/>
              </a:ext>
            </a:extLst>
          </p:cNvPr>
          <p:cNvCxnSpPr>
            <a:cxnSpLocks/>
          </p:cNvCxnSpPr>
          <p:nvPr/>
        </p:nvCxnSpPr>
        <p:spPr>
          <a:xfrm>
            <a:off x="4849937" y="2784771"/>
            <a:ext cx="0" cy="39707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B16CC37-CEEE-1EC9-6AD3-21D5EAF54D32}"/>
              </a:ext>
            </a:extLst>
          </p:cNvPr>
          <p:cNvSpPr txBox="1"/>
          <p:nvPr/>
        </p:nvSpPr>
        <p:spPr>
          <a:xfrm>
            <a:off x="4864184" y="2846351"/>
            <a:ext cx="52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1x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3B4D1C0-5D69-0AD6-1D4C-C806E62EDC49}"/>
              </a:ext>
            </a:extLst>
          </p:cNvPr>
          <p:cNvCxnSpPr>
            <a:cxnSpLocks/>
          </p:cNvCxnSpPr>
          <p:nvPr/>
        </p:nvCxnSpPr>
        <p:spPr>
          <a:xfrm>
            <a:off x="6497177" y="2596497"/>
            <a:ext cx="0" cy="5910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057FF39-91F8-22BC-CF0C-BD81B25A8EBD}"/>
              </a:ext>
            </a:extLst>
          </p:cNvPr>
          <p:cNvCxnSpPr>
            <a:cxnSpLocks/>
          </p:cNvCxnSpPr>
          <p:nvPr/>
        </p:nvCxnSpPr>
        <p:spPr>
          <a:xfrm flipH="1">
            <a:off x="5060794" y="2596497"/>
            <a:ext cx="14486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77CFA0F-9E0B-9F96-FC0F-74CFF6794F8A}"/>
              </a:ext>
            </a:extLst>
          </p:cNvPr>
          <p:cNvSpPr txBox="1"/>
          <p:nvPr/>
        </p:nvSpPr>
        <p:spPr>
          <a:xfrm>
            <a:off x="5807700" y="2836115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～3x</a:t>
            </a:r>
          </a:p>
        </p:txBody>
      </p:sp>
      <p:pic>
        <p:nvPicPr>
          <p:cNvPr id="55" name="Picture 39">
            <a:extLst>
              <a:ext uri="{FF2B5EF4-FFF2-40B4-BE49-F238E27FC236}">
                <a16:creationId xmlns:a16="http://schemas.microsoft.com/office/drawing/2014/main" id="{AC9673FF-95DB-F6EA-A824-09470F64D7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6416" y="2492665"/>
            <a:ext cx="251886" cy="233012"/>
          </a:xfrm>
          <a:prstGeom prst="rect">
            <a:avLst/>
          </a:prstGeom>
          <a:solidFill>
            <a:schemeClr val="accent1"/>
          </a:solidFill>
        </p:spPr>
      </p:pic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8ABC9442-B83A-62F1-E17A-AAE893E35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056166"/>
              </p:ext>
            </p:extLst>
          </p:nvPr>
        </p:nvGraphicFramePr>
        <p:xfrm>
          <a:off x="981174" y="2872740"/>
          <a:ext cx="127710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31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49" grpId="0" animBg="1"/>
      <p:bldP spid="51" grpId="0"/>
      <p:bldP spid="5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Alongside DRAM on Memory Bus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55</a:t>
            </a:fld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314D4A4-CD23-A851-C2A2-9CD7506CAFFD}"/>
              </a:ext>
            </a:extLst>
          </p:cNvPr>
          <p:cNvSpPr/>
          <p:nvPr/>
        </p:nvSpPr>
        <p:spPr>
          <a:xfrm>
            <a:off x="3417758" y="1765725"/>
            <a:ext cx="4540380" cy="225779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AD7CAFB-FB2F-8577-F8A7-9BFB7D4B8D48}"/>
              </a:ext>
            </a:extLst>
          </p:cNvPr>
          <p:cNvSpPr/>
          <p:nvPr/>
        </p:nvSpPr>
        <p:spPr>
          <a:xfrm>
            <a:off x="3563104" y="3239070"/>
            <a:ext cx="2072304" cy="52427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7" name="Graphic 56" descr="Processor outline">
            <a:extLst>
              <a:ext uri="{FF2B5EF4-FFF2-40B4-BE49-F238E27FC236}">
                <a16:creationId xmlns:a16="http://schemas.microsoft.com/office/drawing/2014/main" id="{0FBB6224-2B76-5CC7-4A60-BFEAD6307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3104" y="3239070"/>
            <a:ext cx="523148" cy="524277"/>
          </a:xfrm>
          <a:prstGeom prst="rect">
            <a:avLst/>
          </a:prstGeom>
        </p:spPr>
      </p:pic>
      <p:pic>
        <p:nvPicPr>
          <p:cNvPr id="58" name="Graphic 57" descr="Processor outline">
            <a:extLst>
              <a:ext uri="{FF2B5EF4-FFF2-40B4-BE49-F238E27FC236}">
                <a16:creationId xmlns:a16="http://schemas.microsoft.com/office/drawing/2014/main" id="{B3C9F0AB-50C5-E714-AFD5-FFBC03B6D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6252" y="3239070"/>
            <a:ext cx="523148" cy="524277"/>
          </a:xfrm>
          <a:prstGeom prst="rect">
            <a:avLst/>
          </a:prstGeom>
        </p:spPr>
      </p:pic>
      <p:pic>
        <p:nvPicPr>
          <p:cNvPr id="59" name="Graphic 58" descr="Processor outline">
            <a:extLst>
              <a:ext uri="{FF2B5EF4-FFF2-40B4-BE49-F238E27FC236}">
                <a16:creationId xmlns:a16="http://schemas.microsoft.com/office/drawing/2014/main" id="{02E55E95-EB71-C083-5921-32412E30C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112" y="3239070"/>
            <a:ext cx="523148" cy="524277"/>
          </a:xfrm>
          <a:prstGeom prst="rect">
            <a:avLst/>
          </a:prstGeom>
        </p:spPr>
      </p:pic>
      <p:pic>
        <p:nvPicPr>
          <p:cNvPr id="60" name="Graphic 59" descr="Processor outline">
            <a:extLst>
              <a:ext uri="{FF2B5EF4-FFF2-40B4-BE49-F238E27FC236}">
                <a16:creationId xmlns:a16="http://schemas.microsoft.com/office/drawing/2014/main" id="{EBD3F12F-1F79-F2EC-E184-94164DC97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2260" y="3239070"/>
            <a:ext cx="523148" cy="524277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47066985-4644-E915-4A83-21B4BD73620D}"/>
              </a:ext>
            </a:extLst>
          </p:cNvPr>
          <p:cNvSpPr/>
          <p:nvPr/>
        </p:nvSpPr>
        <p:spPr>
          <a:xfrm>
            <a:off x="3563104" y="3763346"/>
            <a:ext cx="2072304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D165858-568A-7BC6-165F-CE8894B1F2A6}"/>
              </a:ext>
            </a:extLst>
          </p:cNvPr>
          <p:cNvSpPr/>
          <p:nvPr/>
        </p:nvSpPr>
        <p:spPr>
          <a:xfrm>
            <a:off x="5760621" y="3239070"/>
            <a:ext cx="2072304" cy="52427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3" name="Graphic 62" descr="Processor outline">
            <a:extLst>
              <a:ext uri="{FF2B5EF4-FFF2-40B4-BE49-F238E27FC236}">
                <a16:creationId xmlns:a16="http://schemas.microsoft.com/office/drawing/2014/main" id="{85A814E6-EF2A-AEBF-5099-F05FA7F6A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0621" y="3239070"/>
            <a:ext cx="523148" cy="524277"/>
          </a:xfrm>
          <a:prstGeom prst="rect">
            <a:avLst/>
          </a:prstGeom>
        </p:spPr>
      </p:pic>
      <p:pic>
        <p:nvPicPr>
          <p:cNvPr id="64" name="Graphic 63" descr="Processor outline">
            <a:extLst>
              <a:ext uri="{FF2B5EF4-FFF2-40B4-BE49-F238E27FC236}">
                <a16:creationId xmlns:a16="http://schemas.microsoft.com/office/drawing/2014/main" id="{8E49C484-7736-51F7-0189-41492586C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3769" y="3239070"/>
            <a:ext cx="523148" cy="524277"/>
          </a:xfrm>
          <a:prstGeom prst="rect">
            <a:avLst/>
          </a:prstGeom>
        </p:spPr>
      </p:pic>
      <p:pic>
        <p:nvPicPr>
          <p:cNvPr id="65" name="Graphic 64" descr="Processor outline">
            <a:extLst>
              <a:ext uri="{FF2B5EF4-FFF2-40B4-BE49-F238E27FC236}">
                <a16:creationId xmlns:a16="http://schemas.microsoft.com/office/drawing/2014/main" id="{607361E8-8402-B9A6-BCD6-0B8D0EF88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6629" y="3239070"/>
            <a:ext cx="523148" cy="524277"/>
          </a:xfrm>
          <a:prstGeom prst="rect">
            <a:avLst/>
          </a:prstGeom>
        </p:spPr>
      </p:pic>
      <p:pic>
        <p:nvPicPr>
          <p:cNvPr id="66" name="Graphic 65" descr="Processor outline">
            <a:extLst>
              <a:ext uri="{FF2B5EF4-FFF2-40B4-BE49-F238E27FC236}">
                <a16:creationId xmlns:a16="http://schemas.microsoft.com/office/drawing/2014/main" id="{9CE67695-5035-4B00-5832-8FE6F7995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9777" y="3239070"/>
            <a:ext cx="523148" cy="524277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F0C25EDA-991D-303A-0548-DCA1E591B60F}"/>
              </a:ext>
            </a:extLst>
          </p:cNvPr>
          <p:cNvSpPr/>
          <p:nvPr/>
        </p:nvSpPr>
        <p:spPr>
          <a:xfrm>
            <a:off x="5760621" y="3763346"/>
            <a:ext cx="2072304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BBF34F2-23BA-B074-7FB6-823E3517EFEC}"/>
              </a:ext>
            </a:extLst>
          </p:cNvPr>
          <p:cNvSpPr/>
          <p:nvPr/>
        </p:nvSpPr>
        <p:spPr>
          <a:xfrm>
            <a:off x="3563104" y="1827258"/>
            <a:ext cx="1026008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4F489EE-D704-5DB6-DEE3-256495B2CCB3}"/>
              </a:ext>
            </a:extLst>
          </p:cNvPr>
          <p:cNvSpPr/>
          <p:nvPr/>
        </p:nvSpPr>
        <p:spPr>
          <a:xfrm>
            <a:off x="5760621" y="1827258"/>
            <a:ext cx="1026008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E368D80-D8B7-C8BD-DAC6-96DCDC7D184B}"/>
              </a:ext>
            </a:extLst>
          </p:cNvPr>
          <p:cNvSpPr/>
          <p:nvPr/>
        </p:nvSpPr>
        <p:spPr>
          <a:xfrm>
            <a:off x="4596640" y="1829073"/>
            <a:ext cx="1026008" cy="13903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EB4995F-C1A7-4D06-7409-462E11573611}"/>
              </a:ext>
            </a:extLst>
          </p:cNvPr>
          <p:cNvSpPr/>
          <p:nvPr/>
        </p:nvSpPr>
        <p:spPr>
          <a:xfrm>
            <a:off x="6794157" y="1829073"/>
            <a:ext cx="1026008" cy="13903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2ACB45B0-D7C6-F31F-3752-65A6E1F3C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357679"/>
              </p:ext>
            </p:extLst>
          </p:nvPr>
        </p:nvGraphicFramePr>
        <p:xfrm>
          <a:off x="981174" y="2879719"/>
          <a:ext cx="127710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2090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Alongside DRAM on Memory Bus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56</a:t>
            </a:fld>
            <a:endParaRPr lang="en-US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723AC437-50E0-3685-BB3C-B67D5985D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357679"/>
              </p:ext>
            </p:extLst>
          </p:nvPr>
        </p:nvGraphicFramePr>
        <p:xfrm>
          <a:off x="981174" y="2879719"/>
          <a:ext cx="127710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90557B42-236F-2A5E-8B16-2CF57896845E}"/>
              </a:ext>
            </a:extLst>
          </p:cNvPr>
          <p:cNvSpPr/>
          <p:nvPr/>
        </p:nvSpPr>
        <p:spPr>
          <a:xfrm>
            <a:off x="3417758" y="1765725"/>
            <a:ext cx="4540380" cy="225779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F24D85-71E4-9AD6-FB27-FC34FD381057}"/>
              </a:ext>
            </a:extLst>
          </p:cNvPr>
          <p:cNvSpPr/>
          <p:nvPr/>
        </p:nvSpPr>
        <p:spPr>
          <a:xfrm>
            <a:off x="3563104" y="3239070"/>
            <a:ext cx="2072304" cy="52427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Graphic 34" descr="Processor outline">
            <a:extLst>
              <a:ext uri="{FF2B5EF4-FFF2-40B4-BE49-F238E27FC236}">
                <a16:creationId xmlns:a16="http://schemas.microsoft.com/office/drawing/2014/main" id="{B651886E-9FE1-AD64-0518-04FFF2011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3104" y="3239070"/>
            <a:ext cx="523148" cy="524277"/>
          </a:xfrm>
          <a:prstGeom prst="rect">
            <a:avLst/>
          </a:prstGeom>
        </p:spPr>
      </p:pic>
      <p:pic>
        <p:nvPicPr>
          <p:cNvPr id="36" name="Graphic 35" descr="Processor outline">
            <a:extLst>
              <a:ext uri="{FF2B5EF4-FFF2-40B4-BE49-F238E27FC236}">
                <a16:creationId xmlns:a16="http://schemas.microsoft.com/office/drawing/2014/main" id="{AE5A691B-116C-B3E8-541F-F052F420F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6252" y="3239070"/>
            <a:ext cx="523148" cy="524277"/>
          </a:xfrm>
          <a:prstGeom prst="rect">
            <a:avLst/>
          </a:prstGeom>
        </p:spPr>
      </p:pic>
      <p:pic>
        <p:nvPicPr>
          <p:cNvPr id="37" name="Graphic 36" descr="Processor outline">
            <a:extLst>
              <a:ext uri="{FF2B5EF4-FFF2-40B4-BE49-F238E27FC236}">
                <a16:creationId xmlns:a16="http://schemas.microsoft.com/office/drawing/2014/main" id="{DF9A888E-F90D-6338-8A94-710A6F89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112" y="3239070"/>
            <a:ext cx="523148" cy="524277"/>
          </a:xfrm>
          <a:prstGeom prst="rect">
            <a:avLst/>
          </a:prstGeom>
        </p:spPr>
      </p:pic>
      <p:pic>
        <p:nvPicPr>
          <p:cNvPr id="38" name="Graphic 37" descr="Processor outline">
            <a:extLst>
              <a:ext uri="{FF2B5EF4-FFF2-40B4-BE49-F238E27FC236}">
                <a16:creationId xmlns:a16="http://schemas.microsoft.com/office/drawing/2014/main" id="{FB135BB1-2D5F-28A9-4DDC-3F7FD9A6A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2260" y="3239070"/>
            <a:ext cx="523148" cy="52427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5B35A0EB-08D0-C43A-7038-917FF46D4E00}"/>
              </a:ext>
            </a:extLst>
          </p:cNvPr>
          <p:cNvSpPr/>
          <p:nvPr/>
        </p:nvSpPr>
        <p:spPr>
          <a:xfrm>
            <a:off x="3563104" y="3763346"/>
            <a:ext cx="2072304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C424DEF-D4C3-A744-4C84-4513701827D6}"/>
              </a:ext>
            </a:extLst>
          </p:cNvPr>
          <p:cNvSpPr/>
          <p:nvPr/>
        </p:nvSpPr>
        <p:spPr>
          <a:xfrm>
            <a:off x="5760621" y="3239070"/>
            <a:ext cx="2072304" cy="52427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1" name="Graphic 40" descr="Processor outline">
            <a:extLst>
              <a:ext uri="{FF2B5EF4-FFF2-40B4-BE49-F238E27FC236}">
                <a16:creationId xmlns:a16="http://schemas.microsoft.com/office/drawing/2014/main" id="{C95AFF4F-C134-7672-9493-59DEEAF65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0621" y="3239070"/>
            <a:ext cx="523148" cy="524277"/>
          </a:xfrm>
          <a:prstGeom prst="rect">
            <a:avLst/>
          </a:prstGeom>
        </p:spPr>
      </p:pic>
      <p:pic>
        <p:nvPicPr>
          <p:cNvPr id="42" name="Graphic 41" descr="Processor outline">
            <a:extLst>
              <a:ext uri="{FF2B5EF4-FFF2-40B4-BE49-F238E27FC236}">
                <a16:creationId xmlns:a16="http://schemas.microsoft.com/office/drawing/2014/main" id="{5F0B4929-AA80-5C13-4DDB-DA8FE0855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3769" y="3239070"/>
            <a:ext cx="523148" cy="524277"/>
          </a:xfrm>
          <a:prstGeom prst="rect">
            <a:avLst/>
          </a:prstGeom>
        </p:spPr>
      </p:pic>
      <p:pic>
        <p:nvPicPr>
          <p:cNvPr id="43" name="Graphic 42" descr="Processor outline">
            <a:extLst>
              <a:ext uri="{FF2B5EF4-FFF2-40B4-BE49-F238E27FC236}">
                <a16:creationId xmlns:a16="http://schemas.microsoft.com/office/drawing/2014/main" id="{06E6710A-5CCC-83D2-B8FA-A935A1A09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6629" y="3239070"/>
            <a:ext cx="523148" cy="524277"/>
          </a:xfrm>
          <a:prstGeom prst="rect">
            <a:avLst/>
          </a:prstGeom>
        </p:spPr>
      </p:pic>
      <p:pic>
        <p:nvPicPr>
          <p:cNvPr id="44" name="Graphic 43" descr="Processor outline">
            <a:extLst>
              <a:ext uri="{FF2B5EF4-FFF2-40B4-BE49-F238E27FC236}">
                <a16:creationId xmlns:a16="http://schemas.microsoft.com/office/drawing/2014/main" id="{7316ED18-A4CA-A088-2B88-8F045587D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9777" y="3239070"/>
            <a:ext cx="523148" cy="524277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ED1EFDCB-A249-406A-E70B-7346321C66DC}"/>
              </a:ext>
            </a:extLst>
          </p:cNvPr>
          <p:cNvSpPr/>
          <p:nvPr/>
        </p:nvSpPr>
        <p:spPr>
          <a:xfrm>
            <a:off x="5760621" y="3763346"/>
            <a:ext cx="2072304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6FD650-5EB3-16DB-250B-74A3BD41B671}"/>
              </a:ext>
            </a:extLst>
          </p:cNvPr>
          <p:cNvSpPr/>
          <p:nvPr/>
        </p:nvSpPr>
        <p:spPr>
          <a:xfrm>
            <a:off x="3563104" y="1827258"/>
            <a:ext cx="1026008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D5AC2ED-D19F-8836-5277-5BE1275550E3}"/>
              </a:ext>
            </a:extLst>
          </p:cNvPr>
          <p:cNvSpPr/>
          <p:nvPr/>
        </p:nvSpPr>
        <p:spPr>
          <a:xfrm>
            <a:off x="5760621" y="1827258"/>
            <a:ext cx="1026008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6F9E48C-531A-8D66-337A-66A042947351}"/>
              </a:ext>
            </a:extLst>
          </p:cNvPr>
          <p:cNvSpPr/>
          <p:nvPr/>
        </p:nvSpPr>
        <p:spPr>
          <a:xfrm>
            <a:off x="4596640" y="2864802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82B1B3-A644-2A3B-4296-007B8383430E}"/>
              </a:ext>
            </a:extLst>
          </p:cNvPr>
          <p:cNvSpPr/>
          <p:nvPr/>
        </p:nvSpPr>
        <p:spPr>
          <a:xfrm>
            <a:off x="4596640" y="2467206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D700C3D-7EB1-F431-FFD7-E10DBB86B365}"/>
              </a:ext>
            </a:extLst>
          </p:cNvPr>
          <p:cNvSpPr/>
          <p:nvPr/>
        </p:nvSpPr>
        <p:spPr>
          <a:xfrm>
            <a:off x="4589112" y="1827258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D9A3BA8-62BE-BAAB-44F4-78A4DF292DA3}"/>
              </a:ext>
            </a:extLst>
          </p:cNvPr>
          <p:cNvSpPr/>
          <p:nvPr/>
        </p:nvSpPr>
        <p:spPr>
          <a:xfrm>
            <a:off x="6806916" y="2864802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4CEB8DE-79C4-CE94-090D-C1B4FE0144BF}"/>
              </a:ext>
            </a:extLst>
          </p:cNvPr>
          <p:cNvSpPr/>
          <p:nvPr/>
        </p:nvSpPr>
        <p:spPr>
          <a:xfrm>
            <a:off x="6806916" y="2467206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845B64B-11DB-0921-148C-527B24762FB0}"/>
              </a:ext>
            </a:extLst>
          </p:cNvPr>
          <p:cNvSpPr/>
          <p:nvPr/>
        </p:nvSpPr>
        <p:spPr>
          <a:xfrm>
            <a:off x="6799388" y="1827258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NVDIMM-11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D96C2D-6A14-B3EA-2DDD-B2BB2787A398}"/>
              </a:ext>
            </a:extLst>
          </p:cNvPr>
          <p:cNvSpPr txBox="1"/>
          <p:nvPr/>
        </p:nvSpPr>
        <p:spPr>
          <a:xfrm rot="5400000">
            <a:off x="4983670" y="212884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EDC74F-5B9A-3691-796C-8B931EE3298F}"/>
              </a:ext>
            </a:extLst>
          </p:cNvPr>
          <p:cNvSpPr txBox="1"/>
          <p:nvPr/>
        </p:nvSpPr>
        <p:spPr>
          <a:xfrm rot="5400000">
            <a:off x="7136333" y="213836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...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BB3052-BA14-8426-FC17-DCF7494B046D}"/>
              </a:ext>
            </a:extLst>
          </p:cNvPr>
          <p:cNvSpPr txBox="1">
            <a:spLocks/>
          </p:cNvSpPr>
          <p:nvPr/>
        </p:nvSpPr>
        <p:spPr>
          <a:xfrm>
            <a:off x="838200" y="5440540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>
                <a:solidFill>
                  <a:schemeClr val="bg1"/>
                </a:solidFill>
              </a:rPr>
              <a:t>A single four-socket server can host up to 6 TB of PM as 256 GB NVDIMMs </a:t>
            </a:r>
          </a:p>
        </p:txBody>
      </p:sp>
    </p:spTree>
    <p:extLst>
      <p:ext uri="{BB962C8B-B14F-4D97-AF65-F5344CB8AC3E}">
        <p14:creationId xmlns:p14="http://schemas.microsoft.com/office/powerpoint/2010/main" val="407045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DB40-FF4C-777D-50BF-46B5A338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Alongside SSDs on PCIe Bus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4DF1-4B82-1CE1-92F3-017A028B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57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F24D85-71E4-9AD6-FB27-FC34FD381057}"/>
              </a:ext>
            </a:extLst>
          </p:cNvPr>
          <p:cNvSpPr/>
          <p:nvPr/>
        </p:nvSpPr>
        <p:spPr>
          <a:xfrm>
            <a:off x="3563104" y="3239070"/>
            <a:ext cx="2072304" cy="52427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Graphic 34" descr="Processor outline">
            <a:extLst>
              <a:ext uri="{FF2B5EF4-FFF2-40B4-BE49-F238E27FC236}">
                <a16:creationId xmlns:a16="http://schemas.microsoft.com/office/drawing/2014/main" id="{B651886E-9FE1-AD64-0518-04FFF2011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3104" y="3239070"/>
            <a:ext cx="523148" cy="524277"/>
          </a:xfrm>
          <a:prstGeom prst="rect">
            <a:avLst/>
          </a:prstGeom>
        </p:spPr>
      </p:pic>
      <p:pic>
        <p:nvPicPr>
          <p:cNvPr id="36" name="Graphic 35" descr="Processor outline">
            <a:extLst>
              <a:ext uri="{FF2B5EF4-FFF2-40B4-BE49-F238E27FC236}">
                <a16:creationId xmlns:a16="http://schemas.microsoft.com/office/drawing/2014/main" id="{AE5A691B-116C-B3E8-541F-F052F420F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6252" y="3239070"/>
            <a:ext cx="523148" cy="524277"/>
          </a:xfrm>
          <a:prstGeom prst="rect">
            <a:avLst/>
          </a:prstGeom>
        </p:spPr>
      </p:pic>
      <p:pic>
        <p:nvPicPr>
          <p:cNvPr id="37" name="Graphic 36" descr="Processor outline">
            <a:extLst>
              <a:ext uri="{FF2B5EF4-FFF2-40B4-BE49-F238E27FC236}">
                <a16:creationId xmlns:a16="http://schemas.microsoft.com/office/drawing/2014/main" id="{DF9A888E-F90D-6338-8A94-710A6F89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112" y="3239070"/>
            <a:ext cx="523148" cy="524277"/>
          </a:xfrm>
          <a:prstGeom prst="rect">
            <a:avLst/>
          </a:prstGeom>
        </p:spPr>
      </p:pic>
      <p:pic>
        <p:nvPicPr>
          <p:cNvPr id="38" name="Graphic 37" descr="Processor outline">
            <a:extLst>
              <a:ext uri="{FF2B5EF4-FFF2-40B4-BE49-F238E27FC236}">
                <a16:creationId xmlns:a16="http://schemas.microsoft.com/office/drawing/2014/main" id="{FB135BB1-2D5F-28A9-4DDC-3F7FD9A6A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2260" y="3239070"/>
            <a:ext cx="523148" cy="52427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5B35A0EB-08D0-C43A-7038-917FF46D4E00}"/>
              </a:ext>
            </a:extLst>
          </p:cNvPr>
          <p:cNvSpPr/>
          <p:nvPr/>
        </p:nvSpPr>
        <p:spPr>
          <a:xfrm>
            <a:off x="3563104" y="3763346"/>
            <a:ext cx="2072304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C424DEF-D4C3-A744-4C84-4513701827D6}"/>
              </a:ext>
            </a:extLst>
          </p:cNvPr>
          <p:cNvSpPr/>
          <p:nvPr/>
        </p:nvSpPr>
        <p:spPr>
          <a:xfrm>
            <a:off x="5760621" y="3239070"/>
            <a:ext cx="2072304" cy="52427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1" name="Graphic 40" descr="Processor outline">
            <a:extLst>
              <a:ext uri="{FF2B5EF4-FFF2-40B4-BE49-F238E27FC236}">
                <a16:creationId xmlns:a16="http://schemas.microsoft.com/office/drawing/2014/main" id="{C95AFF4F-C134-7672-9493-59DEEAF65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0621" y="3239070"/>
            <a:ext cx="523148" cy="524277"/>
          </a:xfrm>
          <a:prstGeom prst="rect">
            <a:avLst/>
          </a:prstGeom>
        </p:spPr>
      </p:pic>
      <p:pic>
        <p:nvPicPr>
          <p:cNvPr id="42" name="Graphic 41" descr="Processor outline">
            <a:extLst>
              <a:ext uri="{FF2B5EF4-FFF2-40B4-BE49-F238E27FC236}">
                <a16:creationId xmlns:a16="http://schemas.microsoft.com/office/drawing/2014/main" id="{5F0B4929-AA80-5C13-4DDB-DA8FE0855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3769" y="3239070"/>
            <a:ext cx="523148" cy="524277"/>
          </a:xfrm>
          <a:prstGeom prst="rect">
            <a:avLst/>
          </a:prstGeom>
        </p:spPr>
      </p:pic>
      <p:pic>
        <p:nvPicPr>
          <p:cNvPr id="43" name="Graphic 42" descr="Processor outline">
            <a:extLst>
              <a:ext uri="{FF2B5EF4-FFF2-40B4-BE49-F238E27FC236}">
                <a16:creationId xmlns:a16="http://schemas.microsoft.com/office/drawing/2014/main" id="{06E6710A-5CCC-83D2-B8FA-A935A1A09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6629" y="3239070"/>
            <a:ext cx="523148" cy="524277"/>
          </a:xfrm>
          <a:prstGeom prst="rect">
            <a:avLst/>
          </a:prstGeom>
        </p:spPr>
      </p:pic>
      <p:pic>
        <p:nvPicPr>
          <p:cNvPr id="44" name="Graphic 43" descr="Processor outline">
            <a:extLst>
              <a:ext uri="{FF2B5EF4-FFF2-40B4-BE49-F238E27FC236}">
                <a16:creationId xmlns:a16="http://schemas.microsoft.com/office/drawing/2014/main" id="{7316ED18-A4CA-A088-2B88-8F045587D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9777" y="3239070"/>
            <a:ext cx="523148" cy="524277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ED1EFDCB-A249-406A-E70B-7346321C66DC}"/>
              </a:ext>
            </a:extLst>
          </p:cNvPr>
          <p:cNvSpPr/>
          <p:nvPr/>
        </p:nvSpPr>
        <p:spPr>
          <a:xfrm>
            <a:off x="5760621" y="3763346"/>
            <a:ext cx="2072304" cy="20927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6FD650-5EB3-16DB-250B-74A3BD41B671}"/>
              </a:ext>
            </a:extLst>
          </p:cNvPr>
          <p:cNvSpPr/>
          <p:nvPr/>
        </p:nvSpPr>
        <p:spPr>
          <a:xfrm>
            <a:off x="3563104" y="1827258"/>
            <a:ext cx="1026008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D5AC2ED-D19F-8836-5277-5BE1275550E3}"/>
              </a:ext>
            </a:extLst>
          </p:cNvPr>
          <p:cNvSpPr/>
          <p:nvPr/>
        </p:nvSpPr>
        <p:spPr>
          <a:xfrm>
            <a:off x="5760621" y="1827258"/>
            <a:ext cx="1026008" cy="1390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6F9E48C-531A-8D66-337A-66A042947351}"/>
              </a:ext>
            </a:extLst>
          </p:cNvPr>
          <p:cNvSpPr/>
          <p:nvPr/>
        </p:nvSpPr>
        <p:spPr>
          <a:xfrm>
            <a:off x="4596640" y="2864802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82B1B3-A644-2A3B-4296-007B8383430E}"/>
              </a:ext>
            </a:extLst>
          </p:cNvPr>
          <p:cNvSpPr/>
          <p:nvPr/>
        </p:nvSpPr>
        <p:spPr>
          <a:xfrm>
            <a:off x="4596640" y="2467206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D700C3D-7EB1-F431-FFD7-E10DBB86B365}"/>
              </a:ext>
            </a:extLst>
          </p:cNvPr>
          <p:cNvSpPr/>
          <p:nvPr/>
        </p:nvSpPr>
        <p:spPr>
          <a:xfrm>
            <a:off x="4589112" y="1827258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D9A3BA8-62BE-BAAB-44F4-78A4DF292DA3}"/>
              </a:ext>
            </a:extLst>
          </p:cNvPr>
          <p:cNvSpPr/>
          <p:nvPr/>
        </p:nvSpPr>
        <p:spPr>
          <a:xfrm>
            <a:off x="6806916" y="2864802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4CEB8DE-79C4-CE94-090D-C1B4FE0144BF}"/>
              </a:ext>
            </a:extLst>
          </p:cNvPr>
          <p:cNvSpPr/>
          <p:nvPr/>
        </p:nvSpPr>
        <p:spPr>
          <a:xfrm>
            <a:off x="6806916" y="2467206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NVDIMM-7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845B64B-11DB-0921-148C-527B24762FB0}"/>
              </a:ext>
            </a:extLst>
          </p:cNvPr>
          <p:cNvSpPr/>
          <p:nvPr/>
        </p:nvSpPr>
        <p:spPr>
          <a:xfrm>
            <a:off x="6799388" y="1827258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NVDIMM-11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E61636-834B-F0DE-6B44-851D4821E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304218"/>
              </p:ext>
            </p:extLst>
          </p:nvPr>
        </p:nvGraphicFramePr>
        <p:xfrm>
          <a:off x="981174" y="2894621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0F81DE-0161-0A0A-5694-B47AA01D9CA2}"/>
              </a:ext>
            </a:extLst>
          </p:cNvPr>
          <p:cNvSpPr txBox="1"/>
          <p:nvPr/>
        </p:nvSpPr>
        <p:spPr>
          <a:xfrm rot="5400000">
            <a:off x="4983670" y="212884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F726FF-C3E4-C77C-4E87-CCE17DCDAD10}"/>
              </a:ext>
            </a:extLst>
          </p:cNvPr>
          <p:cNvSpPr txBox="1"/>
          <p:nvPr/>
        </p:nvSpPr>
        <p:spPr>
          <a:xfrm rot="5400000">
            <a:off x="7136333" y="213836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...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7720180-F704-8FC8-4530-E6CC4831B6AA}"/>
              </a:ext>
            </a:extLst>
          </p:cNvPr>
          <p:cNvSpPr txBox="1">
            <a:spLocks/>
          </p:cNvSpPr>
          <p:nvPr/>
        </p:nvSpPr>
        <p:spPr>
          <a:xfrm>
            <a:off x="838200" y="5440540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>
                <a:solidFill>
                  <a:schemeClr val="bg1"/>
                </a:solidFill>
              </a:rPr>
              <a:t>With CXL, modern servers can support scalable PM capacity and bandwidth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D6E44D-0508-5DB1-785C-2EF46F56A168}"/>
              </a:ext>
            </a:extLst>
          </p:cNvPr>
          <p:cNvSpPr/>
          <p:nvPr/>
        </p:nvSpPr>
        <p:spPr>
          <a:xfrm>
            <a:off x="3417758" y="1765725"/>
            <a:ext cx="4540380" cy="225779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5AD19E-0EF2-20F6-F6E5-180BB10D8CC9}"/>
              </a:ext>
            </a:extLst>
          </p:cNvPr>
          <p:cNvSpPr/>
          <p:nvPr/>
        </p:nvSpPr>
        <p:spPr>
          <a:xfrm>
            <a:off x="3314701" y="4015083"/>
            <a:ext cx="6664292" cy="34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PCIe Bus: CXL-based PM expansion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94DDF9-C53B-51D3-FF4A-025C6D0C7C51}"/>
              </a:ext>
            </a:extLst>
          </p:cNvPr>
          <p:cNvSpPr/>
          <p:nvPr/>
        </p:nvSpPr>
        <p:spPr>
          <a:xfrm>
            <a:off x="7916535" y="2932179"/>
            <a:ext cx="1026008" cy="1060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SSD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C7B3D0-2C1F-81A0-CCD0-A5897B431D98}"/>
              </a:ext>
            </a:extLst>
          </p:cNvPr>
          <p:cNvSpPr/>
          <p:nvPr/>
        </p:nvSpPr>
        <p:spPr>
          <a:xfrm rot="16200000">
            <a:off x="9221580" y="3282326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NVDIMM-n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6CDDA3-13E1-1553-DAAE-4B0F2B837DE1}"/>
              </a:ext>
            </a:extLst>
          </p:cNvPr>
          <p:cNvSpPr/>
          <p:nvPr/>
        </p:nvSpPr>
        <p:spPr>
          <a:xfrm rot="16200000">
            <a:off x="8656686" y="3275425"/>
            <a:ext cx="1026008" cy="3545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NVDIMM-12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E627B7-A189-347C-C047-3381D150E214}"/>
              </a:ext>
            </a:extLst>
          </p:cNvPr>
          <p:cNvSpPr txBox="1"/>
          <p:nvPr/>
        </p:nvSpPr>
        <p:spPr>
          <a:xfrm>
            <a:off x="9265155" y="3295674"/>
            <a:ext cx="35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68760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  <p:bldP spid="8" grpId="0" animBg="1"/>
      <p:bldP spid="10" grpId="0" animBg="1"/>
      <p:bldP spid="11" grpId="0" animBg="1"/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799B3-FFAC-FBFD-CC0E-DF7B7ED4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Promising for Building Key-Value Stores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55283-4D1F-752F-4940-65FB0993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7EA4D2B7-07CA-5A94-67AB-F50493FAA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655549"/>
              </p:ext>
            </p:extLst>
          </p:nvPr>
        </p:nvGraphicFramePr>
        <p:xfrm>
          <a:off x="838200" y="1695451"/>
          <a:ext cx="5257800" cy="3333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97295385"/>
                    </a:ext>
                  </a:extLst>
                </a:gridCol>
              </a:tblGrid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Qualitative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02893"/>
                  </a:ext>
                </a:extLst>
              </a:tr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Scalable capacity and high density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90680"/>
                  </a:ext>
                </a:extLst>
              </a:tr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Durable like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528857"/>
                  </a:ext>
                </a:extLst>
              </a:tr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Byte-addressable and provides 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latency like DRAM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29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0218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799B3-FFAC-FBFD-CC0E-DF7B7ED4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PM: Promising for Building Key-Value Stores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55283-4D1F-752F-4940-65FB0993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59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E2458DC-6542-0B33-9E8A-DE4CCC71BA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643718"/>
              </p:ext>
            </p:extLst>
          </p:nvPr>
        </p:nvGraphicFramePr>
        <p:xfrm>
          <a:off x="838200" y="1695451"/>
          <a:ext cx="5257800" cy="3333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97295385"/>
                    </a:ext>
                  </a:extLst>
                </a:gridCol>
              </a:tblGrid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Qualitative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02893"/>
                  </a:ext>
                </a:extLst>
              </a:tr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Scalable capacity and high density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90680"/>
                  </a:ext>
                </a:extLst>
              </a:tr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Durable like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528857"/>
                  </a:ext>
                </a:extLst>
              </a:tr>
              <a:tr h="833437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Byte-addressable and provides 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latency like DRAM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292280"/>
                  </a:ext>
                </a:extLst>
              </a:tr>
            </a:tbl>
          </a:graphicData>
        </a:graphic>
      </p:graphicFrame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56CDF6E3-907B-B49D-18DE-C26282E627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5496405"/>
              </p:ext>
            </p:extLst>
          </p:nvPr>
        </p:nvGraphicFramePr>
        <p:xfrm>
          <a:off x="6096000" y="1695451"/>
          <a:ext cx="5257800" cy="1666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97295385"/>
                    </a:ext>
                  </a:extLst>
                </a:gridCol>
              </a:tblGrid>
              <a:tr h="833438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Performance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02893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Nuanced performance profile [1—3]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9068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0237A5-E953-3319-7D60-509340E188DD}"/>
              </a:ext>
            </a:extLst>
          </p:cNvPr>
          <p:cNvSpPr txBox="1"/>
          <p:nvPr/>
        </p:nvSpPr>
        <p:spPr>
          <a:xfrm>
            <a:off x="838200" y="5263257"/>
            <a:ext cx="105155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[1] Yang, Jian, et al. "An empirical guide to the behavior and use of scalable persistent memory." </a:t>
            </a:r>
            <a:r>
              <a:rPr lang="en-US" sz="16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18th USENIX Conference on File and Storage Technologies (FAST 20)</a:t>
            </a:r>
            <a:r>
              <a:rPr lang="en-US" sz="1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. 2020.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[2]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Daase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Björn, et al. "Maximizing persistent memory bandwidth utilization for OLAP workloads." 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Proceedings of the 2021 International Conference on Management of Data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. 2021.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E5C5894-5FC4-979C-E545-F2DF826D2878}"/>
              </a:ext>
            </a:extLst>
          </p:cNvPr>
          <p:cNvSpPr txBox="1">
            <a:spLocks/>
          </p:cNvSpPr>
          <p:nvPr/>
        </p:nvSpPr>
        <p:spPr>
          <a:xfrm>
            <a:off x="838195" y="5602745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>
                <a:solidFill>
                  <a:schemeClr val="bg1"/>
                </a:solidFill>
              </a:rPr>
              <a:t>Existing PM stores do not account for its complex performance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304720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60</a:t>
            </a:fld>
            <a:endParaRPr lang="en-US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A6E977C-B762-592F-3F12-E180B64546E0}"/>
              </a:ext>
            </a:extLst>
          </p:cNvPr>
          <p:cNvGrpSpPr/>
          <p:nvPr/>
        </p:nvGrpSpPr>
        <p:grpSpPr>
          <a:xfrm>
            <a:off x="2251073" y="2411412"/>
            <a:ext cx="7689853" cy="3224213"/>
            <a:chOff x="838200" y="3212282"/>
            <a:chExt cx="4411792" cy="1759768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8860-E927-8C65-FBE5-4FBF19DE15A7}"/>
                </a:ext>
              </a:extLst>
            </p:cNvPr>
            <p:cNvSpPr/>
            <p:nvPr/>
          </p:nvSpPr>
          <p:spPr>
            <a:xfrm>
              <a:off x="838200" y="3212282"/>
              <a:ext cx="4411792" cy="17597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7C34688-A4BB-7D6B-2B9C-5A0E743B97C6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2DCF5E3-1A66-C2B0-837D-7421E644106F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8C7D55D-287F-CB38-3C52-2F75AA9B7EFF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C30649F-33E8-7D3F-E822-E25F3A45A37E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A1478EC-2DC9-1F18-9424-886C793AFEC7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7758691-261E-710B-C25F-EAF83CA4E67E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A591E5F-7A53-0181-E86C-D553FA236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674657"/>
              </p:ext>
            </p:extLst>
          </p:nvPr>
        </p:nvGraphicFramePr>
        <p:xfrm>
          <a:off x="838200" y="1690688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100" name="Rectangle 99">
            <a:extLst>
              <a:ext uri="{FF2B5EF4-FFF2-40B4-BE49-F238E27FC236}">
                <a16:creationId xmlns:a16="http://schemas.microsoft.com/office/drawing/2014/main" id="{10BBD745-A487-FAFF-CDEE-B817FABF3727}"/>
              </a:ext>
            </a:extLst>
          </p:cNvPr>
          <p:cNvSpPr/>
          <p:nvPr/>
        </p:nvSpPr>
        <p:spPr>
          <a:xfrm>
            <a:off x="2488006" y="5038110"/>
            <a:ext cx="7228020" cy="542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D83C8289-33A6-B2FC-A282-8F041497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Existing PM Stores: Common Practices</a:t>
            </a:r>
          </a:p>
        </p:txBody>
      </p:sp>
    </p:spTree>
    <p:extLst>
      <p:ext uri="{BB962C8B-B14F-4D97-AF65-F5344CB8AC3E}">
        <p14:creationId xmlns:p14="http://schemas.microsoft.com/office/powerpoint/2010/main" val="84313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61</a:t>
            </a:fld>
            <a:endParaRPr lang="en-US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A6E977C-B762-592F-3F12-E180B64546E0}"/>
              </a:ext>
            </a:extLst>
          </p:cNvPr>
          <p:cNvGrpSpPr/>
          <p:nvPr/>
        </p:nvGrpSpPr>
        <p:grpSpPr>
          <a:xfrm>
            <a:off x="2251073" y="2411412"/>
            <a:ext cx="7689853" cy="3224213"/>
            <a:chOff x="838200" y="3212282"/>
            <a:chExt cx="4411792" cy="1759768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8860-E927-8C65-FBE5-4FBF19DE15A7}"/>
                </a:ext>
              </a:extLst>
            </p:cNvPr>
            <p:cNvSpPr/>
            <p:nvPr/>
          </p:nvSpPr>
          <p:spPr>
            <a:xfrm>
              <a:off x="838200" y="3212282"/>
              <a:ext cx="4411792" cy="17597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7C34688-A4BB-7D6B-2B9C-5A0E743B97C6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2DCF5E3-1A66-C2B0-837D-7421E644106F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8C7D55D-287F-CB38-3C52-2F75AA9B7EFF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C30649F-33E8-7D3F-E822-E25F3A45A37E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A1478EC-2DC9-1F18-9424-886C793AFEC7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7758691-261E-710B-C25F-EAF83CA4E67E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A591E5F-7A53-0181-E86C-D553FA23694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100" name="Rectangle 99">
            <a:extLst>
              <a:ext uri="{FF2B5EF4-FFF2-40B4-BE49-F238E27FC236}">
                <a16:creationId xmlns:a16="http://schemas.microsoft.com/office/drawing/2014/main" id="{10BBD745-A487-FAFF-CDEE-B817FABF3727}"/>
              </a:ext>
            </a:extLst>
          </p:cNvPr>
          <p:cNvSpPr/>
          <p:nvPr/>
        </p:nvSpPr>
        <p:spPr>
          <a:xfrm>
            <a:off x="2488006" y="5038110"/>
            <a:ext cx="7228020" cy="542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D83C8289-33A6-B2FC-A282-8F041497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Existing PM Stores: Hardware-Managed NVDIMMs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F1927-7AD9-7D26-1E69-B455DEF56320}"/>
              </a:ext>
            </a:extLst>
          </p:cNvPr>
          <p:cNvSpPr/>
          <p:nvPr/>
        </p:nvSpPr>
        <p:spPr>
          <a:xfrm>
            <a:off x="6119595" y="4271423"/>
            <a:ext cx="3609348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51349-004A-6302-E746-8CD1A2A1B532}"/>
              </a:ext>
            </a:extLst>
          </p:cNvPr>
          <p:cNvSpPr/>
          <p:nvPr/>
        </p:nvSpPr>
        <p:spPr>
          <a:xfrm>
            <a:off x="2476959" y="4271423"/>
            <a:ext cx="3609736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BA4B5-F658-BA03-CCE4-18E7FC897B60}"/>
              </a:ext>
            </a:extLst>
          </p:cNvPr>
          <p:cNvSpPr/>
          <p:nvPr/>
        </p:nvSpPr>
        <p:spPr>
          <a:xfrm flipH="1">
            <a:off x="262813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C39E08-3318-BC8B-B06E-FDCBA6A1C2B0}"/>
              </a:ext>
            </a:extLst>
          </p:cNvPr>
          <p:cNvSpPr/>
          <p:nvPr/>
        </p:nvSpPr>
        <p:spPr>
          <a:xfrm flipH="1">
            <a:off x="2756731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8639C-1231-4FF8-6BD0-B9A4B22D4A5F}"/>
              </a:ext>
            </a:extLst>
          </p:cNvPr>
          <p:cNvSpPr/>
          <p:nvPr/>
        </p:nvSpPr>
        <p:spPr>
          <a:xfrm flipH="1">
            <a:off x="2880555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36D86D-ED60-28E4-ED2C-7D4A02AC53F3}"/>
              </a:ext>
            </a:extLst>
          </p:cNvPr>
          <p:cNvSpPr/>
          <p:nvPr/>
        </p:nvSpPr>
        <p:spPr>
          <a:xfrm flipH="1">
            <a:off x="4428122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6B3185-9020-F1B0-1FC4-2E2F05D6254D}"/>
              </a:ext>
            </a:extLst>
          </p:cNvPr>
          <p:cNvSpPr/>
          <p:nvPr/>
        </p:nvSpPr>
        <p:spPr>
          <a:xfrm flipH="1">
            <a:off x="4556714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C79ADF-69F4-4887-A7D7-49AD74424E4A}"/>
              </a:ext>
            </a:extLst>
          </p:cNvPr>
          <p:cNvSpPr/>
          <p:nvPr/>
        </p:nvSpPr>
        <p:spPr>
          <a:xfrm flipH="1">
            <a:off x="4680538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44C856-8114-49CE-5ED4-50F4EEEB7CFA}"/>
              </a:ext>
            </a:extLst>
          </p:cNvPr>
          <p:cNvSpPr/>
          <p:nvPr/>
        </p:nvSpPr>
        <p:spPr>
          <a:xfrm flipH="1">
            <a:off x="300437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D5AA7-B53A-FC17-852F-3E3BD7822C53}"/>
              </a:ext>
            </a:extLst>
          </p:cNvPr>
          <p:cNvSpPr/>
          <p:nvPr/>
        </p:nvSpPr>
        <p:spPr>
          <a:xfrm flipH="1">
            <a:off x="4804362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161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62</a:t>
            </a:fld>
            <a:endParaRPr lang="en-US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A6E977C-B762-592F-3F12-E180B64546E0}"/>
              </a:ext>
            </a:extLst>
          </p:cNvPr>
          <p:cNvGrpSpPr/>
          <p:nvPr/>
        </p:nvGrpSpPr>
        <p:grpSpPr>
          <a:xfrm>
            <a:off x="2251073" y="2411412"/>
            <a:ext cx="7689853" cy="3224213"/>
            <a:chOff x="838200" y="3212282"/>
            <a:chExt cx="4411792" cy="1759768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8860-E927-8C65-FBE5-4FBF19DE15A7}"/>
                </a:ext>
              </a:extLst>
            </p:cNvPr>
            <p:cNvSpPr/>
            <p:nvPr/>
          </p:nvSpPr>
          <p:spPr>
            <a:xfrm>
              <a:off x="838200" y="3212282"/>
              <a:ext cx="4411792" cy="17597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7C34688-A4BB-7D6B-2B9C-5A0E743B97C6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2DCF5E3-1A66-C2B0-837D-7421E644106F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8C7D55D-287F-CB38-3C52-2F75AA9B7EFF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C30649F-33E8-7D3F-E822-E25F3A45A37E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A1478EC-2DC9-1F18-9424-886C793AFEC7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7758691-261E-710B-C25F-EAF83CA4E67E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A591E5F-7A53-0181-E86C-D553FA23694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100" name="Rectangle 99">
            <a:extLst>
              <a:ext uri="{FF2B5EF4-FFF2-40B4-BE49-F238E27FC236}">
                <a16:creationId xmlns:a16="http://schemas.microsoft.com/office/drawing/2014/main" id="{10BBD745-A487-FAFF-CDEE-B817FABF3727}"/>
              </a:ext>
            </a:extLst>
          </p:cNvPr>
          <p:cNvSpPr/>
          <p:nvPr/>
        </p:nvSpPr>
        <p:spPr>
          <a:xfrm>
            <a:off x="2488006" y="5038110"/>
            <a:ext cx="7228020" cy="542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D83C8289-33A6-B2FC-A282-8F041497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Existing PM Stores: Hardware-Managed NVDIMMs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F1927-7AD9-7D26-1E69-B455DEF56320}"/>
              </a:ext>
            </a:extLst>
          </p:cNvPr>
          <p:cNvSpPr/>
          <p:nvPr/>
        </p:nvSpPr>
        <p:spPr>
          <a:xfrm>
            <a:off x="6119595" y="4271423"/>
            <a:ext cx="3609348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51349-004A-6302-E746-8CD1A2A1B532}"/>
              </a:ext>
            </a:extLst>
          </p:cNvPr>
          <p:cNvSpPr/>
          <p:nvPr/>
        </p:nvSpPr>
        <p:spPr>
          <a:xfrm>
            <a:off x="2476959" y="4271423"/>
            <a:ext cx="3609736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BA4B5-F658-BA03-CCE4-18E7FC897B60}"/>
              </a:ext>
            </a:extLst>
          </p:cNvPr>
          <p:cNvSpPr/>
          <p:nvPr/>
        </p:nvSpPr>
        <p:spPr>
          <a:xfrm flipH="1">
            <a:off x="262813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C39E08-3318-BC8B-B06E-FDCBA6A1C2B0}"/>
              </a:ext>
            </a:extLst>
          </p:cNvPr>
          <p:cNvSpPr/>
          <p:nvPr/>
        </p:nvSpPr>
        <p:spPr>
          <a:xfrm flipH="1">
            <a:off x="2756731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8639C-1231-4FF8-6BD0-B9A4B22D4A5F}"/>
              </a:ext>
            </a:extLst>
          </p:cNvPr>
          <p:cNvSpPr/>
          <p:nvPr/>
        </p:nvSpPr>
        <p:spPr>
          <a:xfrm flipH="1">
            <a:off x="2880555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36D86D-ED60-28E4-ED2C-7D4A02AC53F3}"/>
              </a:ext>
            </a:extLst>
          </p:cNvPr>
          <p:cNvSpPr/>
          <p:nvPr/>
        </p:nvSpPr>
        <p:spPr>
          <a:xfrm flipH="1">
            <a:off x="4428122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6B3185-9020-F1B0-1FC4-2E2F05D6254D}"/>
              </a:ext>
            </a:extLst>
          </p:cNvPr>
          <p:cNvSpPr/>
          <p:nvPr/>
        </p:nvSpPr>
        <p:spPr>
          <a:xfrm flipH="1">
            <a:off x="4556714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C79ADF-69F4-4887-A7D7-49AD74424E4A}"/>
              </a:ext>
            </a:extLst>
          </p:cNvPr>
          <p:cNvSpPr/>
          <p:nvPr/>
        </p:nvSpPr>
        <p:spPr>
          <a:xfrm flipH="1">
            <a:off x="4680538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44C856-8114-49CE-5ED4-50F4EEEB7CFA}"/>
              </a:ext>
            </a:extLst>
          </p:cNvPr>
          <p:cNvSpPr/>
          <p:nvPr/>
        </p:nvSpPr>
        <p:spPr>
          <a:xfrm flipH="1">
            <a:off x="300437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D5AA7-B53A-FC17-852F-3E3BD7822C53}"/>
              </a:ext>
            </a:extLst>
          </p:cNvPr>
          <p:cNvSpPr/>
          <p:nvPr/>
        </p:nvSpPr>
        <p:spPr>
          <a:xfrm flipH="1">
            <a:off x="4804362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1FDD77-773E-6367-5641-2344FA73D506}"/>
              </a:ext>
            </a:extLst>
          </p:cNvPr>
          <p:cNvSpPr/>
          <p:nvPr/>
        </p:nvSpPr>
        <p:spPr>
          <a:xfrm>
            <a:off x="828895" y="1690688"/>
            <a:ext cx="10515600" cy="453765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E291F12-3E5F-2D38-1FE3-1EEEF5EE46B9}"/>
              </a:ext>
            </a:extLst>
          </p:cNvPr>
          <p:cNvSpPr txBox="1">
            <a:spLocks/>
          </p:cNvSpPr>
          <p:nvPr/>
        </p:nvSpPr>
        <p:spPr>
          <a:xfrm>
            <a:off x="838200" y="3603287"/>
            <a:ext cx="10515600" cy="717228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Hardware controls data placement across multiple NVDIMMs in a NUMA node</a:t>
            </a:r>
          </a:p>
        </p:txBody>
      </p:sp>
    </p:spTree>
    <p:extLst>
      <p:ext uri="{BB962C8B-B14F-4D97-AF65-F5344CB8AC3E}">
        <p14:creationId xmlns:p14="http://schemas.microsoft.com/office/powerpoint/2010/main" val="181728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63</a:t>
            </a:fld>
            <a:endParaRPr lang="en-US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A6E977C-B762-592F-3F12-E180B64546E0}"/>
              </a:ext>
            </a:extLst>
          </p:cNvPr>
          <p:cNvGrpSpPr/>
          <p:nvPr/>
        </p:nvGrpSpPr>
        <p:grpSpPr>
          <a:xfrm>
            <a:off x="2251073" y="2411412"/>
            <a:ext cx="7689853" cy="3224213"/>
            <a:chOff x="838200" y="3212282"/>
            <a:chExt cx="4411792" cy="1759768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8860-E927-8C65-FBE5-4FBF19DE15A7}"/>
                </a:ext>
              </a:extLst>
            </p:cNvPr>
            <p:cNvSpPr/>
            <p:nvPr/>
          </p:nvSpPr>
          <p:spPr>
            <a:xfrm>
              <a:off x="838200" y="3212282"/>
              <a:ext cx="4411792" cy="17597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7C34688-A4BB-7D6B-2B9C-5A0E743B97C6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2DCF5E3-1A66-C2B0-837D-7421E644106F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8C7D55D-287F-CB38-3C52-2F75AA9B7EFF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C30649F-33E8-7D3F-E822-E25F3A45A37E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A1478EC-2DC9-1F18-9424-886C793AFEC7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7758691-261E-710B-C25F-EAF83CA4E67E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A591E5F-7A53-0181-E86C-D553FA23694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100" name="Rectangle 99">
            <a:extLst>
              <a:ext uri="{FF2B5EF4-FFF2-40B4-BE49-F238E27FC236}">
                <a16:creationId xmlns:a16="http://schemas.microsoft.com/office/drawing/2014/main" id="{10BBD745-A487-FAFF-CDEE-B817FABF3727}"/>
              </a:ext>
            </a:extLst>
          </p:cNvPr>
          <p:cNvSpPr/>
          <p:nvPr/>
        </p:nvSpPr>
        <p:spPr>
          <a:xfrm>
            <a:off x="2488006" y="5038110"/>
            <a:ext cx="7228020" cy="542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D83C8289-33A6-B2FC-A282-8F041497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Existing PM Stores: Direct-Access to PM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F1927-7AD9-7D26-1E69-B455DEF56320}"/>
              </a:ext>
            </a:extLst>
          </p:cNvPr>
          <p:cNvSpPr/>
          <p:nvPr/>
        </p:nvSpPr>
        <p:spPr>
          <a:xfrm>
            <a:off x="6119595" y="4271423"/>
            <a:ext cx="3609348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51349-004A-6302-E746-8CD1A2A1B532}"/>
              </a:ext>
            </a:extLst>
          </p:cNvPr>
          <p:cNvSpPr/>
          <p:nvPr/>
        </p:nvSpPr>
        <p:spPr>
          <a:xfrm>
            <a:off x="2476959" y="4271423"/>
            <a:ext cx="3609736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BA4B5-F658-BA03-CCE4-18E7FC897B60}"/>
              </a:ext>
            </a:extLst>
          </p:cNvPr>
          <p:cNvSpPr/>
          <p:nvPr/>
        </p:nvSpPr>
        <p:spPr>
          <a:xfrm flipH="1">
            <a:off x="262813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C39E08-3318-BC8B-B06E-FDCBA6A1C2B0}"/>
              </a:ext>
            </a:extLst>
          </p:cNvPr>
          <p:cNvSpPr/>
          <p:nvPr/>
        </p:nvSpPr>
        <p:spPr>
          <a:xfrm flipH="1">
            <a:off x="2756731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8639C-1231-4FF8-6BD0-B9A4B22D4A5F}"/>
              </a:ext>
            </a:extLst>
          </p:cNvPr>
          <p:cNvSpPr/>
          <p:nvPr/>
        </p:nvSpPr>
        <p:spPr>
          <a:xfrm flipH="1">
            <a:off x="2880555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36D86D-ED60-28E4-ED2C-7D4A02AC53F3}"/>
              </a:ext>
            </a:extLst>
          </p:cNvPr>
          <p:cNvSpPr/>
          <p:nvPr/>
        </p:nvSpPr>
        <p:spPr>
          <a:xfrm flipH="1">
            <a:off x="4428122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6B3185-9020-F1B0-1FC4-2E2F05D6254D}"/>
              </a:ext>
            </a:extLst>
          </p:cNvPr>
          <p:cNvSpPr/>
          <p:nvPr/>
        </p:nvSpPr>
        <p:spPr>
          <a:xfrm flipH="1">
            <a:off x="4556714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C79ADF-69F4-4887-A7D7-49AD74424E4A}"/>
              </a:ext>
            </a:extLst>
          </p:cNvPr>
          <p:cNvSpPr/>
          <p:nvPr/>
        </p:nvSpPr>
        <p:spPr>
          <a:xfrm flipH="1">
            <a:off x="4680538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44C856-8114-49CE-5ED4-50F4EEEB7CFA}"/>
              </a:ext>
            </a:extLst>
          </p:cNvPr>
          <p:cNvSpPr/>
          <p:nvPr/>
        </p:nvSpPr>
        <p:spPr>
          <a:xfrm flipH="1">
            <a:off x="300437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D5AA7-B53A-FC17-852F-3E3BD7822C53}"/>
              </a:ext>
            </a:extLst>
          </p:cNvPr>
          <p:cNvSpPr/>
          <p:nvPr/>
        </p:nvSpPr>
        <p:spPr>
          <a:xfrm flipH="1">
            <a:off x="4804362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541CC90-9058-3A3E-BD00-DCEE7BAC9EF5}"/>
              </a:ext>
            </a:extLst>
          </p:cNvPr>
          <p:cNvCxnSpPr>
            <a:cxnSpLocks/>
          </p:cNvCxnSpPr>
          <p:nvPr/>
        </p:nvCxnSpPr>
        <p:spPr>
          <a:xfrm flipV="1">
            <a:off x="2696216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A45904-300E-7EF6-A7BB-4702C049D1A5}"/>
              </a:ext>
            </a:extLst>
          </p:cNvPr>
          <p:cNvCxnSpPr>
            <a:cxnSpLocks/>
          </p:cNvCxnSpPr>
          <p:nvPr/>
        </p:nvCxnSpPr>
        <p:spPr>
          <a:xfrm flipH="1" flipV="1">
            <a:off x="2823978" y="2039041"/>
            <a:ext cx="83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61E198-E8BE-603E-2EA5-A0EADA8BF946}"/>
              </a:ext>
            </a:extLst>
          </p:cNvPr>
          <p:cNvCxnSpPr>
            <a:cxnSpLocks/>
          </p:cNvCxnSpPr>
          <p:nvPr/>
        </p:nvCxnSpPr>
        <p:spPr>
          <a:xfrm flipV="1">
            <a:off x="4740327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2BC8757-CBBA-1F14-4665-31E967ED92D7}"/>
              </a:ext>
            </a:extLst>
          </p:cNvPr>
          <p:cNvCxnSpPr>
            <a:cxnSpLocks/>
          </p:cNvCxnSpPr>
          <p:nvPr/>
        </p:nvCxnSpPr>
        <p:spPr>
          <a:xfrm flipV="1">
            <a:off x="4864151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9DC0E34-D0AC-1CDD-7A28-FCCEE8F2E8DE}"/>
              </a:ext>
            </a:extLst>
          </p:cNvPr>
          <p:cNvSpPr/>
          <p:nvPr/>
        </p:nvSpPr>
        <p:spPr>
          <a:xfrm>
            <a:off x="2512101" y="3700725"/>
            <a:ext cx="3570444" cy="46965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6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64</a:t>
            </a:fld>
            <a:endParaRPr lang="en-US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A6E977C-B762-592F-3F12-E180B64546E0}"/>
              </a:ext>
            </a:extLst>
          </p:cNvPr>
          <p:cNvGrpSpPr/>
          <p:nvPr/>
        </p:nvGrpSpPr>
        <p:grpSpPr>
          <a:xfrm>
            <a:off x="2251073" y="2411412"/>
            <a:ext cx="7689853" cy="3224213"/>
            <a:chOff x="838200" y="3212282"/>
            <a:chExt cx="4411792" cy="1759768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E68860-E927-8C65-FBE5-4FBF19DE15A7}"/>
                </a:ext>
              </a:extLst>
            </p:cNvPr>
            <p:cNvSpPr/>
            <p:nvPr/>
          </p:nvSpPr>
          <p:spPr>
            <a:xfrm>
              <a:off x="838200" y="3212282"/>
              <a:ext cx="4411792" cy="17597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7C34688-A4BB-7D6B-2B9C-5A0E743B97C6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2DCF5E3-1A66-C2B0-837D-7421E644106F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8C7D55D-287F-CB38-3C52-2F75AA9B7EFF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C30649F-33E8-7D3F-E822-E25F3A45A37E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A1478EC-2DC9-1F18-9424-886C793AFEC7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7758691-261E-710B-C25F-EAF83CA4E67E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A591E5F-7A53-0181-E86C-D553FA23694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100" name="Rectangle 99">
            <a:extLst>
              <a:ext uri="{FF2B5EF4-FFF2-40B4-BE49-F238E27FC236}">
                <a16:creationId xmlns:a16="http://schemas.microsoft.com/office/drawing/2014/main" id="{10BBD745-A487-FAFF-CDEE-B817FABF3727}"/>
              </a:ext>
            </a:extLst>
          </p:cNvPr>
          <p:cNvSpPr/>
          <p:nvPr/>
        </p:nvSpPr>
        <p:spPr>
          <a:xfrm>
            <a:off x="2488006" y="5038110"/>
            <a:ext cx="7228020" cy="542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D83C8289-33A6-B2FC-A282-8F041497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Existing PM Stores: Direct-Access to PM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F1927-7AD9-7D26-1E69-B455DEF56320}"/>
              </a:ext>
            </a:extLst>
          </p:cNvPr>
          <p:cNvSpPr/>
          <p:nvPr/>
        </p:nvSpPr>
        <p:spPr>
          <a:xfrm>
            <a:off x="6119595" y="4271423"/>
            <a:ext cx="3609348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51349-004A-6302-E746-8CD1A2A1B532}"/>
              </a:ext>
            </a:extLst>
          </p:cNvPr>
          <p:cNvSpPr/>
          <p:nvPr/>
        </p:nvSpPr>
        <p:spPr>
          <a:xfrm>
            <a:off x="2476959" y="4271423"/>
            <a:ext cx="3609736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BA4B5-F658-BA03-CCE4-18E7FC897B60}"/>
              </a:ext>
            </a:extLst>
          </p:cNvPr>
          <p:cNvSpPr/>
          <p:nvPr/>
        </p:nvSpPr>
        <p:spPr>
          <a:xfrm flipH="1">
            <a:off x="262813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C39E08-3318-BC8B-B06E-FDCBA6A1C2B0}"/>
              </a:ext>
            </a:extLst>
          </p:cNvPr>
          <p:cNvSpPr/>
          <p:nvPr/>
        </p:nvSpPr>
        <p:spPr>
          <a:xfrm flipH="1">
            <a:off x="2756731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8639C-1231-4FF8-6BD0-B9A4B22D4A5F}"/>
              </a:ext>
            </a:extLst>
          </p:cNvPr>
          <p:cNvSpPr/>
          <p:nvPr/>
        </p:nvSpPr>
        <p:spPr>
          <a:xfrm flipH="1">
            <a:off x="2880555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36D86D-ED60-28E4-ED2C-7D4A02AC53F3}"/>
              </a:ext>
            </a:extLst>
          </p:cNvPr>
          <p:cNvSpPr/>
          <p:nvPr/>
        </p:nvSpPr>
        <p:spPr>
          <a:xfrm flipH="1">
            <a:off x="4428122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6B3185-9020-F1B0-1FC4-2E2F05D6254D}"/>
              </a:ext>
            </a:extLst>
          </p:cNvPr>
          <p:cNvSpPr/>
          <p:nvPr/>
        </p:nvSpPr>
        <p:spPr>
          <a:xfrm flipH="1">
            <a:off x="4556714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C79ADF-69F4-4887-A7D7-49AD74424E4A}"/>
              </a:ext>
            </a:extLst>
          </p:cNvPr>
          <p:cNvSpPr/>
          <p:nvPr/>
        </p:nvSpPr>
        <p:spPr>
          <a:xfrm flipH="1">
            <a:off x="4680538" y="4498463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44C856-8114-49CE-5ED4-50F4EEEB7CFA}"/>
              </a:ext>
            </a:extLst>
          </p:cNvPr>
          <p:cNvSpPr/>
          <p:nvPr/>
        </p:nvSpPr>
        <p:spPr>
          <a:xfrm flipH="1">
            <a:off x="3004379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D5AA7-B53A-FC17-852F-3E3BD7822C53}"/>
              </a:ext>
            </a:extLst>
          </p:cNvPr>
          <p:cNvSpPr/>
          <p:nvPr/>
        </p:nvSpPr>
        <p:spPr>
          <a:xfrm flipH="1">
            <a:off x="4804362" y="4499892"/>
            <a:ext cx="138871" cy="5315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541CC90-9058-3A3E-BD00-DCEE7BAC9EF5}"/>
              </a:ext>
            </a:extLst>
          </p:cNvPr>
          <p:cNvCxnSpPr>
            <a:cxnSpLocks/>
          </p:cNvCxnSpPr>
          <p:nvPr/>
        </p:nvCxnSpPr>
        <p:spPr>
          <a:xfrm flipV="1">
            <a:off x="2696216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A45904-300E-7EF6-A7BB-4702C049D1A5}"/>
              </a:ext>
            </a:extLst>
          </p:cNvPr>
          <p:cNvCxnSpPr>
            <a:cxnSpLocks/>
          </p:cNvCxnSpPr>
          <p:nvPr/>
        </p:nvCxnSpPr>
        <p:spPr>
          <a:xfrm flipH="1" flipV="1">
            <a:off x="2823978" y="2039041"/>
            <a:ext cx="83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61E198-E8BE-603E-2EA5-A0EADA8BF946}"/>
              </a:ext>
            </a:extLst>
          </p:cNvPr>
          <p:cNvCxnSpPr>
            <a:cxnSpLocks/>
          </p:cNvCxnSpPr>
          <p:nvPr/>
        </p:nvCxnSpPr>
        <p:spPr>
          <a:xfrm flipV="1">
            <a:off x="4740327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2BC8757-CBBA-1F14-4665-31E967ED92D7}"/>
              </a:ext>
            </a:extLst>
          </p:cNvPr>
          <p:cNvCxnSpPr>
            <a:cxnSpLocks/>
          </p:cNvCxnSpPr>
          <p:nvPr/>
        </p:nvCxnSpPr>
        <p:spPr>
          <a:xfrm flipV="1">
            <a:off x="4864151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9DC0E34-D0AC-1CDD-7A28-FCCEE8F2E8DE}"/>
              </a:ext>
            </a:extLst>
          </p:cNvPr>
          <p:cNvSpPr/>
          <p:nvPr/>
        </p:nvSpPr>
        <p:spPr>
          <a:xfrm>
            <a:off x="2512101" y="3700725"/>
            <a:ext cx="3570444" cy="46965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744EF8-1B49-0349-39AC-A0A0A01CFA51}"/>
              </a:ext>
            </a:extLst>
          </p:cNvPr>
          <p:cNvSpPr/>
          <p:nvPr/>
        </p:nvSpPr>
        <p:spPr>
          <a:xfrm>
            <a:off x="828895" y="1690688"/>
            <a:ext cx="10515600" cy="453765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F31C6F6-1304-E570-4261-9291EC797FFC}"/>
              </a:ext>
            </a:extLst>
          </p:cNvPr>
          <p:cNvSpPr txBox="1">
            <a:spLocks/>
          </p:cNvSpPr>
          <p:nvPr/>
        </p:nvSpPr>
        <p:spPr>
          <a:xfrm>
            <a:off x="839941" y="3812483"/>
            <a:ext cx="10515600" cy="717228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Applications controls the number of concurrent I/O operations on PM</a:t>
            </a:r>
          </a:p>
        </p:txBody>
      </p:sp>
    </p:spTree>
    <p:extLst>
      <p:ext uri="{BB962C8B-B14F-4D97-AF65-F5344CB8AC3E}">
        <p14:creationId xmlns:p14="http://schemas.microsoft.com/office/powerpoint/2010/main" val="551081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8E68860-E927-8C65-FBE5-4FBF19DE15A7}"/>
              </a:ext>
            </a:extLst>
          </p:cNvPr>
          <p:cNvSpPr/>
          <p:nvPr/>
        </p:nvSpPr>
        <p:spPr>
          <a:xfrm>
            <a:off x="2251073" y="2411412"/>
            <a:ext cx="7689853" cy="322421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7C34688-A4BB-7D6B-2B9C-5A0E743B97C6}"/>
              </a:ext>
            </a:extLst>
          </p:cNvPr>
          <p:cNvSpPr/>
          <p:nvPr/>
        </p:nvSpPr>
        <p:spPr>
          <a:xfrm rot="5400000">
            <a:off x="3352958" y="1654734"/>
            <a:ext cx="1879832" cy="36097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2DCF5E3-1A66-C2B0-837D-7421E644106F}"/>
              </a:ext>
            </a:extLst>
          </p:cNvPr>
          <p:cNvSpPr/>
          <p:nvPr/>
        </p:nvSpPr>
        <p:spPr>
          <a:xfrm>
            <a:off x="2500923" y="4421450"/>
            <a:ext cx="1788355" cy="649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8C7D55D-287F-CB38-3C52-2F75AA9B7EFF}"/>
              </a:ext>
            </a:extLst>
          </p:cNvPr>
          <p:cNvSpPr/>
          <p:nvPr/>
        </p:nvSpPr>
        <p:spPr>
          <a:xfrm>
            <a:off x="4309386" y="4407657"/>
            <a:ext cx="1788355" cy="649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C30649F-33E8-7D3F-E822-E25F3A45A37E}"/>
              </a:ext>
            </a:extLst>
          </p:cNvPr>
          <p:cNvSpPr/>
          <p:nvPr/>
        </p:nvSpPr>
        <p:spPr>
          <a:xfrm rot="5400000">
            <a:off x="6984160" y="1640943"/>
            <a:ext cx="1879832" cy="36097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A1478EC-2DC9-1F18-9424-886C793AFEC7}"/>
              </a:ext>
            </a:extLst>
          </p:cNvPr>
          <p:cNvSpPr/>
          <p:nvPr/>
        </p:nvSpPr>
        <p:spPr>
          <a:xfrm>
            <a:off x="6132125" y="4407659"/>
            <a:ext cx="1788355" cy="649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7758691-261E-710B-C25F-EAF83CA4E67E}"/>
              </a:ext>
            </a:extLst>
          </p:cNvPr>
          <p:cNvSpPr/>
          <p:nvPr/>
        </p:nvSpPr>
        <p:spPr>
          <a:xfrm>
            <a:off x="7940588" y="4393866"/>
            <a:ext cx="1788355" cy="649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NVDIMM-3</a:t>
            </a:r>
          </a:p>
        </p:txBody>
      </p:sp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A591E5F-7A53-0181-E86C-D553FA23694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277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63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858841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PM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Disk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75020"/>
                  </a:ext>
                </a:extLst>
              </a:tr>
            </a:tbl>
          </a:graphicData>
        </a:graphic>
      </p:graphicFrame>
      <p:sp>
        <p:nvSpPr>
          <p:cNvPr id="100" name="Rectangle 99">
            <a:extLst>
              <a:ext uri="{FF2B5EF4-FFF2-40B4-BE49-F238E27FC236}">
                <a16:creationId xmlns:a16="http://schemas.microsoft.com/office/drawing/2014/main" id="{10BBD745-A487-FAFF-CDEE-B817FABF3727}"/>
              </a:ext>
            </a:extLst>
          </p:cNvPr>
          <p:cNvSpPr/>
          <p:nvPr/>
        </p:nvSpPr>
        <p:spPr>
          <a:xfrm>
            <a:off x="2488006" y="5038110"/>
            <a:ext cx="7228020" cy="542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D83C8289-33A6-B2FC-A282-8F041497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Existing PM Stores: Can Overload PM Controllers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F1927-7AD9-7D26-1E69-B455DEF56320}"/>
              </a:ext>
            </a:extLst>
          </p:cNvPr>
          <p:cNvSpPr/>
          <p:nvPr/>
        </p:nvSpPr>
        <p:spPr>
          <a:xfrm>
            <a:off x="6119595" y="4271423"/>
            <a:ext cx="3609348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0C34C2-7A55-E366-DAD4-DC6E0DE68FB1}"/>
              </a:ext>
            </a:extLst>
          </p:cNvPr>
          <p:cNvSpPr/>
          <p:nvPr/>
        </p:nvSpPr>
        <p:spPr>
          <a:xfrm>
            <a:off x="2500935" y="4377504"/>
            <a:ext cx="1788355" cy="649640"/>
          </a:xfrm>
          <a:prstGeom prst="rect">
            <a:avLst/>
          </a:prstGeom>
          <a:solidFill>
            <a:srgbClr val="FFA7A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51349-004A-6302-E746-8CD1A2A1B532}"/>
              </a:ext>
            </a:extLst>
          </p:cNvPr>
          <p:cNvSpPr/>
          <p:nvPr/>
        </p:nvSpPr>
        <p:spPr>
          <a:xfrm>
            <a:off x="2476959" y="4271423"/>
            <a:ext cx="3609736" cy="22913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BA4B5-F658-BA03-CCE4-18E7FC897B60}"/>
              </a:ext>
            </a:extLst>
          </p:cNvPr>
          <p:cNvSpPr/>
          <p:nvPr/>
        </p:nvSpPr>
        <p:spPr>
          <a:xfrm flipH="1">
            <a:off x="2628139" y="4499892"/>
            <a:ext cx="138871" cy="53150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C39E08-3318-BC8B-B06E-FDCBA6A1C2B0}"/>
              </a:ext>
            </a:extLst>
          </p:cNvPr>
          <p:cNvSpPr/>
          <p:nvPr/>
        </p:nvSpPr>
        <p:spPr>
          <a:xfrm flipH="1">
            <a:off x="2756731" y="4499892"/>
            <a:ext cx="138871" cy="53150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8639C-1231-4FF8-6BD0-B9A4B22D4A5F}"/>
              </a:ext>
            </a:extLst>
          </p:cNvPr>
          <p:cNvSpPr/>
          <p:nvPr/>
        </p:nvSpPr>
        <p:spPr>
          <a:xfrm flipH="1">
            <a:off x="2880555" y="4499892"/>
            <a:ext cx="138871" cy="53150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36D86D-ED60-28E4-ED2C-7D4A02AC53F3}"/>
              </a:ext>
            </a:extLst>
          </p:cNvPr>
          <p:cNvSpPr/>
          <p:nvPr/>
        </p:nvSpPr>
        <p:spPr>
          <a:xfrm flipH="1">
            <a:off x="4428122" y="4498463"/>
            <a:ext cx="138871" cy="5315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6B3185-9020-F1B0-1FC4-2E2F05D6254D}"/>
              </a:ext>
            </a:extLst>
          </p:cNvPr>
          <p:cNvSpPr/>
          <p:nvPr/>
        </p:nvSpPr>
        <p:spPr>
          <a:xfrm flipH="1">
            <a:off x="4556714" y="4498463"/>
            <a:ext cx="138871" cy="5315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C79ADF-69F4-4887-A7D7-49AD74424E4A}"/>
              </a:ext>
            </a:extLst>
          </p:cNvPr>
          <p:cNvSpPr/>
          <p:nvPr/>
        </p:nvSpPr>
        <p:spPr>
          <a:xfrm flipH="1">
            <a:off x="4680538" y="4498463"/>
            <a:ext cx="138871" cy="5315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44C856-8114-49CE-5ED4-50F4EEEB7CFA}"/>
              </a:ext>
            </a:extLst>
          </p:cNvPr>
          <p:cNvSpPr/>
          <p:nvPr/>
        </p:nvSpPr>
        <p:spPr>
          <a:xfrm flipH="1">
            <a:off x="3004379" y="4499892"/>
            <a:ext cx="138871" cy="53150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D5AA7-B53A-FC17-852F-3E3BD7822C53}"/>
              </a:ext>
            </a:extLst>
          </p:cNvPr>
          <p:cNvSpPr/>
          <p:nvPr/>
        </p:nvSpPr>
        <p:spPr>
          <a:xfrm flipH="1">
            <a:off x="4804362" y="4499892"/>
            <a:ext cx="138871" cy="5315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541CC90-9058-3A3E-BD00-DCEE7BAC9EF5}"/>
              </a:ext>
            </a:extLst>
          </p:cNvPr>
          <p:cNvCxnSpPr>
            <a:cxnSpLocks/>
          </p:cNvCxnSpPr>
          <p:nvPr/>
        </p:nvCxnSpPr>
        <p:spPr>
          <a:xfrm flipV="1">
            <a:off x="2696216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A45904-300E-7EF6-A7BB-4702C049D1A5}"/>
              </a:ext>
            </a:extLst>
          </p:cNvPr>
          <p:cNvCxnSpPr>
            <a:cxnSpLocks/>
          </p:cNvCxnSpPr>
          <p:nvPr/>
        </p:nvCxnSpPr>
        <p:spPr>
          <a:xfrm flipH="1" flipV="1">
            <a:off x="2823978" y="2039041"/>
            <a:ext cx="83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61E198-E8BE-603E-2EA5-A0EADA8BF946}"/>
              </a:ext>
            </a:extLst>
          </p:cNvPr>
          <p:cNvCxnSpPr>
            <a:cxnSpLocks/>
          </p:cNvCxnSpPr>
          <p:nvPr/>
        </p:nvCxnSpPr>
        <p:spPr>
          <a:xfrm flipV="1">
            <a:off x="2940100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2BC8757-CBBA-1F14-4665-31E967ED92D7}"/>
              </a:ext>
            </a:extLst>
          </p:cNvPr>
          <p:cNvCxnSpPr>
            <a:cxnSpLocks/>
          </p:cNvCxnSpPr>
          <p:nvPr/>
        </p:nvCxnSpPr>
        <p:spPr>
          <a:xfrm flipV="1">
            <a:off x="3063924" y="2039041"/>
            <a:ext cx="0" cy="246888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9DC0E34-D0AC-1CDD-7A28-FCCEE8F2E8DE}"/>
              </a:ext>
            </a:extLst>
          </p:cNvPr>
          <p:cNvSpPr/>
          <p:nvPr/>
        </p:nvSpPr>
        <p:spPr>
          <a:xfrm>
            <a:off x="2512101" y="3700725"/>
            <a:ext cx="3570444" cy="46965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6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  <p:bldP spid="8" grpId="0" animBg="1"/>
      <p:bldP spid="9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79A8-E706-5F5C-9790-EC1262B0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Practices in PM Stores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4A388-4F82-607E-D777-9CCB89E7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65D0E-523F-872A-8EA7-7C182C2C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A860E67-B165-1AB8-2D41-1717A531E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j-lt"/>
              </a:rPr>
              <a:t>Direct-access for applications</a:t>
            </a:r>
          </a:p>
          <a:p>
            <a:r>
              <a:rPr lang="en-US" dirty="0"/>
              <a:t>Applications scale the number of I/O threads</a:t>
            </a:r>
          </a:p>
          <a:p>
            <a:r>
              <a:rPr lang="en-US" dirty="0"/>
              <a:t>Applications control number of concurrent operations to PM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E6696FE-3046-12A2-FC54-1F30F24A75D1}"/>
              </a:ext>
            </a:extLst>
          </p:cNvPr>
          <p:cNvSpPr txBox="1">
            <a:spLocks/>
          </p:cNvSpPr>
          <p:nvPr/>
        </p:nvSpPr>
        <p:spPr>
          <a:xfrm>
            <a:off x="838200" y="5507449"/>
            <a:ext cx="10515600" cy="669514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PM stores no longer control the number of concurrent I/O operations to PM</a:t>
            </a:r>
          </a:p>
        </p:txBody>
      </p:sp>
    </p:spTree>
    <p:extLst>
      <p:ext uri="{BB962C8B-B14F-4D97-AF65-F5344CB8AC3E}">
        <p14:creationId xmlns:p14="http://schemas.microsoft.com/office/powerpoint/2010/main" val="34073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79A8-E706-5F5C-9790-EC1262B0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Practices in PM Stores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4A388-4F82-607E-D777-9CCB89E7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65D0E-523F-872A-8EA7-7C182C2C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A860E67-B165-1AB8-2D41-1717A531E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j-lt"/>
              </a:rPr>
              <a:t>Direct-access for applications</a:t>
            </a:r>
          </a:p>
          <a:p>
            <a:r>
              <a:rPr lang="en-US" dirty="0"/>
              <a:t>Applications scale the number of I/O threads</a:t>
            </a:r>
          </a:p>
          <a:p>
            <a:r>
              <a:rPr lang="en-US" dirty="0"/>
              <a:t>Applications control number of concurrent operations to PM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j-lt"/>
              </a:rPr>
              <a:t>Hardware-managed NVDIMMs</a:t>
            </a:r>
          </a:p>
          <a:p>
            <a:r>
              <a:rPr lang="en-US" dirty="0">
                <a:latin typeface="+mj-lt"/>
              </a:rPr>
              <a:t>Memory-controllers determine data placement</a:t>
            </a:r>
          </a:p>
          <a:p>
            <a:r>
              <a:rPr lang="en-US" dirty="0">
                <a:latin typeface="+mj-lt"/>
              </a:rPr>
              <a:t>They make placement decisions at coarse 4kB granularities</a:t>
            </a:r>
          </a:p>
          <a:p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E6696FE-3046-12A2-FC54-1F30F24A75D1}"/>
              </a:ext>
            </a:extLst>
          </p:cNvPr>
          <p:cNvSpPr txBox="1">
            <a:spLocks/>
          </p:cNvSpPr>
          <p:nvPr/>
        </p:nvSpPr>
        <p:spPr>
          <a:xfrm>
            <a:off x="838200" y="5507449"/>
            <a:ext cx="10515600" cy="669514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PM stores no longer control data placement or #concurrent I/O ops on NVDIMMs</a:t>
            </a:r>
          </a:p>
        </p:txBody>
      </p:sp>
    </p:spTree>
    <p:extLst>
      <p:ext uri="{BB962C8B-B14F-4D97-AF65-F5344CB8AC3E}">
        <p14:creationId xmlns:p14="http://schemas.microsoft.com/office/powerpoint/2010/main" val="209784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79A8-E706-5F5C-9790-EC1262B0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Practices and their Limitations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4A388-4F82-607E-D777-9CCB89E7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65D0E-523F-872A-8EA7-7C182C2C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A860E67-B165-1AB8-2D41-1717A531E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j-lt"/>
              </a:rPr>
              <a:t>Direct-access for applications</a:t>
            </a:r>
          </a:p>
          <a:p>
            <a:r>
              <a:rPr lang="en-US" dirty="0"/>
              <a:t>Applications determine the number of I/O threads</a:t>
            </a:r>
          </a:p>
          <a:p>
            <a:r>
              <a:rPr lang="en-US" dirty="0"/>
              <a:t>Applications control number of concurrent operations on NVDIMMs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j-lt"/>
              </a:rPr>
              <a:t>Hardware-managed NVDIMMs</a:t>
            </a:r>
          </a:p>
          <a:p>
            <a:r>
              <a:rPr lang="en-US" dirty="0">
                <a:latin typeface="+mj-lt"/>
              </a:rPr>
              <a:t>Memory-controllers determine data placement</a:t>
            </a:r>
          </a:p>
          <a:p>
            <a:r>
              <a:rPr lang="en-US" dirty="0">
                <a:latin typeface="+mj-lt"/>
              </a:rPr>
              <a:t>They make placement decisions at coarse 4kB granularities</a:t>
            </a:r>
          </a:p>
          <a:p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E6696FE-3046-12A2-FC54-1F30F24A75D1}"/>
              </a:ext>
            </a:extLst>
          </p:cNvPr>
          <p:cNvSpPr txBox="1">
            <a:spLocks/>
          </p:cNvSpPr>
          <p:nvPr/>
        </p:nvSpPr>
        <p:spPr>
          <a:xfrm>
            <a:off x="838200" y="5507449"/>
            <a:ext cx="10515600" cy="669514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PM stores no longer control data placement or #concurrent I/O ops on NVDIMMs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297F4-20BB-DAEA-C0ED-D5D9C61222C2}"/>
              </a:ext>
            </a:extLst>
          </p:cNvPr>
          <p:cNvSpPr/>
          <p:nvPr/>
        </p:nvSpPr>
        <p:spPr>
          <a:xfrm>
            <a:off x="828895" y="1690688"/>
            <a:ext cx="10515600" cy="453765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09A6FB3-AB4C-504E-17CA-54F24AB1089E}"/>
              </a:ext>
            </a:extLst>
          </p:cNvPr>
          <p:cNvSpPr txBox="1">
            <a:spLocks/>
          </p:cNvSpPr>
          <p:nvPr/>
        </p:nvSpPr>
        <p:spPr>
          <a:xfrm>
            <a:off x="847505" y="3650059"/>
            <a:ext cx="10515600" cy="669514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PM stores give up fine-grained control on how I/O is performed on NVDIMMs</a:t>
            </a:r>
          </a:p>
        </p:txBody>
      </p:sp>
    </p:spTree>
    <p:extLst>
      <p:ext uri="{BB962C8B-B14F-4D97-AF65-F5344CB8AC3E}">
        <p14:creationId xmlns:p14="http://schemas.microsoft.com/office/powerpoint/2010/main" val="6694690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799B3-FFAC-FBFD-CC0E-DF7B7ED4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 Performance Characteristics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55283-4D1F-752F-4940-65FB0993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69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E2458DC-6542-0B33-9E8A-DE4CCC71BA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650268"/>
              </p:ext>
            </p:extLst>
          </p:nvPr>
        </p:nvGraphicFramePr>
        <p:xfrm>
          <a:off x="838200" y="1690688"/>
          <a:ext cx="10515600" cy="3582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972953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114658959"/>
                    </a:ext>
                  </a:extLst>
                </a:gridCol>
              </a:tblGrid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Qualitative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Performance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02893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High density and scalable capacity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Nuanced Performance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Characteristics *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90680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Durable like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528857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Byte-addressable and provides 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latency like DRAM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292280"/>
                  </a:ext>
                </a:extLst>
              </a:tr>
            </a:tbl>
          </a:graphicData>
        </a:graphic>
      </p:graphicFrame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2A31D73-0EFF-0193-7526-67454F9F7780}"/>
              </a:ext>
            </a:extLst>
          </p:cNvPr>
          <p:cNvSpPr txBox="1">
            <a:spLocks/>
          </p:cNvSpPr>
          <p:nvPr/>
        </p:nvSpPr>
        <p:spPr>
          <a:xfrm>
            <a:off x="838200" y="5460747"/>
            <a:ext cx="10515600" cy="708427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>
                <a:solidFill>
                  <a:schemeClr val="bg1"/>
                </a:solidFill>
              </a:rPr>
              <a:t>It is challenging to obtain high PM bandwidth utilization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DCDE26B5-8B42-032B-F59B-47AC81F64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355045"/>
              </p:ext>
            </p:extLst>
          </p:nvPr>
        </p:nvGraphicFramePr>
        <p:xfrm>
          <a:off x="841248" y="1691640"/>
          <a:ext cx="10515600" cy="3582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972953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114658959"/>
                    </a:ext>
                  </a:extLst>
                </a:gridCol>
              </a:tblGrid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Qualitative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Performance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02893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High density and scalable capacity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Nuanced Performance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Characteristics *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90680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Durable like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Asymmetric read/write latency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528857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Byte-addressable and provides 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latency like DRAM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292280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3C4AA1E3-BBF0-FC09-DCA7-495768481D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860699"/>
              </p:ext>
            </p:extLst>
          </p:nvPr>
        </p:nvGraphicFramePr>
        <p:xfrm>
          <a:off x="841248" y="1691640"/>
          <a:ext cx="10515600" cy="3582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972953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114658959"/>
                    </a:ext>
                  </a:extLst>
                </a:gridCol>
              </a:tblGrid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Qualitative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Performance Characteristics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02893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High density and scalable capacity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Nuanced Performance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Characteristics *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90680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Durable like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Asymmetric read/write latency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528857"/>
                  </a:ext>
                </a:extLst>
              </a:tr>
              <a:tr h="895721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Byte-addressable and provides 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latency like DRAM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I/O bandwidth relative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to DRAM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292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70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1E4D-D57F-9744-08CA-96DAD425E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PM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6D7B-DA87-CB92-3817-D67714EDE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Interleaving</a:t>
            </a:r>
          </a:p>
          <a:p>
            <a:r>
              <a:rPr lang="en-US" dirty="0"/>
              <a:t>Masks the complexity of managing multiple NVDIMMs</a:t>
            </a:r>
          </a:p>
          <a:p>
            <a:r>
              <a:rPr lang="en-US" dirty="0"/>
              <a:t>Write bandwidth utilization is not stable across access sizes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Thread scaling</a:t>
            </a:r>
          </a:p>
          <a:p>
            <a:r>
              <a:rPr lang="en-US" dirty="0"/>
              <a:t>Increases CPU and PM bandwidth utilization</a:t>
            </a:r>
          </a:p>
          <a:p>
            <a:r>
              <a:rPr lang="en-US" dirty="0"/>
              <a:t>Too many threads beyond a threshold hurt PM bandwidth utilization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Concurrent I/O [1]</a:t>
            </a:r>
          </a:p>
          <a:p>
            <a:r>
              <a:rPr lang="en-US" dirty="0"/>
              <a:t>Obtain peak PM bandwidth with fewer threads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310EF-76FD-1E5E-315B-3692997ED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70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FA372-F15B-879F-1C2C-6041712B6017}"/>
              </a:ext>
            </a:extLst>
          </p:cNvPr>
          <p:cNvSpPr txBox="1"/>
          <p:nvPr/>
        </p:nvSpPr>
        <p:spPr>
          <a:xfrm>
            <a:off x="838200" y="5884575"/>
            <a:ext cx="10515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[1]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Daase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Björn, et al. "Maximizing persistent memory bandwidth utilization for OLAP workloads." 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Proceedings of the 2021 International Conference on Management of Data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. 2021.</a:t>
            </a:r>
          </a:p>
        </p:txBody>
      </p:sp>
    </p:spTree>
    <p:extLst>
      <p:ext uri="{BB962C8B-B14F-4D97-AF65-F5344CB8AC3E}">
        <p14:creationId xmlns:p14="http://schemas.microsoft.com/office/powerpoint/2010/main" val="335100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82F79-0EB2-EBD2-AB35-5032E501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Recommendations for PM Stores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872A4-E0D1-8A39-3F1B-F2F28F17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71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2534F9-CE58-6937-1564-E2385A302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(R1) NVDIMM-awareness</a:t>
            </a:r>
            <a:br>
              <a:rPr lang="en-US" dirty="0"/>
            </a:br>
            <a:r>
              <a:rPr lang="en-US" sz="2400" dirty="0"/>
              <a:t>Manage PM as multiple NVDIMMs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sz="1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(R2) Bounded thread scaling</a:t>
            </a:r>
            <a:br>
              <a:rPr lang="en-US" dirty="0">
                <a:latin typeface="+mj-lt"/>
              </a:rPr>
            </a:br>
            <a:r>
              <a:rPr lang="en-US" sz="2400" dirty="0">
                <a:latin typeface="+mj-lt"/>
              </a:rPr>
              <a:t>Limit the maximum number of concurrent threads per NVDIMM 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(R3) Mixing reads </a:t>
            </a:r>
            <a:r>
              <a:rPr lang="en-US" dirty="0">
                <a:solidFill>
                  <a:schemeClr val="accent1"/>
                </a:solidFill>
              </a:rPr>
              <a:t>and writes</a:t>
            </a:r>
            <a:br>
              <a:rPr lang="en-US" dirty="0">
                <a:latin typeface="+mj-lt"/>
              </a:rPr>
            </a:br>
            <a:r>
              <a:rPr lang="en-US" sz="2400" dirty="0">
                <a:latin typeface="+mj-lt"/>
              </a:rPr>
              <a:t>Obtain peak throughput fewer threads</a:t>
            </a:r>
            <a:endParaRPr lang="en-US" sz="2800" dirty="0">
              <a:latin typeface="+mj-lt"/>
            </a:endParaRP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(R4) NUMA-awareness</a:t>
            </a:r>
            <a:br>
              <a:rPr lang="en-US" dirty="0">
                <a:latin typeface="+mj-lt"/>
              </a:rPr>
            </a:br>
            <a:r>
              <a:rPr lang="en-US" sz="2400" dirty="0">
                <a:latin typeface="+mj-lt"/>
              </a:rPr>
              <a:t>Minimize cross-socket traffic</a:t>
            </a:r>
          </a:p>
        </p:txBody>
      </p:sp>
    </p:spTree>
    <p:extLst>
      <p:ext uri="{BB962C8B-B14F-4D97-AF65-F5344CB8AC3E}">
        <p14:creationId xmlns:p14="http://schemas.microsoft.com/office/powerpoint/2010/main" val="219998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82F79-0EB2-EBD2-AB35-5032E501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Recommendations for PM Stores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872A4-E0D1-8A39-3F1B-F2F28F17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72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2534F9-CE58-6937-1564-E2385A302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(R1) NVDIMM-awareness</a:t>
            </a:r>
            <a:br>
              <a:rPr lang="en-US" dirty="0"/>
            </a:br>
            <a:r>
              <a:rPr lang="en-US" sz="2400" dirty="0"/>
              <a:t>Manage PM as multiple NVDIMMs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sz="1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(R2) Bounded thread scaling</a:t>
            </a:r>
            <a:br>
              <a:rPr lang="en-US" dirty="0">
                <a:latin typeface="+mj-lt"/>
              </a:rPr>
            </a:br>
            <a:r>
              <a:rPr lang="en-US" sz="2400" dirty="0">
                <a:latin typeface="+mj-lt"/>
              </a:rPr>
              <a:t>Limit the maximum number of concurrent threads per NVDIMM 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(R3) Mixing reads </a:t>
            </a:r>
            <a:r>
              <a:rPr lang="en-US" dirty="0">
                <a:solidFill>
                  <a:schemeClr val="accent1"/>
                </a:solidFill>
              </a:rPr>
              <a:t>and writes</a:t>
            </a:r>
            <a:br>
              <a:rPr lang="en-US" dirty="0">
                <a:latin typeface="+mj-lt"/>
              </a:rPr>
            </a:br>
            <a:r>
              <a:rPr lang="en-US" sz="2400" dirty="0">
                <a:latin typeface="+mj-lt"/>
              </a:rPr>
              <a:t>Obtain peak throughput fewer threads</a:t>
            </a:r>
            <a:endParaRPr lang="en-US" sz="2800" dirty="0">
              <a:latin typeface="+mj-lt"/>
            </a:endParaRP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(R4) NUMA-awareness</a:t>
            </a:r>
            <a:br>
              <a:rPr lang="en-US" dirty="0">
                <a:latin typeface="+mj-lt"/>
              </a:rPr>
            </a:br>
            <a:r>
              <a:rPr lang="en-US" sz="2400" dirty="0">
                <a:latin typeface="+mj-lt"/>
              </a:rPr>
              <a:t>Minimize cross-socket traffic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326CA1-9D90-3AEB-3F61-FA9CB10D93AA}"/>
              </a:ext>
            </a:extLst>
          </p:cNvPr>
          <p:cNvGrpSpPr/>
          <p:nvPr/>
        </p:nvGrpSpPr>
        <p:grpSpPr>
          <a:xfrm>
            <a:off x="782781" y="1729007"/>
            <a:ext cx="10515600" cy="4537650"/>
            <a:chOff x="782781" y="1729007"/>
            <a:chExt cx="10515600" cy="45376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7B1157B-9D90-C31D-7300-AD4731B14E35}"/>
                </a:ext>
              </a:extLst>
            </p:cNvPr>
            <p:cNvSpPr/>
            <p:nvPr/>
          </p:nvSpPr>
          <p:spPr>
            <a:xfrm>
              <a:off x="782781" y="1729007"/>
              <a:ext cx="10515600" cy="4537650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 Placeholder 2">
              <a:extLst>
                <a:ext uri="{FF2B5EF4-FFF2-40B4-BE49-F238E27FC236}">
                  <a16:creationId xmlns:a16="http://schemas.microsoft.com/office/drawing/2014/main" id="{A8DAD020-8179-ED62-4F3B-A6C9A40EF3B6}"/>
                </a:ext>
              </a:extLst>
            </p:cNvPr>
            <p:cNvSpPr txBox="1">
              <a:spLocks/>
            </p:cNvSpPr>
            <p:nvPr/>
          </p:nvSpPr>
          <p:spPr>
            <a:xfrm>
              <a:off x="782781" y="2983139"/>
              <a:ext cx="10515600" cy="75360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0" dirty="0"/>
                <a:t>PM stores must retain fine-grained control over all PM accesses</a:t>
              </a:r>
            </a:p>
          </p:txBody>
        </p:sp>
      </p:grp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D40B6B4-69A9-464B-E5FB-78D1073E2FC0}"/>
              </a:ext>
            </a:extLst>
          </p:cNvPr>
          <p:cNvSpPr txBox="1">
            <a:spLocks/>
          </p:cNvSpPr>
          <p:nvPr/>
        </p:nvSpPr>
        <p:spPr>
          <a:xfrm>
            <a:off x="838200" y="4203248"/>
            <a:ext cx="10515600" cy="7536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0" dirty="0"/>
              <a:t>Avoid I/O bottlenecks from the underlying PM media</a:t>
            </a:r>
          </a:p>
        </p:txBody>
      </p:sp>
    </p:spTree>
    <p:extLst>
      <p:ext uri="{BB962C8B-B14F-4D97-AF65-F5344CB8AC3E}">
        <p14:creationId xmlns:p14="http://schemas.microsoft.com/office/powerpoint/2010/main" val="20231830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6A5B0-2E81-8318-45FD-0BCCDD64E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24"/>
            <a:ext cx="10515600" cy="1603376"/>
          </a:xfrm>
        </p:spPr>
        <p:txBody>
          <a:bodyPr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Fine-Grained Control on all PM Accesses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07B1A-C721-BB7D-8FB3-1A64067C2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2423160"/>
          </a:xfrm>
        </p:spPr>
        <p:txBody>
          <a:bodyPr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Goal:</a:t>
            </a:r>
            <a:r>
              <a:rPr lang="en-US" dirty="0"/>
              <a:t> Achieve stable and high PM bandwidth utilization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Approach:</a:t>
            </a:r>
            <a:r>
              <a:rPr lang="en-US" dirty="0"/>
              <a:t> PM media-aware architectures to minimize I/O bottlenecks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A6AAE-EC1D-A5E2-3B15-28E6ECBB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7D65F-430E-0A0F-4587-EE3F9F4A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73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23710A-A86E-E8C7-B23B-AE6FDA3B8DB8}"/>
              </a:ext>
            </a:extLst>
          </p:cNvPr>
          <p:cNvGrpSpPr/>
          <p:nvPr/>
        </p:nvGrpSpPr>
        <p:grpSpPr>
          <a:xfrm>
            <a:off x="7874063" y="491801"/>
            <a:ext cx="3479737" cy="925584"/>
            <a:chOff x="7874063" y="491801"/>
            <a:chExt cx="3479737" cy="92558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84C8F7-FB41-8D22-9608-B300A86228BC}"/>
                </a:ext>
              </a:extLst>
            </p:cNvPr>
            <p:cNvSpPr txBox="1"/>
            <p:nvPr/>
          </p:nvSpPr>
          <p:spPr>
            <a:xfrm>
              <a:off x="7874063" y="557531"/>
              <a:ext cx="218433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4400" dirty="0">
                  <a:latin typeface="+mj-lt"/>
                </a:rPr>
                <a:t>Skye</a:t>
              </a:r>
            </a:p>
          </p:txBody>
        </p:sp>
        <p:pic>
          <p:nvPicPr>
            <p:cNvPr id="10" name="Graphic 9" descr="Partial sun with solid fill">
              <a:extLst>
                <a:ext uri="{FF2B5EF4-FFF2-40B4-BE49-F238E27FC236}">
                  <a16:creationId xmlns:a16="http://schemas.microsoft.com/office/drawing/2014/main" id="{35E2EF4A-ECE2-9B81-5B0E-886E3196A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83981" y="491801"/>
              <a:ext cx="914400" cy="914400"/>
            </a:xfrm>
            <a:prstGeom prst="rect">
              <a:avLst/>
            </a:prstGeom>
          </p:spPr>
        </p:pic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F80364EB-13D5-B4E6-836F-809A78E6F7DD}"/>
                </a:ext>
              </a:extLst>
            </p:cNvPr>
            <p:cNvSpPr/>
            <p:nvPr/>
          </p:nvSpPr>
          <p:spPr>
            <a:xfrm>
              <a:off x="10273144" y="502985"/>
              <a:ext cx="1080656" cy="914400"/>
            </a:xfrm>
            <a:prstGeom prst="hexagon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3585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5914-5C7B-D282-A191-6EDBF6BFE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Skye: Fine-Grained Control on all PM Accesses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B0DE2-DFBA-B406-9932-F47CDD838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368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diverges from common practices in PM stores and retains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fine-grained control over all PM accesses </a:t>
            </a:r>
            <a:r>
              <a:rPr lang="en-US" dirty="0">
                <a:solidFill>
                  <a:schemeClr val="bg1"/>
                </a:solidFill>
              </a:rPr>
              <a:t>to obtain scalable and high PM bandwidth utilization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manages PM as multiple, individual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software-managed NVDIMMs </a:t>
            </a:r>
            <a:r>
              <a:rPr lang="en-US" dirty="0">
                <a:solidFill>
                  <a:schemeClr val="bg1"/>
                </a:solidFill>
              </a:rPr>
              <a:t>in non-interleaved mode using a novel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nvLOG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interface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provide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indirect-access </a:t>
            </a:r>
            <a:r>
              <a:rPr lang="en-US" dirty="0">
                <a:solidFill>
                  <a:schemeClr val="bg1"/>
                </a:solidFill>
              </a:rPr>
              <a:t>to applications using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dedicated worker threads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Skye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leverages multiple media </a:t>
            </a:r>
            <a:r>
              <a:rPr lang="en-US" dirty="0">
                <a:solidFill>
                  <a:schemeClr val="bg1"/>
                </a:solidFill>
              </a:rPr>
              <a:t>to avoid overloading PM and obtains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2—5x higher throughput</a:t>
            </a:r>
            <a:r>
              <a:rPr lang="en-US" dirty="0">
                <a:solidFill>
                  <a:schemeClr val="bg1"/>
                </a:solidFill>
              </a:rPr>
              <a:t> relative to state-of-the-art PM stores on standard YCSB workloads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778FD-ECA8-2337-4D42-0CACBFF55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>
                <a:solidFill>
                  <a:schemeClr val="bg1"/>
                </a:solidFill>
              </a:rPr>
              <a:t>9/27/23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C185C-AADF-0E9D-F863-2CA9FF829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>
                <a:solidFill>
                  <a:schemeClr val="bg1"/>
                </a:solidFill>
              </a:rPr>
              <a:pPr/>
              <a:t>74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D4D368C4-DDE7-E41A-43B7-92BE058E1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F6D5ED8F-F8AB-8C5F-C3B1-ABB7F7CE7E54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71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5D1-2996-96F5-F760-399762BF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Skye: Fine-Grained Control on all PM Accesses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7A259D-AD27-68A7-F092-37984E1DDFC5}"/>
              </a:ext>
            </a:extLst>
          </p:cNvPr>
          <p:cNvSpPr txBox="1">
            <a:spLocks/>
          </p:cNvSpPr>
          <p:nvPr/>
        </p:nvSpPr>
        <p:spPr>
          <a:xfrm>
            <a:off x="4877186" y="1825625"/>
            <a:ext cx="6476613" cy="4441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2" name="Graphic 11" descr="Partial sun with solid fill">
            <a:extLst>
              <a:ext uri="{FF2B5EF4-FFF2-40B4-BE49-F238E27FC236}">
                <a16:creationId xmlns:a16="http://schemas.microsoft.com/office/drawing/2014/main" id="{A1145FD7-61F3-8A1C-CAD2-4B127B60E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8AD9177C-5BD0-6962-65FC-686113D9B7EF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4" name="Content Placeholder 114">
            <a:extLst>
              <a:ext uri="{FF2B5EF4-FFF2-40B4-BE49-F238E27FC236}">
                <a16:creationId xmlns:a16="http://schemas.microsoft.com/office/drawing/2014/main" id="{A85A03D8-D07C-B9F3-8683-286511144B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517817"/>
              </p:ext>
            </p:extLst>
          </p:nvPr>
        </p:nvGraphicFramePr>
        <p:xfrm>
          <a:off x="2476226" y="1682687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graphicFrame>
        <p:nvGraphicFramePr>
          <p:cNvPr id="3" name="Content Placeholder 114">
            <a:extLst>
              <a:ext uri="{FF2B5EF4-FFF2-40B4-BE49-F238E27FC236}">
                <a16:creationId xmlns:a16="http://schemas.microsoft.com/office/drawing/2014/main" id="{B000767C-DF29-0C02-42B8-816964613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784259"/>
              </p:ext>
            </p:extLst>
          </p:nvPr>
        </p:nvGraphicFramePr>
        <p:xfrm>
          <a:off x="2478024" y="168249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31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5D1-2996-96F5-F760-399762BF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Skye: Fine-Grained Control on all PM Accesses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320E49-3450-93CF-3529-2037E8E26495}"/>
              </a:ext>
            </a:extLst>
          </p:cNvPr>
          <p:cNvSpPr txBox="1">
            <a:spLocks/>
          </p:cNvSpPr>
          <p:nvPr/>
        </p:nvSpPr>
        <p:spPr>
          <a:xfrm>
            <a:off x="839787" y="1825625"/>
            <a:ext cx="3932237" cy="3998913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7A259D-AD27-68A7-F092-37984E1DDFC5}"/>
              </a:ext>
            </a:extLst>
          </p:cNvPr>
          <p:cNvSpPr txBox="1">
            <a:spLocks/>
          </p:cNvSpPr>
          <p:nvPr/>
        </p:nvSpPr>
        <p:spPr>
          <a:xfrm>
            <a:off x="4877186" y="1825625"/>
            <a:ext cx="6476613" cy="3998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2" name="Graphic 11" descr="Partial sun with solid fill">
            <a:extLst>
              <a:ext uri="{FF2B5EF4-FFF2-40B4-BE49-F238E27FC236}">
                <a16:creationId xmlns:a16="http://schemas.microsoft.com/office/drawing/2014/main" id="{A1145FD7-61F3-8A1C-CAD2-4B127B60E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8AD9177C-5BD0-6962-65FC-686113D9B7EF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4" name="Content Placeholder 114">
            <a:extLst>
              <a:ext uri="{FF2B5EF4-FFF2-40B4-BE49-F238E27FC236}">
                <a16:creationId xmlns:a16="http://schemas.microsoft.com/office/drawing/2014/main" id="{A85A03D8-D07C-B9F3-8683-286511144B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714834"/>
              </p:ext>
            </p:extLst>
          </p:nvPr>
        </p:nvGraphicFramePr>
        <p:xfrm>
          <a:off x="2476226" y="168249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AD3EFD8-5CE0-06DA-6F78-BD6EE4D80477}"/>
              </a:ext>
            </a:extLst>
          </p:cNvPr>
          <p:cNvGrpSpPr/>
          <p:nvPr/>
        </p:nvGrpSpPr>
        <p:grpSpPr>
          <a:xfrm>
            <a:off x="3281789" y="3429000"/>
            <a:ext cx="5628421" cy="2352155"/>
            <a:chOff x="974132" y="3263851"/>
            <a:chExt cx="4154242" cy="140007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0125EB-C12D-6BBA-A4CE-77A95D3D5B55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7447A09-4ECA-ACB7-0406-6C105466271B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546524-CF51-6BF7-A95A-41E437E7D264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DC90B5-9E90-2CD0-7507-B8551CA0D5A7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56073E-1CDE-85DA-8CA2-9BF06327C6A8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BC5FDF-07D4-459D-6A03-77B4EC27E1F9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ADE9D18-0C88-420E-039C-8CC91E6C129A}"/>
              </a:ext>
            </a:extLst>
          </p:cNvPr>
          <p:cNvSpPr/>
          <p:nvPr/>
        </p:nvSpPr>
        <p:spPr>
          <a:xfrm>
            <a:off x="3281789" y="5750915"/>
            <a:ext cx="5618380" cy="497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9B6ECF2-F138-61DF-458C-33CB0D8DAB4C}"/>
              </a:ext>
            </a:extLst>
          </p:cNvPr>
          <p:cNvSpPr/>
          <p:nvPr/>
        </p:nvSpPr>
        <p:spPr>
          <a:xfrm>
            <a:off x="3295022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04B3F6-682E-C3CA-1BC7-079170EE0FA7}"/>
              </a:ext>
            </a:extLst>
          </p:cNvPr>
          <p:cNvSpPr/>
          <p:nvPr/>
        </p:nvSpPr>
        <p:spPr>
          <a:xfrm>
            <a:off x="4687517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7CB5629-25AA-9EFE-10BE-EBBC29CC6F20}"/>
              </a:ext>
            </a:extLst>
          </p:cNvPr>
          <p:cNvSpPr/>
          <p:nvPr/>
        </p:nvSpPr>
        <p:spPr>
          <a:xfrm>
            <a:off x="6111883" y="5001386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5683025-57ED-6E43-56EF-43372F4B8DEC}"/>
              </a:ext>
            </a:extLst>
          </p:cNvPr>
          <p:cNvSpPr/>
          <p:nvPr/>
        </p:nvSpPr>
        <p:spPr>
          <a:xfrm>
            <a:off x="7520111" y="4998721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B1401C5-9EE6-8361-DDAA-2DD5763AF822}"/>
              </a:ext>
            </a:extLst>
          </p:cNvPr>
          <p:cNvSpPr/>
          <p:nvPr/>
        </p:nvSpPr>
        <p:spPr>
          <a:xfrm>
            <a:off x="2069520" y="4806544"/>
            <a:ext cx="6890688" cy="1140342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AF2138E-8B5D-4B83-C187-A11FAA848755}"/>
              </a:ext>
            </a:extLst>
          </p:cNvPr>
          <p:cNvSpPr/>
          <p:nvPr/>
        </p:nvSpPr>
        <p:spPr>
          <a:xfrm>
            <a:off x="3397950" y="528767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96E73A3-E7D0-4885-C3E5-6725544122F8}"/>
              </a:ext>
            </a:extLst>
          </p:cNvPr>
          <p:cNvSpPr/>
          <p:nvPr/>
        </p:nvSpPr>
        <p:spPr>
          <a:xfrm>
            <a:off x="6212338" y="5272547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D0FC7C-378A-9705-056B-621B95CF8FC8}"/>
              </a:ext>
            </a:extLst>
          </p:cNvPr>
          <p:cNvSpPr/>
          <p:nvPr/>
        </p:nvSpPr>
        <p:spPr>
          <a:xfrm>
            <a:off x="3896377" y="5287219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1ED7C4-723B-9496-9B46-7FB28DDCBCE6}"/>
              </a:ext>
            </a:extLst>
          </p:cNvPr>
          <p:cNvSpPr/>
          <p:nvPr/>
        </p:nvSpPr>
        <p:spPr>
          <a:xfrm>
            <a:off x="6425290" y="5272511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8C1609D-483C-6771-82F4-F278B093BFF7}"/>
              </a:ext>
            </a:extLst>
          </p:cNvPr>
          <p:cNvSpPr/>
          <p:nvPr/>
        </p:nvSpPr>
        <p:spPr>
          <a:xfrm>
            <a:off x="5031368" y="5283156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4F9E282-3D7F-D4F2-7E3C-676A8BD2FE0D}"/>
              </a:ext>
            </a:extLst>
          </p:cNvPr>
          <p:cNvSpPr/>
          <p:nvPr/>
        </p:nvSpPr>
        <p:spPr>
          <a:xfrm>
            <a:off x="8013667" y="5283155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1774254-E225-871F-B1AF-DD34DFD43AED}"/>
              </a:ext>
            </a:extLst>
          </p:cNvPr>
          <p:cNvSpPr/>
          <p:nvPr/>
        </p:nvSpPr>
        <p:spPr>
          <a:xfrm>
            <a:off x="4918015" y="529519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DCC4DC8-8DD1-C136-4414-FBDD97E5E83C}"/>
              </a:ext>
            </a:extLst>
          </p:cNvPr>
          <p:cNvSpPr/>
          <p:nvPr/>
        </p:nvSpPr>
        <p:spPr>
          <a:xfrm>
            <a:off x="7666521" y="5283157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5695E1-BBFC-936D-EDB0-B14F9422C53B}"/>
              </a:ext>
            </a:extLst>
          </p:cNvPr>
          <p:cNvSpPr/>
          <p:nvPr/>
        </p:nvSpPr>
        <p:spPr>
          <a:xfrm>
            <a:off x="2140972" y="4833800"/>
            <a:ext cx="1092260" cy="1042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nvLOG</a:t>
            </a:r>
            <a:br>
              <a:rPr lang="en-US" dirty="0">
                <a:solidFill>
                  <a:schemeClr val="tx1"/>
                </a:solidFill>
                <a:latin typeface="+mj-lt"/>
              </a:rPr>
            </a:br>
            <a:r>
              <a:rPr lang="en-US" dirty="0">
                <a:solidFill>
                  <a:schemeClr val="tx1"/>
                </a:solidFill>
                <a:latin typeface="+mj-lt"/>
              </a:rPr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49651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1" animBg="1"/>
      <p:bldP spid="41" grpId="1" animBg="1"/>
      <p:bldP spid="45" grpId="1" animBg="1"/>
      <p:bldP spid="46" grpId="1" animBg="1"/>
      <p:bldP spid="47" grpId="0" animBg="1"/>
      <p:bldP spid="49" grpId="0" animBg="1"/>
      <p:bldP spid="50" grpId="0" animBg="1"/>
      <p:bldP spid="51" grpId="0" animBg="1"/>
      <p:bldP spid="52" grpId="0" animBg="1"/>
      <p:bldP spid="58" grpId="0" animBg="1"/>
      <p:bldP spid="59" grpId="0" animBg="1"/>
      <p:bldP spid="60" grpId="0" animBg="1"/>
      <p:bldP spid="61" grpId="0" animBg="1"/>
      <p:bldP spid="6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5D1-2996-96F5-F760-399762BF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Skye: Fine-Grained Control on all PM Accesses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7A259D-AD27-68A7-F092-37984E1DDFC5}"/>
              </a:ext>
            </a:extLst>
          </p:cNvPr>
          <p:cNvSpPr txBox="1">
            <a:spLocks/>
          </p:cNvSpPr>
          <p:nvPr/>
        </p:nvSpPr>
        <p:spPr>
          <a:xfrm>
            <a:off x="4877186" y="1825625"/>
            <a:ext cx="6476613" cy="4441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2" name="Graphic 11" descr="Partial sun with solid fill">
            <a:extLst>
              <a:ext uri="{FF2B5EF4-FFF2-40B4-BE49-F238E27FC236}">
                <a16:creationId xmlns:a16="http://schemas.microsoft.com/office/drawing/2014/main" id="{A1145FD7-61F3-8A1C-CAD2-4B127B60E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8AD9177C-5BD0-6962-65FC-686113D9B7EF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90DA75-A9E8-4BE2-DD89-4D4C977248AA}"/>
              </a:ext>
            </a:extLst>
          </p:cNvPr>
          <p:cNvGrpSpPr/>
          <p:nvPr/>
        </p:nvGrpSpPr>
        <p:grpSpPr>
          <a:xfrm>
            <a:off x="3281789" y="3429000"/>
            <a:ext cx="5628421" cy="2352155"/>
            <a:chOff x="974132" y="3263851"/>
            <a:chExt cx="4154242" cy="140007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AFCE11-D75B-45E2-E593-27A4AFE72B86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D72123-6F59-FCA9-1B6A-1F737A24B556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1B0CD79-B2D3-AC28-2BA8-EB72FF26A7CF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FD682CA-43B4-9BAB-A756-23D69C010082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768DEE-A778-DA6A-22C0-8BECE0404478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84EDBD4-6552-7E02-DC1C-6617957A057A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2D9857A-93FA-A9BB-AF4E-CED6788FE5A9}"/>
              </a:ext>
            </a:extLst>
          </p:cNvPr>
          <p:cNvSpPr/>
          <p:nvPr/>
        </p:nvSpPr>
        <p:spPr>
          <a:xfrm>
            <a:off x="3281789" y="5750915"/>
            <a:ext cx="5618380" cy="497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AD0B61-D58D-045C-5121-D050631EDA95}"/>
              </a:ext>
            </a:extLst>
          </p:cNvPr>
          <p:cNvSpPr/>
          <p:nvPr/>
        </p:nvSpPr>
        <p:spPr>
          <a:xfrm>
            <a:off x="3295022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D44CAB7-B4E9-4B27-40F5-1B706E871F2C}"/>
              </a:ext>
            </a:extLst>
          </p:cNvPr>
          <p:cNvSpPr/>
          <p:nvPr/>
        </p:nvSpPr>
        <p:spPr>
          <a:xfrm>
            <a:off x="4687517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89ECC2-1E84-5C36-507A-075C6192FDCF}"/>
              </a:ext>
            </a:extLst>
          </p:cNvPr>
          <p:cNvSpPr/>
          <p:nvPr/>
        </p:nvSpPr>
        <p:spPr>
          <a:xfrm>
            <a:off x="6111883" y="5001386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85DBF0-A4E0-5372-E2B6-E1D10CFB8868}"/>
              </a:ext>
            </a:extLst>
          </p:cNvPr>
          <p:cNvSpPr/>
          <p:nvPr/>
        </p:nvSpPr>
        <p:spPr>
          <a:xfrm>
            <a:off x="7520111" y="4998721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2C2A91C-8080-FAC3-5194-2ECF0F20F937}"/>
              </a:ext>
            </a:extLst>
          </p:cNvPr>
          <p:cNvSpPr/>
          <p:nvPr/>
        </p:nvSpPr>
        <p:spPr>
          <a:xfrm>
            <a:off x="3397950" y="528767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6DE21EA-0DD1-59F2-8FC5-4079E0921ABB}"/>
              </a:ext>
            </a:extLst>
          </p:cNvPr>
          <p:cNvSpPr/>
          <p:nvPr/>
        </p:nvSpPr>
        <p:spPr>
          <a:xfrm>
            <a:off x="3876982" y="528767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D5BBDEE-C266-0F51-017A-2708269108C0}"/>
              </a:ext>
            </a:extLst>
          </p:cNvPr>
          <p:cNvSpPr/>
          <p:nvPr/>
        </p:nvSpPr>
        <p:spPr>
          <a:xfrm>
            <a:off x="4064521" y="528767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8D3250-9C6C-2289-FBAF-9FDCC7658FD6}"/>
              </a:ext>
            </a:extLst>
          </p:cNvPr>
          <p:cNvSpPr/>
          <p:nvPr/>
        </p:nvSpPr>
        <p:spPr>
          <a:xfrm>
            <a:off x="4185205" y="528767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561B25-CE12-03C0-2195-C00424C03393}"/>
              </a:ext>
            </a:extLst>
          </p:cNvPr>
          <p:cNvSpPr/>
          <p:nvPr/>
        </p:nvSpPr>
        <p:spPr>
          <a:xfrm>
            <a:off x="5349960" y="529519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E3E1EC-A583-24C7-9E22-8747C3C84528}"/>
              </a:ext>
            </a:extLst>
          </p:cNvPr>
          <p:cNvSpPr/>
          <p:nvPr/>
        </p:nvSpPr>
        <p:spPr>
          <a:xfrm>
            <a:off x="5828992" y="529519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9B95786-1151-FE18-1676-C4A17B387DAF}"/>
              </a:ext>
            </a:extLst>
          </p:cNvPr>
          <p:cNvSpPr/>
          <p:nvPr/>
        </p:nvSpPr>
        <p:spPr>
          <a:xfrm>
            <a:off x="4918015" y="529519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CB02CEE-E120-18AB-0DA9-07C11C352F03}"/>
              </a:ext>
            </a:extLst>
          </p:cNvPr>
          <p:cNvSpPr/>
          <p:nvPr/>
        </p:nvSpPr>
        <p:spPr>
          <a:xfrm>
            <a:off x="5035589" y="529519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4" name="Content Placeholder 114">
            <a:extLst>
              <a:ext uri="{FF2B5EF4-FFF2-40B4-BE49-F238E27FC236}">
                <a16:creationId xmlns:a16="http://schemas.microsoft.com/office/drawing/2014/main" id="{92147CCA-CC08-5DEF-5798-2DC279A928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133489"/>
              </p:ext>
            </p:extLst>
          </p:nvPr>
        </p:nvGraphicFramePr>
        <p:xfrm>
          <a:off x="2476226" y="167858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graphicFrame>
        <p:nvGraphicFramePr>
          <p:cNvPr id="3" name="Content Placeholder 114">
            <a:extLst>
              <a:ext uri="{FF2B5EF4-FFF2-40B4-BE49-F238E27FC236}">
                <a16:creationId xmlns:a16="http://schemas.microsoft.com/office/drawing/2014/main" id="{158ACCCC-C1FA-C7DD-4985-6FB593DC88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549801"/>
              </p:ext>
            </p:extLst>
          </p:nvPr>
        </p:nvGraphicFramePr>
        <p:xfrm>
          <a:off x="2476226" y="1686049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In-direct access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16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5D1-2996-96F5-F760-399762BF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Skye: Fine-Grained Control on all PM Accesses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320E49-3450-93CF-3529-2037E8E26495}"/>
              </a:ext>
            </a:extLst>
          </p:cNvPr>
          <p:cNvSpPr txBox="1">
            <a:spLocks/>
          </p:cNvSpPr>
          <p:nvPr/>
        </p:nvSpPr>
        <p:spPr>
          <a:xfrm>
            <a:off x="839787" y="1825625"/>
            <a:ext cx="3932237" cy="3998913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7A259D-AD27-68A7-F092-37984E1DDFC5}"/>
              </a:ext>
            </a:extLst>
          </p:cNvPr>
          <p:cNvSpPr txBox="1">
            <a:spLocks/>
          </p:cNvSpPr>
          <p:nvPr/>
        </p:nvSpPr>
        <p:spPr>
          <a:xfrm>
            <a:off x="4877186" y="1825625"/>
            <a:ext cx="6476613" cy="3998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2" name="Graphic 11" descr="Partial sun with solid fill">
            <a:extLst>
              <a:ext uri="{FF2B5EF4-FFF2-40B4-BE49-F238E27FC236}">
                <a16:creationId xmlns:a16="http://schemas.microsoft.com/office/drawing/2014/main" id="{A1145FD7-61F3-8A1C-CAD2-4B127B60E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8AD9177C-5BD0-6962-65FC-686113D9B7EF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Content Placeholder 114">
            <a:extLst>
              <a:ext uri="{FF2B5EF4-FFF2-40B4-BE49-F238E27FC236}">
                <a16:creationId xmlns:a16="http://schemas.microsoft.com/office/drawing/2014/main" id="{BD224B2D-5154-2FED-942C-14DD832A5B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963090"/>
              </p:ext>
            </p:extLst>
          </p:nvPr>
        </p:nvGraphicFramePr>
        <p:xfrm>
          <a:off x="2476226" y="168249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In-direct access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grpSp>
        <p:nvGrpSpPr>
          <p:cNvPr id="53" name="Group 52">
            <a:extLst>
              <a:ext uri="{FF2B5EF4-FFF2-40B4-BE49-F238E27FC236}">
                <a16:creationId xmlns:a16="http://schemas.microsoft.com/office/drawing/2014/main" id="{682F0F4E-B989-D5AB-63EA-3537AB63B4E0}"/>
              </a:ext>
            </a:extLst>
          </p:cNvPr>
          <p:cNvGrpSpPr/>
          <p:nvPr/>
        </p:nvGrpSpPr>
        <p:grpSpPr>
          <a:xfrm>
            <a:off x="3281789" y="3429000"/>
            <a:ext cx="5628421" cy="2352155"/>
            <a:chOff x="974132" y="3263851"/>
            <a:chExt cx="4154242" cy="140007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F2988AA-DB10-B0F4-EB39-3F9A5D2A2F5D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44042B6-565B-6F99-198B-EAA0038FDACB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56F0CBC-12BD-4245-4488-4180B7D6DC89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7024BA8-56A4-DE04-7B6E-3F3DF79F80E7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F38289B-9513-CABE-A76A-B30B0367DE82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0751F59-A6A7-9F9A-8FD8-BD7816C4818B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B6E81D8A-56BE-C1BC-0E1A-D6FB881E87DD}"/>
              </a:ext>
            </a:extLst>
          </p:cNvPr>
          <p:cNvSpPr/>
          <p:nvPr/>
        </p:nvSpPr>
        <p:spPr>
          <a:xfrm>
            <a:off x="3281789" y="5750915"/>
            <a:ext cx="5618380" cy="497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2F7220B-C39A-B097-C866-EABD6F81F9E9}"/>
              </a:ext>
            </a:extLst>
          </p:cNvPr>
          <p:cNvSpPr/>
          <p:nvPr/>
        </p:nvSpPr>
        <p:spPr>
          <a:xfrm>
            <a:off x="3295022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B9E6B84-4061-57A3-58D8-9599DD62FB5E}"/>
              </a:ext>
            </a:extLst>
          </p:cNvPr>
          <p:cNvSpPr/>
          <p:nvPr/>
        </p:nvSpPr>
        <p:spPr>
          <a:xfrm>
            <a:off x="4687517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36E6A54-AE80-1F7B-A625-DD6B537B1D84}"/>
              </a:ext>
            </a:extLst>
          </p:cNvPr>
          <p:cNvSpPr/>
          <p:nvPr/>
        </p:nvSpPr>
        <p:spPr>
          <a:xfrm>
            <a:off x="6111883" y="5001386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93EDADF-8F29-A0AD-92D0-58C85700626E}"/>
              </a:ext>
            </a:extLst>
          </p:cNvPr>
          <p:cNvSpPr/>
          <p:nvPr/>
        </p:nvSpPr>
        <p:spPr>
          <a:xfrm>
            <a:off x="7520111" y="4998721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673D039-F44E-92CA-AF59-61A09DF657C1}"/>
              </a:ext>
            </a:extLst>
          </p:cNvPr>
          <p:cNvSpPr/>
          <p:nvPr/>
        </p:nvSpPr>
        <p:spPr>
          <a:xfrm>
            <a:off x="3397950" y="528767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9EBDC9F-72AC-3D11-5D47-46170D2A61F3}"/>
              </a:ext>
            </a:extLst>
          </p:cNvPr>
          <p:cNvSpPr/>
          <p:nvPr/>
        </p:nvSpPr>
        <p:spPr>
          <a:xfrm>
            <a:off x="3876982" y="528767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72E5209-2C14-07E3-7DA2-61DB25D01B55}"/>
              </a:ext>
            </a:extLst>
          </p:cNvPr>
          <p:cNvSpPr/>
          <p:nvPr/>
        </p:nvSpPr>
        <p:spPr>
          <a:xfrm>
            <a:off x="4064521" y="528767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AEB1649-E89D-8C5E-0196-10E69EAEB48D}"/>
              </a:ext>
            </a:extLst>
          </p:cNvPr>
          <p:cNvSpPr/>
          <p:nvPr/>
        </p:nvSpPr>
        <p:spPr>
          <a:xfrm>
            <a:off x="4185205" y="528767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71E982D-C2A1-21C5-D76D-B6486982AA2A}"/>
              </a:ext>
            </a:extLst>
          </p:cNvPr>
          <p:cNvSpPr/>
          <p:nvPr/>
        </p:nvSpPr>
        <p:spPr>
          <a:xfrm>
            <a:off x="5349960" y="529519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B375639-E6BB-DC65-E21F-235D806F607B}"/>
              </a:ext>
            </a:extLst>
          </p:cNvPr>
          <p:cNvSpPr/>
          <p:nvPr/>
        </p:nvSpPr>
        <p:spPr>
          <a:xfrm>
            <a:off x="5828992" y="529519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DD4C13D-29BE-D9D7-4AD7-6C903D350019}"/>
              </a:ext>
            </a:extLst>
          </p:cNvPr>
          <p:cNvSpPr/>
          <p:nvPr/>
        </p:nvSpPr>
        <p:spPr>
          <a:xfrm>
            <a:off x="4918015" y="529519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FB65D4-03D0-775F-A04B-11F96D309232}"/>
              </a:ext>
            </a:extLst>
          </p:cNvPr>
          <p:cNvSpPr/>
          <p:nvPr/>
        </p:nvSpPr>
        <p:spPr>
          <a:xfrm>
            <a:off x="5035589" y="529519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725EEC1-0D1B-250E-7588-E37FE0122976}"/>
              </a:ext>
            </a:extLst>
          </p:cNvPr>
          <p:cNvSpPr/>
          <p:nvPr/>
        </p:nvSpPr>
        <p:spPr>
          <a:xfrm>
            <a:off x="3304424" y="4442791"/>
            <a:ext cx="2771496" cy="3982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B1B5687-A34D-E3CB-3F16-9A97A3623AC1}"/>
              </a:ext>
            </a:extLst>
          </p:cNvPr>
          <p:cNvSpPr/>
          <p:nvPr/>
        </p:nvSpPr>
        <p:spPr>
          <a:xfrm>
            <a:off x="1969568" y="4062011"/>
            <a:ext cx="6992065" cy="1140342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64C70AC-B602-DA96-6AED-BF1585728D8B}"/>
              </a:ext>
            </a:extLst>
          </p:cNvPr>
          <p:cNvCxnSpPr>
            <a:cxnSpLocks/>
          </p:cNvCxnSpPr>
          <p:nvPr/>
        </p:nvCxnSpPr>
        <p:spPr>
          <a:xfrm flipV="1">
            <a:off x="3471534" y="3262734"/>
            <a:ext cx="0" cy="117957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04429D-BF92-731D-91EB-DF2C0822359C}"/>
              </a:ext>
            </a:extLst>
          </p:cNvPr>
          <p:cNvCxnSpPr>
            <a:cxnSpLocks/>
          </p:cNvCxnSpPr>
          <p:nvPr/>
        </p:nvCxnSpPr>
        <p:spPr>
          <a:xfrm flipH="1" flipV="1">
            <a:off x="3586616" y="3262734"/>
            <a:ext cx="748" cy="117957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CB3E4BF-D5FE-9C76-8914-B2F9804779E6}"/>
              </a:ext>
            </a:extLst>
          </p:cNvPr>
          <p:cNvCxnSpPr>
            <a:cxnSpLocks/>
          </p:cNvCxnSpPr>
          <p:nvPr/>
        </p:nvCxnSpPr>
        <p:spPr>
          <a:xfrm flipV="1">
            <a:off x="3691213" y="3262734"/>
            <a:ext cx="0" cy="117957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D0D3EDA-D8C9-AC07-C5A0-40DC7760D867}"/>
              </a:ext>
            </a:extLst>
          </p:cNvPr>
          <p:cNvCxnSpPr>
            <a:cxnSpLocks/>
          </p:cNvCxnSpPr>
          <p:nvPr/>
        </p:nvCxnSpPr>
        <p:spPr>
          <a:xfrm flipV="1">
            <a:off x="3802749" y="3262734"/>
            <a:ext cx="0" cy="117957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Freeform 86">
            <a:extLst>
              <a:ext uri="{FF2B5EF4-FFF2-40B4-BE49-F238E27FC236}">
                <a16:creationId xmlns:a16="http://schemas.microsoft.com/office/drawing/2014/main" id="{878298ED-4BC5-D916-455C-130FDE4AF2F9}"/>
              </a:ext>
            </a:extLst>
          </p:cNvPr>
          <p:cNvSpPr/>
          <p:nvPr/>
        </p:nvSpPr>
        <p:spPr>
          <a:xfrm>
            <a:off x="3529211" y="4284334"/>
            <a:ext cx="142277" cy="1002376"/>
          </a:xfrm>
          <a:custGeom>
            <a:avLst/>
            <a:gdLst>
              <a:gd name="connsiteX0" fmla="*/ 368716 w 676061"/>
              <a:gd name="connsiteY0" fmla="*/ 0 h 2757948"/>
              <a:gd name="connsiteX1" fmla="*/ 663683 w 676061"/>
              <a:gd name="connsiteY1" fmla="*/ 309716 h 2757948"/>
              <a:gd name="connsiteX2" fmla="*/ 6 w 676061"/>
              <a:gd name="connsiteY2" fmla="*/ 604684 h 2757948"/>
              <a:gd name="connsiteX3" fmla="*/ 663683 w 676061"/>
              <a:gd name="connsiteY3" fmla="*/ 988142 h 2757948"/>
              <a:gd name="connsiteX4" fmla="*/ 6 w 676061"/>
              <a:gd name="connsiteY4" fmla="*/ 1268361 h 2757948"/>
              <a:gd name="connsiteX5" fmla="*/ 648935 w 676061"/>
              <a:gd name="connsiteY5" fmla="*/ 1637071 h 2757948"/>
              <a:gd name="connsiteX6" fmla="*/ 6 w 676061"/>
              <a:gd name="connsiteY6" fmla="*/ 1887794 h 2757948"/>
              <a:gd name="connsiteX7" fmla="*/ 663683 w 676061"/>
              <a:gd name="connsiteY7" fmla="*/ 2168013 h 2757948"/>
              <a:gd name="connsiteX8" fmla="*/ 29503 w 676061"/>
              <a:gd name="connsiteY8" fmla="*/ 2462981 h 2757948"/>
              <a:gd name="connsiteX9" fmla="*/ 353967 w 676061"/>
              <a:gd name="connsiteY9" fmla="*/ 2728452 h 2757948"/>
              <a:gd name="connsiteX10" fmla="*/ 383464 w 676061"/>
              <a:gd name="connsiteY10" fmla="*/ 2743200 h 2757948"/>
              <a:gd name="connsiteX11" fmla="*/ 383464 w 676061"/>
              <a:gd name="connsiteY11" fmla="*/ 2743200 h 2757948"/>
              <a:gd name="connsiteX12" fmla="*/ 383464 w 676061"/>
              <a:gd name="connsiteY12" fmla="*/ 2757948 h 275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6061" h="2757948">
                <a:moveTo>
                  <a:pt x="368716" y="0"/>
                </a:moveTo>
                <a:cubicBezTo>
                  <a:pt x="546925" y="104467"/>
                  <a:pt x="725135" y="208935"/>
                  <a:pt x="663683" y="309716"/>
                </a:cubicBezTo>
                <a:cubicBezTo>
                  <a:pt x="602231" y="410497"/>
                  <a:pt x="6" y="491613"/>
                  <a:pt x="6" y="604684"/>
                </a:cubicBezTo>
                <a:cubicBezTo>
                  <a:pt x="6" y="717755"/>
                  <a:pt x="663683" y="877529"/>
                  <a:pt x="663683" y="988142"/>
                </a:cubicBezTo>
                <a:cubicBezTo>
                  <a:pt x="663683" y="1098755"/>
                  <a:pt x="2464" y="1160206"/>
                  <a:pt x="6" y="1268361"/>
                </a:cubicBezTo>
                <a:cubicBezTo>
                  <a:pt x="-2452" y="1376516"/>
                  <a:pt x="648935" y="1533832"/>
                  <a:pt x="648935" y="1637071"/>
                </a:cubicBezTo>
                <a:cubicBezTo>
                  <a:pt x="648935" y="1740310"/>
                  <a:pt x="-2452" y="1799304"/>
                  <a:pt x="6" y="1887794"/>
                </a:cubicBezTo>
                <a:cubicBezTo>
                  <a:pt x="2464" y="1976284"/>
                  <a:pt x="658767" y="2072149"/>
                  <a:pt x="663683" y="2168013"/>
                </a:cubicBezTo>
                <a:cubicBezTo>
                  <a:pt x="668599" y="2263877"/>
                  <a:pt x="81122" y="2369575"/>
                  <a:pt x="29503" y="2462981"/>
                </a:cubicBezTo>
                <a:cubicBezTo>
                  <a:pt x="-22116" y="2556387"/>
                  <a:pt x="294973" y="2681749"/>
                  <a:pt x="353967" y="2728452"/>
                </a:cubicBezTo>
                <a:cubicBezTo>
                  <a:pt x="412961" y="2775155"/>
                  <a:pt x="383464" y="2743200"/>
                  <a:pt x="383464" y="2743200"/>
                </a:cubicBezTo>
                <a:lnTo>
                  <a:pt x="383464" y="2743200"/>
                </a:lnTo>
                <a:lnTo>
                  <a:pt x="383464" y="2757948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2D6B7D6-281D-8A0F-E0F1-E5AAD5CB7FED}"/>
              </a:ext>
            </a:extLst>
          </p:cNvPr>
          <p:cNvSpPr/>
          <p:nvPr/>
        </p:nvSpPr>
        <p:spPr>
          <a:xfrm>
            <a:off x="2041008" y="4104042"/>
            <a:ext cx="1092260" cy="1042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In-direct</a:t>
            </a:r>
            <a:br>
              <a:rPr lang="en-US" dirty="0">
                <a:solidFill>
                  <a:schemeClr val="tx1"/>
                </a:solidFill>
                <a:latin typeface="+mj-lt"/>
              </a:rPr>
            </a:br>
            <a:r>
              <a:rPr lang="en-US" dirty="0">
                <a:solidFill>
                  <a:schemeClr val="tx1"/>
                </a:solidFill>
                <a:latin typeface="+mj-lt"/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128220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7" grpId="0" animBg="1"/>
      <p:bldP spid="8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5D1-2996-96F5-F760-399762BF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Skye: Fine-Grained Control on all PM Accesses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320E49-3450-93CF-3529-2037E8E26495}"/>
              </a:ext>
            </a:extLst>
          </p:cNvPr>
          <p:cNvSpPr txBox="1">
            <a:spLocks/>
          </p:cNvSpPr>
          <p:nvPr/>
        </p:nvSpPr>
        <p:spPr>
          <a:xfrm>
            <a:off x="839787" y="1825625"/>
            <a:ext cx="3932237" cy="3998913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7A259D-AD27-68A7-F092-37984E1DDFC5}"/>
              </a:ext>
            </a:extLst>
          </p:cNvPr>
          <p:cNvSpPr txBox="1">
            <a:spLocks/>
          </p:cNvSpPr>
          <p:nvPr/>
        </p:nvSpPr>
        <p:spPr>
          <a:xfrm>
            <a:off x="4877186" y="1825625"/>
            <a:ext cx="6476613" cy="3998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2" name="Graphic 11" descr="Partial sun with solid fill">
            <a:extLst>
              <a:ext uri="{FF2B5EF4-FFF2-40B4-BE49-F238E27FC236}">
                <a16:creationId xmlns:a16="http://schemas.microsoft.com/office/drawing/2014/main" id="{A1145FD7-61F3-8A1C-CAD2-4B127B60E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8AD9177C-5BD0-6962-65FC-686113D9B7EF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Content Placeholder 114">
            <a:extLst>
              <a:ext uri="{FF2B5EF4-FFF2-40B4-BE49-F238E27FC236}">
                <a16:creationId xmlns:a16="http://schemas.microsoft.com/office/drawing/2014/main" id="{BD224B2D-5154-2FED-942C-14DD832A5B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4443910"/>
              </p:ext>
            </p:extLst>
          </p:nvPr>
        </p:nvGraphicFramePr>
        <p:xfrm>
          <a:off x="2476226" y="168249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In-direct access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36481651-167B-5E81-3412-F000EAA7FDA4}"/>
              </a:ext>
            </a:extLst>
          </p:cNvPr>
          <p:cNvGrpSpPr/>
          <p:nvPr/>
        </p:nvGrpSpPr>
        <p:grpSpPr>
          <a:xfrm>
            <a:off x="3281789" y="3429000"/>
            <a:ext cx="5628421" cy="2352155"/>
            <a:chOff x="974132" y="3263851"/>
            <a:chExt cx="4154242" cy="14000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53AE0B-0EC1-9DE5-2FE3-47AB649CFF2A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96C04F-D70C-8F8C-08B9-D64DD12D2E87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6B83BE2-4A4E-7B4F-CDCA-715646270E7A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F7BF65-D0C5-0EDA-93C2-D047074203DE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E3154D7-32BF-0109-6C12-AEF792262CAC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667B61-B393-BCDB-0493-8D87D4611321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C12B693-1BF2-E9AB-EFC7-C3612CDFDA08}"/>
              </a:ext>
            </a:extLst>
          </p:cNvPr>
          <p:cNvSpPr/>
          <p:nvPr/>
        </p:nvSpPr>
        <p:spPr>
          <a:xfrm>
            <a:off x="3281789" y="5750915"/>
            <a:ext cx="5618380" cy="497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D22659-4B44-7F2A-4B35-252058EA28FE}"/>
              </a:ext>
            </a:extLst>
          </p:cNvPr>
          <p:cNvSpPr/>
          <p:nvPr/>
        </p:nvSpPr>
        <p:spPr>
          <a:xfrm>
            <a:off x="3295022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02F1E0-AF76-8ED1-F3E9-95E639017E17}"/>
              </a:ext>
            </a:extLst>
          </p:cNvPr>
          <p:cNvSpPr/>
          <p:nvPr/>
        </p:nvSpPr>
        <p:spPr>
          <a:xfrm>
            <a:off x="4687517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D848381-F0BF-C9F6-AAFE-FE893AB58D6A}"/>
              </a:ext>
            </a:extLst>
          </p:cNvPr>
          <p:cNvSpPr/>
          <p:nvPr/>
        </p:nvSpPr>
        <p:spPr>
          <a:xfrm>
            <a:off x="6111883" y="5001386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73A07DD-C2B0-25D1-DD62-F5E1C4127176}"/>
              </a:ext>
            </a:extLst>
          </p:cNvPr>
          <p:cNvSpPr/>
          <p:nvPr/>
        </p:nvSpPr>
        <p:spPr>
          <a:xfrm>
            <a:off x="7520111" y="4998721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2CA5310-DB73-D8EE-085F-A40F27DA140F}"/>
              </a:ext>
            </a:extLst>
          </p:cNvPr>
          <p:cNvSpPr/>
          <p:nvPr/>
        </p:nvSpPr>
        <p:spPr>
          <a:xfrm>
            <a:off x="3397950" y="528767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299448-C142-0779-629E-B29292B9D94B}"/>
              </a:ext>
            </a:extLst>
          </p:cNvPr>
          <p:cNvSpPr/>
          <p:nvPr/>
        </p:nvSpPr>
        <p:spPr>
          <a:xfrm>
            <a:off x="3876982" y="528767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A5CA08D-3383-0578-C1E3-A07B7C0E3A7D}"/>
              </a:ext>
            </a:extLst>
          </p:cNvPr>
          <p:cNvSpPr/>
          <p:nvPr/>
        </p:nvSpPr>
        <p:spPr>
          <a:xfrm>
            <a:off x="4064521" y="528767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B06AD43-C5A8-1320-A5A5-6707BD8617DC}"/>
              </a:ext>
            </a:extLst>
          </p:cNvPr>
          <p:cNvSpPr/>
          <p:nvPr/>
        </p:nvSpPr>
        <p:spPr>
          <a:xfrm>
            <a:off x="4185205" y="528767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2E9576-051B-7BD6-7B47-FEAAD841BD95}"/>
              </a:ext>
            </a:extLst>
          </p:cNvPr>
          <p:cNvSpPr/>
          <p:nvPr/>
        </p:nvSpPr>
        <p:spPr>
          <a:xfrm>
            <a:off x="5349960" y="529519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4095308-6793-C322-28AA-24E084F26E16}"/>
              </a:ext>
            </a:extLst>
          </p:cNvPr>
          <p:cNvSpPr/>
          <p:nvPr/>
        </p:nvSpPr>
        <p:spPr>
          <a:xfrm>
            <a:off x="5828992" y="529519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7950F64-E7AE-54D1-DB9B-2B50B1F9684D}"/>
              </a:ext>
            </a:extLst>
          </p:cNvPr>
          <p:cNvSpPr/>
          <p:nvPr/>
        </p:nvSpPr>
        <p:spPr>
          <a:xfrm>
            <a:off x="4918015" y="529519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EABD5D-7362-AE32-9ADC-6DF9CD7E0957}"/>
              </a:ext>
            </a:extLst>
          </p:cNvPr>
          <p:cNvSpPr/>
          <p:nvPr/>
        </p:nvSpPr>
        <p:spPr>
          <a:xfrm>
            <a:off x="5035589" y="529519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1592CF-B69D-CE07-441E-0DBDA0ADF318}"/>
              </a:ext>
            </a:extLst>
          </p:cNvPr>
          <p:cNvSpPr/>
          <p:nvPr/>
        </p:nvSpPr>
        <p:spPr>
          <a:xfrm>
            <a:off x="3304424" y="4442791"/>
            <a:ext cx="2771496" cy="3982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26C76344-46CE-4236-9E84-A1CA25ED30FC}"/>
              </a:ext>
            </a:extLst>
          </p:cNvPr>
          <p:cNvSpPr/>
          <p:nvPr/>
        </p:nvSpPr>
        <p:spPr>
          <a:xfrm>
            <a:off x="3529211" y="4284334"/>
            <a:ext cx="142277" cy="1002376"/>
          </a:xfrm>
          <a:custGeom>
            <a:avLst/>
            <a:gdLst>
              <a:gd name="connsiteX0" fmla="*/ 368716 w 676061"/>
              <a:gd name="connsiteY0" fmla="*/ 0 h 2757948"/>
              <a:gd name="connsiteX1" fmla="*/ 663683 w 676061"/>
              <a:gd name="connsiteY1" fmla="*/ 309716 h 2757948"/>
              <a:gd name="connsiteX2" fmla="*/ 6 w 676061"/>
              <a:gd name="connsiteY2" fmla="*/ 604684 h 2757948"/>
              <a:gd name="connsiteX3" fmla="*/ 663683 w 676061"/>
              <a:gd name="connsiteY3" fmla="*/ 988142 h 2757948"/>
              <a:gd name="connsiteX4" fmla="*/ 6 w 676061"/>
              <a:gd name="connsiteY4" fmla="*/ 1268361 h 2757948"/>
              <a:gd name="connsiteX5" fmla="*/ 648935 w 676061"/>
              <a:gd name="connsiteY5" fmla="*/ 1637071 h 2757948"/>
              <a:gd name="connsiteX6" fmla="*/ 6 w 676061"/>
              <a:gd name="connsiteY6" fmla="*/ 1887794 h 2757948"/>
              <a:gd name="connsiteX7" fmla="*/ 663683 w 676061"/>
              <a:gd name="connsiteY7" fmla="*/ 2168013 h 2757948"/>
              <a:gd name="connsiteX8" fmla="*/ 29503 w 676061"/>
              <a:gd name="connsiteY8" fmla="*/ 2462981 h 2757948"/>
              <a:gd name="connsiteX9" fmla="*/ 353967 w 676061"/>
              <a:gd name="connsiteY9" fmla="*/ 2728452 h 2757948"/>
              <a:gd name="connsiteX10" fmla="*/ 383464 w 676061"/>
              <a:gd name="connsiteY10" fmla="*/ 2743200 h 2757948"/>
              <a:gd name="connsiteX11" fmla="*/ 383464 w 676061"/>
              <a:gd name="connsiteY11" fmla="*/ 2743200 h 2757948"/>
              <a:gd name="connsiteX12" fmla="*/ 383464 w 676061"/>
              <a:gd name="connsiteY12" fmla="*/ 2757948 h 275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6061" h="2757948">
                <a:moveTo>
                  <a:pt x="368716" y="0"/>
                </a:moveTo>
                <a:cubicBezTo>
                  <a:pt x="546925" y="104467"/>
                  <a:pt x="725135" y="208935"/>
                  <a:pt x="663683" y="309716"/>
                </a:cubicBezTo>
                <a:cubicBezTo>
                  <a:pt x="602231" y="410497"/>
                  <a:pt x="6" y="491613"/>
                  <a:pt x="6" y="604684"/>
                </a:cubicBezTo>
                <a:cubicBezTo>
                  <a:pt x="6" y="717755"/>
                  <a:pt x="663683" y="877529"/>
                  <a:pt x="663683" y="988142"/>
                </a:cubicBezTo>
                <a:cubicBezTo>
                  <a:pt x="663683" y="1098755"/>
                  <a:pt x="2464" y="1160206"/>
                  <a:pt x="6" y="1268361"/>
                </a:cubicBezTo>
                <a:cubicBezTo>
                  <a:pt x="-2452" y="1376516"/>
                  <a:pt x="648935" y="1533832"/>
                  <a:pt x="648935" y="1637071"/>
                </a:cubicBezTo>
                <a:cubicBezTo>
                  <a:pt x="648935" y="1740310"/>
                  <a:pt x="-2452" y="1799304"/>
                  <a:pt x="6" y="1887794"/>
                </a:cubicBezTo>
                <a:cubicBezTo>
                  <a:pt x="2464" y="1976284"/>
                  <a:pt x="658767" y="2072149"/>
                  <a:pt x="663683" y="2168013"/>
                </a:cubicBezTo>
                <a:cubicBezTo>
                  <a:pt x="668599" y="2263877"/>
                  <a:pt x="81122" y="2369575"/>
                  <a:pt x="29503" y="2462981"/>
                </a:cubicBezTo>
                <a:cubicBezTo>
                  <a:pt x="-22116" y="2556387"/>
                  <a:pt x="294973" y="2681749"/>
                  <a:pt x="353967" y="2728452"/>
                </a:cubicBezTo>
                <a:cubicBezTo>
                  <a:pt x="412961" y="2775155"/>
                  <a:pt x="383464" y="2743200"/>
                  <a:pt x="383464" y="2743200"/>
                </a:cubicBezTo>
                <a:lnTo>
                  <a:pt x="383464" y="2743200"/>
                </a:lnTo>
                <a:lnTo>
                  <a:pt x="383464" y="2757948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114">
            <a:extLst>
              <a:ext uri="{FF2B5EF4-FFF2-40B4-BE49-F238E27FC236}">
                <a16:creationId xmlns:a16="http://schemas.microsoft.com/office/drawing/2014/main" id="{6A07EFF0-8992-5ACB-2C8A-301D951ED5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611222"/>
              </p:ext>
            </p:extLst>
          </p:nvPr>
        </p:nvGraphicFramePr>
        <p:xfrm>
          <a:off x="2476226" y="168249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In-direct access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PM-agnostic design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DRAM and SSDs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16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5D1-2996-96F5-F760-399762BF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Skye: Fine-Grained Control on all PM Accesses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41CF5-971C-3D83-2DF3-FA23C60C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C2B-7181-3692-711B-7562F8AD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320E49-3450-93CF-3529-2037E8E26495}"/>
              </a:ext>
            </a:extLst>
          </p:cNvPr>
          <p:cNvSpPr txBox="1">
            <a:spLocks/>
          </p:cNvSpPr>
          <p:nvPr/>
        </p:nvSpPr>
        <p:spPr>
          <a:xfrm>
            <a:off x="839787" y="1825625"/>
            <a:ext cx="3932237" cy="3998913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7A259D-AD27-68A7-F092-37984E1DDFC5}"/>
              </a:ext>
            </a:extLst>
          </p:cNvPr>
          <p:cNvSpPr txBox="1">
            <a:spLocks/>
          </p:cNvSpPr>
          <p:nvPr/>
        </p:nvSpPr>
        <p:spPr>
          <a:xfrm>
            <a:off x="4877186" y="1825625"/>
            <a:ext cx="6476613" cy="3998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2" name="Graphic 11" descr="Partial sun with solid fill">
            <a:extLst>
              <a:ext uri="{FF2B5EF4-FFF2-40B4-BE49-F238E27FC236}">
                <a16:creationId xmlns:a16="http://schemas.microsoft.com/office/drawing/2014/main" id="{A1145FD7-61F3-8A1C-CAD2-4B127B60E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8AD9177C-5BD0-6962-65FC-686113D9B7EF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9" name="Content Placeholder 114">
            <a:extLst>
              <a:ext uri="{FF2B5EF4-FFF2-40B4-BE49-F238E27FC236}">
                <a16:creationId xmlns:a16="http://schemas.microsoft.com/office/drawing/2014/main" id="{0CDF61B1-C7D8-F137-F8BA-8057E6AB36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75705"/>
              </p:ext>
            </p:extLst>
          </p:nvPr>
        </p:nvGraphicFramePr>
        <p:xfrm>
          <a:off x="2476226" y="1682496"/>
          <a:ext cx="72395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68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568240">
                  <a:extLst>
                    <a:ext uri="{9D8B030D-6E8A-4147-A177-3AD203B41FA5}">
                      <a16:colId xmlns:a16="http://schemas.microsoft.com/office/drawing/2014/main" val="3138559244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Design practices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Reason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Skye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Interleave NVDIMMs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Simplifies data placement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Non-interleaved PM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92935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Direct access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Low latency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In-direct access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3411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Overload NVDIMMs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PM characteristics</a:t>
                      </a:r>
                    </a:p>
                  </a:txBody>
                  <a:tcPr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DRAM and SSDs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9D9E7E25-D674-D29F-429C-863B989054A5}"/>
              </a:ext>
            </a:extLst>
          </p:cNvPr>
          <p:cNvGrpSpPr/>
          <p:nvPr/>
        </p:nvGrpSpPr>
        <p:grpSpPr>
          <a:xfrm>
            <a:off x="3281789" y="3429000"/>
            <a:ext cx="5628421" cy="2352155"/>
            <a:chOff x="974132" y="3263851"/>
            <a:chExt cx="4154242" cy="14000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279B1D-4CEC-FF39-ADE2-1674BD4CD14E}"/>
                </a:ext>
              </a:extLst>
            </p:cNvPr>
            <p:cNvSpPr/>
            <p:nvPr/>
          </p:nvSpPr>
          <p:spPr>
            <a:xfrm rot="5400000">
              <a:off x="1496610" y="2748900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5F86022-21CA-EBB3-54B3-B46A566D30D6}"/>
                </a:ext>
              </a:extLst>
            </p:cNvPr>
            <p:cNvSpPr/>
            <p:nvPr/>
          </p:nvSpPr>
          <p:spPr>
            <a:xfrm>
              <a:off x="981543" y="4309356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963096-242D-5AAA-5E2A-AFE3CD4D71BA}"/>
                </a:ext>
              </a:extLst>
            </p:cNvPr>
            <p:cNvSpPr/>
            <p:nvPr/>
          </p:nvSpPr>
          <p:spPr>
            <a:xfrm>
              <a:off x="2019087" y="4301828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06F39F1-C10A-0B87-D0F7-4FD2983C06FB}"/>
                </a:ext>
              </a:extLst>
            </p:cNvPr>
            <p:cNvSpPr/>
            <p:nvPr/>
          </p:nvSpPr>
          <p:spPr>
            <a:xfrm rot="5400000">
              <a:off x="3579889" y="2741373"/>
              <a:ext cx="1026008" cy="2070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CPU-1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E7C1960-90FB-C0DF-65A6-316F15F6C7DD}"/>
                </a:ext>
              </a:extLst>
            </p:cNvPr>
            <p:cNvSpPr/>
            <p:nvPr/>
          </p:nvSpPr>
          <p:spPr>
            <a:xfrm>
              <a:off x="3064822" y="4301829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NVDIMM-2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1AFB500-2221-DB91-8669-AE91E406035A}"/>
                </a:ext>
              </a:extLst>
            </p:cNvPr>
            <p:cNvSpPr/>
            <p:nvPr/>
          </p:nvSpPr>
          <p:spPr>
            <a:xfrm>
              <a:off x="4102366" y="4294301"/>
              <a:ext cx="1026008" cy="3545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NVDIMM-3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4CF8FDD8-0D80-53A7-F270-30EC69AC8C96}"/>
              </a:ext>
            </a:extLst>
          </p:cNvPr>
          <p:cNvSpPr/>
          <p:nvPr/>
        </p:nvSpPr>
        <p:spPr>
          <a:xfrm>
            <a:off x="3281789" y="5750915"/>
            <a:ext cx="5618380" cy="497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E2942A-594E-1DB0-56A9-A6A9BF21D93D}"/>
              </a:ext>
            </a:extLst>
          </p:cNvPr>
          <p:cNvSpPr/>
          <p:nvPr/>
        </p:nvSpPr>
        <p:spPr>
          <a:xfrm>
            <a:off x="3295022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3E6A43F-B2E8-390E-60A6-AA06C9093D54}"/>
              </a:ext>
            </a:extLst>
          </p:cNvPr>
          <p:cNvSpPr/>
          <p:nvPr/>
        </p:nvSpPr>
        <p:spPr>
          <a:xfrm>
            <a:off x="4687517" y="5005037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C5170CB-8E2F-07DA-3526-253EEC6DE7DD}"/>
              </a:ext>
            </a:extLst>
          </p:cNvPr>
          <p:cNvSpPr/>
          <p:nvPr/>
        </p:nvSpPr>
        <p:spPr>
          <a:xfrm>
            <a:off x="6111883" y="5001386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A8BAC83-7489-95A6-B32B-5074588AE026}"/>
              </a:ext>
            </a:extLst>
          </p:cNvPr>
          <p:cNvSpPr/>
          <p:nvPr/>
        </p:nvSpPr>
        <p:spPr>
          <a:xfrm>
            <a:off x="7520111" y="4998721"/>
            <a:ext cx="1375809" cy="25960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4A95A0F-BB24-0835-6283-8ABB84B56FBB}"/>
              </a:ext>
            </a:extLst>
          </p:cNvPr>
          <p:cNvSpPr/>
          <p:nvPr/>
        </p:nvSpPr>
        <p:spPr>
          <a:xfrm>
            <a:off x="3397950" y="528767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67B4BFD-9C39-A30F-19EE-1554DDB79598}"/>
              </a:ext>
            </a:extLst>
          </p:cNvPr>
          <p:cNvSpPr/>
          <p:nvPr/>
        </p:nvSpPr>
        <p:spPr>
          <a:xfrm>
            <a:off x="3876982" y="528767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16DAA87-5CE1-684B-CBC6-782AFD20E5F9}"/>
              </a:ext>
            </a:extLst>
          </p:cNvPr>
          <p:cNvSpPr/>
          <p:nvPr/>
        </p:nvSpPr>
        <p:spPr>
          <a:xfrm>
            <a:off x="4064521" y="528767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F160370-F656-E099-C2E8-34DA6F07F059}"/>
              </a:ext>
            </a:extLst>
          </p:cNvPr>
          <p:cNvSpPr/>
          <p:nvPr/>
        </p:nvSpPr>
        <p:spPr>
          <a:xfrm>
            <a:off x="4185205" y="528767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9DCF97A-C3E1-828B-A421-B655B857B0DA}"/>
              </a:ext>
            </a:extLst>
          </p:cNvPr>
          <p:cNvSpPr/>
          <p:nvPr/>
        </p:nvSpPr>
        <p:spPr>
          <a:xfrm>
            <a:off x="5349960" y="5295192"/>
            <a:ext cx="450593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7783933-CF0C-7AC8-4ACA-89E03DBBE78E}"/>
              </a:ext>
            </a:extLst>
          </p:cNvPr>
          <p:cNvSpPr/>
          <p:nvPr/>
        </p:nvSpPr>
        <p:spPr>
          <a:xfrm>
            <a:off x="5828992" y="5295192"/>
            <a:ext cx="16241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F5B5ED6-A611-9616-831C-56B35A0E111A}"/>
              </a:ext>
            </a:extLst>
          </p:cNvPr>
          <p:cNvSpPr/>
          <p:nvPr/>
        </p:nvSpPr>
        <p:spPr>
          <a:xfrm>
            <a:off x="4918015" y="5295192"/>
            <a:ext cx="8662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EBF5D27-8056-AD81-1462-B95BF22A6167}"/>
              </a:ext>
            </a:extLst>
          </p:cNvPr>
          <p:cNvSpPr/>
          <p:nvPr/>
        </p:nvSpPr>
        <p:spPr>
          <a:xfrm>
            <a:off x="5035589" y="5295192"/>
            <a:ext cx="281945" cy="4109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3B2CAA2-3499-0253-1452-D2B81E48E71A}"/>
              </a:ext>
            </a:extLst>
          </p:cNvPr>
          <p:cNvSpPr/>
          <p:nvPr/>
        </p:nvSpPr>
        <p:spPr>
          <a:xfrm>
            <a:off x="3304424" y="4442791"/>
            <a:ext cx="2771496" cy="3982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BEBFE20C-E0BB-26C5-72B3-7E1B196CAD48}"/>
              </a:ext>
            </a:extLst>
          </p:cNvPr>
          <p:cNvSpPr/>
          <p:nvPr/>
        </p:nvSpPr>
        <p:spPr>
          <a:xfrm>
            <a:off x="3529211" y="4284334"/>
            <a:ext cx="142277" cy="1002376"/>
          </a:xfrm>
          <a:custGeom>
            <a:avLst/>
            <a:gdLst>
              <a:gd name="connsiteX0" fmla="*/ 368716 w 676061"/>
              <a:gd name="connsiteY0" fmla="*/ 0 h 2757948"/>
              <a:gd name="connsiteX1" fmla="*/ 663683 w 676061"/>
              <a:gd name="connsiteY1" fmla="*/ 309716 h 2757948"/>
              <a:gd name="connsiteX2" fmla="*/ 6 w 676061"/>
              <a:gd name="connsiteY2" fmla="*/ 604684 h 2757948"/>
              <a:gd name="connsiteX3" fmla="*/ 663683 w 676061"/>
              <a:gd name="connsiteY3" fmla="*/ 988142 h 2757948"/>
              <a:gd name="connsiteX4" fmla="*/ 6 w 676061"/>
              <a:gd name="connsiteY4" fmla="*/ 1268361 h 2757948"/>
              <a:gd name="connsiteX5" fmla="*/ 648935 w 676061"/>
              <a:gd name="connsiteY5" fmla="*/ 1637071 h 2757948"/>
              <a:gd name="connsiteX6" fmla="*/ 6 w 676061"/>
              <a:gd name="connsiteY6" fmla="*/ 1887794 h 2757948"/>
              <a:gd name="connsiteX7" fmla="*/ 663683 w 676061"/>
              <a:gd name="connsiteY7" fmla="*/ 2168013 h 2757948"/>
              <a:gd name="connsiteX8" fmla="*/ 29503 w 676061"/>
              <a:gd name="connsiteY8" fmla="*/ 2462981 h 2757948"/>
              <a:gd name="connsiteX9" fmla="*/ 353967 w 676061"/>
              <a:gd name="connsiteY9" fmla="*/ 2728452 h 2757948"/>
              <a:gd name="connsiteX10" fmla="*/ 383464 w 676061"/>
              <a:gd name="connsiteY10" fmla="*/ 2743200 h 2757948"/>
              <a:gd name="connsiteX11" fmla="*/ 383464 w 676061"/>
              <a:gd name="connsiteY11" fmla="*/ 2743200 h 2757948"/>
              <a:gd name="connsiteX12" fmla="*/ 383464 w 676061"/>
              <a:gd name="connsiteY12" fmla="*/ 2757948 h 275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6061" h="2757948">
                <a:moveTo>
                  <a:pt x="368716" y="0"/>
                </a:moveTo>
                <a:cubicBezTo>
                  <a:pt x="546925" y="104467"/>
                  <a:pt x="725135" y="208935"/>
                  <a:pt x="663683" y="309716"/>
                </a:cubicBezTo>
                <a:cubicBezTo>
                  <a:pt x="602231" y="410497"/>
                  <a:pt x="6" y="491613"/>
                  <a:pt x="6" y="604684"/>
                </a:cubicBezTo>
                <a:cubicBezTo>
                  <a:pt x="6" y="717755"/>
                  <a:pt x="663683" y="877529"/>
                  <a:pt x="663683" y="988142"/>
                </a:cubicBezTo>
                <a:cubicBezTo>
                  <a:pt x="663683" y="1098755"/>
                  <a:pt x="2464" y="1160206"/>
                  <a:pt x="6" y="1268361"/>
                </a:cubicBezTo>
                <a:cubicBezTo>
                  <a:pt x="-2452" y="1376516"/>
                  <a:pt x="648935" y="1533832"/>
                  <a:pt x="648935" y="1637071"/>
                </a:cubicBezTo>
                <a:cubicBezTo>
                  <a:pt x="648935" y="1740310"/>
                  <a:pt x="-2452" y="1799304"/>
                  <a:pt x="6" y="1887794"/>
                </a:cubicBezTo>
                <a:cubicBezTo>
                  <a:pt x="2464" y="1976284"/>
                  <a:pt x="658767" y="2072149"/>
                  <a:pt x="663683" y="2168013"/>
                </a:cubicBezTo>
                <a:cubicBezTo>
                  <a:pt x="668599" y="2263877"/>
                  <a:pt x="81122" y="2369575"/>
                  <a:pt x="29503" y="2462981"/>
                </a:cubicBezTo>
                <a:cubicBezTo>
                  <a:pt x="-22116" y="2556387"/>
                  <a:pt x="294973" y="2681749"/>
                  <a:pt x="353967" y="2728452"/>
                </a:cubicBezTo>
                <a:cubicBezTo>
                  <a:pt x="412961" y="2775155"/>
                  <a:pt x="383464" y="2743200"/>
                  <a:pt x="383464" y="2743200"/>
                </a:cubicBezTo>
                <a:lnTo>
                  <a:pt x="383464" y="2743200"/>
                </a:lnTo>
                <a:lnTo>
                  <a:pt x="383464" y="2757948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Graphic 53" descr="Decision chart outline">
            <a:extLst>
              <a:ext uri="{FF2B5EF4-FFF2-40B4-BE49-F238E27FC236}">
                <a16:creationId xmlns:a16="http://schemas.microsoft.com/office/drawing/2014/main" id="{7966B5C6-EA46-5F9A-E032-32BE22EED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5094" y="3654999"/>
            <a:ext cx="720324" cy="720324"/>
          </a:xfrm>
          <a:prstGeom prst="rect">
            <a:avLst/>
          </a:prstGeom>
        </p:spPr>
      </p:pic>
      <p:sp>
        <p:nvSpPr>
          <p:cNvPr id="55" name="Arc 54">
            <a:extLst>
              <a:ext uri="{FF2B5EF4-FFF2-40B4-BE49-F238E27FC236}">
                <a16:creationId xmlns:a16="http://schemas.microsoft.com/office/drawing/2014/main" id="{60F81A8B-1949-964B-8A03-A5E377E1FBE2}"/>
              </a:ext>
            </a:extLst>
          </p:cNvPr>
          <p:cNvSpPr/>
          <p:nvPr/>
        </p:nvSpPr>
        <p:spPr>
          <a:xfrm>
            <a:off x="5461230" y="4188950"/>
            <a:ext cx="781354" cy="1961374"/>
          </a:xfrm>
          <a:prstGeom prst="arc">
            <a:avLst>
              <a:gd name="adj1" fmla="val 16200000"/>
              <a:gd name="adj2" fmla="val 5717407"/>
            </a:avLst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6E322AF-7DAC-5CE6-32F3-74233E811E38}"/>
              </a:ext>
            </a:extLst>
          </p:cNvPr>
          <p:cNvSpPr/>
          <p:nvPr/>
        </p:nvSpPr>
        <p:spPr>
          <a:xfrm>
            <a:off x="5466134" y="5747436"/>
            <a:ext cx="296875" cy="4701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0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24E6-C0A9-C3E7-6316-B222CCAB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Skye: Design and Architecture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A3D33-F4EB-53C3-64F1-7E0AA1CC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>
                <a:solidFill>
                  <a:schemeClr val="bg1"/>
                </a:solidFill>
              </a:rPr>
              <a:t>9/27/23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B1F48-4CE0-F2FE-9207-264B94944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>
                <a:solidFill>
                  <a:schemeClr val="bg1"/>
                </a:solidFill>
              </a:rPr>
              <a:pPr/>
              <a:t>81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4EE8B0CE-EE37-2418-5FB7-0A8FE9BD6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9260E8D6-A2D8-F76C-61F6-00A559FCE89B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3543BA-8F74-F8AB-9D11-956732832752}"/>
              </a:ext>
            </a:extLst>
          </p:cNvPr>
          <p:cNvSpPr/>
          <p:nvPr/>
        </p:nvSpPr>
        <p:spPr>
          <a:xfrm>
            <a:off x="2586039" y="1779154"/>
            <a:ext cx="8712342" cy="418623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7F5A87-013D-3D19-4599-59DCB3AF59C4}"/>
              </a:ext>
            </a:extLst>
          </p:cNvPr>
          <p:cNvSpPr/>
          <p:nvPr/>
        </p:nvSpPr>
        <p:spPr>
          <a:xfrm rot="5400000">
            <a:off x="3919136" y="1047870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0C1896-F979-69C2-9D4F-5166BC1AE1FD}"/>
              </a:ext>
            </a:extLst>
          </p:cNvPr>
          <p:cNvSpPr/>
          <p:nvPr/>
        </p:nvSpPr>
        <p:spPr>
          <a:xfrm>
            <a:off x="3094644" y="4341563"/>
            <a:ext cx="2040782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BBA87F-3812-4E48-76BD-ED9D910879C6}"/>
              </a:ext>
            </a:extLst>
          </p:cNvPr>
          <p:cNvSpPr/>
          <p:nvPr/>
        </p:nvSpPr>
        <p:spPr>
          <a:xfrm>
            <a:off x="5158207" y="432365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C50E3D-097E-F62B-39B0-959BE69BD513}"/>
              </a:ext>
            </a:extLst>
          </p:cNvPr>
          <p:cNvSpPr/>
          <p:nvPr/>
        </p:nvSpPr>
        <p:spPr>
          <a:xfrm rot="5400000">
            <a:off x="8033164" y="1048515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B2616B4-687F-57B7-F8A9-530BD3B9510C}"/>
              </a:ext>
            </a:extLst>
          </p:cNvPr>
          <p:cNvSpPr/>
          <p:nvPr/>
        </p:nvSpPr>
        <p:spPr>
          <a:xfrm rot="5400000">
            <a:off x="8041513" y="1041330"/>
            <a:ext cx="2440727" cy="4089707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CPU-1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D02B57D-032E-5B10-EAE7-30F7BE896D3D}"/>
              </a:ext>
            </a:extLst>
          </p:cNvPr>
          <p:cNvSpPr/>
          <p:nvPr/>
        </p:nvSpPr>
        <p:spPr>
          <a:xfrm>
            <a:off x="7203081" y="4316472"/>
            <a:ext cx="2038404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NVDIMM-2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78FFE0F-E3C2-A225-1EF4-9040AF44E170}"/>
              </a:ext>
            </a:extLst>
          </p:cNvPr>
          <p:cNvSpPr/>
          <p:nvPr/>
        </p:nvSpPr>
        <p:spPr>
          <a:xfrm>
            <a:off x="9266296" y="431711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NVDIMM-3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B3F8FAC-A661-BF1B-4A58-283A30C3580C}"/>
              </a:ext>
            </a:extLst>
          </p:cNvPr>
          <p:cNvSpPr/>
          <p:nvPr/>
        </p:nvSpPr>
        <p:spPr>
          <a:xfrm>
            <a:off x="3094644" y="1872359"/>
            <a:ext cx="8203735" cy="65313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NUMA-aware Request Router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7FDFC-DCA0-52CD-7386-42C0DB69BBC8}"/>
              </a:ext>
            </a:extLst>
          </p:cNvPr>
          <p:cNvSpPr/>
          <p:nvPr/>
        </p:nvSpPr>
        <p:spPr>
          <a:xfrm>
            <a:off x="7223308" y="4323657"/>
            <a:ext cx="2038404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EC89A9-B912-1C16-C9C0-20660069C73F}"/>
              </a:ext>
            </a:extLst>
          </p:cNvPr>
          <p:cNvSpPr/>
          <p:nvPr/>
        </p:nvSpPr>
        <p:spPr>
          <a:xfrm>
            <a:off x="9272235" y="4324300"/>
            <a:ext cx="2026145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11035E-E539-B1DB-3CBC-DAA931E40AB5}"/>
              </a:ext>
            </a:extLst>
          </p:cNvPr>
          <p:cNvSpPr/>
          <p:nvPr/>
        </p:nvSpPr>
        <p:spPr>
          <a:xfrm>
            <a:off x="3094644" y="5142219"/>
            <a:ext cx="8203735" cy="704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B92E1F-F711-7706-D8BC-FA7875D4D478}"/>
              </a:ext>
            </a:extLst>
          </p:cNvPr>
          <p:cNvGrpSpPr/>
          <p:nvPr/>
        </p:nvGrpSpPr>
        <p:grpSpPr>
          <a:xfrm>
            <a:off x="2790307" y="2746831"/>
            <a:ext cx="1089615" cy="1228493"/>
            <a:chOff x="659855" y="2921890"/>
            <a:chExt cx="1089615" cy="122849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764C501-EEA7-ADEC-CB80-DB74D91D5B4E}"/>
                </a:ext>
              </a:extLst>
            </p:cNvPr>
            <p:cNvSpPr txBox="1"/>
            <p:nvPr/>
          </p:nvSpPr>
          <p:spPr>
            <a:xfrm rot="16200000">
              <a:off x="507265" y="3074480"/>
              <a:ext cx="9515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Request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Queue</a:t>
              </a:r>
            </a:p>
          </p:txBody>
        </p:sp>
        <p:grpSp>
          <p:nvGrpSpPr>
            <p:cNvPr id="22" name="Graphic 17">
              <a:extLst>
                <a:ext uri="{FF2B5EF4-FFF2-40B4-BE49-F238E27FC236}">
                  <a16:creationId xmlns:a16="http://schemas.microsoft.com/office/drawing/2014/main" id="{E6E79562-1309-7630-28EF-94EB237DC0A4}"/>
                </a:ext>
              </a:extLst>
            </p:cNvPr>
            <p:cNvGrpSpPr/>
            <p:nvPr/>
          </p:nvGrpSpPr>
          <p:grpSpPr>
            <a:xfrm>
              <a:off x="1316223" y="2927098"/>
              <a:ext cx="433247" cy="938815"/>
              <a:chOff x="1316223" y="2927098"/>
              <a:chExt cx="433247" cy="938815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8B60FC9-AFA5-26B3-1483-A73321374BED}"/>
                  </a:ext>
                </a:extLst>
              </p:cNvPr>
              <p:cNvSpPr/>
              <p:nvPr/>
            </p:nvSpPr>
            <p:spPr>
              <a:xfrm>
                <a:off x="1332296" y="3336844"/>
                <a:ext cx="401100" cy="259466"/>
              </a:xfrm>
              <a:custGeom>
                <a:avLst/>
                <a:gdLst>
                  <a:gd name="connsiteX0" fmla="*/ -630 w 401100"/>
                  <a:gd name="connsiteY0" fmla="*/ -412 h 259466"/>
                  <a:gd name="connsiteX1" fmla="*/ 400470 w 401100"/>
                  <a:gd name="connsiteY1" fmla="*/ -412 h 259466"/>
                  <a:gd name="connsiteX2" fmla="*/ 400470 w 401100"/>
                  <a:gd name="connsiteY2" fmla="*/ 259055 h 259466"/>
                  <a:gd name="connsiteX3" fmla="*/ -630 w 401100"/>
                  <a:gd name="connsiteY3" fmla="*/ 259055 h 25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6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92AC9C5-E5E6-F723-83BD-BB39C4931613}"/>
                  </a:ext>
                </a:extLst>
              </p:cNvPr>
              <p:cNvSpPr/>
              <p:nvPr/>
            </p:nvSpPr>
            <p:spPr>
              <a:xfrm>
                <a:off x="1332296" y="3596311"/>
                <a:ext cx="401100" cy="259467"/>
              </a:xfrm>
              <a:custGeom>
                <a:avLst/>
                <a:gdLst>
                  <a:gd name="connsiteX0" fmla="*/ -630 w 401100"/>
                  <a:gd name="connsiteY0" fmla="*/ -412 h 259467"/>
                  <a:gd name="connsiteX1" fmla="*/ 400470 w 401100"/>
                  <a:gd name="connsiteY1" fmla="*/ -412 h 259467"/>
                  <a:gd name="connsiteX2" fmla="*/ 400470 w 401100"/>
                  <a:gd name="connsiteY2" fmla="*/ 259055 h 259467"/>
                  <a:gd name="connsiteX3" fmla="*/ -630 w 401100"/>
                  <a:gd name="connsiteY3" fmla="*/ 259055 h 25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7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9C6EDAF-3D85-D185-5CBF-77C93927311F}"/>
                  </a:ext>
                </a:extLst>
              </p:cNvPr>
              <p:cNvSpPr/>
              <p:nvPr/>
            </p:nvSpPr>
            <p:spPr>
              <a:xfrm>
                <a:off x="1316223" y="3336844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CAB42D4-3238-D91E-CB87-CCE335223C6F}"/>
                  </a:ext>
                </a:extLst>
              </p:cNvPr>
              <p:cNvSpPr/>
              <p:nvPr/>
            </p:nvSpPr>
            <p:spPr>
              <a:xfrm>
                <a:off x="1316223" y="3596311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999E202-01D8-FE10-EB6B-1EDA6D2FC0CF}"/>
                  </a:ext>
                </a:extLst>
              </p:cNvPr>
              <p:cNvSpPr/>
              <p:nvPr/>
            </p:nvSpPr>
            <p:spPr>
              <a:xfrm>
                <a:off x="1332296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9090EB4-A2CC-760D-7B63-58527216E2F3}"/>
                  </a:ext>
                </a:extLst>
              </p:cNvPr>
              <p:cNvSpPr/>
              <p:nvPr/>
            </p:nvSpPr>
            <p:spPr>
              <a:xfrm>
                <a:off x="1733397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07B69A6-E0FD-1D8E-969C-F3B7F5947B79}"/>
                  </a:ext>
                </a:extLst>
              </p:cNvPr>
              <p:cNvSpPr/>
              <p:nvPr/>
            </p:nvSpPr>
            <p:spPr>
              <a:xfrm>
                <a:off x="1316223" y="3855779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9F19AB-D278-ED3E-941E-06DBC057711A}"/>
                </a:ext>
              </a:extLst>
            </p:cNvPr>
            <p:cNvSpPr/>
            <p:nvPr/>
          </p:nvSpPr>
          <p:spPr>
            <a:xfrm>
              <a:off x="950030" y="3712931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6DF19CE-8C28-2468-D058-8E0EEBD8F2D5}"/>
              </a:ext>
            </a:extLst>
          </p:cNvPr>
          <p:cNvGrpSpPr/>
          <p:nvPr/>
        </p:nvGrpSpPr>
        <p:grpSpPr>
          <a:xfrm>
            <a:off x="2759292" y="4341563"/>
            <a:ext cx="1120630" cy="1216887"/>
            <a:chOff x="628840" y="4516622"/>
            <a:chExt cx="1120630" cy="1216887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23C89F3-126C-F9DD-AD72-0CC4E548ADD2}"/>
                </a:ext>
              </a:extLst>
            </p:cNvPr>
            <p:cNvSpPr/>
            <p:nvPr/>
          </p:nvSpPr>
          <p:spPr>
            <a:xfrm>
              <a:off x="964192" y="4516622"/>
              <a:ext cx="78527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1BA01F0-9AD5-F783-BE32-777B481B28F4}"/>
                </a:ext>
              </a:extLst>
            </p:cNvPr>
            <p:cNvSpPr txBox="1"/>
            <p:nvPr/>
          </p:nvSpPr>
          <p:spPr>
            <a:xfrm>
              <a:off x="935544" y="5316633"/>
              <a:ext cx="62483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Data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092E880-7521-352C-D713-5D7DE45365C3}"/>
                </a:ext>
              </a:extLst>
            </p:cNvPr>
            <p:cNvSpPr/>
            <p:nvPr/>
          </p:nvSpPr>
          <p:spPr>
            <a:xfrm>
              <a:off x="628840" y="5296057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77B546B-CF6B-61B2-AE9D-06BBD8DAFC30}"/>
              </a:ext>
            </a:extLst>
          </p:cNvPr>
          <p:cNvGrpSpPr/>
          <p:nvPr/>
        </p:nvGrpSpPr>
        <p:grpSpPr>
          <a:xfrm>
            <a:off x="3983419" y="2746831"/>
            <a:ext cx="1827848" cy="1043358"/>
            <a:chOff x="2324217" y="2693298"/>
            <a:chExt cx="1827848" cy="104335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914D7E1-E88F-D5DA-7066-C055777B96D1}"/>
                </a:ext>
              </a:extLst>
            </p:cNvPr>
            <p:cNvSpPr/>
            <p:nvPr/>
          </p:nvSpPr>
          <p:spPr>
            <a:xfrm>
              <a:off x="2457171" y="2693298"/>
              <a:ext cx="1694894" cy="67745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1E2AC8F-5F14-B5EE-CCBF-2378F48891B0}"/>
                </a:ext>
              </a:extLst>
            </p:cNvPr>
            <p:cNvSpPr txBox="1"/>
            <p:nvPr/>
          </p:nvSpPr>
          <p:spPr>
            <a:xfrm>
              <a:off x="2629694" y="3367324"/>
              <a:ext cx="1522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Merge log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C0AAD90-D4D6-4CB2-F280-F1E6B7713245}"/>
                </a:ext>
              </a:extLst>
            </p:cNvPr>
            <p:cNvSpPr/>
            <p:nvPr/>
          </p:nvSpPr>
          <p:spPr>
            <a:xfrm>
              <a:off x="2324217" y="3210274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F1D4E3F-D6CB-5533-4AFF-4F7D904482F5}"/>
              </a:ext>
            </a:extLst>
          </p:cNvPr>
          <p:cNvGrpSpPr/>
          <p:nvPr/>
        </p:nvGrpSpPr>
        <p:grpSpPr>
          <a:xfrm>
            <a:off x="5744378" y="2528566"/>
            <a:ext cx="2124657" cy="1621299"/>
            <a:chOff x="3583818" y="3161718"/>
            <a:chExt cx="2124657" cy="1621299"/>
          </a:xfrm>
        </p:grpSpPr>
        <p:pic>
          <p:nvPicPr>
            <p:cNvPr id="86" name="Graphic 85" descr="Decision chart outline">
              <a:extLst>
                <a:ext uri="{FF2B5EF4-FFF2-40B4-BE49-F238E27FC236}">
                  <a16:creationId xmlns:a16="http://schemas.microsoft.com/office/drawing/2014/main" id="{E35B8C08-8206-0DC6-4BA4-E7BF6EAF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3818" y="3390062"/>
              <a:ext cx="1392955" cy="1392955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92023A3-7325-9D4F-18AF-1C1DE1C15835}"/>
                </a:ext>
              </a:extLst>
            </p:cNvPr>
            <p:cNvSpPr txBox="1"/>
            <p:nvPr/>
          </p:nvSpPr>
          <p:spPr>
            <a:xfrm>
              <a:off x="4868696" y="3318768"/>
              <a:ext cx="839779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Meta Index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9459775-5B55-9CEC-A199-6DDDE95B7915}"/>
                </a:ext>
              </a:extLst>
            </p:cNvPr>
            <p:cNvSpPr/>
            <p:nvPr/>
          </p:nvSpPr>
          <p:spPr>
            <a:xfrm>
              <a:off x="4563219" y="3161718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A7324DF-297D-1F67-DF9F-3AA39F39A417}"/>
              </a:ext>
            </a:extLst>
          </p:cNvPr>
          <p:cNvGrpSpPr/>
          <p:nvPr/>
        </p:nvGrpSpPr>
        <p:grpSpPr>
          <a:xfrm>
            <a:off x="7404027" y="5083510"/>
            <a:ext cx="1307998" cy="746103"/>
            <a:chOff x="7208685" y="5252820"/>
            <a:chExt cx="1307998" cy="7461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3C16635-3A40-9635-3F3A-AD61A77F599D}"/>
                </a:ext>
              </a:extLst>
            </p:cNvPr>
            <p:cNvSpPr txBox="1"/>
            <p:nvPr/>
          </p:nvSpPr>
          <p:spPr>
            <a:xfrm>
              <a:off x="7286633" y="5352592"/>
              <a:ext cx="1230050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Disk Checkpoint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655CCA2-0E0E-6D92-480F-614F32AF8C2B}"/>
                </a:ext>
              </a:extLst>
            </p:cNvPr>
            <p:cNvSpPr/>
            <p:nvPr/>
          </p:nvSpPr>
          <p:spPr>
            <a:xfrm>
              <a:off x="7208685" y="5252820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8309598-7803-D128-D3E6-8C036383D934}"/>
              </a:ext>
            </a:extLst>
          </p:cNvPr>
          <p:cNvGrpSpPr/>
          <p:nvPr/>
        </p:nvGrpSpPr>
        <p:grpSpPr>
          <a:xfrm>
            <a:off x="3716556" y="4341563"/>
            <a:ext cx="1428261" cy="1209632"/>
            <a:chOff x="1586104" y="4516622"/>
            <a:chExt cx="1428261" cy="1209632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D8DE882-4F93-825A-149C-7E752C3B832E}"/>
                </a:ext>
              </a:extLst>
            </p:cNvPr>
            <p:cNvSpPr/>
            <p:nvPr/>
          </p:nvSpPr>
          <p:spPr>
            <a:xfrm>
              <a:off x="1780647" y="4516622"/>
              <a:ext cx="123371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BD6565F-D18B-E51F-1339-F2A5834DD386}"/>
                </a:ext>
              </a:extLst>
            </p:cNvPr>
            <p:cNvSpPr txBox="1"/>
            <p:nvPr/>
          </p:nvSpPr>
          <p:spPr>
            <a:xfrm>
              <a:off x="1883720" y="5321608"/>
              <a:ext cx="111763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Metadata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F3EB09F-D7A3-91F4-1221-E98429222810}"/>
                </a:ext>
              </a:extLst>
            </p:cNvPr>
            <p:cNvSpPr/>
            <p:nvPr/>
          </p:nvSpPr>
          <p:spPr>
            <a:xfrm>
              <a:off x="1586104" y="5288802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EF2BFFA-AD2F-FAC6-75D6-CED2827AAA4E}"/>
              </a:ext>
            </a:extLst>
          </p:cNvPr>
          <p:cNvGrpSpPr/>
          <p:nvPr/>
        </p:nvGrpSpPr>
        <p:grpSpPr>
          <a:xfrm>
            <a:off x="1240029" y="2519476"/>
            <a:ext cx="1140956" cy="2409711"/>
            <a:chOff x="6331271" y="2805787"/>
            <a:chExt cx="1140956" cy="240971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F199FF0-5FD8-BEFE-0196-8D511ECCD6D4}"/>
                </a:ext>
              </a:extLst>
            </p:cNvPr>
            <p:cNvSpPr txBox="1"/>
            <p:nvPr/>
          </p:nvSpPr>
          <p:spPr>
            <a:xfrm rot="16200000">
              <a:off x="6175659" y="4015330"/>
              <a:ext cx="1754005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Dedicated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Worker N-0</a:t>
              </a: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C43829C5-9D54-71E8-BBAF-0D3DA318181C}"/>
                </a:ext>
              </a:extLst>
            </p:cNvPr>
            <p:cNvSpPr/>
            <p:nvPr/>
          </p:nvSpPr>
          <p:spPr>
            <a:xfrm>
              <a:off x="6630979" y="2805787"/>
              <a:ext cx="841248" cy="8412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2-4</a:t>
              </a: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9268BF05-3247-A73C-43FB-6FD6ACEE18EC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43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78" grpId="0" animBg="1"/>
      <p:bldP spid="14" grpId="0" animBg="1"/>
      <p:bldP spid="1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24E6-C0A9-C3E7-6316-B222CCAB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of a Put Request in Skye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A3D33-F4EB-53C3-64F1-7E0AA1CC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>
                <a:solidFill>
                  <a:schemeClr val="bg1"/>
                </a:solidFill>
              </a:rPr>
              <a:t>9/27/23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B1F48-4CE0-F2FE-9207-264B94944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>
                <a:solidFill>
                  <a:schemeClr val="bg1"/>
                </a:solidFill>
              </a:rPr>
              <a:pPr/>
              <a:t>82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4EE8B0CE-EE37-2418-5FB7-0A8FE9BD6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9260E8D6-A2D8-F76C-61F6-00A559FCE89B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3543BA-8F74-F8AB-9D11-956732832752}"/>
              </a:ext>
            </a:extLst>
          </p:cNvPr>
          <p:cNvSpPr/>
          <p:nvPr/>
        </p:nvSpPr>
        <p:spPr>
          <a:xfrm>
            <a:off x="2586039" y="1779154"/>
            <a:ext cx="8712342" cy="418623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7F5A87-013D-3D19-4599-59DCB3AF59C4}"/>
              </a:ext>
            </a:extLst>
          </p:cNvPr>
          <p:cNvSpPr/>
          <p:nvPr/>
        </p:nvSpPr>
        <p:spPr>
          <a:xfrm rot="5400000">
            <a:off x="3919136" y="1047870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0C1896-F979-69C2-9D4F-5166BC1AE1FD}"/>
              </a:ext>
            </a:extLst>
          </p:cNvPr>
          <p:cNvSpPr/>
          <p:nvPr/>
        </p:nvSpPr>
        <p:spPr>
          <a:xfrm>
            <a:off x="3094644" y="4341563"/>
            <a:ext cx="2040782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BBA87F-3812-4E48-76BD-ED9D910879C6}"/>
              </a:ext>
            </a:extLst>
          </p:cNvPr>
          <p:cNvSpPr/>
          <p:nvPr/>
        </p:nvSpPr>
        <p:spPr>
          <a:xfrm>
            <a:off x="5158207" y="432365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C50E3D-097E-F62B-39B0-959BE69BD513}"/>
              </a:ext>
            </a:extLst>
          </p:cNvPr>
          <p:cNvSpPr/>
          <p:nvPr/>
        </p:nvSpPr>
        <p:spPr>
          <a:xfrm rot="5400000">
            <a:off x="8033164" y="1048515"/>
            <a:ext cx="2440727" cy="4089707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CPU-1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B3F8FAC-A661-BF1B-4A58-283A30C3580C}"/>
              </a:ext>
            </a:extLst>
          </p:cNvPr>
          <p:cNvSpPr/>
          <p:nvPr/>
        </p:nvSpPr>
        <p:spPr>
          <a:xfrm>
            <a:off x="3094644" y="1872359"/>
            <a:ext cx="8203735" cy="65313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NUMA-aware Request Router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7FDFC-DCA0-52CD-7386-42C0DB69BBC8}"/>
              </a:ext>
            </a:extLst>
          </p:cNvPr>
          <p:cNvSpPr/>
          <p:nvPr/>
        </p:nvSpPr>
        <p:spPr>
          <a:xfrm>
            <a:off x="7209020" y="4323657"/>
            <a:ext cx="2038404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EC89A9-B912-1C16-C9C0-20660069C73F}"/>
              </a:ext>
            </a:extLst>
          </p:cNvPr>
          <p:cNvSpPr/>
          <p:nvPr/>
        </p:nvSpPr>
        <p:spPr>
          <a:xfrm>
            <a:off x="9272235" y="4324300"/>
            <a:ext cx="2026145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11035E-E539-B1DB-3CBC-DAA931E40AB5}"/>
              </a:ext>
            </a:extLst>
          </p:cNvPr>
          <p:cNvSpPr/>
          <p:nvPr/>
        </p:nvSpPr>
        <p:spPr>
          <a:xfrm>
            <a:off x="3094644" y="5142219"/>
            <a:ext cx="8203735" cy="704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B92E1F-F711-7706-D8BC-FA7875D4D478}"/>
              </a:ext>
            </a:extLst>
          </p:cNvPr>
          <p:cNvGrpSpPr/>
          <p:nvPr/>
        </p:nvGrpSpPr>
        <p:grpSpPr>
          <a:xfrm>
            <a:off x="2790307" y="2746831"/>
            <a:ext cx="1089615" cy="1228493"/>
            <a:chOff x="659855" y="2921890"/>
            <a:chExt cx="1089615" cy="122849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764C501-EEA7-ADEC-CB80-DB74D91D5B4E}"/>
                </a:ext>
              </a:extLst>
            </p:cNvPr>
            <p:cNvSpPr txBox="1"/>
            <p:nvPr/>
          </p:nvSpPr>
          <p:spPr>
            <a:xfrm rot="16200000">
              <a:off x="507265" y="3074480"/>
              <a:ext cx="9515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Request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Queue</a:t>
              </a:r>
            </a:p>
          </p:txBody>
        </p:sp>
        <p:grpSp>
          <p:nvGrpSpPr>
            <p:cNvPr id="22" name="Graphic 17">
              <a:extLst>
                <a:ext uri="{FF2B5EF4-FFF2-40B4-BE49-F238E27FC236}">
                  <a16:creationId xmlns:a16="http://schemas.microsoft.com/office/drawing/2014/main" id="{E6E79562-1309-7630-28EF-94EB237DC0A4}"/>
                </a:ext>
              </a:extLst>
            </p:cNvPr>
            <p:cNvGrpSpPr/>
            <p:nvPr/>
          </p:nvGrpSpPr>
          <p:grpSpPr>
            <a:xfrm>
              <a:off x="1316223" y="2927098"/>
              <a:ext cx="433247" cy="938815"/>
              <a:chOff x="1316223" y="2927098"/>
              <a:chExt cx="433247" cy="938815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8B60FC9-AFA5-26B3-1483-A73321374BED}"/>
                  </a:ext>
                </a:extLst>
              </p:cNvPr>
              <p:cNvSpPr/>
              <p:nvPr/>
            </p:nvSpPr>
            <p:spPr>
              <a:xfrm>
                <a:off x="1332296" y="3336844"/>
                <a:ext cx="401100" cy="259466"/>
              </a:xfrm>
              <a:custGeom>
                <a:avLst/>
                <a:gdLst>
                  <a:gd name="connsiteX0" fmla="*/ -630 w 401100"/>
                  <a:gd name="connsiteY0" fmla="*/ -412 h 259466"/>
                  <a:gd name="connsiteX1" fmla="*/ 400470 w 401100"/>
                  <a:gd name="connsiteY1" fmla="*/ -412 h 259466"/>
                  <a:gd name="connsiteX2" fmla="*/ 400470 w 401100"/>
                  <a:gd name="connsiteY2" fmla="*/ 259055 h 259466"/>
                  <a:gd name="connsiteX3" fmla="*/ -630 w 401100"/>
                  <a:gd name="connsiteY3" fmla="*/ 259055 h 25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6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92AC9C5-E5E6-F723-83BD-BB39C4931613}"/>
                  </a:ext>
                </a:extLst>
              </p:cNvPr>
              <p:cNvSpPr/>
              <p:nvPr/>
            </p:nvSpPr>
            <p:spPr>
              <a:xfrm>
                <a:off x="1332296" y="3596311"/>
                <a:ext cx="401100" cy="259467"/>
              </a:xfrm>
              <a:custGeom>
                <a:avLst/>
                <a:gdLst>
                  <a:gd name="connsiteX0" fmla="*/ -630 w 401100"/>
                  <a:gd name="connsiteY0" fmla="*/ -412 h 259467"/>
                  <a:gd name="connsiteX1" fmla="*/ 400470 w 401100"/>
                  <a:gd name="connsiteY1" fmla="*/ -412 h 259467"/>
                  <a:gd name="connsiteX2" fmla="*/ 400470 w 401100"/>
                  <a:gd name="connsiteY2" fmla="*/ 259055 h 259467"/>
                  <a:gd name="connsiteX3" fmla="*/ -630 w 401100"/>
                  <a:gd name="connsiteY3" fmla="*/ 259055 h 25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7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9C6EDAF-3D85-D185-5CBF-77C93927311F}"/>
                  </a:ext>
                </a:extLst>
              </p:cNvPr>
              <p:cNvSpPr/>
              <p:nvPr/>
            </p:nvSpPr>
            <p:spPr>
              <a:xfrm>
                <a:off x="1316223" y="3336844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CAB42D4-3238-D91E-CB87-CCE335223C6F}"/>
                  </a:ext>
                </a:extLst>
              </p:cNvPr>
              <p:cNvSpPr/>
              <p:nvPr/>
            </p:nvSpPr>
            <p:spPr>
              <a:xfrm>
                <a:off x="1316223" y="3596311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999E202-01D8-FE10-EB6B-1EDA6D2FC0CF}"/>
                  </a:ext>
                </a:extLst>
              </p:cNvPr>
              <p:cNvSpPr/>
              <p:nvPr/>
            </p:nvSpPr>
            <p:spPr>
              <a:xfrm>
                <a:off x="1332296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9090EB4-A2CC-760D-7B63-58527216E2F3}"/>
                  </a:ext>
                </a:extLst>
              </p:cNvPr>
              <p:cNvSpPr/>
              <p:nvPr/>
            </p:nvSpPr>
            <p:spPr>
              <a:xfrm>
                <a:off x="1733397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07B69A6-E0FD-1D8E-969C-F3B7F5947B79}"/>
                  </a:ext>
                </a:extLst>
              </p:cNvPr>
              <p:cNvSpPr/>
              <p:nvPr/>
            </p:nvSpPr>
            <p:spPr>
              <a:xfrm>
                <a:off x="1316223" y="3855779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9F19AB-D278-ED3E-941E-06DBC057711A}"/>
                </a:ext>
              </a:extLst>
            </p:cNvPr>
            <p:cNvSpPr/>
            <p:nvPr/>
          </p:nvSpPr>
          <p:spPr>
            <a:xfrm>
              <a:off x="950030" y="3712931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6DF19CE-8C28-2468-D058-8E0EEBD8F2D5}"/>
              </a:ext>
            </a:extLst>
          </p:cNvPr>
          <p:cNvGrpSpPr/>
          <p:nvPr/>
        </p:nvGrpSpPr>
        <p:grpSpPr>
          <a:xfrm>
            <a:off x="2759292" y="4341563"/>
            <a:ext cx="1120630" cy="1216887"/>
            <a:chOff x="628840" y="4516622"/>
            <a:chExt cx="1120630" cy="1216887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23C89F3-126C-F9DD-AD72-0CC4E548ADD2}"/>
                </a:ext>
              </a:extLst>
            </p:cNvPr>
            <p:cNvSpPr/>
            <p:nvPr/>
          </p:nvSpPr>
          <p:spPr>
            <a:xfrm>
              <a:off x="964192" y="4516622"/>
              <a:ext cx="78527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1BA01F0-9AD5-F783-BE32-777B481B28F4}"/>
                </a:ext>
              </a:extLst>
            </p:cNvPr>
            <p:cNvSpPr txBox="1"/>
            <p:nvPr/>
          </p:nvSpPr>
          <p:spPr>
            <a:xfrm>
              <a:off x="935544" y="5316633"/>
              <a:ext cx="62483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Data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092E880-7521-352C-D713-5D7DE45365C3}"/>
                </a:ext>
              </a:extLst>
            </p:cNvPr>
            <p:cNvSpPr/>
            <p:nvPr/>
          </p:nvSpPr>
          <p:spPr>
            <a:xfrm>
              <a:off x="628840" y="5296057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77B546B-CF6B-61B2-AE9D-06BBD8DAFC30}"/>
              </a:ext>
            </a:extLst>
          </p:cNvPr>
          <p:cNvGrpSpPr/>
          <p:nvPr/>
        </p:nvGrpSpPr>
        <p:grpSpPr>
          <a:xfrm>
            <a:off x="3983419" y="2746831"/>
            <a:ext cx="1827848" cy="1043358"/>
            <a:chOff x="2324217" y="2693298"/>
            <a:chExt cx="1827848" cy="104335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914D7E1-E88F-D5DA-7066-C055777B96D1}"/>
                </a:ext>
              </a:extLst>
            </p:cNvPr>
            <p:cNvSpPr/>
            <p:nvPr/>
          </p:nvSpPr>
          <p:spPr>
            <a:xfrm>
              <a:off x="2457171" y="2693298"/>
              <a:ext cx="1694894" cy="67745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1E2AC8F-5F14-B5EE-CCBF-2378F48891B0}"/>
                </a:ext>
              </a:extLst>
            </p:cNvPr>
            <p:cNvSpPr txBox="1"/>
            <p:nvPr/>
          </p:nvSpPr>
          <p:spPr>
            <a:xfrm>
              <a:off x="2629694" y="3367324"/>
              <a:ext cx="1522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Merge log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C0AAD90-D4D6-4CB2-F280-F1E6B7713245}"/>
                </a:ext>
              </a:extLst>
            </p:cNvPr>
            <p:cNvSpPr/>
            <p:nvPr/>
          </p:nvSpPr>
          <p:spPr>
            <a:xfrm>
              <a:off x="2324217" y="3210274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F1D4E3F-D6CB-5533-4AFF-4F7D904482F5}"/>
              </a:ext>
            </a:extLst>
          </p:cNvPr>
          <p:cNvGrpSpPr/>
          <p:nvPr/>
        </p:nvGrpSpPr>
        <p:grpSpPr>
          <a:xfrm>
            <a:off x="5744378" y="2528566"/>
            <a:ext cx="2124657" cy="1621299"/>
            <a:chOff x="3583818" y="3161718"/>
            <a:chExt cx="2124657" cy="1621299"/>
          </a:xfrm>
        </p:grpSpPr>
        <p:pic>
          <p:nvPicPr>
            <p:cNvPr id="86" name="Graphic 85" descr="Decision chart outline">
              <a:extLst>
                <a:ext uri="{FF2B5EF4-FFF2-40B4-BE49-F238E27FC236}">
                  <a16:creationId xmlns:a16="http://schemas.microsoft.com/office/drawing/2014/main" id="{E35B8C08-8206-0DC6-4BA4-E7BF6EAF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3818" y="3390062"/>
              <a:ext cx="1392955" cy="1392955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92023A3-7325-9D4F-18AF-1C1DE1C15835}"/>
                </a:ext>
              </a:extLst>
            </p:cNvPr>
            <p:cNvSpPr txBox="1"/>
            <p:nvPr/>
          </p:nvSpPr>
          <p:spPr>
            <a:xfrm>
              <a:off x="4868696" y="3318768"/>
              <a:ext cx="839779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Meta Index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9459775-5B55-9CEC-A199-6DDDE95B7915}"/>
                </a:ext>
              </a:extLst>
            </p:cNvPr>
            <p:cNvSpPr/>
            <p:nvPr/>
          </p:nvSpPr>
          <p:spPr>
            <a:xfrm>
              <a:off x="4563219" y="3161718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A7324DF-297D-1F67-DF9F-3AA39F39A417}"/>
              </a:ext>
            </a:extLst>
          </p:cNvPr>
          <p:cNvGrpSpPr/>
          <p:nvPr/>
        </p:nvGrpSpPr>
        <p:grpSpPr>
          <a:xfrm>
            <a:off x="7404027" y="5083510"/>
            <a:ext cx="1307998" cy="746103"/>
            <a:chOff x="7208685" y="5252820"/>
            <a:chExt cx="1307998" cy="7461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3C16635-3A40-9635-3F3A-AD61A77F599D}"/>
                </a:ext>
              </a:extLst>
            </p:cNvPr>
            <p:cNvSpPr txBox="1"/>
            <p:nvPr/>
          </p:nvSpPr>
          <p:spPr>
            <a:xfrm>
              <a:off x="7286633" y="5352592"/>
              <a:ext cx="1230050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Disk Checkpoint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655CCA2-0E0E-6D92-480F-614F32AF8C2B}"/>
                </a:ext>
              </a:extLst>
            </p:cNvPr>
            <p:cNvSpPr/>
            <p:nvPr/>
          </p:nvSpPr>
          <p:spPr>
            <a:xfrm>
              <a:off x="7208685" y="5252820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8309598-7803-D128-D3E6-8C036383D934}"/>
              </a:ext>
            </a:extLst>
          </p:cNvPr>
          <p:cNvGrpSpPr/>
          <p:nvPr/>
        </p:nvGrpSpPr>
        <p:grpSpPr>
          <a:xfrm>
            <a:off x="3716556" y="4341563"/>
            <a:ext cx="1428261" cy="1209632"/>
            <a:chOff x="1586104" y="4516622"/>
            <a:chExt cx="1428261" cy="1209632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D8DE882-4F93-825A-149C-7E752C3B832E}"/>
                </a:ext>
              </a:extLst>
            </p:cNvPr>
            <p:cNvSpPr/>
            <p:nvPr/>
          </p:nvSpPr>
          <p:spPr>
            <a:xfrm>
              <a:off x="1780647" y="4516622"/>
              <a:ext cx="123371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BD6565F-D18B-E51F-1339-F2A5834DD386}"/>
                </a:ext>
              </a:extLst>
            </p:cNvPr>
            <p:cNvSpPr txBox="1"/>
            <p:nvPr/>
          </p:nvSpPr>
          <p:spPr>
            <a:xfrm>
              <a:off x="1883720" y="5321608"/>
              <a:ext cx="111763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Metadata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F3EB09F-D7A3-91F4-1221-E98429222810}"/>
                </a:ext>
              </a:extLst>
            </p:cNvPr>
            <p:cNvSpPr/>
            <p:nvPr/>
          </p:nvSpPr>
          <p:spPr>
            <a:xfrm>
              <a:off x="1586104" y="5288802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" name="Right Arrow 2">
            <a:extLst>
              <a:ext uri="{FF2B5EF4-FFF2-40B4-BE49-F238E27FC236}">
                <a16:creationId xmlns:a16="http://schemas.microsoft.com/office/drawing/2014/main" id="{97D4A9F3-6E41-384F-9274-F09F30EAC363}"/>
              </a:ext>
            </a:extLst>
          </p:cNvPr>
          <p:cNvSpPr/>
          <p:nvPr/>
        </p:nvSpPr>
        <p:spPr>
          <a:xfrm>
            <a:off x="971550" y="1872359"/>
            <a:ext cx="2094446" cy="38506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E62B77-62B1-179A-CDE5-DCB7F49B6CB7}"/>
              </a:ext>
            </a:extLst>
          </p:cNvPr>
          <p:cNvSpPr/>
          <p:nvPr/>
        </p:nvSpPr>
        <p:spPr>
          <a:xfrm>
            <a:off x="1383907" y="2016048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B604667-C155-BAA3-20D2-D30452429529}"/>
              </a:ext>
            </a:extLst>
          </p:cNvPr>
          <p:cNvSpPr/>
          <p:nvPr/>
        </p:nvSpPr>
        <p:spPr>
          <a:xfrm>
            <a:off x="3073503" y="3546756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5DAD18-75B3-0ECF-61DD-96FA7F8D83B6}"/>
              </a:ext>
            </a:extLst>
          </p:cNvPr>
          <p:cNvGrpSpPr/>
          <p:nvPr/>
        </p:nvGrpSpPr>
        <p:grpSpPr>
          <a:xfrm>
            <a:off x="1271729" y="2511279"/>
            <a:ext cx="975713" cy="1858153"/>
            <a:chOff x="6331271" y="3055786"/>
            <a:chExt cx="975713" cy="1858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AEA4FA-4770-744F-2FAD-E0A466FE3BB8}"/>
                </a:ext>
              </a:extLst>
            </p:cNvPr>
            <p:cNvSpPr txBox="1"/>
            <p:nvPr/>
          </p:nvSpPr>
          <p:spPr>
            <a:xfrm rot="16200000">
              <a:off x="6315645" y="3922600"/>
              <a:ext cx="1336347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Application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thread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A4167A2-BB5C-814F-A5C6-7E7A162A2CF8}"/>
                </a:ext>
              </a:extLst>
            </p:cNvPr>
            <p:cNvSpPr/>
            <p:nvPr/>
          </p:nvSpPr>
          <p:spPr>
            <a:xfrm>
              <a:off x="6630979" y="3217513"/>
              <a:ext cx="407167" cy="42952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D6DB5CF-1FC9-462F-97FA-B3075EC72919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B0BACC4-F0BF-0216-0AA8-6467DE1A54FE}"/>
              </a:ext>
            </a:extLst>
          </p:cNvPr>
          <p:cNvGrpSpPr/>
          <p:nvPr/>
        </p:nvGrpSpPr>
        <p:grpSpPr>
          <a:xfrm>
            <a:off x="1274048" y="2275184"/>
            <a:ext cx="1140956" cy="2409711"/>
            <a:chOff x="6331271" y="2805787"/>
            <a:chExt cx="1140956" cy="240971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02861F-E384-5AC2-65C5-E898FF2D08C7}"/>
                </a:ext>
              </a:extLst>
            </p:cNvPr>
            <p:cNvSpPr txBox="1"/>
            <p:nvPr/>
          </p:nvSpPr>
          <p:spPr>
            <a:xfrm rot="16200000">
              <a:off x="6175659" y="4015330"/>
              <a:ext cx="1754005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Dedicated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Worker N-0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E388CB3-4BBC-EF19-65B1-EAE2DDE1259A}"/>
                </a:ext>
              </a:extLst>
            </p:cNvPr>
            <p:cNvSpPr/>
            <p:nvPr/>
          </p:nvSpPr>
          <p:spPr>
            <a:xfrm>
              <a:off x="6630979" y="2805787"/>
              <a:ext cx="841248" cy="8412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2-4</a:t>
              </a: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D863949E-B107-44BD-7CC5-5F3FC36A9BB0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03C21A69-BDFD-E3C9-0F60-D98F368BEB04}"/>
              </a:ext>
            </a:extLst>
          </p:cNvPr>
          <p:cNvSpPr/>
          <p:nvPr/>
        </p:nvSpPr>
        <p:spPr>
          <a:xfrm>
            <a:off x="2754471" y="5130054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703A144-1049-9AFD-AD62-DC5949FE10DB}"/>
              </a:ext>
            </a:extLst>
          </p:cNvPr>
          <p:cNvSpPr/>
          <p:nvPr/>
        </p:nvSpPr>
        <p:spPr>
          <a:xfrm>
            <a:off x="3711735" y="5114172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F546D81-9453-CAF0-4D26-66007EC0BC04}"/>
              </a:ext>
            </a:extLst>
          </p:cNvPr>
          <p:cNvSpPr/>
          <p:nvPr/>
        </p:nvSpPr>
        <p:spPr>
          <a:xfrm>
            <a:off x="3983418" y="3259477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522EBE-7747-4A4D-57AB-4829D9A9E5FA}"/>
              </a:ext>
            </a:extLst>
          </p:cNvPr>
          <p:cNvSpPr/>
          <p:nvPr/>
        </p:nvSpPr>
        <p:spPr>
          <a:xfrm>
            <a:off x="3121523" y="4370002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6A714B7-8774-7EBE-4A80-65D43F9F281A}"/>
              </a:ext>
            </a:extLst>
          </p:cNvPr>
          <p:cNvSpPr/>
          <p:nvPr/>
        </p:nvSpPr>
        <p:spPr>
          <a:xfrm>
            <a:off x="3932155" y="4365171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71BC64-39F2-EB7C-528F-EEF26040AAE5}"/>
              </a:ext>
            </a:extLst>
          </p:cNvPr>
          <p:cNvSpPr/>
          <p:nvPr/>
        </p:nvSpPr>
        <p:spPr>
          <a:xfrm>
            <a:off x="4135716" y="2761551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F20192E-109A-983D-FF1E-69973BAE97A7}"/>
              </a:ext>
            </a:extLst>
          </p:cNvPr>
          <p:cNvGrpSpPr/>
          <p:nvPr/>
        </p:nvGrpSpPr>
        <p:grpSpPr>
          <a:xfrm>
            <a:off x="1291089" y="2275184"/>
            <a:ext cx="1140956" cy="2137881"/>
            <a:chOff x="6331271" y="2805787"/>
            <a:chExt cx="1140956" cy="213788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3ACE4A-979F-E63E-1805-FDE0FE3ADF6D}"/>
                </a:ext>
              </a:extLst>
            </p:cNvPr>
            <p:cNvSpPr txBox="1"/>
            <p:nvPr/>
          </p:nvSpPr>
          <p:spPr>
            <a:xfrm rot="16200000">
              <a:off x="6351351" y="3904666"/>
              <a:ext cx="143167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Background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thread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F2C0637-471B-8175-5EB1-EB2CF74ECF4F}"/>
                </a:ext>
              </a:extLst>
            </p:cNvPr>
            <p:cNvSpPr/>
            <p:nvPr/>
          </p:nvSpPr>
          <p:spPr>
            <a:xfrm>
              <a:off x="6630979" y="2805787"/>
              <a:ext cx="841248" cy="8412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5,6</a:t>
              </a: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B6EA793-2436-DAA6-8B10-B9D1FBE33E36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B7848844-0B1B-4C42-D23D-7602B419A49B}"/>
              </a:ext>
            </a:extLst>
          </p:cNvPr>
          <p:cNvSpPr/>
          <p:nvPr/>
        </p:nvSpPr>
        <p:spPr>
          <a:xfrm>
            <a:off x="5886339" y="3855399"/>
            <a:ext cx="383491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6E91C5BD-7F1A-4E5A-5F0F-2B4E2E4CB7CB}"/>
              </a:ext>
            </a:extLst>
          </p:cNvPr>
          <p:cNvSpPr/>
          <p:nvPr/>
        </p:nvSpPr>
        <p:spPr>
          <a:xfrm>
            <a:off x="6709048" y="3875719"/>
            <a:ext cx="781354" cy="1538557"/>
          </a:xfrm>
          <a:prstGeom prst="arc">
            <a:avLst>
              <a:gd name="adj1" fmla="val 16200000"/>
              <a:gd name="adj2" fmla="val 5717407"/>
            </a:avLst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5EA6089-634A-9032-375A-9D1E69897D69}"/>
              </a:ext>
            </a:extLst>
          </p:cNvPr>
          <p:cNvSpPr/>
          <p:nvPr/>
        </p:nvSpPr>
        <p:spPr>
          <a:xfrm>
            <a:off x="6652436" y="5324047"/>
            <a:ext cx="383491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0CF1506-0C09-8AC9-AE80-7FF8A996B399}"/>
              </a:ext>
            </a:extLst>
          </p:cNvPr>
          <p:cNvSpPr/>
          <p:nvPr/>
        </p:nvSpPr>
        <p:spPr>
          <a:xfrm>
            <a:off x="6719161" y="2538645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B230E8F-4660-A514-DFFD-48320B4A2D7E}"/>
              </a:ext>
            </a:extLst>
          </p:cNvPr>
          <p:cNvSpPr/>
          <p:nvPr/>
        </p:nvSpPr>
        <p:spPr>
          <a:xfrm>
            <a:off x="7400208" y="5082247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2765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0.0858 -1.85185E-6 C 0.12434 -1.85185E-6 0.172 0.03148 0.172 0.05718 L 0.172 0.11459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7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6" grpId="0" animBg="1"/>
      <p:bldP spid="47" grpId="0" animBg="1"/>
      <p:bldP spid="49" grpId="0" animBg="1"/>
      <p:bldP spid="50" grpId="0" animBg="1"/>
      <p:bldP spid="51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24E6-C0A9-C3E7-6316-B222CCAB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of a Get Request in Skye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A3D33-F4EB-53C3-64F1-7E0AA1CC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>
                <a:solidFill>
                  <a:schemeClr val="bg1"/>
                </a:solidFill>
              </a:rPr>
              <a:t>9/27/23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B1F48-4CE0-F2FE-9207-264B94944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>
                <a:solidFill>
                  <a:schemeClr val="bg1"/>
                </a:solidFill>
              </a:rPr>
              <a:pPr/>
              <a:t>83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4EE8B0CE-EE37-2418-5FB7-0A8FE9BD6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9260E8D6-A2D8-F76C-61F6-00A559FCE89B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3543BA-8F74-F8AB-9D11-956732832752}"/>
              </a:ext>
            </a:extLst>
          </p:cNvPr>
          <p:cNvSpPr/>
          <p:nvPr/>
        </p:nvSpPr>
        <p:spPr>
          <a:xfrm>
            <a:off x="2586039" y="1779154"/>
            <a:ext cx="8712342" cy="418623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7F5A87-013D-3D19-4599-59DCB3AF59C4}"/>
              </a:ext>
            </a:extLst>
          </p:cNvPr>
          <p:cNvSpPr/>
          <p:nvPr/>
        </p:nvSpPr>
        <p:spPr>
          <a:xfrm rot="5400000">
            <a:off x="3919136" y="1047870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0C1896-F979-69C2-9D4F-5166BC1AE1FD}"/>
              </a:ext>
            </a:extLst>
          </p:cNvPr>
          <p:cNvSpPr/>
          <p:nvPr/>
        </p:nvSpPr>
        <p:spPr>
          <a:xfrm>
            <a:off x="3094644" y="4341563"/>
            <a:ext cx="2040782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BBA87F-3812-4E48-76BD-ED9D910879C6}"/>
              </a:ext>
            </a:extLst>
          </p:cNvPr>
          <p:cNvSpPr/>
          <p:nvPr/>
        </p:nvSpPr>
        <p:spPr>
          <a:xfrm>
            <a:off x="5158207" y="432365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C50E3D-097E-F62B-39B0-959BE69BD513}"/>
              </a:ext>
            </a:extLst>
          </p:cNvPr>
          <p:cNvSpPr/>
          <p:nvPr/>
        </p:nvSpPr>
        <p:spPr>
          <a:xfrm rot="5400000">
            <a:off x="8033164" y="1048515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B2616B4-687F-57B7-F8A9-530BD3B9510C}"/>
              </a:ext>
            </a:extLst>
          </p:cNvPr>
          <p:cNvSpPr/>
          <p:nvPr/>
        </p:nvSpPr>
        <p:spPr>
          <a:xfrm rot="5400000">
            <a:off x="8041513" y="1041330"/>
            <a:ext cx="2440727" cy="4089707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CPU-1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D02B57D-032E-5B10-EAE7-30F7BE896D3D}"/>
              </a:ext>
            </a:extLst>
          </p:cNvPr>
          <p:cNvSpPr/>
          <p:nvPr/>
        </p:nvSpPr>
        <p:spPr>
          <a:xfrm>
            <a:off x="7203081" y="4316472"/>
            <a:ext cx="2038404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NVDIMM-2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78FFE0F-E3C2-A225-1EF4-9040AF44E170}"/>
              </a:ext>
            </a:extLst>
          </p:cNvPr>
          <p:cNvSpPr/>
          <p:nvPr/>
        </p:nvSpPr>
        <p:spPr>
          <a:xfrm>
            <a:off x="9266296" y="431711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NVDIMM-3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B3F8FAC-A661-BF1B-4A58-283A30C3580C}"/>
              </a:ext>
            </a:extLst>
          </p:cNvPr>
          <p:cNvSpPr/>
          <p:nvPr/>
        </p:nvSpPr>
        <p:spPr>
          <a:xfrm>
            <a:off x="3094644" y="1872359"/>
            <a:ext cx="8203735" cy="65313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NUMA-aware Request Router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7FDFC-DCA0-52CD-7386-42C0DB69BBC8}"/>
              </a:ext>
            </a:extLst>
          </p:cNvPr>
          <p:cNvSpPr/>
          <p:nvPr/>
        </p:nvSpPr>
        <p:spPr>
          <a:xfrm>
            <a:off x="7223308" y="4323657"/>
            <a:ext cx="2038404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EC89A9-B912-1C16-C9C0-20660069C73F}"/>
              </a:ext>
            </a:extLst>
          </p:cNvPr>
          <p:cNvSpPr/>
          <p:nvPr/>
        </p:nvSpPr>
        <p:spPr>
          <a:xfrm>
            <a:off x="9272235" y="4324300"/>
            <a:ext cx="2026145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11035E-E539-B1DB-3CBC-DAA931E40AB5}"/>
              </a:ext>
            </a:extLst>
          </p:cNvPr>
          <p:cNvSpPr/>
          <p:nvPr/>
        </p:nvSpPr>
        <p:spPr>
          <a:xfrm>
            <a:off x="3094644" y="5142219"/>
            <a:ext cx="8203735" cy="704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B92E1F-F711-7706-D8BC-FA7875D4D478}"/>
              </a:ext>
            </a:extLst>
          </p:cNvPr>
          <p:cNvGrpSpPr/>
          <p:nvPr/>
        </p:nvGrpSpPr>
        <p:grpSpPr>
          <a:xfrm>
            <a:off x="2790307" y="2746831"/>
            <a:ext cx="1089615" cy="1228493"/>
            <a:chOff x="659855" y="2921890"/>
            <a:chExt cx="1089615" cy="122849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764C501-EEA7-ADEC-CB80-DB74D91D5B4E}"/>
                </a:ext>
              </a:extLst>
            </p:cNvPr>
            <p:cNvSpPr txBox="1"/>
            <p:nvPr/>
          </p:nvSpPr>
          <p:spPr>
            <a:xfrm rot="16200000">
              <a:off x="507265" y="3074480"/>
              <a:ext cx="9515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Request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Queue</a:t>
              </a:r>
            </a:p>
          </p:txBody>
        </p:sp>
        <p:grpSp>
          <p:nvGrpSpPr>
            <p:cNvPr id="22" name="Graphic 17">
              <a:extLst>
                <a:ext uri="{FF2B5EF4-FFF2-40B4-BE49-F238E27FC236}">
                  <a16:creationId xmlns:a16="http://schemas.microsoft.com/office/drawing/2014/main" id="{E6E79562-1309-7630-28EF-94EB237DC0A4}"/>
                </a:ext>
              </a:extLst>
            </p:cNvPr>
            <p:cNvGrpSpPr/>
            <p:nvPr/>
          </p:nvGrpSpPr>
          <p:grpSpPr>
            <a:xfrm>
              <a:off x="1316223" y="2927098"/>
              <a:ext cx="433247" cy="938815"/>
              <a:chOff x="1316223" y="2927098"/>
              <a:chExt cx="433247" cy="938815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8B60FC9-AFA5-26B3-1483-A73321374BED}"/>
                  </a:ext>
                </a:extLst>
              </p:cNvPr>
              <p:cNvSpPr/>
              <p:nvPr/>
            </p:nvSpPr>
            <p:spPr>
              <a:xfrm>
                <a:off x="1332296" y="3336844"/>
                <a:ext cx="401100" cy="259466"/>
              </a:xfrm>
              <a:custGeom>
                <a:avLst/>
                <a:gdLst>
                  <a:gd name="connsiteX0" fmla="*/ -630 w 401100"/>
                  <a:gd name="connsiteY0" fmla="*/ -412 h 259466"/>
                  <a:gd name="connsiteX1" fmla="*/ 400470 w 401100"/>
                  <a:gd name="connsiteY1" fmla="*/ -412 h 259466"/>
                  <a:gd name="connsiteX2" fmla="*/ 400470 w 401100"/>
                  <a:gd name="connsiteY2" fmla="*/ 259055 h 259466"/>
                  <a:gd name="connsiteX3" fmla="*/ -630 w 401100"/>
                  <a:gd name="connsiteY3" fmla="*/ 259055 h 25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6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92AC9C5-E5E6-F723-83BD-BB39C4931613}"/>
                  </a:ext>
                </a:extLst>
              </p:cNvPr>
              <p:cNvSpPr/>
              <p:nvPr/>
            </p:nvSpPr>
            <p:spPr>
              <a:xfrm>
                <a:off x="1332296" y="3596311"/>
                <a:ext cx="401100" cy="259467"/>
              </a:xfrm>
              <a:custGeom>
                <a:avLst/>
                <a:gdLst>
                  <a:gd name="connsiteX0" fmla="*/ -630 w 401100"/>
                  <a:gd name="connsiteY0" fmla="*/ -412 h 259467"/>
                  <a:gd name="connsiteX1" fmla="*/ 400470 w 401100"/>
                  <a:gd name="connsiteY1" fmla="*/ -412 h 259467"/>
                  <a:gd name="connsiteX2" fmla="*/ 400470 w 401100"/>
                  <a:gd name="connsiteY2" fmla="*/ 259055 h 259467"/>
                  <a:gd name="connsiteX3" fmla="*/ -630 w 401100"/>
                  <a:gd name="connsiteY3" fmla="*/ 259055 h 25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7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9C6EDAF-3D85-D185-5CBF-77C93927311F}"/>
                  </a:ext>
                </a:extLst>
              </p:cNvPr>
              <p:cNvSpPr/>
              <p:nvPr/>
            </p:nvSpPr>
            <p:spPr>
              <a:xfrm>
                <a:off x="1316223" y="3336844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CAB42D4-3238-D91E-CB87-CCE335223C6F}"/>
                  </a:ext>
                </a:extLst>
              </p:cNvPr>
              <p:cNvSpPr/>
              <p:nvPr/>
            </p:nvSpPr>
            <p:spPr>
              <a:xfrm>
                <a:off x="1316223" y="3596311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999E202-01D8-FE10-EB6B-1EDA6D2FC0CF}"/>
                  </a:ext>
                </a:extLst>
              </p:cNvPr>
              <p:cNvSpPr/>
              <p:nvPr/>
            </p:nvSpPr>
            <p:spPr>
              <a:xfrm>
                <a:off x="1332296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9090EB4-A2CC-760D-7B63-58527216E2F3}"/>
                  </a:ext>
                </a:extLst>
              </p:cNvPr>
              <p:cNvSpPr/>
              <p:nvPr/>
            </p:nvSpPr>
            <p:spPr>
              <a:xfrm>
                <a:off x="1733397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07B69A6-E0FD-1D8E-969C-F3B7F5947B79}"/>
                  </a:ext>
                </a:extLst>
              </p:cNvPr>
              <p:cNvSpPr/>
              <p:nvPr/>
            </p:nvSpPr>
            <p:spPr>
              <a:xfrm>
                <a:off x="1316223" y="3855779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9F19AB-D278-ED3E-941E-06DBC057711A}"/>
                </a:ext>
              </a:extLst>
            </p:cNvPr>
            <p:cNvSpPr/>
            <p:nvPr/>
          </p:nvSpPr>
          <p:spPr>
            <a:xfrm>
              <a:off x="950030" y="3712931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6DF19CE-8C28-2468-D058-8E0EEBD8F2D5}"/>
              </a:ext>
            </a:extLst>
          </p:cNvPr>
          <p:cNvGrpSpPr/>
          <p:nvPr/>
        </p:nvGrpSpPr>
        <p:grpSpPr>
          <a:xfrm>
            <a:off x="2759292" y="4341563"/>
            <a:ext cx="1120630" cy="1216887"/>
            <a:chOff x="628840" y="4516622"/>
            <a:chExt cx="1120630" cy="1216887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23C89F3-126C-F9DD-AD72-0CC4E548ADD2}"/>
                </a:ext>
              </a:extLst>
            </p:cNvPr>
            <p:cNvSpPr/>
            <p:nvPr/>
          </p:nvSpPr>
          <p:spPr>
            <a:xfrm>
              <a:off x="964192" y="4516622"/>
              <a:ext cx="78527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1BA01F0-9AD5-F783-BE32-777B481B28F4}"/>
                </a:ext>
              </a:extLst>
            </p:cNvPr>
            <p:cNvSpPr txBox="1"/>
            <p:nvPr/>
          </p:nvSpPr>
          <p:spPr>
            <a:xfrm>
              <a:off x="935544" y="5316633"/>
              <a:ext cx="62483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Data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092E880-7521-352C-D713-5D7DE45365C3}"/>
                </a:ext>
              </a:extLst>
            </p:cNvPr>
            <p:cNvSpPr/>
            <p:nvPr/>
          </p:nvSpPr>
          <p:spPr>
            <a:xfrm>
              <a:off x="628840" y="5296057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77B546B-CF6B-61B2-AE9D-06BBD8DAFC30}"/>
              </a:ext>
            </a:extLst>
          </p:cNvPr>
          <p:cNvGrpSpPr/>
          <p:nvPr/>
        </p:nvGrpSpPr>
        <p:grpSpPr>
          <a:xfrm>
            <a:off x="3983419" y="2746831"/>
            <a:ext cx="1827848" cy="1043358"/>
            <a:chOff x="2324217" y="2693298"/>
            <a:chExt cx="1827848" cy="104335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914D7E1-E88F-D5DA-7066-C055777B96D1}"/>
                </a:ext>
              </a:extLst>
            </p:cNvPr>
            <p:cNvSpPr/>
            <p:nvPr/>
          </p:nvSpPr>
          <p:spPr>
            <a:xfrm>
              <a:off x="2457171" y="2693298"/>
              <a:ext cx="1694894" cy="67745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1E2AC8F-5F14-B5EE-CCBF-2378F48891B0}"/>
                </a:ext>
              </a:extLst>
            </p:cNvPr>
            <p:cNvSpPr txBox="1"/>
            <p:nvPr/>
          </p:nvSpPr>
          <p:spPr>
            <a:xfrm>
              <a:off x="2629694" y="3367324"/>
              <a:ext cx="1522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Merge log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C0AAD90-D4D6-4CB2-F280-F1E6B7713245}"/>
                </a:ext>
              </a:extLst>
            </p:cNvPr>
            <p:cNvSpPr/>
            <p:nvPr/>
          </p:nvSpPr>
          <p:spPr>
            <a:xfrm>
              <a:off x="2324217" y="3210274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F1D4E3F-D6CB-5533-4AFF-4F7D904482F5}"/>
              </a:ext>
            </a:extLst>
          </p:cNvPr>
          <p:cNvGrpSpPr/>
          <p:nvPr/>
        </p:nvGrpSpPr>
        <p:grpSpPr>
          <a:xfrm>
            <a:off x="5744378" y="2528566"/>
            <a:ext cx="2124657" cy="1621299"/>
            <a:chOff x="3583818" y="3161718"/>
            <a:chExt cx="2124657" cy="1621299"/>
          </a:xfrm>
        </p:grpSpPr>
        <p:pic>
          <p:nvPicPr>
            <p:cNvPr id="86" name="Graphic 85" descr="Decision chart outline">
              <a:extLst>
                <a:ext uri="{FF2B5EF4-FFF2-40B4-BE49-F238E27FC236}">
                  <a16:creationId xmlns:a16="http://schemas.microsoft.com/office/drawing/2014/main" id="{E35B8C08-8206-0DC6-4BA4-E7BF6EAF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3818" y="3390062"/>
              <a:ext cx="1392955" cy="1392955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92023A3-7325-9D4F-18AF-1C1DE1C15835}"/>
                </a:ext>
              </a:extLst>
            </p:cNvPr>
            <p:cNvSpPr txBox="1"/>
            <p:nvPr/>
          </p:nvSpPr>
          <p:spPr>
            <a:xfrm>
              <a:off x="4868696" y="3318768"/>
              <a:ext cx="839779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Meta Index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9459775-5B55-9CEC-A199-6DDDE95B7915}"/>
                </a:ext>
              </a:extLst>
            </p:cNvPr>
            <p:cNvSpPr/>
            <p:nvPr/>
          </p:nvSpPr>
          <p:spPr>
            <a:xfrm>
              <a:off x="4563219" y="3161718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8309598-7803-D128-D3E6-8C036383D934}"/>
              </a:ext>
            </a:extLst>
          </p:cNvPr>
          <p:cNvGrpSpPr/>
          <p:nvPr/>
        </p:nvGrpSpPr>
        <p:grpSpPr>
          <a:xfrm>
            <a:off x="3911099" y="4341563"/>
            <a:ext cx="1233718" cy="1174318"/>
            <a:chOff x="1780647" y="4516622"/>
            <a:chExt cx="1233718" cy="117431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D8DE882-4F93-825A-149C-7E752C3B832E}"/>
                </a:ext>
              </a:extLst>
            </p:cNvPr>
            <p:cNvSpPr/>
            <p:nvPr/>
          </p:nvSpPr>
          <p:spPr>
            <a:xfrm>
              <a:off x="1780647" y="4516622"/>
              <a:ext cx="123371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BD6565F-D18B-E51F-1339-F2A5834DD386}"/>
                </a:ext>
              </a:extLst>
            </p:cNvPr>
            <p:cNvSpPr txBox="1"/>
            <p:nvPr/>
          </p:nvSpPr>
          <p:spPr>
            <a:xfrm>
              <a:off x="1788426" y="5321608"/>
              <a:ext cx="1212929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Metadata</a:t>
              </a:r>
            </a:p>
          </p:txBody>
        </p:sp>
      </p:grpSp>
      <p:sp>
        <p:nvSpPr>
          <p:cNvPr id="3" name="Right Arrow 2">
            <a:extLst>
              <a:ext uri="{FF2B5EF4-FFF2-40B4-BE49-F238E27FC236}">
                <a16:creationId xmlns:a16="http://schemas.microsoft.com/office/drawing/2014/main" id="{F399BD4D-D96B-7573-132E-C6C0202331DF}"/>
              </a:ext>
            </a:extLst>
          </p:cNvPr>
          <p:cNvSpPr/>
          <p:nvPr/>
        </p:nvSpPr>
        <p:spPr>
          <a:xfrm>
            <a:off x="971550" y="1872359"/>
            <a:ext cx="2094446" cy="38506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767093-62AF-DA8C-4522-BCB59127ED82}"/>
              </a:ext>
            </a:extLst>
          </p:cNvPr>
          <p:cNvGrpSpPr/>
          <p:nvPr/>
        </p:nvGrpSpPr>
        <p:grpSpPr>
          <a:xfrm>
            <a:off x="1271729" y="2432602"/>
            <a:ext cx="1024770" cy="2044542"/>
            <a:chOff x="6331271" y="2977109"/>
            <a:chExt cx="1024770" cy="204454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718366-F797-3120-BF33-F5A8EFC2944A}"/>
                </a:ext>
              </a:extLst>
            </p:cNvPr>
            <p:cNvSpPr txBox="1"/>
            <p:nvPr/>
          </p:nvSpPr>
          <p:spPr>
            <a:xfrm rot="16200000">
              <a:off x="6284021" y="4030312"/>
              <a:ext cx="1336347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Application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thread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13A865-4672-7595-DF16-F810E8D6C8E2}"/>
                </a:ext>
              </a:extLst>
            </p:cNvPr>
            <p:cNvSpPr/>
            <p:nvPr/>
          </p:nvSpPr>
          <p:spPr>
            <a:xfrm>
              <a:off x="6514793" y="2977109"/>
              <a:ext cx="841248" cy="8412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1-3</a:t>
              </a: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E50C441-327D-5DA7-F03B-D4863BC04DB7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D0BFA32B-44FF-A709-2280-A3EDB7903D3B}"/>
              </a:ext>
            </a:extLst>
          </p:cNvPr>
          <p:cNvSpPr/>
          <p:nvPr/>
        </p:nvSpPr>
        <p:spPr>
          <a:xfrm>
            <a:off x="1383907" y="2016048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155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17" grpId="0" animBg="1"/>
      <p:bldP spid="118" grpId="0" animBg="1"/>
      <p:bldP spid="119" grpId="0" animBg="1"/>
      <p:bldP spid="78" grpId="0" animBg="1"/>
      <p:bldP spid="14" grpId="0" animBg="1"/>
      <p:bldP spid="15" grpId="0" animBg="1"/>
      <p:bldP spid="16" grpId="0" animBg="1"/>
      <p:bldP spid="3" grpId="0" animBg="1"/>
      <p:bldP spid="4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24E6-C0A9-C3E7-6316-B222CCAB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of a Get Request in Skye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A3D33-F4EB-53C3-64F1-7E0AA1CC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>
                <a:solidFill>
                  <a:schemeClr val="bg1"/>
                </a:solidFill>
              </a:rPr>
              <a:t>9/27/23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B1F48-4CE0-F2FE-9207-264B94944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>
                <a:solidFill>
                  <a:schemeClr val="bg1"/>
                </a:solidFill>
              </a:rPr>
              <a:pPr/>
              <a:t>84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4EE8B0CE-EE37-2418-5FB7-0A8FE9BD6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9260E8D6-A2D8-F76C-61F6-00A559FCE89B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3543BA-8F74-F8AB-9D11-956732832752}"/>
              </a:ext>
            </a:extLst>
          </p:cNvPr>
          <p:cNvSpPr/>
          <p:nvPr/>
        </p:nvSpPr>
        <p:spPr>
          <a:xfrm>
            <a:off x="2586039" y="1779154"/>
            <a:ext cx="8712342" cy="418623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7F5A87-013D-3D19-4599-59DCB3AF59C4}"/>
              </a:ext>
            </a:extLst>
          </p:cNvPr>
          <p:cNvSpPr/>
          <p:nvPr/>
        </p:nvSpPr>
        <p:spPr>
          <a:xfrm rot="5400000">
            <a:off x="3919136" y="1047870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0C1896-F979-69C2-9D4F-5166BC1AE1FD}"/>
              </a:ext>
            </a:extLst>
          </p:cNvPr>
          <p:cNvSpPr/>
          <p:nvPr/>
        </p:nvSpPr>
        <p:spPr>
          <a:xfrm>
            <a:off x="3094644" y="4341563"/>
            <a:ext cx="2040782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BBA87F-3812-4E48-76BD-ED9D910879C6}"/>
              </a:ext>
            </a:extLst>
          </p:cNvPr>
          <p:cNvSpPr/>
          <p:nvPr/>
        </p:nvSpPr>
        <p:spPr>
          <a:xfrm>
            <a:off x="5158207" y="432365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C50E3D-097E-F62B-39B0-959BE69BD513}"/>
              </a:ext>
            </a:extLst>
          </p:cNvPr>
          <p:cNvSpPr/>
          <p:nvPr/>
        </p:nvSpPr>
        <p:spPr>
          <a:xfrm rot="5400000">
            <a:off x="8033164" y="1048515"/>
            <a:ext cx="2440727" cy="4089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CPU-1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B2616B4-687F-57B7-F8A9-530BD3B9510C}"/>
              </a:ext>
            </a:extLst>
          </p:cNvPr>
          <p:cNvSpPr/>
          <p:nvPr/>
        </p:nvSpPr>
        <p:spPr>
          <a:xfrm rot="5400000">
            <a:off x="8041513" y="1041330"/>
            <a:ext cx="2440727" cy="4089707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CPU-1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D02B57D-032E-5B10-EAE7-30F7BE896D3D}"/>
              </a:ext>
            </a:extLst>
          </p:cNvPr>
          <p:cNvSpPr/>
          <p:nvPr/>
        </p:nvSpPr>
        <p:spPr>
          <a:xfrm>
            <a:off x="7203081" y="4316472"/>
            <a:ext cx="2038404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NVDIMM-2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78FFE0F-E3C2-A225-1EF4-9040AF44E170}"/>
              </a:ext>
            </a:extLst>
          </p:cNvPr>
          <p:cNvSpPr/>
          <p:nvPr/>
        </p:nvSpPr>
        <p:spPr>
          <a:xfrm>
            <a:off x="9266296" y="4317115"/>
            <a:ext cx="2026145" cy="843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NVDIMM-3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B3F8FAC-A661-BF1B-4A58-283A30C3580C}"/>
              </a:ext>
            </a:extLst>
          </p:cNvPr>
          <p:cNvSpPr/>
          <p:nvPr/>
        </p:nvSpPr>
        <p:spPr>
          <a:xfrm>
            <a:off x="3094644" y="1872359"/>
            <a:ext cx="8203735" cy="65313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NUMA-aware Request Router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7FDFC-DCA0-52CD-7386-42C0DB69BBC8}"/>
              </a:ext>
            </a:extLst>
          </p:cNvPr>
          <p:cNvSpPr/>
          <p:nvPr/>
        </p:nvSpPr>
        <p:spPr>
          <a:xfrm>
            <a:off x="7223308" y="4323657"/>
            <a:ext cx="2038404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EC89A9-B912-1C16-C9C0-20660069C73F}"/>
              </a:ext>
            </a:extLst>
          </p:cNvPr>
          <p:cNvSpPr/>
          <p:nvPr/>
        </p:nvSpPr>
        <p:spPr>
          <a:xfrm>
            <a:off x="9272235" y="4324300"/>
            <a:ext cx="2026145" cy="8434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NVDIMM-3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11035E-E539-B1DB-3CBC-DAA931E40AB5}"/>
              </a:ext>
            </a:extLst>
          </p:cNvPr>
          <p:cNvSpPr/>
          <p:nvPr/>
        </p:nvSpPr>
        <p:spPr>
          <a:xfrm>
            <a:off x="3094644" y="5142219"/>
            <a:ext cx="8203735" cy="704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B92E1F-F711-7706-D8BC-FA7875D4D478}"/>
              </a:ext>
            </a:extLst>
          </p:cNvPr>
          <p:cNvGrpSpPr/>
          <p:nvPr/>
        </p:nvGrpSpPr>
        <p:grpSpPr>
          <a:xfrm>
            <a:off x="2790307" y="2746831"/>
            <a:ext cx="1089615" cy="1228493"/>
            <a:chOff x="659855" y="2921890"/>
            <a:chExt cx="1089615" cy="122849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764C501-EEA7-ADEC-CB80-DB74D91D5B4E}"/>
                </a:ext>
              </a:extLst>
            </p:cNvPr>
            <p:cNvSpPr txBox="1"/>
            <p:nvPr/>
          </p:nvSpPr>
          <p:spPr>
            <a:xfrm rot="16200000">
              <a:off x="507265" y="3074480"/>
              <a:ext cx="9515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Request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Queue</a:t>
              </a:r>
            </a:p>
          </p:txBody>
        </p:sp>
        <p:grpSp>
          <p:nvGrpSpPr>
            <p:cNvPr id="22" name="Graphic 17">
              <a:extLst>
                <a:ext uri="{FF2B5EF4-FFF2-40B4-BE49-F238E27FC236}">
                  <a16:creationId xmlns:a16="http://schemas.microsoft.com/office/drawing/2014/main" id="{E6E79562-1309-7630-28EF-94EB237DC0A4}"/>
                </a:ext>
              </a:extLst>
            </p:cNvPr>
            <p:cNvGrpSpPr/>
            <p:nvPr/>
          </p:nvGrpSpPr>
          <p:grpSpPr>
            <a:xfrm>
              <a:off x="1316223" y="2927098"/>
              <a:ext cx="433247" cy="938815"/>
              <a:chOff x="1316223" y="2927098"/>
              <a:chExt cx="433247" cy="938815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8B60FC9-AFA5-26B3-1483-A73321374BED}"/>
                  </a:ext>
                </a:extLst>
              </p:cNvPr>
              <p:cNvSpPr/>
              <p:nvPr/>
            </p:nvSpPr>
            <p:spPr>
              <a:xfrm>
                <a:off x="1332296" y="3336844"/>
                <a:ext cx="401100" cy="259466"/>
              </a:xfrm>
              <a:custGeom>
                <a:avLst/>
                <a:gdLst>
                  <a:gd name="connsiteX0" fmla="*/ -630 w 401100"/>
                  <a:gd name="connsiteY0" fmla="*/ -412 h 259466"/>
                  <a:gd name="connsiteX1" fmla="*/ 400470 w 401100"/>
                  <a:gd name="connsiteY1" fmla="*/ -412 h 259466"/>
                  <a:gd name="connsiteX2" fmla="*/ 400470 w 401100"/>
                  <a:gd name="connsiteY2" fmla="*/ 259055 h 259466"/>
                  <a:gd name="connsiteX3" fmla="*/ -630 w 401100"/>
                  <a:gd name="connsiteY3" fmla="*/ 259055 h 25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6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92AC9C5-E5E6-F723-83BD-BB39C4931613}"/>
                  </a:ext>
                </a:extLst>
              </p:cNvPr>
              <p:cNvSpPr/>
              <p:nvPr/>
            </p:nvSpPr>
            <p:spPr>
              <a:xfrm>
                <a:off x="1332296" y="3596311"/>
                <a:ext cx="401100" cy="259467"/>
              </a:xfrm>
              <a:custGeom>
                <a:avLst/>
                <a:gdLst>
                  <a:gd name="connsiteX0" fmla="*/ -630 w 401100"/>
                  <a:gd name="connsiteY0" fmla="*/ -412 h 259467"/>
                  <a:gd name="connsiteX1" fmla="*/ 400470 w 401100"/>
                  <a:gd name="connsiteY1" fmla="*/ -412 h 259467"/>
                  <a:gd name="connsiteX2" fmla="*/ 400470 w 401100"/>
                  <a:gd name="connsiteY2" fmla="*/ 259055 h 259467"/>
                  <a:gd name="connsiteX3" fmla="*/ -630 w 401100"/>
                  <a:gd name="connsiteY3" fmla="*/ 259055 h 25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100" h="259467">
                    <a:moveTo>
                      <a:pt x="-630" y="-412"/>
                    </a:moveTo>
                    <a:lnTo>
                      <a:pt x="400470" y="-412"/>
                    </a:lnTo>
                    <a:lnTo>
                      <a:pt x="400470" y="259055"/>
                    </a:lnTo>
                    <a:lnTo>
                      <a:pt x="-630" y="259055"/>
                    </a:lnTo>
                    <a:close/>
                  </a:path>
                </a:pathLst>
              </a:custGeom>
              <a:solidFill>
                <a:srgbClr val="D0DCF0"/>
              </a:solidFill>
              <a:ln w="7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9C6EDAF-3D85-D185-5CBF-77C93927311F}"/>
                  </a:ext>
                </a:extLst>
              </p:cNvPr>
              <p:cNvSpPr/>
              <p:nvPr/>
            </p:nvSpPr>
            <p:spPr>
              <a:xfrm>
                <a:off x="1316223" y="3336844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CAB42D4-3238-D91E-CB87-CCE335223C6F}"/>
                  </a:ext>
                </a:extLst>
              </p:cNvPr>
              <p:cNvSpPr/>
              <p:nvPr/>
            </p:nvSpPr>
            <p:spPr>
              <a:xfrm>
                <a:off x="1316223" y="3596311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999E202-01D8-FE10-EB6B-1EDA6D2FC0CF}"/>
                  </a:ext>
                </a:extLst>
              </p:cNvPr>
              <p:cNvSpPr/>
              <p:nvPr/>
            </p:nvSpPr>
            <p:spPr>
              <a:xfrm>
                <a:off x="1332296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9090EB4-A2CC-760D-7B63-58527216E2F3}"/>
                  </a:ext>
                </a:extLst>
              </p:cNvPr>
              <p:cNvSpPr/>
              <p:nvPr/>
            </p:nvSpPr>
            <p:spPr>
              <a:xfrm>
                <a:off x="1733397" y="2927098"/>
                <a:ext cx="7143" cy="938815"/>
              </a:xfrm>
              <a:custGeom>
                <a:avLst/>
                <a:gdLst>
                  <a:gd name="connsiteX0" fmla="*/ -630 w 7143"/>
                  <a:gd name="connsiteY0" fmla="*/ -412 h 938815"/>
                  <a:gd name="connsiteX1" fmla="*/ -630 w 7143"/>
                  <a:gd name="connsiteY1" fmla="*/ 938404 h 93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938815">
                    <a:moveTo>
                      <a:pt x="-630" y="-412"/>
                    </a:moveTo>
                    <a:lnTo>
                      <a:pt x="-630" y="938404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07B69A6-E0FD-1D8E-969C-F3B7F5947B79}"/>
                  </a:ext>
                </a:extLst>
              </p:cNvPr>
              <p:cNvSpPr/>
              <p:nvPr/>
            </p:nvSpPr>
            <p:spPr>
              <a:xfrm>
                <a:off x="1316223" y="3855779"/>
                <a:ext cx="433247" cy="4504"/>
              </a:xfrm>
              <a:custGeom>
                <a:avLst/>
                <a:gdLst>
                  <a:gd name="connsiteX0" fmla="*/ -630 w 433247"/>
                  <a:gd name="connsiteY0" fmla="*/ -412 h 4504"/>
                  <a:gd name="connsiteX1" fmla="*/ 432617 w 433247"/>
                  <a:gd name="connsiteY1" fmla="*/ -412 h 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247" h="4504">
                    <a:moveTo>
                      <a:pt x="-630" y="-412"/>
                    </a:moveTo>
                    <a:lnTo>
                      <a:pt x="432617" y="-412"/>
                    </a:lnTo>
                  </a:path>
                </a:pathLst>
              </a:custGeom>
              <a:noFill/>
              <a:ln w="321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9F19AB-D278-ED3E-941E-06DBC057711A}"/>
                </a:ext>
              </a:extLst>
            </p:cNvPr>
            <p:cNvSpPr/>
            <p:nvPr/>
          </p:nvSpPr>
          <p:spPr>
            <a:xfrm>
              <a:off x="950030" y="3712931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6DF19CE-8C28-2468-D058-8E0EEBD8F2D5}"/>
              </a:ext>
            </a:extLst>
          </p:cNvPr>
          <p:cNvGrpSpPr/>
          <p:nvPr/>
        </p:nvGrpSpPr>
        <p:grpSpPr>
          <a:xfrm>
            <a:off x="2759292" y="4341563"/>
            <a:ext cx="1120630" cy="1216887"/>
            <a:chOff x="628840" y="4516622"/>
            <a:chExt cx="1120630" cy="1216887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23C89F3-126C-F9DD-AD72-0CC4E548ADD2}"/>
                </a:ext>
              </a:extLst>
            </p:cNvPr>
            <p:cNvSpPr/>
            <p:nvPr/>
          </p:nvSpPr>
          <p:spPr>
            <a:xfrm>
              <a:off x="964192" y="4516622"/>
              <a:ext cx="78527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1BA01F0-9AD5-F783-BE32-777B481B28F4}"/>
                </a:ext>
              </a:extLst>
            </p:cNvPr>
            <p:cNvSpPr txBox="1"/>
            <p:nvPr/>
          </p:nvSpPr>
          <p:spPr>
            <a:xfrm>
              <a:off x="935544" y="5316633"/>
              <a:ext cx="62483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Data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092E880-7521-352C-D713-5D7DE45365C3}"/>
                </a:ext>
              </a:extLst>
            </p:cNvPr>
            <p:cNvSpPr/>
            <p:nvPr/>
          </p:nvSpPr>
          <p:spPr>
            <a:xfrm>
              <a:off x="628840" y="5296057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77B546B-CF6B-61B2-AE9D-06BBD8DAFC30}"/>
              </a:ext>
            </a:extLst>
          </p:cNvPr>
          <p:cNvGrpSpPr/>
          <p:nvPr/>
        </p:nvGrpSpPr>
        <p:grpSpPr>
          <a:xfrm>
            <a:off x="3983419" y="2746831"/>
            <a:ext cx="1827848" cy="1043358"/>
            <a:chOff x="2324217" y="2693298"/>
            <a:chExt cx="1827848" cy="104335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914D7E1-E88F-D5DA-7066-C055777B96D1}"/>
                </a:ext>
              </a:extLst>
            </p:cNvPr>
            <p:cNvSpPr/>
            <p:nvPr/>
          </p:nvSpPr>
          <p:spPr>
            <a:xfrm>
              <a:off x="2457171" y="2693298"/>
              <a:ext cx="1694894" cy="67745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1E2AC8F-5F14-B5EE-CCBF-2378F48891B0}"/>
                </a:ext>
              </a:extLst>
            </p:cNvPr>
            <p:cNvSpPr txBox="1"/>
            <p:nvPr/>
          </p:nvSpPr>
          <p:spPr>
            <a:xfrm>
              <a:off x="2629694" y="3367324"/>
              <a:ext cx="1522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Merge log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C0AAD90-D4D6-4CB2-F280-F1E6B7713245}"/>
                </a:ext>
              </a:extLst>
            </p:cNvPr>
            <p:cNvSpPr/>
            <p:nvPr/>
          </p:nvSpPr>
          <p:spPr>
            <a:xfrm>
              <a:off x="2324217" y="3210274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F1D4E3F-D6CB-5533-4AFF-4F7D904482F5}"/>
              </a:ext>
            </a:extLst>
          </p:cNvPr>
          <p:cNvGrpSpPr/>
          <p:nvPr/>
        </p:nvGrpSpPr>
        <p:grpSpPr>
          <a:xfrm>
            <a:off x="5744378" y="2528566"/>
            <a:ext cx="2124657" cy="1621299"/>
            <a:chOff x="3583818" y="3161718"/>
            <a:chExt cx="2124657" cy="1621299"/>
          </a:xfrm>
        </p:grpSpPr>
        <p:pic>
          <p:nvPicPr>
            <p:cNvPr id="86" name="Graphic 85" descr="Decision chart outline">
              <a:extLst>
                <a:ext uri="{FF2B5EF4-FFF2-40B4-BE49-F238E27FC236}">
                  <a16:creationId xmlns:a16="http://schemas.microsoft.com/office/drawing/2014/main" id="{E35B8C08-8206-0DC6-4BA4-E7BF6EAF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3818" y="3390062"/>
              <a:ext cx="1392955" cy="1392955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92023A3-7325-9D4F-18AF-1C1DE1C15835}"/>
                </a:ext>
              </a:extLst>
            </p:cNvPr>
            <p:cNvSpPr txBox="1"/>
            <p:nvPr/>
          </p:nvSpPr>
          <p:spPr>
            <a:xfrm>
              <a:off x="4868696" y="3318768"/>
              <a:ext cx="839779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Meta Index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9459775-5B55-9CEC-A199-6DDDE95B7915}"/>
                </a:ext>
              </a:extLst>
            </p:cNvPr>
            <p:cNvSpPr/>
            <p:nvPr/>
          </p:nvSpPr>
          <p:spPr>
            <a:xfrm>
              <a:off x="4563219" y="3161718"/>
              <a:ext cx="428625" cy="4374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" name="Right Arrow 2">
            <a:extLst>
              <a:ext uri="{FF2B5EF4-FFF2-40B4-BE49-F238E27FC236}">
                <a16:creationId xmlns:a16="http://schemas.microsoft.com/office/drawing/2014/main" id="{F399BD4D-D96B-7573-132E-C6C0202331DF}"/>
              </a:ext>
            </a:extLst>
          </p:cNvPr>
          <p:cNvSpPr/>
          <p:nvPr/>
        </p:nvSpPr>
        <p:spPr>
          <a:xfrm>
            <a:off x="971550" y="1872359"/>
            <a:ext cx="2094446" cy="38506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DFE13B-B316-6451-A1D0-4CAA4224B3F4}"/>
              </a:ext>
            </a:extLst>
          </p:cNvPr>
          <p:cNvSpPr/>
          <p:nvPr/>
        </p:nvSpPr>
        <p:spPr>
          <a:xfrm>
            <a:off x="6719331" y="2522394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A3FB74-8BD2-D1D4-BF6E-74E4A344A7EF}"/>
              </a:ext>
            </a:extLst>
          </p:cNvPr>
          <p:cNvSpPr/>
          <p:nvPr/>
        </p:nvSpPr>
        <p:spPr>
          <a:xfrm>
            <a:off x="1383907" y="2016048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6C7AA1-60CA-84B6-C7BD-ECEA578D30BA}"/>
              </a:ext>
            </a:extLst>
          </p:cNvPr>
          <p:cNvGrpSpPr/>
          <p:nvPr/>
        </p:nvGrpSpPr>
        <p:grpSpPr>
          <a:xfrm>
            <a:off x="1271729" y="2432602"/>
            <a:ext cx="1024770" cy="2044542"/>
            <a:chOff x="6331271" y="2977109"/>
            <a:chExt cx="1024770" cy="204454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34B8CD0-FE4A-10DF-0DD1-7EBF66B92BA1}"/>
                </a:ext>
              </a:extLst>
            </p:cNvPr>
            <p:cNvSpPr txBox="1"/>
            <p:nvPr/>
          </p:nvSpPr>
          <p:spPr>
            <a:xfrm rot="16200000">
              <a:off x="6284021" y="4030312"/>
              <a:ext cx="1336347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Application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thread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43E6290-1857-775E-E57B-187CA9495C17}"/>
                </a:ext>
              </a:extLst>
            </p:cNvPr>
            <p:cNvSpPr/>
            <p:nvPr/>
          </p:nvSpPr>
          <p:spPr>
            <a:xfrm>
              <a:off x="6514793" y="2977109"/>
              <a:ext cx="841248" cy="8412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1-3</a:t>
              </a: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5D5566E6-7CF9-C6D7-13DC-84AA7247EAC3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9618E4-4919-E7A8-ABD0-30D02B81A1B2}"/>
              </a:ext>
            </a:extLst>
          </p:cNvPr>
          <p:cNvGrpSpPr/>
          <p:nvPr/>
        </p:nvGrpSpPr>
        <p:grpSpPr>
          <a:xfrm>
            <a:off x="1291719" y="2469565"/>
            <a:ext cx="1044556" cy="2159712"/>
            <a:chOff x="6331271" y="3055786"/>
            <a:chExt cx="1044556" cy="215971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92A282-5DCF-DBCE-75B2-4F5C3B235A16}"/>
                </a:ext>
              </a:extLst>
            </p:cNvPr>
            <p:cNvSpPr txBox="1"/>
            <p:nvPr/>
          </p:nvSpPr>
          <p:spPr>
            <a:xfrm rot="16200000">
              <a:off x="6175659" y="4015330"/>
              <a:ext cx="1754005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Dedicated </a:t>
              </a:r>
              <a:br>
                <a:rPr lang="en-US" dirty="0">
                  <a:latin typeface="+mj-lt"/>
                </a:rPr>
              </a:br>
              <a:r>
                <a:rPr lang="en-US" dirty="0">
                  <a:latin typeface="+mj-lt"/>
                </a:rPr>
                <a:t>Worker N-0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31CA894-A317-0592-06FA-835D085262BF}"/>
                </a:ext>
              </a:extLst>
            </p:cNvPr>
            <p:cNvSpPr/>
            <p:nvPr/>
          </p:nvSpPr>
          <p:spPr>
            <a:xfrm>
              <a:off x="6630979" y="3083699"/>
              <a:ext cx="533117" cy="56333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4</a:t>
              </a: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E8E4019B-33C7-8A7B-C466-966316CEF2EB}"/>
                </a:ext>
              </a:extLst>
            </p:cNvPr>
            <p:cNvSpPr/>
            <p:nvPr/>
          </p:nvSpPr>
          <p:spPr>
            <a:xfrm>
              <a:off x="6331271" y="3055786"/>
              <a:ext cx="407167" cy="1301012"/>
            </a:xfrm>
            <a:custGeom>
              <a:avLst/>
              <a:gdLst>
                <a:gd name="connsiteX0" fmla="*/ 368716 w 676061"/>
                <a:gd name="connsiteY0" fmla="*/ 0 h 2757948"/>
                <a:gd name="connsiteX1" fmla="*/ 663683 w 676061"/>
                <a:gd name="connsiteY1" fmla="*/ 309716 h 2757948"/>
                <a:gd name="connsiteX2" fmla="*/ 6 w 676061"/>
                <a:gd name="connsiteY2" fmla="*/ 604684 h 2757948"/>
                <a:gd name="connsiteX3" fmla="*/ 663683 w 676061"/>
                <a:gd name="connsiteY3" fmla="*/ 988142 h 2757948"/>
                <a:gd name="connsiteX4" fmla="*/ 6 w 676061"/>
                <a:gd name="connsiteY4" fmla="*/ 1268361 h 2757948"/>
                <a:gd name="connsiteX5" fmla="*/ 648935 w 676061"/>
                <a:gd name="connsiteY5" fmla="*/ 1637071 h 2757948"/>
                <a:gd name="connsiteX6" fmla="*/ 6 w 676061"/>
                <a:gd name="connsiteY6" fmla="*/ 1887794 h 2757948"/>
                <a:gd name="connsiteX7" fmla="*/ 663683 w 676061"/>
                <a:gd name="connsiteY7" fmla="*/ 2168013 h 2757948"/>
                <a:gd name="connsiteX8" fmla="*/ 29503 w 676061"/>
                <a:gd name="connsiteY8" fmla="*/ 2462981 h 2757948"/>
                <a:gd name="connsiteX9" fmla="*/ 353967 w 676061"/>
                <a:gd name="connsiteY9" fmla="*/ 2728452 h 2757948"/>
                <a:gd name="connsiteX10" fmla="*/ 383464 w 676061"/>
                <a:gd name="connsiteY10" fmla="*/ 2743200 h 2757948"/>
                <a:gd name="connsiteX11" fmla="*/ 383464 w 676061"/>
                <a:gd name="connsiteY11" fmla="*/ 2743200 h 2757948"/>
                <a:gd name="connsiteX12" fmla="*/ 383464 w 676061"/>
                <a:gd name="connsiteY12" fmla="*/ 2757948 h 275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6061" h="2757948">
                  <a:moveTo>
                    <a:pt x="368716" y="0"/>
                  </a:moveTo>
                  <a:cubicBezTo>
                    <a:pt x="546925" y="104467"/>
                    <a:pt x="725135" y="208935"/>
                    <a:pt x="663683" y="309716"/>
                  </a:cubicBezTo>
                  <a:cubicBezTo>
                    <a:pt x="602231" y="410497"/>
                    <a:pt x="6" y="491613"/>
                    <a:pt x="6" y="604684"/>
                  </a:cubicBezTo>
                  <a:cubicBezTo>
                    <a:pt x="6" y="717755"/>
                    <a:pt x="663683" y="877529"/>
                    <a:pt x="663683" y="988142"/>
                  </a:cubicBezTo>
                  <a:cubicBezTo>
                    <a:pt x="663683" y="1098755"/>
                    <a:pt x="2464" y="1160206"/>
                    <a:pt x="6" y="1268361"/>
                  </a:cubicBezTo>
                  <a:cubicBezTo>
                    <a:pt x="-2452" y="1376516"/>
                    <a:pt x="648935" y="1533832"/>
                    <a:pt x="648935" y="1637071"/>
                  </a:cubicBezTo>
                  <a:cubicBezTo>
                    <a:pt x="648935" y="1740310"/>
                    <a:pt x="-2452" y="1799304"/>
                    <a:pt x="6" y="1887794"/>
                  </a:cubicBezTo>
                  <a:cubicBezTo>
                    <a:pt x="2464" y="1976284"/>
                    <a:pt x="658767" y="2072149"/>
                    <a:pt x="663683" y="2168013"/>
                  </a:cubicBezTo>
                  <a:cubicBezTo>
                    <a:pt x="668599" y="2263877"/>
                    <a:pt x="81122" y="2369575"/>
                    <a:pt x="29503" y="2462981"/>
                  </a:cubicBezTo>
                  <a:cubicBezTo>
                    <a:pt x="-22116" y="2556387"/>
                    <a:pt x="294973" y="2681749"/>
                    <a:pt x="353967" y="2728452"/>
                  </a:cubicBezTo>
                  <a:cubicBezTo>
                    <a:pt x="412961" y="2775155"/>
                    <a:pt x="383464" y="2743200"/>
                    <a:pt x="383464" y="2743200"/>
                  </a:cubicBezTo>
                  <a:lnTo>
                    <a:pt x="383464" y="2743200"/>
                  </a:lnTo>
                  <a:lnTo>
                    <a:pt x="383464" y="27579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EE5DD0F6-E2CB-CC1D-5708-3F6B5EB84288}"/>
              </a:ext>
            </a:extLst>
          </p:cNvPr>
          <p:cNvSpPr/>
          <p:nvPr/>
        </p:nvSpPr>
        <p:spPr>
          <a:xfrm>
            <a:off x="3090099" y="3535301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B11996-E798-2E96-11F4-F6AB30B92660}"/>
              </a:ext>
            </a:extLst>
          </p:cNvPr>
          <p:cNvSpPr/>
          <p:nvPr/>
        </p:nvSpPr>
        <p:spPr>
          <a:xfrm>
            <a:off x="3121523" y="4370002"/>
            <a:ext cx="365760" cy="36576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D9451A5-C01E-68F1-C62B-5DA9659965B6}"/>
              </a:ext>
            </a:extLst>
          </p:cNvPr>
          <p:cNvSpPr/>
          <p:nvPr/>
        </p:nvSpPr>
        <p:spPr>
          <a:xfrm>
            <a:off x="2755760" y="5118220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pic>
        <p:nvPicPr>
          <p:cNvPr id="41" name="Graphic 40" descr="Decision chart outline">
            <a:extLst>
              <a:ext uri="{FF2B5EF4-FFF2-40B4-BE49-F238E27FC236}">
                <a16:creationId xmlns:a16="http://schemas.microsoft.com/office/drawing/2014/main" id="{565C8D55-1BB8-1551-4557-718F475095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3308" y="2753627"/>
            <a:ext cx="1392955" cy="139295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D8ABF6C4-EE7C-7AEE-D1C3-EE60A669B34A}"/>
              </a:ext>
            </a:extLst>
          </p:cNvPr>
          <p:cNvGrpSpPr/>
          <p:nvPr/>
        </p:nvGrpSpPr>
        <p:grpSpPr>
          <a:xfrm>
            <a:off x="3911099" y="4341563"/>
            <a:ext cx="1233718" cy="1174318"/>
            <a:chOff x="1780647" y="4516622"/>
            <a:chExt cx="1233718" cy="1174318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80AA5F5-B05F-93D8-774C-3C48F6D5685B}"/>
                </a:ext>
              </a:extLst>
            </p:cNvPr>
            <p:cNvSpPr/>
            <p:nvPr/>
          </p:nvSpPr>
          <p:spPr>
            <a:xfrm>
              <a:off x="1780647" y="4516622"/>
              <a:ext cx="1233718" cy="800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8CA35C6-4B42-8503-D30D-6350BA8C25FD}"/>
                </a:ext>
              </a:extLst>
            </p:cNvPr>
            <p:cNvSpPr txBox="1"/>
            <p:nvPr/>
          </p:nvSpPr>
          <p:spPr>
            <a:xfrm>
              <a:off x="1788426" y="5321608"/>
              <a:ext cx="1212929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Metadata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A12E8BF7-6E9C-2208-D055-565F39739DBE}"/>
              </a:ext>
            </a:extLst>
          </p:cNvPr>
          <p:cNvSpPr/>
          <p:nvPr/>
        </p:nvSpPr>
        <p:spPr>
          <a:xfrm>
            <a:off x="4112503" y="2756910"/>
            <a:ext cx="1694894" cy="677457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607A233-438E-FDF1-3621-0E8B34F0219E}"/>
              </a:ext>
            </a:extLst>
          </p:cNvPr>
          <p:cNvSpPr/>
          <p:nvPr/>
        </p:nvSpPr>
        <p:spPr>
          <a:xfrm>
            <a:off x="3992349" y="3259477"/>
            <a:ext cx="428625" cy="4374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5353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0.0858 -1.85185E-6 C 0.12434 -1.85185E-6 0.172 0.03148 0.172 0.05718 L 0.172 0.11459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-3.95833E-6 -0.17801 C -3.95833E-6 -0.25764 -0.05351 -0.35602 -0.09674 -0.35602 L -0.19349 -0.35602 " pathEditMode="relative" rAng="16200000" ptsTypes="AAAA">
                                      <p:cBhvr>
                                        <p:cTn id="4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74" y="-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8" grpId="1" animBg="1"/>
      <p:bldP spid="37" grpId="0" animBg="1"/>
      <p:bldP spid="38" grpId="0" animBg="1"/>
      <p:bldP spid="38" grpId="1" animBg="1"/>
      <p:bldP spid="39" grpId="0" animBg="1"/>
      <p:bldP spid="47" grpId="0" animBg="1"/>
      <p:bldP spid="1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4EA8-B878-BF99-B306-6CDFCAA3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B234-6EAE-9FD0-AB93-BB13C0DE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10K lines of C++ code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nvLOG</a:t>
            </a:r>
            <a:r>
              <a:rPr lang="en-US" dirty="0"/>
              <a:t>: Software-managed NVDIMMs</a:t>
            </a:r>
          </a:p>
          <a:p>
            <a:r>
              <a:rPr lang="en-US" dirty="0"/>
              <a:t>Batching and Media-specific optimizations</a:t>
            </a:r>
          </a:p>
          <a:p>
            <a:r>
              <a:rPr lang="en-US" dirty="0" err="1"/>
              <a:t>nt</a:t>
            </a:r>
            <a:r>
              <a:rPr lang="en-US" dirty="0"/>
              <a:t>-stores to write to NVDIMMs</a:t>
            </a:r>
          </a:p>
          <a:p>
            <a:r>
              <a:rPr lang="en-US" dirty="0"/>
              <a:t>AVX-enabled </a:t>
            </a:r>
            <a:r>
              <a:rPr lang="en-US" dirty="0" err="1"/>
              <a:t>memcpy</a:t>
            </a:r>
            <a:r>
              <a:rPr lang="en-US" dirty="0"/>
              <a:t> to read from NVDIMMs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Indexes: FASTER in-memory key-value store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976D0-E222-211B-F191-CBFC4F49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78128-26A9-403D-CC9C-53B1E9A5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60D17B6D-070B-D8B9-FCE0-B365F2350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125B6814-DE22-3D3E-FD30-C01D16CFE0F0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5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4EA8-B878-BF99-B306-6CDFCAA3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B234-6EAE-9FD0-AB93-BB13C0DE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Experimental setup: </a:t>
            </a:r>
          </a:p>
          <a:p>
            <a:pPr marL="0" indent="0">
              <a:buNone/>
            </a:pPr>
            <a:r>
              <a:rPr lang="en-US" dirty="0"/>
              <a:t>Chameleon cloud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compute_nvdimm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server</a:t>
            </a:r>
          </a:p>
          <a:p>
            <a:r>
              <a:rPr lang="en-US" dirty="0"/>
              <a:t>Four socket NUMA server</a:t>
            </a:r>
          </a:p>
          <a:p>
            <a:r>
              <a:rPr lang="en-US" dirty="0"/>
              <a:t>56 cores per CPU</a:t>
            </a:r>
          </a:p>
          <a:p>
            <a:r>
              <a:rPr lang="en-US" dirty="0"/>
              <a:t>3 TB of PM as 24 x 128 GB NVDIMMs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Standard YCSB workloads with 8B keys and 256B values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976D0-E222-211B-F191-CBFC4F49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78128-26A9-403D-CC9C-53B1E9A5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DA11C824-28C6-1B0C-BFE0-0358D441D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F494BF8B-17EF-5E34-5B6E-66C138C690D5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379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4EA8-B878-BF99-B306-6CDFCAA3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B234-6EAE-9FD0-AB93-BB13C0DE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Throughput and scalability of Skye for write-dominant workloads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Performance of Skye relative to state-of-the-art PM stores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Configurable parameters of Skye and latency of requests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Memory and CPU overheads of Skye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976D0-E222-211B-F191-CBFC4F49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78128-26A9-403D-CC9C-53B1E9A5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12DB5B3A-5240-23E3-BB91-A68AD1377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0ADC1053-506D-E6E4-6A17-04569068CF09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EFC7F5-9909-5D17-E430-09238054AA5F}"/>
              </a:ext>
            </a:extLst>
          </p:cNvPr>
          <p:cNvSpPr/>
          <p:nvPr/>
        </p:nvSpPr>
        <p:spPr>
          <a:xfrm>
            <a:off x="782781" y="2886075"/>
            <a:ext cx="10515600" cy="3157538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77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4EA8-B878-BF99-B306-6CDFCAA3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Skye: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B234-6EAE-9FD0-AB93-BB13C0DE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Workload: YCSB Load-A with 8B keys and 256B values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976D0-E222-211B-F191-CBFC4F49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78128-26A9-403D-CC9C-53B1E9A5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88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D00B85-91BC-48E7-B4BF-36B853540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452201"/>
              </p:ext>
            </p:extLst>
          </p:nvPr>
        </p:nvGraphicFramePr>
        <p:xfrm>
          <a:off x="838200" y="2742699"/>
          <a:ext cx="105156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17">
                  <a:extLst>
                    <a:ext uri="{9D8B030D-6E8A-4147-A177-3AD203B41FA5}">
                      <a16:colId xmlns:a16="http://schemas.microsoft.com/office/drawing/2014/main" val="4113002457"/>
                    </a:ext>
                  </a:extLst>
                </a:gridCol>
                <a:gridCol w="1637070">
                  <a:extLst>
                    <a:ext uri="{9D8B030D-6E8A-4147-A177-3AD203B41FA5}">
                      <a16:colId xmlns:a16="http://schemas.microsoft.com/office/drawing/2014/main" val="2402461005"/>
                    </a:ext>
                  </a:extLst>
                </a:gridCol>
                <a:gridCol w="8492613">
                  <a:extLst>
                    <a:ext uri="{9D8B030D-6E8A-4147-A177-3AD203B41FA5}">
                      <a16:colId xmlns:a16="http://schemas.microsoft.com/office/drawing/2014/main" val="3530085627"/>
                    </a:ext>
                  </a:extLst>
                </a:gridCol>
              </a:tblGrid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FlatStore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Efficient Log-Structured Key-Value Storage Engine for Persistent Memory (ASPLOS’20)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9965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17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Viper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Efficient Hybrid PMem-DRAM Key-Value Store 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(VLDB’21)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071050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9D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ChameleonDB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 key-value store for optane persistent memory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(Eurosys’21)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30611"/>
                  </a:ext>
                </a:extLst>
              </a:tr>
              <a:tr h="352523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Skye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 PM key-value store with fine-grained control over all PM accesses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52133"/>
                  </a:ext>
                </a:extLst>
              </a:tr>
            </a:tbl>
          </a:graphicData>
        </a:graphic>
      </p:graphicFrame>
      <p:pic>
        <p:nvPicPr>
          <p:cNvPr id="7" name="Picture 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F77B65BC-8389-BD7F-D082-40F038611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27"/>
          <a:stretch/>
        </p:blipFill>
        <p:spPr>
          <a:xfrm>
            <a:off x="2680712" y="2411975"/>
            <a:ext cx="8673088" cy="3764988"/>
          </a:xfrm>
          <a:prstGeom prst="rect">
            <a:avLst/>
          </a:prstGeom>
        </p:spPr>
      </p:pic>
      <p:pic>
        <p:nvPicPr>
          <p:cNvPr id="9" name="Graphic 8" descr="Partial sun with solid fill">
            <a:extLst>
              <a:ext uri="{FF2B5EF4-FFF2-40B4-BE49-F238E27FC236}">
                <a16:creationId xmlns:a16="http://schemas.microsoft.com/office/drawing/2014/main" id="{55F6CA69-1D25-A099-522B-CFBDE9CB1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10" name="Hexagon 9">
            <a:extLst>
              <a:ext uri="{FF2B5EF4-FFF2-40B4-BE49-F238E27FC236}">
                <a16:creationId xmlns:a16="http://schemas.microsoft.com/office/drawing/2014/main" id="{B17635AA-951E-D6F6-FB95-3621B32C8CEB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0DA7E65-D6F2-B5DA-6CD2-E4A65B18D732}"/>
              </a:ext>
            </a:extLst>
          </p:cNvPr>
          <p:cNvCxnSpPr>
            <a:cxnSpLocks/>
          </p:cNvCxnSpPr>
          <p:nvPr/>
        </p:nvCxnSpPr>
        <p:spPr>
          <a:xfrm>
            <a:off x="10702814" y="3415509"/>
            <a:ext cx="0" cy="101932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7FA7EFE-5C43-282B-99FF-D7FE1D884A48}"/>
              </a:ext>
            </a:extLst>
          </p:cNvPr>
          <p:cNvSpPr txBox="1"/>
          <p:nvPr/>
        </p:nvSpPr>
        <p:spPr>
          <a:xfrm>
            <a:off x="10187067" y="3709582"/>
            <a:ext cx="515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53003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12A21-1C31-DB54-D719-5F3D4788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Skye: Throughput and Scalability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9582E-58F4-8F9E-EEE0-5144D0EA8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89</a:t>
            </a:fld>
            <a:endParaRPr lang="en-US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56F212CD-1A60-B796-CE0D-FA38C62FF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Workload</a:t>
            </a:r>
          </a:p>
          <a:p>
            <a:r>
              <a:rPr lang="en-US" dirty="0"/>
              <a:t>YCSB Load-A workload</a:t>
            </a:r>
          </a:p>
          <a:p>
            <a:r>
              <a:rPr lang="en-US" dirty="0"/>
              <a:t>8B keys, 256B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Single NVDIMM</a:t>
            </a:r>
          </a:p>
          <a:p>
            <a:r>
              <a:rPr lang="en-US" dirty="0"/>
              <a:t>7.2 Mops/s (1x throughput)</a:t>
            </a:r>
          </a:p>
          <a:p>
            <a:r>
              <a:rPr lang="en-US" dirty="0"/>
              <a:t>89% of write bandwidth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 NVDIMMs across 4 NUMA nodes</a:t>
            </a:r>
          </a:p>
          <a:p>
            <a:r>
              <a:rPr lang="en-US" dirty="0"/>
              <a:t>～28 Mops/s (3.9x throughput)</a:t>
            </a:r>
          </a:p>
          <a:p>
            <a:r>
              <a:rPr lang="en-US" dirty="0"/>
              <a:t>86% of PM write bandwidth</a:t>
            </a:r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00570AB3-B420-0E29-893F-CF61BF61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09EB5C0B-C5DF-2070-8BED-305F2A7E9612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0E7A25-81B8-277C-D9B5-11349FADB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675352"/>
              </p:ext>
            </p:extLst>
          </p:nvPr>
        </p:nvGraphicFramePr>
        <p:xfrm>
          <a:off x="5057776" y="2628900"/>
          <a:ext cx="5938838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396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37684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295297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  <a:gridCol w="1295297">
                  <a:extLst>
                    <a:ext uri="{9D8B030D-6E8A-4147-A177-3AD203B41FA5}">
                      <a16:colId xmlns:a16="http://schemas.microsoft.com/office/drawing/2014/main" val="3002236750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#NVDIMMs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Mops/s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 %</a:t>
                      </a:r>
                      <a:r>
                        <a:rPr lang="en-US" sz="2400" dirty="0" err="1">
                          <a:latin typeface="+mj-lt"/>
                        </a:rPr>
                        <a:t>bw</a:t>
                      </a:r>
                      <a:endParaRPr lang="en-US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Scaling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89%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1x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4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86%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3.9x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72C961F-39C4-3048-D106-7F94334F63B7}"/>
              </a:ext>
            </a:extLst>
          </p:cNvPr>
          <p:cNvSpPr/>
          <p:nvPr/>
        </p:nvSpPr>
        <p:spPr>
          <a:xfrm>
            <a:off x="5057775" y="2559752"/>
            <a:ext cx="5938838" cy="1040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F899FB-3CC9-0E7D-6675-A90FF8857055}"/>
              </a:ext>
            </a:extLst>
          </p:cNvPr>
          <p:cNvSpPr/>
          <p:nvPr/>
        </p:nvSpPr>
        <p:spPr>
          <a:xfrm>
            <a:off x="5057775" y="3663949"/>
            <a:ext cx="59388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6DB7641-0E5D-D174-36FA-8D174B355742}"/>
              </a:ext>
            </a:extLst>
          </p:cNvPr>
          <p:cNvSpPr txBox="1">
            <a:spLocks/>
          </p:cNvSpPr>
          <p:nvPr/>
        </p:nvSpPr>
        <p:spPr>
          <a:xfrm>
            <a:off x="782781" y="5169587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Skye outperforms existing PM stores by up to 2 – 5x across YCSB workloads</a:t>
            </a:r>
          </a:p>
        </p:txBody>
      </p:sp>
    </p:spTree>
    <p:extLst>
      <p:ext uri="{BB962C8B-B14F-4D97-AF65-F5344CB8AC3E}">
        <p14:creationId xmlns:p14="http://schemas.microsoft.com/office/powerpoint/2010/main" val="107122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4D49-BC4A-A0A5-7E79-6C75BD6B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CXL Emulation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070E7-89E2-E19D-37B0-0CC358658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nvLOG can be extended to support slower media like CXL-SSDs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Skye obtains 88% of available emulated-CXL attached PM bandwidth [1]</a:t>
            </a:r>
            <a:br>
              <a:rPr lang="en-US" dirty="0"/>
            </a:b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CXL performance is more nuanced than remote NUMA [2]</a:t>
            </a:r>
            <a:br>
              <a:rPr lang="en-US" dirty="0"/>
            </a:br>
            <a:r>
              <a:rPr lang="en-US" dirty="0"/>
              <a:t>Next steps: Evaluate Skye with realistic CXL emulation or with real CXL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F41BB-E062-1111-2233-5A3ABF97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E8572-A6AA-670E-82D7-EB429A85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D025AC1A-EE26-853C-F1B6-8D60FC445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234099E1-9670-7528-C023-7CABA724CD60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3C2DA-48CD-D936-79DE-07CF8F62BBC2}"/>
              </a:ext>
            </a:extLst>
          </p:cNvPr>
          <p:cNvSpPr txBox="1"/>
          <p:nvPr/>
        </p:nvSpPr>
        <p:spPr>
          <a:xfrm>
            <a:off x="821267" y="5150544"/>
            <a:ext cx="105155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[1] </a:t>
            </a:r>
            <a:r>
              <a:rPr lang="en-US" sz="1600" b="0" i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Ahn</a:t>
            </a:r>
            <a:r>
              <a:rPr lang="en-US" sz="1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, </a:t>
            </a:r>
            <a:r>
              <a:rPr lang="en-US" sz="1600" b="0" i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Minseon</a:t>
            </a:r>
            <a:r>
              <a:rPr lang="en-US" sz="1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, et al. "Enabling CXL Memory Expansion for In-Memory Database Management Systems." </a:t>
            </a:r>
            <a:r>
              <a:rPr lang="en-US" sz="16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Data Management on New Hardware</a:t>
            </a:r>
            <a:r>
              <a:rPr lang="en-US" sz="1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. 2022. 1-5.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[2]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Myoungsoo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 Jung. Hello bytes, bye blocks: PCIe storage meets compute express link for memory expansion (CXL-SSD). In Proceedings of the 14th ACM Workshop on Hot Topics in Storage and File Systems. 45–51 </a:t>
            </a:r>
          </a:p>
        </p:txBody>
      </p:sp>
    </p:spTree>
    <p:extLst>
      <p:ext uri="{BB962C8B-B14F-4D97-AF65-F5344CB8AC3E}">
        <p14:creationId xmlns:p14="http://schemas.microsoft.com/office/powerpoint/2010/main" val="364847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4D49-BC4A-A0A5-7E79-6C75BD6B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Skye: Limitations and Tradeoffs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070E7-89E2-E19D-37B0-0CC358658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Skye trades low latency for obtain scalable and high throughput</a:t>
            </a:r>
            <a:br>
              <a:rPr lang="en-US" dirty="0"/>
            </a:br>
            <a:r>
              <a:rPr lang="en-US" dirty="0"/>
              <a:t>Supports flexible batching to operate at low latency and throughput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In-direct access provides high throughput and incurs high CPU utilization</a:t>
            </a:r>
            <a:br>
              <a:rPr lang="en-US" dirty="0"/>
            </a:br>
            <a:r>
              <a:rPr lang="en-US" dirty="0"/>
              <a:t>Skye allows concurrent reads and writes to PM to lower CPU utilization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F41BB-E062-1111-2233-5A3ABF97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E8572-A6AA-670E-82D7-EB429A85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3AF962B6-ABE4-6484-BCD1-39BD507A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8F1687AC-84C6-95C8-0202-C5AC56B18ED3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0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4D59-C27F-0CB0-8E0B-2EB4752E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Skye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5483E-A407-E461-F9CF-AE8960711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6653"/>
            <a:ext cx="10515600" cy="42303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+mj-lt"/>
              </a:rPr>
              <a:t>Minimizes I/O bottlenecks to obtain high PM bandwidth utilization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/>
              <a:t>Provides in-direct access to PM for applications and employs software-managed NVDIMMs to retain control over all PM accesses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Leverages DRAM indexes and SSDs to avoid overloading PM controllers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With four NVDIMMs across four NUMA </a:t>
            </a:r>
            <a:r>
              <a:rPr lang="en-US" dirty="0"/>
              <a:t>nodes, Skye obtains 86% of available PM write bandwidth 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B597D-2783-1BD5-8C18-A4AAA6BC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92</a:t>
            </a:fld>
            <a:endParaRPr lang="en-US"/>
          </a:p>
        </p:txBody>
      </p:sp>
      <p:pic>
        <p:nvPicPr>
          <p:cNvPr id="5" name="Graphic 4" descr="Partial sun with solid fill">
            <a:extLst>
              <a:ext uri="{FF2B5EF4-FFF2-40B4-BE49-F238E27FC236}">
                <a16:creationId xmlns:a16="http://schemas.microsoft.com/office/drawing/2014/main" id="{731A9E49-5F8C-06A9-F0E7-77D9F1196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3865" y="609906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18B33212-1601-C339-F06B-AA31A06E01FC}"/>
              </a:ext>
            </a:extLst>
          </p:cNvPr>
          <p:cNvSpPr/>
          <p:nvPr/>
        </p:nvSpPr>
        <p:spPr>
          <a:xfrm>
            <a:off x="6763028" y="621090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0E204F-DE21-9E3D-5424-E8D3254D74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Minimizing I/O Bottlenecks in Distributed Databases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C0B716-6679-9297-1E1C-9132FFBA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716CB7-34DA-2574-2836-34B69D72BD20}"/>
              </a:ext>
            </a:extLst>
          </p:cNvPr>
          <p:cNvGrpSpPr/>
          <p:nvPr/>
        </p:nvGrpSpPr>
        <p:grpSpPr>
          <a:xfrm>
            <a:off x="5214845" y="3830148"/>
            <a:ext cx="1674853" cy="1660742"/>
            <a:chOff x="5214845" y="3830148"/>
            <a:chExt cx="1674853" cy="166074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B44DE4B-70C6-C60E-0283-57A32B6DBABA}"/>
                </a:ext>
              </a:extLst>
            </p:cNvPr>
            <p:cNvGrpSpPr/>
            <p:nvPr/>
          </p:nvGrpSpPr>
          <p:grpSpPr>
            <a:xfrm>
              <a:off x="5511944" y="3830148"/>
              <a:ext cx="1080656" cy="914400"/>
              <a:chOff x="6411216" y="4735059"/>
              <a:chExt cx="1080656" cy="914400"/>
            </a:xfrm>
          </p:grpSpPr>
          <p:pic>
            <p:nvPicPr>
              <p:cNvPr id="11" name="Graphic 10" descr="Mountain scene with solid fill">
                <a:extLst>
                  <a:ext uri="{FF2B5EF4-FFF2-40B4-BE49-F238E27FC236}">
                    <a16:creationId xmlns:a16="http://schemas.microsoft.com/office/drawing/2014/main" id="{2E2998B4-33E8-4D2B-9EEE-D6762F0665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494344" y="4735059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2" name="Hexagon 11">
                <a:extLst>
                  <a:ext uri="{FF2B5EF4-FFF2-40B4-BE49-F238E27FC236}">
                    <a16:creationId xmlns:a16="http://schemas.microsoft.com/office/drawing/2014/main" id="{2E6FCAD8-69C9-B4E5-10B9-EA6EB50DE0E9}"/>
                  </a:ext>
                </a:extLst>
              </p:cNvPr>
              <p:cNvSpPr/>
              <p:nvPr/>
            </p:nvSpPr>
            <p:spPr>
              <a:xfrm>
                <a:off x="6411216" y="4735059"/>
                <a:ext cx="1080656" cy="914400"/>
              </a:xfrm>
              <a:prstGeom prst="hexagon">
                <a:avLst/>
              </a:prstGeom>
              <a:noFill/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id="{19592CAD-97FA-82D3-8C62-9872A79959F5}"/>
                </a:ext>
              </a:extLst>
            </p:cNvPr>
            <p:cNvSpPr txBox="1">
              <a:spLocks/>
            </p:cNvSpPr>
            <p:nvPr/>
          </p:nvSpPr>
          <p:spPr>
            <a:xfrm>
              <a:off x="5214845" y="4928395"/>
              <a:ext cx="1674853" cy="5624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Cascades</a:t>
              </a: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B5EE3-006E-5208-C0FE-FE4254183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9A23-7CDF-9D47-8F8E-172D198F3120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8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F180C-A149-D414-6BA3-1E7A3D692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Distributed Databases: Performance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DE40B-3397-3CBD-42F4-C1571BD51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4520"/>
            <a:ext cx="10515600" cy="43024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Databases distributed across multiple servers but operate like they are on one server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For consistent recovery, logs are updated in the critical path of transactions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3C64C-8E5B-71E7-FBEC-3995D862F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94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FF387CD-E5B3-D0C0-917F-13E6788A81B0}"/>
              </a:ext>
            </a:extLst>
          </p:cNvPr>
          <p:cNvCxnSpPr>
            <a:cxnSpLocks/>
          </p:cNvCxnSpPr>
          <p:nvPr/>
        </p:nvCxnSpPr>
        <p:spPr>
          <a:xfrm flipV="1">
            <a:off x="1905975" y="396771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7B05B69-8109-D40A-20E2-AB0505C7DC8F}"/>
              </a:ext>
            </a:extLst>
          </p:cNvPr>
          <p:cNvSpPr/>
          <p:nvPr/>
        </p:nvSpPr>
        <p:spPr>
          <a:xfrm>
            <a:off x="3459500" y="2603994"/>
            <a:ext cx="5092763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7" name="Graphic 6" descr="Database outline">
            <a:extLst>
              <a:ext uri="{FF2B5EF4-FFF2-40B4-BE49-F238E27FC236}">
                <a16:creationId xmlns:a16="http://schemas.microsoft.com/office/drawing/2014/main" id="{A8342FD7-5CB4-F620-75D7-768E86E3B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58232" y="3404474"/>
            <a:ext cx="1126479" cy="1126479"/>
          </a:xfrm>
          <a:prstGeom prst="rect">
            <a:avLst/>
          </a:prstGeom>
        </p:spPr>
      </p:pic>
      <p:pic>
        <p:nvPicPr>
          <p:cNvPr id="8" name="Graphic 7" descr="Database outline">
            <a:extLst>
              <a:ext uri="{FF2B5EF4-FFF2-40B4-BE49-F238E27FC236}">
                <a16:creationId xmlns:a16="http://schemas.microsoft.com/office/drawing/2014/main" id="{C38A0DBE-6A54-4D47-BB67-217B28D889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412" y="3404475"/>
            <a:ext cx="1126479" cy="1126479"/>
          </a:xfrm>
          <a:prstGeom prst="rect">
            <a:avLst/>
          </a:prstGeom>
        </p:spPr>
      </p:pic>
      <p:pic>
        <p:nvPicPr>
          <p:cNvPr id="9" name="Graphic 8" descr="Database outline">
            <a:extLst>
              <a:ext uri="{FF2B5EF4-FFF2-40B4-BE49-F238E27FC236}">
                <a16:creationId xmlns:a16="http://schemas.microsoft.com/office/drawing/2014/main" id="{479D00D2-1ECC-6025-C6F8-076BE5E43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81190" y="3406639"/>
            <a:ext cx="1126479" cy="11264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A7B8F5-5C39-75BF-CA02-1E3DDBB82ED3}"/>
              </a:ext>
            </a:extLst>
          </p:cNvPr>
          <p:cNvSpPr txBox="1"/>
          <p:nvPr/>
        </p:nvSpPr>
        <p:spPr>
          <a:xfrm>
            <a:off x="6217634" y="3541263"/>
            <a:ext cx="498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+mj-lt"/>
              </a:rPr>
              <a:t>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E4AB03-1C68-7EB4-F5B6-3B71B0911701}"/>
              </a:ext>
            </a:extLst>
          </p:cNvPr>
          <p:cNvCxnSpPr>
            <a:cxnSpLocks/>
          </p:cNvCxnSpPr>
          <p:nvPr/>
        </p:nvCxnSpPr>
        <p:spPr>
          <a:xfrm>
            <a:off x="3459500" y="3085840"/>
            <a:ext cx="38402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A386892-7F50-426B-8AB5-D7D2CCC8DE58}"/>
              </a:ext>
            </a:extLst>
          </p:cNvPr>
          <p:cNvCxnSpPr>
            <a:cxnSpLocks/>
          </p:cNvCxnSpPr>
          <p:nvPr/>
        </p:nvCxnSpPr>
        <p:spPr>
          <a:xfrm>
            <a:off x="4443761" y="3070342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CC80524-3014-054F-04B6-B20A4CFF855F}"/>
              </a:ext>
            </a:extLst>
          </p:cNvPr>
          <p:cNvCxnSpPr>
            <a:cxnSpLocks/>
          </p:cNvCxnSpPr>
          <p:nvPr/>
        </p:nvCxnSpPr>
        <p:spPr>
          <a:xfrm>
            <a:off x="5612441" y="3070342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487627B-B8E9-6514-A321-942270E8AFED}"/>
              </a:ext>
            </a:extLst>
          </p:cNvPr>
          <p:cNvCxnSpPr>
            <a:cxnSpLocks/>
          </p:cNvCxnSpPr>
          <p:nvPr/>
        </p:nvCxnSpPr>
        <p:spPr>
          <a:xfrm>
            <a:off x="7299780" y="3070342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School girl outline">
            <a:extLst>
              <a:ext uri="{FF2B5EF4-FFF2-40B4-BE49-F238E27FC236}">
                <a16:creationId xmlns:a16="http://schemas.microsoft.com/office/drawing/2014/main" id="{21FC2714-7F16-006A-D923-C0578F1A8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" y="3415255"/>
            <a:ext cx="1126479" cy="1126479"/>
          </a:xfrm>
          <a:prstGeom prst="rect">
            <a:avLst/>
          </a:prstGeom>
        </p:spPr>
      </p:pic>
      <p:sp>
        <p:nvSpPr>
          <p:cNvPr id="16" name="Lightning Bolt 15">
            <a:extLst>
              <a:ext uri="{FF2B5EF4-FFF2-40B4-BE49-F238E27FC236}">
                <a16:creationId xmlns:a16="http://schemas.microsoft.com/office/drawing/2014/main" id="{807A8868-D568-944D-E5DC-7538C4053254}"/>
              </a:ext>
            </a:extLst>
          </p:cNvPr>
          <p:cNvSpPr/>
          <p:nvPr/>
        </p:nvSpPr>
        <p:spPr>
          <a:xfrm>
            <a:off x="6364509" y="2720181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4CBBE3-AB03-E8E7-BA51-FEE8AF1ECF0F}"/>
              </a:ext>
            </a:extLst>
          </p:cNvPr>
          <p:cNvSpPr/>
          <p:nvPr/>
        </p:nvSpPr>
        <p:spPr>
          <a:xfrm>
            <a:off x="6073332" y="4531790"/>
            <a:ext cx="2861622" cy="9091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Recovery logs</a:t>
            </a:r>
          </a:p>
        </p:txBody>
      </p:sp>
      <p:pic>
        <p:nvPicPr>
          <p:cNvPr id="21" name="Graphic 20" descr="Database outline">
            <a:extLst>
              <a:ext uri="{FF2B5EF4-FFF2-40B4-BE49-F238E27FC236}">
                <a16:creationId xmlns:a16="http://schemas.microsoft.com/office/drawing/2014/main" id="{55BE3E0D-F0BD-971E-E013-C45A61264B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25784" y="3404474"/>
            <a:ext cx="1126479" cy="112647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5E7F0FC-8B57-EAE2-0708-AF694E0FABDD}"/>
              </a:ext>
            </a:extLst>
          </p:cNvPr>
          <p:cNvSpPr/>
          <p:nvPr/>
        </p:nvSpPr>
        <p:spPr>
          <a:xfrm>
            <a:off x="1702938" y="3499794"/>
            <a:ext cx="1830624" cy="383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Transactions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C7D8D15-C814-74A8-B2F9-092DB7625EC2}"/>
              </a:ext>
            </a:extLst>
          </p:cNvPr>
          <p:cNvSpPr txBox="1">
            <a:spLocks/>
          </p:cNvSpPr>
          <p:nvPr/>
        </p:nvSpPr>
        <p:spPr>
          <a:xfrm>
            <a:off x="748081" y="5442939"/>
            <a:ext cx="10515600" cy="717228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Updates to recovery logs in the critical path limit overall throughput and scalability </a:t>
            </a:r>
          </a:p>
        </p:txBody>
      </p:sp>
    </p:spTree>
    <p:extLst>
      <p:ext uri="{BB962C8B-B14F-4D97-AF65-F5344CB8AC3E}">
        <p14:creationId xmlns:p14="http://schemas.microsoft.com/office/powerpoint/2010/main" val="317820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2" grpId="0" animBg="1"/>
      <p:bldP spid="2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DABF5-1A1E-B309-BB38-8C8139A5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Distributed Databases: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6C9C4-0658-6CA8-70C4-C4533EABE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Overview on Distributed Databases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I/O Bottlenecks from Recovery Logs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Cascades: Design and Architecture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Performance Evaluation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12538-6FE0-22B6-611D-2DCA6BF13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DB5D-3D3E-AA4A-9E18-9A6FF09A73C2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B253E-06EC-3022-9D8D-B6938213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8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D0B6-EAB4-F8C9-20F4-0824263B9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Databased: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3EAA4-EEB1-70C2-DEB3-18015F52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Achieve high scalability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Tolerate failures and provide high availability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Support atomic, consistent, and durable transactions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Handle conflicting transactions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BF9CE-C94D-70AF-EA34-ED9C3BB6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AAF11-6FE7-1ED8-C7A7-AD3FF0B2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402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Databases: Partitioning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97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5" name="Graphic 34" descr="Database outline">
            <a:extLst>
              <a:ext uri="{FF2B5EF4-FFF2-40B4-BE49-F238E27FC236}">
                <a16:creationId xmlns:a16="http://schemas.microsoft.com/office/drawing/2014/main" id="{ADCB318E-DB26-F604-E4FD-387E0A676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467009" y="2759686"/>
            <a:ext cx="1126479" cy="1126479"/>
          </a:xfrm>
          <a:prstGeom prst="rect">
            <a:avLst/>
          </a:prstGeom>
        </p:spPr>
      </p:pic>
      <p:pic>
        <p:nvPicPr>
          <p:cNvPr id="38" name="Graphic 37" descr="Database outline">
            <a:extLst>
              <a:ext uri="{FF2B5EF4-FFF2-40B4-BE49-F238E27FC236}">
                <a16:creationId xmlns:a16="http://schemas.microsoft.com/office/drawing/2014/main" id="{CEDB511B-29C4-4426-ACDF-A32A979F9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13942" y="2761849"/>
            <a:ext cx="1126479" cy="1126479"/>
          </a:xfrm>
          <a:prstGeom prst="rect">
            <a:avLst/>
          </a:prstGeom>
        </p:spPr>
      </p:pic>
      <p:pic>
        <p:nvPicPr>
          <p:cNvPr id="39" name="Graphic 38" descr="Database outline">
            <a:extLst>
              <a:ext uri="{FF2B5EF4-FFF2-40B4-BE49-F238E27FC236}">
                <a16:creationId xmlns:a16="http://schemas.microsoft.com/office/drawing/2014/main" id="{C28D6AAA-8624-D52B-4ADF-80C57C1A47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360875" y="2761849"/>
            <a:ext cx="1126479" cy="112647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C50682D4-F1DA-7A15-E2BE-C4DA209371B9}"/>
              </a:ext>
            </a:extLst>
          </p:cNvPr>
          <p:cNvSpPr/>
          <p:nvPr/>
        </p:nvSpPr>
        <p:spPr>
          <a:xfrm>
            <a:off x="3459500" y="2360154"/>
            <a:ext cx="4830061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3" name="Graphic 42" descr="School girl outline">
            <a:extLst>
              <a:ext uri="{FF2B5EF4-FFF2-40B4-BE49-F238E27FC236}">
                <a16:creationId xmlns:a16="http://schemas.microsoft.com/office/drawing/2014/main" id="{8F909911-3D23-F35F-D6FA-C4684F2C0C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01BA1F-895C-C31E-5D1B-B0F3C8E66CE7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Partitioned or shared-nothing architectures for scalability</a:t>
            </a:r>
          </a:p>
        </p:txBody>
      </p:sp>
      <p:pic>
        <p:nvPicPr>
          <p:cNvPr id="5" name="Graphic 4" descr="Database outline">
            <a:extLst>
              <a:ext uri="{FF2B5EF4-FFF2-40B4-BE49-F238E27FC236}">
                <a16:creationId xmlns:a16="http://schemas.microsoft.com/office/drawing/2014/main" id="{8812E3C8-9706-E220-F2C8-B25954914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58232" y="3404474"/>
            <a:ext cx="1126479" cy="1126479"/>
          </a:xfrm>
          <a:prstGeom prst="rect">
            <a:avLst/>
          </a:prstGeom>
        </p:spPr>
      </p:pic>
      <p:pic>
        <p:nvPicPr>
          <p:cNvPr id="6" name="Graphic 5" descr="Database outline">
            <a:extLst>
              <a:ext uri="{FF2B5EF4-FFF2-40B4-BE49-F238E27FC236}">
                <a16:creationId xmlns:a16="http://schemas.microsoft.com/office/drawing/2014/main" id="{E35976BD-088D-1A9A-43A0-9B10133768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049412" y="3404475"/>
            <a:ext cx="1126479" cy="1126479"/>
          </a:xfrm>
          <a:prstGeom prst="rect">
            <a:avLst/>
          </a:prstGeom>
        </p:spPr>
      </p:pic>
      <p:pic>
        <p:nvPicPr>
          <p:cNvPr id="7" name="Graphic 6" descr="Database outline">
            <a:extLst>
              <a:ext uri="{FF2B5EF4-FFF2-40B4-BE49-F238E27FC236}">
                <a16:creationId xmlns:a16="http://schemas.microsoft.com/office/drawing/2014/main" id="{B026142A-3C37-C727-2FA9-FAB09B8C5E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881190" y="3406639"/>
            <a:ext cx="1126479" cy="11264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C28F5F-4213-9D60-87B0-5BF6E6F3ED4F}"/>
              </a:ext>
            </a:extLst>
          </p:cNvPr>
          <p:cNvSpPr txBox="1"/>
          <p:nvPr/>
        </p:nvSpPr>
        <p:spPr>
          <a:xfrm>
            <a:off x="6217634" y="3541263"/>
            <a:ext cx="498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+mj-lt"/>
              </a:rPr>
              <a:t>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F6D10B-8FB3-487C-8BFA-28A1F829662E}"/>
              </a:ext>
            </a:extLst>
          </p:cNvPr>
          <p:cNvCxnSpPr>
            <a:cxnSpLocks/>
          </p:cNvCxnSpPr>
          <p:nvPr/>
        </p:nvCxnSpPr>
        <p:spPr>
          <a:xfrm>
            <a:off x="3459500" y="3085840"/>
            <a:ext cx="38402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8BA3A9-5097-0388-496A-AE6332F0E343}"/>
              </a:ext>
            </a:extLst>
          </p:cNvPr>
          <p:cNvCxnSpPr>
            <a:cxnSpLocks/>
          </p:cNvCxnSpPr>
          <p:nvPr/>
        </p:nvCxnSpPr>
        <p:spPr>
          <a:xfrm>
            <a:off x="4443761" y="3070342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52D517-FBFE-7A6A-723A-4F99E9CE342A}"/>
              </a:ext>
            </a:extLst>
          </p:cNvPr>
          <p:cNvCxnSpPr>
            <a:cxnSpLocks/>
          </p:cNvCxnSpPr>
          <p:nvPr/>
        </p:nvCxnSpPr>
        <p:spPr>
          <a:xfrm>
            <a:off x="5612441" y="3070342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6195843-24E0-40CA-0855-0DCA5441A3B2}"/>
              </a:ext>
            </a:extLst>
          </p:cNvPr>
          <p:cNvCxnSpPr>
            <a:cxnSpLocks/>
          </p:cNvCxnSpPr>
          <p:nvPr/>
        </p:nvCxnSpPr>
        <p:spPr>
          <a:xfrm>
            <a:off x="7299780" y="3070342"/>
            <a:ext cx="0" cy="3254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12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42" grpId="0" animBg="1"/>
      <p:bldP spid="3" grpId="0"/>
      <p:bldP spid="8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Databases: Replication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98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Graphic 22" descr="Database outline">
            <a:extLst>
              <a:ext uri="{FF2B5EF4-FFF2-40B4-BE49-F238E27FC236}">
                <a16:creationId xmlns:a16="http://schemas.microsoft.com/office/drawing/2014/main" id="{992EBC51-45CE-A747-001E-44F7A98AA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84262" y="2798765"/>
            <a:ext cx="1126479" cy="1126479"/>
          </a:xfrm>
          <a:prstGeom prst="rect">
            <a:avLst/>
          </a:prstGeom>
        </p:spPr>
      </p:pic>
      <p:pic>
        <p:nvPicPr>
          <p:cNvPr id="24" name="Graphic 23" descr="Database outline">
            <a:extLst>
              <a:ext uri="{FF2B5EF4-FFF2-40B4-BE49-F238E27FC236}">
                <a16:creationId xmlns:a16="http://schemas.microsoft.com/office/drawing/2014/main" id="{143428DE-2F35-0EE8-6EBC-E8025894D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36144" y="2798765"/>
            <a:ext cx="1126479" cy="1126479"/>
          </a:xfrm>
          <a:prstGeom prst="rect">
            <a:avLst/>
          </a:prstGeom>
        </p:spPr>
      </p:pic>
      <p:pic>
        <p:nvPicPr>
          <p:cNvPr id="33" name="Graphic 32" descr="Database outline">
            <a:extLst>
              <a:ext uri="{FF2B5EF4-FFF2-40B4-BE49-F238E27FC236}">
                <a16:creationId xmlns:a16="http://schemas.microsoft.com/office/drawing/2014/main" id="{24F7F998-6199-DADE-4BEA-1425332E0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" b="49163"/>
          <a:stretch/>
        </p:blipFill>
        <p:spPr>
          <a:xfrm>
            <a:off x="4326668" y="2345169"/>
            <a:ext cx="1126479" cy="572664"/>
          </a:xfrm>
          <a:prstGeom prst="rect">
            <a:avLst/>
          </a:prstGeom>
        </p:spPr>
      </p:pic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E6FECE9C-80CF-37CC-0F4C-428986084E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DB0661-6CC0-38EC-554F-2431A8B8EF8E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Replication for high availability and fault tolerance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B14DF3-314E-5BE9-27AA-DA85D8A7471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1CFED9A4-C5CC-1B5D-DC21-050C12C69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67009" y="2759686"/>
            <a:ext cx="1126479" cy="1126479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A1180173-735E-B9A9-2BC6-98C4A9872B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13942" y="2761849"/>
            <a:ext cx="1126479" cy="1126479"/>
          </a:xfrm>
          <a:prstGeom prst="rect">
            <a:avLst/>
          </a:prstGeom>
        </p:spPr>
      </p:pic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B7551E03-DAC9-9133-1698-FF8F50AF4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0875" y="2761849"/>
            <a:ext cx="1126479" cy="11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Transactions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99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E6FECE9C-80CF-37CC-0F4C-428986084E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D20B63D-B0C2-BD17-7B3C-C2C08B6ABD7E}"/>
              </a:ext>
            </a:extLst>
          </p:cNvPr>
          <p:cNvSpPr txBox="1">
            <a:spLocks/>
          </p:cNvSpPr>
          <p:nvPr/>
        </p:nvSpPr>
        <p:spPr>
          <a:xfrm>
            <a:off x="853698" y="5571861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800" b="0" dirty="0">
                <a:solidFill>
                  <a:schemeClr val="bg1"/>
                </a:solidFill>
              </a:rPr>
              <a:t>Two-Phase Commit (2PC) protocol supports atomic distributed transactions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F51652A-248E-F8C0-F912-1F27D062A5EF}"/>
              </a:ext>
            </a:extLst>
          </p:cNvPr>
          <p:cNvSpPr txBox="1">
            <a:spLocks/>
          </p:cNvSpPr>
          <p:nvPr/>
        </p:nvSpPr>
        <p:spPr>
          <a:xfrm>
            <a:off x="853698" y="4626919"/>
            <a:ext cx="10500101" cy="75360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b="0" dirty="0"/>
              <a:t>Atomicity: All servers unanimously agree to either commit or abort the transaction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95D58E-6722-4F04-05BA-7C63A634F40F}"/>
              </a:ext>
            </a:extLst>
          </p:cNvPr>
          <p:cNvSpPr/>
          <p:nvPr/>
        </p:nvSpPr>
        <p:spPr>
          <a:xfrm>
            <a:off x="1687785" y="3774712"/>
            <a:ext cx="1830624" cy="383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Transactions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B14DF3-314E-5BE9-27AA-DA85D8A7471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B287194-A76D-1E84-E341-61617FED5BDE}"/>
              </a:ext>
            </a:extLst>
          </p:cNvPr>
          <p:cNvSpPr txBox="1"/>
          <p:nvPr/>
        </p:nvSpPr>
        <p:spPr>
          <a:xfrm>
            <a:off x="2062222" y="3171415"/>
            <a:ext cx="490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B501888-8C51-4B14-9958-DF5B2A203247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93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1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Atomicity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100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A3822810-64E1-21AA-00CF-ED3011F7AA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pic>
        <p:nvPicPr>
          <p:cNvPr id="7" name="Graphic 6" descr="Crown with solid fill">
            <a:extLst>
              <a:ext uri="{FF2B5EF4-FFF2-40B4-BE49-F238E27FC236}">
                <a16:creationId xmlns:a16="http://schemas.microsoft.com/office/drawing/2014/main" id="{062C94C2-E3E5-0CBB-79A7-DFF5055F9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1D8745-CB61-56C5-ECB4-4FE3B38282C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8D49E2-6E03-F14A-C7F6-F2BED2668D8F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1E1188-41D2-E13B-FB95-2412D4F04085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Atomic distributed transactions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37526D-D28F-E91F-14D2-BB23485BC76F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4F0B08-2CD7-593D-66F9-1D9FDF93A2A5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3735C02-D0A8-AF9D-62DE-3831D1774A24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9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Atomicity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101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277027-02E6-9E3D-BD1E-B0EA94C3F09B}"/>
              </a:ext>
            </a:extLst>
          </p:cNvPr>
          <p:cNvSpPr/>
          <p:nvPr/>
        </p:nvSpPr>
        <p:spPr>
          <a:xfrm>
            <a:off x="6633969" y="2884759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TX1</a:t>
            </a:r>
            <a:endParaRPr lang="en-US" sz="1600" dirty="0"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8F717E-6B5F-F17C-56A3-64A239109B7B}"/>
              </a:ext>
            </a:extLst>
          </p:cNvPr>
          <p:cNvSpPr/>
          <p:nvPr/>
        </p:nvSpPr>
        <p:spPr>
          <a:xfrm>
            <a:off x="4333891" y="3618529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24DEAD-3603-8FA4-94EF-4430FDC0A7EA}"/>
              </a:ext>
            </a:extLst>
          </p:cNvPr>
          <p:cNvSpPr/>
          <p:nvPr/>
        </p:nvSpPr>
        <p:spPr>
          <a:xfrm>
            <a:off x="9348227" y="3620541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167EE97-49B3-33F4-7095-DBFEC8E7CB95}"/>
              </a:ext>
            </a:extLst>
          </p:cNvPr>
          <p:cNvSpPr/>
          <p:nvPr/>
        </p:nvSpPr>
        <p:spPr>
          <a:xfrm>
            <a:off x="6633970" y="2882625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TX1</a:t>
            </a:r>
          </a:p>
        </p:txBody>
      </p:sp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A3822810-64E1-21AA-00CF-ED3011F7AA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E0C530-94BB-A54B-732A-1B147F736081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21AE168-7626-B028-752B-554854A416B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Crown with solid fill">
            <a:extLst>
              <a:ext uri="{FF2B5EF4-FFF2-40B4-BE49-F238E27FC236}">
                <a16:creationId xmlns:a16="http://schemas.microsoft.com/office/drawing/2014/main" id="{6AB182DC-CAC7-4CF6-C6C6-5CCB1A2A60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pic>
        <p:nvPicPr>
          <p:cNvPr id="15" name="Graphic 14" descr="Lock outline">
            <a:extLst>
              <a:ext uri="{FF2B5EF4-FFF2-40B4-BE49-F238E27FC236}">
                <a16:creationId xmlns:a16="http://schemas.microsoft.com/office/drawing/2014/main" id="{F593F5DC-86AA-D5A9-8244-E16E3D3F39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16" name="Graphic 15" descr="Lock outline">
            <a:extLst>
              <a:ext uri="{FF2B5EF4-FFF2-40B4-BE49-F238E27FC236}">
                <a16:creationId xmlns:a16="http://schemas.microsoft.com/office/drawing/2014/main" id="{99649817-B9EE-69AA-D8E0-36175DBFDA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17" name="Graphic 16" descr="Lock outline">
            <a:extLst>
              <a:ext uri="{FF2B5EF4-FFF2-40B4-BE49-F238E27FC236}">
                <a16:creationId xmlns:a16="http://schemas.microsoft.com/office/drawing/2014/main" id="{5FD5A57C-B008-4E76-7C78-6C2CA4F163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86EAA3-B236-B804-9D76-761C66C5D9F2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024BF-B978-39B9-0FB9-EC5B2394ECE5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B53456-A42A-8032-906A-83441D7FB88C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Phase-I: Participants prepare to commit or abort the transaction</a:t>
            </a:r>
          </a:p>
        </p:txBody>
      </p:sp>
    </p:spTree>
    <p:extLst>
      <p:ext uri="{BB962C8B-B14F-4D97-AF65-F5344CB8AC3E}">
        <p14:creationId xmlns:p14="http://schemas.microsoft.com/office/powerpoint/2010/main" val="82196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-0.20873 0.1069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20247 0.107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96296E-6 L 0.20873 -0.1069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0" y="-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20247 -0.1071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-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2" grpId="0" animBg="1"/>
      <p:bldP spid="32" grpId="1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Atomicity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102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5C277027-02E6-9E3D-BD1E-B0EA94C3F09B}"/>
              </a:ext>
            </a:extLst>
          </p:cNvPr>
          <p:cNvSpPr/>
          <p:nvPr/>
        </p:nvSpPr>
        <p:spPr>
          <a:xfrm>
            <a:off x="6633969" y="2884759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COMMIT TX1</a:t>
            </a:r>
            <a:endParaRPr lang="en-US" sz="1600" dirty="0"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8F717E-6B5F-F17C-56A3-64A239109B7B}"/>
              </a:ext>
            </a:extLst>
          </p:cNvPr>
          <p:cNvSpPr/>
          <p:nvPr/>
        </p:nvSpPr>
        <p:spPr>
          <a:xfrm>
            <a:off x="4333891" y="3618529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24DEAD-3603-8FA4-94EF-4430FDC0A7EA}"/>
              </a:ext>
            </a:extLst>
          </p:cNvPr>
          <p:cNvSpPr/>
          <p:nvPr/>
        </p:nvSpPr>
        <p:spPr>
          <a:xfrm>
            <a:off x="9348227" y="3620541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341E49-DE68-AF83-AC89-DA6C5A7701BD}"/>
              </a:ext>
            </a:extLst>
          </p:cNvPr>
          <p:cNvSpPr/>
          <p:nvPr/>
        </p:nvSpPr>
        <p:spPr>
          <a:xfrm>
            <a:off x="6633970" y="2882625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COMMIT TX1</a:t>
            </a:r>
          </a:p>
        </p:txBody>
      </p:sp>
      <p:pic>
        <p:nvPicPr>
          <p:cNvPr id="5" name="Graphic 4" descr="School girl outline">
            <a:extLst>
              <a:ext uri="{FF2B5EF4-FFF2-40B4-BE49-F238E27FC236}">
                <a16:creationId xmlns:a16="http://schemas.microsoft.com/office/drawing/2014/main" id="{AE28A2F0-4B65-3129-04D0-29F3D83C80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117768D-1762-154B-7A3B-2BE91E823DE0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38F6B8D-DE8B-CA77-7952-4467D0DBC43C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9" name="Graphic 18" descr="Crown with solid fill">
            <a:extLst>
              <a:ext uri="{FF2B5EF4-FFF2-40B4-BE49-F238E27FC236}">
                <a16:creationId xmlns:a16="http://schemas.microsoft.com/office/drawing/2014/main" id="{0EAE2DEB-FACF-0B52-4B8C-C8692A75EA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pic>
        <p:nvPicPr>
          <p:cNvPr id="21" name="Graphic 20" descr="Lock outline">
            <a:extLst>
              <a:ext uri="{FF2B5EF4-FFF2-40B4-BE49-F238E27FC236}">
                <a16:creationId xmlns:a16="http://schemas.microsoft.com/office/drawing/2014/main" id="{306E21C4-4106-9C91-0402-C4C0632178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22" name="Graphic 21" descr="Lock outline">
            <a:extLst>
              <a:ext uri="{FF2B5EF4-FFF2-40B4-BE49-F238E27FC236}">
                <a16:creationId xmlns:a16="http://schemas.microsoft.com/office/drawing/2014/main" id="{2AB92A95-1D2E-7DA9-3625-7E772D3FE7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25" name="Graphic 24" descr="Lock outline">
            <a:extLst>
              <a:ext uri="{FF2B5EF4-FFF2-40B4-BE49-F238E27FC236}">
                <a16:creationId xmlns:a16="http://schemas.microsoft.com/office/drawing/2014/main" id="{57A30F1C-DF18-F7AA-EB98-8BC427E6BA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D4409792-BA43-F688-B7BB-866A6B5C4B9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23798255-3669-FC4D-470E-4092AAE5BDB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CAB6D62F-A7DF-6B37-EB59-939F6625A5CD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B7DAA21-E5AF-E8F0-E527-6FE673E97352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4B8F1-35A1-898C-BFE0-BD22852FF817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AAF408-9099-3048-B7FC-622E1B365E33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Phase-II: Participants commit the transaction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22B1F24-3A0E-0AC3-033C-7E9A252929DF}"/>
              </a:ext>
            </a:extLst>
          </p:cNvPr>
          <p:cNvSpPr txBox="1">
            <a:spLocks/>
          </p:cNvSpPr>
          <p:nvPr/>
        </p:nvSpPr>
        <p:spPr>
          <a:xfrm>
            <a:off x="853698" y="4626919"/>
            <a:ext cx="10500101" cy="75360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b="0" dirty="0"/>
              <a:t>Updates are now visible and the transaction’s commit status is notified to clients</a:t>
            </a:r>
          </a:p>
        </p:txBody>
      </p:sp>
    </p:spTree>
    <p:extLst>
      <p:ext uri="{BB962C8B-B14F-4D97-AF65-F5344CB8AC3E}">
        <p14:creationId xmlns:p14="http://schemas.microsoft.com/office/powerpoint/2010/main" val="424180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-0.20873 0.106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20247 0.1076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96296E-6 L 0.20873 -0.1069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0" y="-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20247 -0.1071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-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8" grpId="1" animBg="1"/>
      <p:bldP spid="29" grpId="0" animBg="1"/>
      <p:bldP spid="29" grpId="1" animBg="1"/>
      <p:bldP spid="3" grpId="0" animBg="1"/>
      <p:bldP spid="10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Strong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103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233CBBDC-7580-C06A-D29E-A4FD2E76D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ECA5723-4852-2DEC-9A09-8F1F8F39F9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D25B3F-4BFC-3B3A-2F01-E88592BF861B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1B22C38-7690-782C-600B-2DA5132F3CEC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F51D2A0-F378-C649-E98E-48C6C89A36D6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164D110-BB2F-FFA8-02BF-4944E74F7B9F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6" name="Graphic 15" descr="Lock outline">
            <a:extLst>
              <a:ext uri="{FF2B5EF4-FFF2-40B4-BE49-F238E27FC236}">
                <a16:creationId xmlns:a16="http://schemas.microsoft.com/office/drawing/2014/main" id="{024E75AE-5986-FD41-6422-D117ED914A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17" name="Graphic 16" descr="Lock outline">
            <a:extLst>
              <a:ext uri="{FF2B5EF4-FFF2-40B4-BE49-F238E27FC236}">
                <a16:creationId xmlns:a16="http://schemas.microsoft.com/office/drawing/2014/main" id="{6F8C29BE-49B0-18BA-F462-580A23B021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18" name="Graphic 17" descr="Lock outline">
            <a:extLst>
              <a:ext uri="{FF2B5EF4-FFF2-40B4-BE49-F238E27FC236}">
                <a16:creationId xmlns:a16="http://schemas.microsoft.com/office/drawing/2014/main" id="{24417F7A-B635-9792-3C94-50F91A38C8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9F7A036-A4E7-4A40-635E-C38E76814353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292665-DBB6-D950-6DD2-CF5C055B1370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2A974-B88E-E80A-EF4D-A9F330206D0E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Strong consistency: concurrent transactions with conflicting write sets</a:t>
            </a:r>
          </a:p>
        </p:txBody>
      </p:sp>
    </p:spTree>
    <p:extLst>
      <p:ext uri="{BB962C8B-B14F-4D97-AF65-F5344CB8AC3E}">
        <p14:creationId xmlns:p14="http://schemas.microsoft.com/office/powerpoint/2010/main" val="230153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5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Strong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104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0167EE97-49B3-33F4-7095-DBFEC8E7CB95}"/>
              </a:ext>
            </a:extLst>
          </p:cNvPr>
          <p:cNvSpPr/>
          <p:nvPr/>
        </p:nvSpPr>
        <p:spPr>
          <a:xfrm>
            <a:off x="4109216" y="2883532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277027-02E6-9E3D-BD1E-B0EA94C3F09B}"/>
              </a:ext>
            </a:extLst>
          </p:cNvPr>
          <p:cNvSpPr/>
          <p:nvPr/>
        </p:nvSpPr>
        <p:spPr>
          <a:xfrm>
            <a:off x="4109215" y="2885666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TX2</a:t>
            </a:r>
            <a:endParaRPr lang="en-US" sz="1600" dirty="0">
              <a:latin typeface="+mj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24DEAD-3603-8FA4-94EF-4430FDC0A7EA}"/>
              </a:ext>
            </a:extLst>
          </p:cNvPr>
          <p:cNvSpPr/>
          <p:nvPr/>
        </p:nvSpPr>
        <p:spPr>
          <a:xfrm>
            <a:off x="9348227" y="3620541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pic>
        <p:nvPicPr>
          <p:cNvPr id="3" name="Graphic 2" descr="School girl outline">
            <a:extLst>
              <a:ext uri="{FF2B5EF4-FFF2-40B4-BE49-F238E27FC236}">
                <a16:creationId xmlns:a16="http://schemas.microsoft.com/office/drawing/2014/main" id="{233CBBDC-7580-C06A-D29E-A4FD2E76D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D8F717E-6B5F-F17C-56A3-64A239109B7B}"/>
              </a:ext>
            </a:extLst>
          </p:cNvPr>
          <p:cNvSpPr/>
          <p:nvPr/>
        </p:nvSpPr>
        <p:spPr>
          <a:xfrm>
            <a:off x="6783581" y="3618853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NO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D25B3F-4BFC-3B3A-2F01-E88592BF861B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1B22C38-7690-782C-600B-2DA5132F3CEC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F51D2A0-F378-C649-E98E-48C6C89A36D6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164D110-BB2F-FFA8-02BF-4944E74F7B9F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C16BF90D-D16D-807D-B770-15B59CA839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pic>
        <p:nvPicPr>
          <p:cNvPr id="6" name="Graphic 5" descr="Lock outline">
            <a:extLst>
              <a:ext uri="{FF2B5EF4-FFF2-40B4-BE49-F238E27FC236}">
                <a16:creationId xmlns:a16="http://schemas.microsoft.com/office/drawing/2014/main" id="{E05BC148-CE42-21BF-E4EC-337E58260C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16" name="Graphic 15" descr="Lock outline">
            <a:extLst>
              <a:ext uri="{FF2B5EF4-FFF2-40B4-BE49-F238E27FC236}">
                <a16:creationId xmlns:a16="http://schemas.microsoft.com/office/drawing/2014/main" id="{476C9A35-357A-1E07-32A9-0C8BD96F38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17" name="Graphic 16" descr="Lock outline">
            <a:extLst>
              <a:ext uri="{FF2B5EF4-FFF2-40B4-BE49-F238E27FC236}">
                <a16:creationId xmlns:a16="http://schemas.microsoft.com/office/drawing/2014/main" id="{BF99910C-FAB9-C434-DB90-0C5C2579D4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22" name="Graphic 21" descr="Lock with solid fill">
            <a:extLst>
              <a:ext uri="{FF2B5EF4-FFF2-40B4-BE49-F238E27FC236}">
                <a16:creationId xmlns:a16="http://schemas.microsoft.com/office/drawing/2014/main" id="{137B2FA3-28E2-3182-EFD1-32FD7CC704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27" name="Graphic 26" descr="Lock with solid fill">
            <a:extLst>
              <a:ext uri="{FF2B5EF4-FFF2-40B4-BE49-F238E27FC236}">
                <a16:creationId xmlns:a16="http://schemas.microsoft.com/office/drawing/2014/main" id="{5E4CB34C-086D-6EF4-A6EC-3BFD080B8C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pic>
        <p:nvPicPr>
          <p:cNvPr id="30" name="Graphic 29" descr="Lock with solid fill">
            <a:extLst>
              <a:ext uri="{FF2B5EF4-FFF2-40B4-BE49-F238E27FC236}">
                <a16:creationId xmlns:a16="http://schemas.microsoft.com/office/drawing/2014/main" id="{48854796-1557-163B-76C6-D19119DB0E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186098" y="4084574"/>
            <a:ext cx="478741" cy="47874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B63E059-AA13-A22D-68FD-95CF87D5B848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6654D6-0823-3628-0965-62F9D7CF3CA0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8A2564-11EE-6439-AF19-226C7012AE3A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Strong consistency: concurrent transactions with conflicting write sets</a:t>
            </a:r>
          </a:p>
        </p:txBody>
      </p:sp>
    </p:spTree>
    <p:extLst>
      <p:ext uri="{BB962C8B-B14F-4D97-AF65-F5344CB8AC3E}">
        <p14:creationId xmlns:p14="http://schemas.microsoft.com/office/powerpoint/2010/main" val="1449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19648 0.050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18" y="2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40963 0.0504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25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-0.19935 -0.1069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-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40963 -0.1071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2" y="-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26" grpId="0" animBg="1"/>
      <p:bldP spid="26" grpId="1" animBg="1"/>
      <p:bldP spid="29" grpId="0" animBg="1"/>
      <p:bldP spid="29" grpId="1" animBg="1"/>
      <p:bldP spid="28" grpId="0" animBg="1"/>
      <p:bldP spid="28" grpId="1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Strong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105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2" name="Graphic 21">
            <a:extLst>
              <a:ext uri="{FF2B5EF4-FFF2-40B4-BE49-F238E27FC236}">
                <a16:creationId xmlns:a16="http://schemas.microsoft.com/office/drawing/2014/main" id="{B624AA6D-44E9-4269-AFFC-2ED05574BB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pic>
        <p:nvPicPr>
          <p:cNvPr id="3" name="Graphic 2" descr="Lock outline">
            <a:extLst>
              <a:ext uri="{FF2B5EF4-FFF2-40B4-BE49-F238E27FC236}">
                <a16:creationId xmlns:a16="http://schemas.microsoft.com/office/drawing/2014/main" id="{1ADF828F-190B-0D71-E08D-0126F67C9B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6" name="Graphic 5" descr="Lock outline">
            <a:extLst>
              <a:ext uri="{FF2B5EF4-FFF2-40B4-BE49-F238E27FC236}">
                <a16:creationId xmlns:a16="http://schemas.microsoft.com/office/drawing/2014/main" id="{F263551E-0C4B-9B8D-402C-D6C1877DC4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8" name="Graphic 7" descr="Lock outline">
            <a:extLst>
              <a:ext uri="{FF2B5EF4-FFF2-40B4-BE49-F238E27FC236}">
                <a16:creationId xmlns:a16="http://schemas.microsoft.com/office/drawing/2014/main" id="{201F1607-83B3-0B88-5FB7-11D0B1F641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D8F717E-6B5F-F17C-56A3-64A239109B7B}"/>
              </a:ext>
            </a:extLst>
          </p:cNvPr>
          <p:cNvSpPr/>
          <p:nvPr/>
        </p:nvSpPr>
        <p:spPr>
          <a:xfrm>
            <a:off x="6794007" y="3780577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pic>
        <p:nvPicPr>
          <p:cNvPr id="13" name="Graphic 12" descr="Lock with solid fill">
            <a:extLst>
              <a:ext uri="{FF2B5EF4-FFF2-40B4-BE49-F238E27FC236}">
                <a16:creationId xmlns:a16="http://schemas.microsoft.com/office/drawing/2014/main" id="{10887741-C433-8A22-460E-3E46C8ECD2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14" name="Graphic 13" descr="Lock with solid fill">
            <a:extLst>
              <a:ext uri="{FF2B5EF4-FFF2-40B4-BE49-F238E27FC236}">
                <a16:creationId xmlns:a16="http://schemas.microsoft.com/office/drawing/2014/main" id="{7AC9E604-456D-ED6F-4B20-CB45F90343B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B24DEAD-3603-8FA4-94EF-4430FDC0A7EA}"/>
              </a:ext>
            </a:extLst>
          </p:cNvPr>
          <p:cNvSpPr/>
          <p:nvPr/>
        </p:nvSpPr>
        <p:spPr>
          <a:xfrm>
            <a:off x="9360044" y="3780577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909A5-5FB9-D9AE-3E09-970DB62F9923}"/>
              </a:ext>
            </a:extLst>
          </p:cNvPr>
          <p:cNvSpPr/>
          <p:nvPr/>
        </p:nvSpPr>
        <p:spPr>
          <a:xfrm>
            <a:off x="4039511" y="2881749"/>
            <a:ext cx="180072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ABORT TX2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277027-02E6-9E3D-BD1E-B0EA94C3F09B}"/>
              </a:ext>
            </a:extLst>
          </p:cNvPr>
          <p:cNvSpPr/>
          <p:nvPr/>
        </p:nvSpPr>
        <p:spPr>
          <a:xfrm>
            <a:off x="4073113" y="2887420"/>
            <a:ext cx="180072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ABORT TX2</a:t>
            </a:r>
            <a:endParaRPr lang="en-US" sz="160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5F170C-8336-FB60-01F1-EA2381F543FF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C08D43-0AEA-13A1-0EEB-8FDFB817DC40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CD2239-A14F-0C07-EB0B-60E8AEC4C7F7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Strong consistency: concurrent transactions with conflicting write sets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0E6A5D8-7DA5-5C09-0D48-E09037A7595F}"/>
              </a:ext>
            </a:extLst>
          </p:cNvPr>
          <p:cNvSpPr txBox="1">
            <a:spLocks/>
          </p:cNvSpPr>
          <p:nvPr/>
        </p:nvSpPr>
        <p:spPr>
          <a:xfrm>
            <a:off x="853698" y="5571861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Two-phase commit provides atomicity and strong consistency for distributed transactions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DC922AB-6E44-1B93-E6ED-90B483B8D31F}"/>
              </a:ext>
            </a:extLst>
          </p:cNvPr>
          <p:cNvSpPr txBox="1">
            <a:spLocks/>
          </p:cNvSpPr>
          <p:nvPr/>
        </p:nvSpPr>
        <p:spPr>
          <a:xfrm>
            <a:off x="853698" y="4626919"/>
            <a:ext cx="10500101" cy="75360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b="0" dirty="0"/>
              <a:t>Clients is notified of the aborted transaction</a:t>
            </a:r>
          </a:p>
        </p:txBody>
      </p:sp>
    </p:spTree>
    <p:extLst>
      <p:ext uri="{BB962C8B-B14F-4D97-AF65-F5344CB8AC3E}">
        <p14:creationId xmlns:p14="http://schemas.microsoft.com/office/powerpoint/2010/main" val="273059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0.4125 0.116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58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20247 0.107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19675 -0.1129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-56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85185E-6 L -0.40625 -0.1101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-55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5" grpId="0" animBg="1"/>
      <p:bldP spid="5" grpId="1" animBg="1"/>
      <p:bldP spid="26" grpId="0" animBg="1"/>
      <p:bldP spid="26" grpId="1" animBg="1"/>
      <p:bldP spid="25" grpId="0" animBg="1"/>
      <p:bldP spid="27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E476-F4AC-F7FD-6851-04ECC20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Durability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106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EE478AC-3173-7FEB-F601-99183AC71907}"/>
              </a:ext>
            </a:extLst>
          </p:cNvPr>
          <p:cNvSpPr/>
          <p:nvPr/>
        </p:nvSpPr>
        <p:spPr>
          <a:xfrm>
            <a:off x="3459500" y="2360154"/>
            <a:ext cx="7894300" cy="23017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09009758-8F31-38B6-4788-D775BF37F5CC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58340C5-3DC1-46AB-9EC0-83C847008AF3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FAC465-D87A-0A14-DCDF-EE6C3F5B47A4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C7C64A-7A17-07C7-1170-41DA0B2DAB11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655E41AF-A30A-23D6-8BDC-A7DF87F4505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A677641D-6B45-9C49-626A-690269D1CA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161CE0D4-3D2A-5187-8275-03E6859656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601E5047-6729-7865-3BBF-6182D93B17DF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EB28DC-E151-1458-EB91-EDD72279459D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D5BDBE-59FB-0104-F427-5770DA7FA637}"/>
              </a:ext>
            </a:extLst>
          </p:cNvPr>
          <p:cNvSpPr txBox="1"/>
          <p:nvPr/>
        </p:nvSpPr>
        <p:spPr>
          <a:xfrm>
            <a:off x="838200" y="13200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Logs: Consistent recovery in the event of failures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FEE801-74E7-EA4B-A6A2-BFDB3942FE48}"/>
              </a:ext>
            </a:extLst>
          </p:cNvPr>
          <p:cNvSpPr txBox="1">
            <a:spLocks/>
          </p:cNvSpPr>
          <p:nvPr/>
        </p:nvSpPr>
        <p:spPr>
          <a:xfrm>
            <a:off x="853698" y="5571861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800" b="0" dirty="0">
                <a:solidFill>
                  <a:schemeClr val="bg1"/>
                </a:solidFill>
              </a:rPr>
              <a:t>Servers log their status before communicating their progress to other servers</a:t>
            </a:r>
          </a:p>
        </p:txBody>
      </p:sp>
    </p:spTree>
    <p:extLst>
      <p:ext uri="{BB962C8B-B14F-4D97-AF65-F5344CB8AC3E}">
        <p14:creationId xmlns:p14="http://schemas.microsoft.com/office/powerpoint/2010/main" val="256688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25" grpId="0" animBg="1"/>
      <p:bldP spid="32" grpId="0" animBg="1"/>
      <p:bldP spid="34" grpId="0" animBg="1"/>
      <p:bldP spid="35" grpId="0" animBg="1"/>
      <p:bldP spid="5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107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BF0C3A-19B8-5704-93CC-6D8E6C8F1473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BBE50D-90A8-73E6-16D4-663D98EEEEC9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A3CDA6-5AC8-6DBF-F9B8-F08D0AA374DA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6EBA69-497B-15BC-7092-91B2A7C890BC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pic>
        <p:nvPicPr>
          <p:cNvPr id="35" name="Graphic 34" descr="Lock outline">
            <a:extLst>
              <a:ext uri="{FF2B5EF4-FFF2-40B4-BE49-F238E27FC236}">
                <a16:creationId xmlns:a16="http://schemas.microsoft.com/office/drawing/2014/main" id="{F43512B2-5DC9-3B3B-2918-E9D478C9F8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7" name="Graphic 36" descr="Lock outline">
            <a:extLst>
              <a:ext uri="{FF2B5EF4-FFF2-40B4-BE49-F238E27FC236}">
                <a16:creationId xmlns:a16="http://schemas.microsoft.com/office/drawing/2014/main" id="{5CE07F3C-BDD4-06C6-03AA-3C66631BF7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784B51D1-25BD-A986-012D-3DC925030F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47" name="Graphic 46" descr="Lock with solid fill">
            <a:extLst>
              <a:ext uri="{FF2B5EF4-FFF2-40B4-BE49-F238E27FC236}">
                <a16:creationId xmlns:a16="http://schemas.microsoft.com/office/drawing/2014/main" id="{084942F3-482B-715C-C52E-42FA4DCDA8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48" name="Graphic 47" descr="Lock with solid fill">
            <a:extLst>
              <a:ext uri="{FF2B5EF4-FFF2-40B4-BE49-F238E27FC236}">
                <a16:creationId xmlns:a16="http://schemas.microsoft.com/office/drawing/2014/main" id="{6AB101D2-7260-C1C3-B0F8-48CBC89D84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pic>
        <p:nvPicPr>
          <p:cNvPr id="49" name="Graphic 48" descr="Lock with solid fill">
            <a:extLst>
              <a:ext uri="{FF2B5EF4-FFF2-40B4-BE49-F238E27FC236}">
                <a16:creationId xmlns:a16="http://schemas.microsoft.com/office/drawing/2014/main" id="{54FE0203-DA4D-9B14-8A03-3510B2C391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186098" y="4084574"/>
            <a:ext cx="478741" cy="478741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ADD16EF1-150E-F73B-A771-3DB4F228C70B}"/>
              </a:ext>
            </a:extLst>
          </p:cNvPr>
          <p:cNvSpPr/>
          <p:nvPr/>
        </p:nvSpPr>
        <p:spPr>
          <a:xfrm>
            <a:off x="4109216" y="2883532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B634FAB-030F-8EC5-96AC-DFDA660EC7A0}"/>
              </a:ext>
            </a:extLst>
          </p:cNvPr>
          <p:cNvSpPr/>
          <p:nvPr/>
        </p:nvSpPr>
        <p:spPr>
          <a:xfrm>
            <a:off x="4109215" y="2885666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TX2</a:t>
            </a:r>
            <a:endParaRPr lang="en-US" sz="1600" dirty="0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A72A40A-6737-D24B-C5CC-68A3373FB446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FA561CF-3D06-37D5-1FE6-4D83554092C6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F7418A-EF3C-3461-68ED-775608923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Durability</a:t>
            </a:r>
          </a:p>
        </p:txBody>
      </p:sp>
    </p:spTree>
    <p:extLst>
      <p:ext uri="{BB962C8B-B14F-4D97-AF65-F5344CB8AC3E}">
        <p14:creationId xmlns:p14="http://schemas.microsoft.com/office/powerpoint/2010/main" val="260212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19648 0.0502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18" y="2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40963 0.0504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25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  <p:bldP spid="46" grpId="0" animBg="1"/>
      <p:bldP spid="46" grpId="1" animBg="1"/>
      <p:bldP spid="45" grpId="0" animBg="1"/>
      <p:bldP spid="45" grpId="1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108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48119E94-5D2D-2171-F129-50C85323910D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65" name="Graphic 64" descr="Database outline">
              <a:extLst>
                <a:ext uri="{FF2B5EF4-FFF2-40B4-BE49-F238E27FC236}">
                  <a16:creationId xmlns:a16="http://schemas.microsoft.com/office/drawing/2014/main" id="{97AAB19B-5620-0856-E326-CC89CE7A7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66" name="Graphic 65" descr="Database outline">
              <a:extLst>
                <a:ext uri="{FF2B5EF4-FFF2-40B4-BE49-F238E27FC236}">
                  <a16:creationId xmlns:a16="http://schemas.microsoft.com/office/drawing/2014/main" id="{633D5214-B98B-0508-BC6C-D77DF8B70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67" name="Graphic 66" descr="Database outline">
              <a:extLst>
                <a:ext uri="{FF2B5EF4-FFF2-40B4-BE49-F238E27FC236}">
                  <a16:creationId xmlns:a16="http://schemas.microsoft.com/office/drawing/2014/main" id="{991ACB3D-EC99-7109-879C-013C73BB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25A4F8BD-B33A-E5E8-8F90-C1AFF36CE970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75" name="Graphic 74" descr="Database outline">
              <a:extLst>
                <a:ext uri="{FF2B5EF4-FFF2-40B4-BE49-F238E27FC236}">
                  <a16:creationId xmlns:a16="http://schemas.microsoft.com/office/drawing/2014/main" id="{D5B38AC9-2ACF-C8E4-892B-812CB987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76" name="Graphic 75" descr="Database outline">
              <a:extLst>
                <a:ext uri="{FF2B5EF4-FFF2-40B4-BE49-F238E27FC236}">
                  <a16:creationId xmlns:a16="http://schemas.microsoft.com/office/drawing/2014/main" id="{D4662760-F380-F0FC-9B17-BA4A288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77" name="Graphic 76" descr="Database outline">
              <a:extLst>
                <a:ext uri="{FF2B5EF4-FFF2-40B4-BE49-F238E27FC236}">
                  <a16:creationId xmlns:a16="http://schemas.microsoft.com/office/drawing/2014/main" id="{A4788B17-C679-0D10-CB09-58E6148AE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BF0C3A-19B8-5704-93CC-6D8E6C8F1473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96DC2A-0864-5803-07FF-D978ABF406FB}"/>
              </a:ext>
            </a:extLst>
          </p:cNvPr>
          <p:cNvSpPr/>
          <p:nvPr/>
        </p:nvSpPr>
        <p:spPr>
          <a:xfrm>
            <a:off x="9348227" y="3620541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050FA1-8FED-7F70-DBE4-7C963CF628CE}"/>
              </a:ext>
            </a:extLst>
          </p:cNvPr>
          <p:cNvSpPr/>
          <p:nvPr/>
        </p:nvSpPr>
        <p:spPr>
          <a:xfrm>
            <a:off x="6783581" y="3618853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NO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BBE50D-90A8-73E6-16D4-663D98EEEEC9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A3CDA6-5AC8-6DBF-F9B8-F08D0AA374DA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6EBA69-497B-15BC-7092-91B2A7C890BC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pic>
        <p:nvPicPr>
          <p:cNvPr id="3" name="Graphic 2" descr="Lock outline">
            <a:extLst>
              <a:ext uri="{FF2B5EF4-FFF2-40B4-BE49-F238E27FC236}">
                <a16:creationId xmlns:a16="http://schemas.microsoft.com/office/drawing/2014/main" id="{7ABD4977-BEA3-4EE3-9A5F-29AB442D7B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5" name="Graphic 4" descr="Lock outline">
            <a:extLst>
              <a:ext uri="{FF2B5EF4-FFF2-40B4-BE49-F238E27FC236}">
                <a16:creationId xmlns:a16="http://schemas.microsoft.com/office/drawing/2014/main" id="{FF8AC7AE-6BDB-4298-C343-A51DE59F5A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6" name="Graphic 5" descr="Lock outline">
            <a:extLst>
              <a:ext uri="{FF2B5EF4-FFF2-40B4-BE49-F238E27FC236}">
                <a16:creationId xmlns:a16="http://schemas.microsoft.com/office/drawing/2014/main" id="{4FAB1F98-3295-9E4E-EB95-D82A6B64D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14" name="Graphic 13" descr="Lock with solid fill">
            <a:extLst>
              <a:ext uri="{FF2B5EF4-FFF2-40B4-BE49-F238E27FC236}">
                <a16:creationId xmlns:a16="http://schemas.microsoft.com/office/drawing/2014/main" id="{2C5F4394-8557-5008-055A-A63F03C9D6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25" name="Graphic 24" descr="Lock with solid fill">
            <a:extLst>
              <a:ext uri="{FF2B5EF4-FFF2-40B4-BE49-F238E27FC236}">
                <a16:creationId xmlns:a16="http://schemas.microsoft.com/office/drawing/2014/main" id="{027089B6-7B73-63FD-629F-5FF86A3EAC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198FB5C-4B01-9476-3856-2518E925EB4D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C64C3B6-7644-90E5-E200-4DAA2F159247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491B1BBA-9FB9-0CB8-500D-94706710D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Durability</a:t>
            </a:r>
          </a:p>
        </p:txBody>
      </p:sp>
    </p:spTree>
    <p:extLst>
      <p:ext uri="{BB962C8B-B14F-4D97-AF65-F5344CB8AC3E}">
        <p14:creationId xmlns:p14="http://schemas.microsoft.com/office/powerpoint/2010/main" val="96827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-0.19935 -0.1069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-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40963 -0.107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2" y="-5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8" grpId="0" animBg="1"/>
      <p:bldP spid="28" grpId="1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109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60A77B-3CAA-9344-720A-FFFEF811F13F}"/>
              </a:ext>
            </a:extLst>
          </p:cNvPr>
          <p:cNvSpPr/>
          <p:nvPr/>
        </p:nvSpPr>
        <p:spPr>
          <a:xfrm>
            <a:off x="6823780" y="3590486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NO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8F18AD-FF98-B4EB-D491-F900383ACA3D}"/>
              </a:ext>
            </a:extLst>
          </p:cNvPr>
          <p:cNvSpPr/>
          <p:nvPr/>
        </p:nvSpPr>
        <p:spPr>
          <a:xfrm>
            <a:off x="5498397" y="3408604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NO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0F92D08-9F88-2D16-AE4C-4100F438D2F5}"/>
              </a:ext>
            </a:extLst>
          </p:cNvPr>
          <p:cNvSpPr/>
          <p:nvPr/>
        </p:nvSpPr>
        <p:spPr>
          <a:xfrm>
            <a:off x="9348227" y="3620541"/>
            <a:ext cx="131063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pic>
        <p:nvPicPr>
          <p:cNvPr id="41" name="Graphic 40" descr="Database with solid fill">
            <a:extLst>
              <a:ext uri="{FF2B5EF4-FFF2-40B4-BE49-F238E27FC236}">
                <a16:creationId xmlns:a16="http://schemas.microsoft.com/office/drawing/2014/main" id="{91B6B0BE-558E-5839-2312-DB89264545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213500" y="2776373"/>
            <a:ext cx="1126479" cy="1126479"/>
          </a:xfrm>
          <a:prstGeom prst="rect">
            <a:avLst/>
          </a:prstGeom>
        </p:spPr>
      </p:pic>
      <p:pic>
        <p:nvPicPr>
          <p:cNvPr id="43" name="Graphic 42" descr="Lock outline">
            <a:extLst>
              <a:ext uri="{FF2B5EF4-FFF2-40B4-BE49-F238E27FC236}">
                <a16:creationId xmlns:a16="http://schemas.microsoft.com/office/drawing/2014/main" id="{6FC683EE-B560-C11C-AE21-B2C88EE669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45" name="Graphic 44" descr="Lock outline">
            <a:extLst>
              <a:ext uri="{FF2B5EF4-FFF2-40B4-BE49-F238E27FC236}">
                <a16:creationId xmlns:a16="http://schemas.microsoft.com/office/drawing/2014/main" id="{3B63FFF6-E4BF-8617-0E30-FF76579492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46" name="Graphic 45" descr="Lock with solid fill">
            <a:extLst>
              <a:ext uri="{FF2B5EF4-FFF2-40B4-BE49-F238E27FC236}">
                <a16:creationId xmlns:a16="http://schemas.microsoft.com/office/drawing/2014/main" id="{38B2BC87-6EDE-8B73-65D1-F11F27180B8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47" name="Graphic 46" descr="Lock with solid fill">
            <a:extLst>
              <a:ext uri="{FF2B5EF4-FFF2-40B4-BE49-F238E27FC236}">
                <a16:creationId xmlns:a16="http://schemas.microsoft.com/office/drawing/2014/main" id="{D3CC96B6-C757-C7BB-2A6E-8AC61652DFC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pic>
        <p:nvPicPr>
          <p:cNvPr id="48" name="Graphic 47" descr="Lock outline">
            <a:extLst>
              <a:ext uri="{FF2B5EF4-FFF2-40B4-BE49-F238E27FC236}">
                <a16:creationId xmlns:a16="http://schemas.microsoft.com/office/drawing/2014/main" id="{869E30BE-3FA1-26E3-C81C-8CB77DDDD4F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46226" y="3982936"/>
            <a:ext cx="478741" cy="478741"/>
          </a:xfrm>
          <a:prstGeom prst="rect">
            <a:avLst/>
          </a:prstGeom>
        </p:spPr>
      </p:pic>
      <p:pic>
        <p:nvPicPr>
          <p:cNvPr id="49" name="Graphic 48" descr="Lock outline">
            <a:extLst>
              <a:ext uri="{FF2B5EF4-FFF2-40B4-BE49-F238E27FC236}">
                <a16:creationId xmlns:a16="http://schemas.microsoft.com/office/drawing/2014/main" id="{AE23B845-89CA-8993-638D-38590FBB5E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36855" y="3998102"/>
            <a:ext cx="478741" cy="47874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904F95DD-FE8E-CF5F-B9DD-71A934A9104F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C97560E-4070-9757-301C-8E9179C84925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B38906-3067-A403-13C8-4860BE4A9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Durability</a:t>
            </a:r>
          </a:p>
        </p:txBody>
      </p: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6E1FD67A-3AC4-B828-82E5-E3BCC1198461}"/>
              </a:ext>
            </a:extLst>
          </p:cNvPr>
          <p:cNvSpPr/>
          <p:nvPr/>
        </p:nvSpPr>
        <p:spPr>
          <a:xfrm>
            <a:off x="6788689" y="1884365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1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40963 -0.10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2" y="-5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0.11055 -0.026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13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110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B94344-680A-D7F7-E80A-05AD0882063F}"/>
              </a:ext>
            </a:extLst>
          </p:cNvPr>
          <p:cNvSpPr/>
          <p:nvPr/>
        </p:nvSpPr>
        <p:spPr>
          <a:xfrm>
            <a:off x="4345139" y="2885739"/>
            <a:ext cx="1310635" cy="47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pic>
        <p:nvPicPr>
          <p:cNvPr id="28" name="Graphic 27" descr="End with solid fill">
            <a:extLst>
              <a:ext uri="{FF2B5EF4-FFF2-40B4-BE49-F238E27FC236}">
                <a16:creationId xmlns:a16="http://schemas.microsoft.com/office/drawing/2014/main" id="{85155EDF-2613-CE7E-8D98-1D37A687F6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50563" y="5820644"/>
            <a:ext cx="588141" cy="588141"/>
          </a:xfrm>
          <a:prstGeom prst="rect">
            <a:avLst/>
          </a:prstGeom>
        </p:spPr>
      </p:pic>
      <p:pic>
        <p:nvPicPr>
          <p:cNvPr id="29" name="Graphic 28" descr="Lock outline">
            <a:extLst>
              <a:ext uri="{FF2B5EF4-FFF2-40B4-BE49-F238E27FC236}">
                <a16:creationId xmlns:a16="http://schemas.microsoft.com/office/drawing/2014/main" id="{E4428C50-B7B3-EC12-D96E-9B979EB0480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1" name="Graphic 30" descr="Lock outline">
            <a:extLst>
              <a:ext uri="{FF2B5EF4-FFF2-40B4-BE49-F238E27FC236}">
                <a16:creationId xmlns:a16="http://schemas.microsoft.com/office/drawing/2014/main" id="{35AED3E8-931D-0F1E-ADA5-93A00BA11B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32" name="Graphic 31" descr="Lock outline">
            <a:extLst>
              <a:ext uri="{FF2B5EF4-FFF2-40B4-BE49-F238E27FC236}">
                <a16:creationId xmlns:a16="http://schemas.microsoft.com/office/drawing/2014/main" id="{EBE5BC94-7AF4-4477-5285-176F9F04AB1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34" name="Graphic 33" descr="Lock with solid fill">
            <a:extLst>
              <a:ext uri="{FF2B5EF4-FFF2-40B4-BE49-F238E27FC236}">
                <a16:creationId xmlns:a16="http://schemas.microsoft.com/office/drawing/2014/main" id="{E03E2CE8-A35E-15B4-B0AF-A5DB0F2B58F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35" name="Graphic 34" descr="Lock with solid fill">
            <a:extLst>
              <a:ext uri="{FF2B5EF4-FFF2-40B4-BE49-F238E27FC236}">
                <a16:creationId xmlns:a16="http://schemas.microsoft.com/office/drawing/2014/main" id="{90FC6416-E273-B4B5-8E18-E0B0F1BCA8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6E49592-2845-F236-C774-57A12F61DDCC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0E50868-ED54-74DD-F804-002763212EAB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EF90ACB-0699-4CAE-4C6A-70DB9952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Durability</a:t>
            </a:r>
          </a:p>
        </p:txBody>
      </p:sp>
    </p:spTree>
    <p:extLst>
      <p:ext uri="{BB962C8B-B14F-4D97-AF65-F5344CB8AC3E}">
        <p14:creationId xmlns:p14="http://schemas.microsoft.com/office/powerpoint/2010/main" val="252144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111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B94344-680A-D7F7-E80A-05AD0882063F}"/>
              </a:ext>
            </a:extLst>
          </p:cNvPr>
          <p:cNvSpPr/>
          <p:nvPr/>
        </p:nvSpPr>
        <p:spPr>
          <a:xfrm>
            <a:off x="4345139" y="2885739"/>
            <a:ext cx="1310635" cy="47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YES</a:t>
            </a:r>
          </a:p>
        </p:txBody>
      </p:sp>
      <p:pic>
        <p:nvPicPr>
          <p:cNvPr id="28" name="Graphic 27" descr="End with solid fill">
            <a:extLst>
              <a:ext uri="{FF2B5EF4-FFF2-40B4-BE49-F238E27FC236}">
                <a16:creationId xmlns:a16="http://schemas.microsoft.com/office/drawing/2014/main" id="{85155EDF-2613-CE7E-8D98-1D37A687F6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50563" y="5820644"/>
            <a:ext cx="588141" cy="588141"/>
          </a:xfrm>
          <a:prstGeom prst="rect">
            <a:avLst/>
          </a:prstGeom>
        </p:spPr>
      </p:pic>
      <p:pic>
        <p:nvPicPr>
          <p:cNvPr id="29" name="Graphic 28" descr="Lock outline">
            <a:extLst>
              <a:ext uri="{FF2B5EF4-FFF2-40B4-BE49-F238E27FC236}">
                <a16:creationId xmlns:a16="http://schemas.microsoft.com/office/drawing/2014/main" id="{E4428C50-B7B3-EC12-D96E-9B979EB0480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1" name="Graphic 30" descr="Lock outline">
            <a:extLst>
              <a:ext uri="{FF2B5EF4-FFF2-40B4-BE49-F238E27FC236}">
                <a16:creationId xmlns:a16="http://schemas.microsoft.com/office/drawing/2014/main" id="{35AED3E8-931D-0F1E-ADA5-93A00BA11B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32" name="Graphic 31" descr="Lock outline">
            <a:extLst>
              <a:ext uri="{FF2B5EF4-FFF2-40B4-BE49-F238E27FC236}">
                <a16:creationId xmlns:a16="http://schemas.microsoft.com/office/drawing/2014/main" id="{EBE5BC94-7AF4-4477-5285-176F9F04AB1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34" name="Graphic 33" descr="Lock with solid fill">
            <a:extLst>
              <a:ext uri="{FF2B5EF4-FFF2-40B4-BE49-F238E27FC236}">
                <a16:creationId xmlns:a16="http://schemas.microsoft.com/office/drawing/2014/main" id="{E03E2CE8-A35E-15B4-B0AF-A5DB0F2B58F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35" name="Graphic 34" descr="Lock with solid fill">
            <a:extLst>
              <a:ext uri="{FF2B5EF4-FFF2-40B4-BE49-F238E27FC236}">
                <a16:creationId xmlns:a16="http://schemas.microsoft.com/office/drawing/2014/main" id="{90FC6416-E273-B4B5-8E18-E0B0F1BCA8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230DFB-1308-E0B9-A833-CA0B48E17765}"/>
              </a:ext>
            </a:extLst>
          </p:cNvPr>
          <p:cNvSpPr/>
          <p:nvPr/>
        </p:nvSpPr>
        <p:spPr>
          <a:xfrm>
            <a:off x="4109215" y="2885666"/>
            <a:ext cx="1800725" cy="474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PREPARE TX2</a:t>
            </a:r>
            <a:endParaRPr lang="en-US" sz="1600" dirty="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6C56EF-9018-8280-CF68-8452AAD9B9A3}"/>
              </a:ext>
            </a:extLst>
          </p:cNvPr>
          <p:cNvSpPr/>
          <p:nvPr/>
        </p:nvSpPr>
        <p:spPr>
          <a:xfrm>
            <a:off x="6783581" y="3618853"/>
            <a:ext cx="1310635" cy="4746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NO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56DA0A-3AEF-01DE-96C7-413918236AC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CC309A-1DD5-E259-30A2-18BBFF79F51E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FBE2A4A1-B70C-FA45-0AFA-478C7C1D5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Durability</a:t>
            </a:r>
          </a:p>
        </p:txBody>
      </p:sp>
    </p:spTree>
    <p:extLst>
      <p:ext uri="{BB962C8B-B14F-4D97-AF65-F5344CB8AC3E}">
        <p14:creationId xmlns:p14="http://schemas.microsoft.com/office/powerpoint/2010/main" val="116540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19648 0.0502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18" y="2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-0.19935 -0.1069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-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4" grpId="0" animBg="1"/>
      <p:bldP spid="14" grpId="1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112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84E91-85EB-456A-53BF-1469FEDD9951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FFFDCBE-A9C6-A65A-EFB0-C45DA3F4A5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29" name="Graphic 28" descr="Lock outline">
            <a:extLst>
              <a:ext uri="{FF2B5EF4-FFF2-40B4-BE49-F238E27FC236}">
                <a16:creationId xmlns:a16="http://schemas.microsoft.com/office/drawing/2014/main" id="{2609DF0E-3234-FCB7-FE2F-0C9028377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31" name="Graphic 30" descr="Lock outline">
            <a:extLst>
              <a:ext uri="{FF2B5EF4-FFF2-40B4-BE49-F238E27FC236}">
                <a16:creationId xmlns:a16="http://schemas.microsoft.com/office/drawing/2014/main" id="{CA8C2EE2-AA2E-81BF-1238-3F0378BDE1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32" name="Graphic 31" descr="Lock with solid fill">
            <a:extLst>
              <a:ext uri="{FF2B5EF4-FFF2-40B4-BE49-F238E27FC236}">
                <a16:creationId xmlns:a16="http://schemas.microsoft.com/office/drawing/2014/main" id="{C8E9DA59-1F7E-879A-5B95-40989DBD6C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34" name="Graphic 33" descr="Lock with solid fill">
            <a:extLst>
              <a:ext uri="{FF2B5EF4-FFF2-40B4-BE49-F238E27FC236}">
                <a16:creationId xmlns:a16="http://schemas.microsoft.com/office/drawing/2014/main" id="{42D64428-07EE-AE65-1596-DBCC826A6A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CF5A991-1FFD-8135-593D-4A3488ACEFE8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316C5C1-E151-EB4E-8562-462BB150ECDF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9C2BDA6-0E54-77BC-75BD-0AA097EB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Durability</a:t>
            </a:r>
          </a:p>
        </p:txBody>
      </p:sp>
    </p:spTree>
    <p:extLst>
      <p:ext uri="{BB962C8B-B14F-4D97-AF65-F5344CB8AC3E}">
        <p14:creationId xmlns:p14="http://schemas.microsoft.com/office/powerpoint/2010/main" val="262407031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113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84E91-85EB-456A-53BF-1469FEDD9951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95A711-9DD0-4EC2-C847-0E380C521FD7}"/>
              </a:ext>
            </a:extLst>
          </p:cNvPr>
          <p:cNvSpPr/>
          <p:nvPr/>
        </p:nvSpPr>
        <p:spPr>
          <a:xfrm rot="16200000">
            <a:off x="6480098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60A87D-DBBD-B481-882D-60E5E1072696}"/>
              </a:ext>
            </a:extLst>
          </p:cNvPr>
          <p:cNvSpPr/>
          <p:nvPr/>
        </p:nvSpPr>
        <p:spPr>
          <a:xfrm rot="16200000">
            <a:off x="8996553" y="502343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14" name="Graphic 13" descr="Lock outline">
            <a:extLst>
              <a:ext uri="{FF2B5EF4-FFF2-40B4-BE49-F238E27FC236}">
                <a16:creationId xmlns:a16="http://schemas.microsoft.com/office/drawing/2014/main" id="{CF84E887-6C98-190D-8C46-424F48497C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15" name="Graphic 14" descr="Lock outline">
            <a:extLst>
              <a:ext uri="{FF2B5EF4-FFF2-40B4-BE49-F238E27FC236}">
                <a16:creationId xmlns:a16="http://schemas.microsoft.com/office/drawing/2014/main" id="{490A7F87-F38C-78E7-DCE3-347B49D989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A709368-7465-3C1B-5733-26DC30FF59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29" name="Graphic 28" descr="Lock with solid fill">
            <a:extLst>
              <a:ext uri="{FF2B5EF4-FFF2-40B4-BE49-F238E27FC236}">
                <a16:creationId xmlns:a16="http://schemas.microsoft.com/office/drawing/2014/main" id="{4D364823-E005-728A-B672-900A70BD329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6583" y="4039512"/>
            <a:ext cx="478741" cy="478741"/>
          </a:xfrm>
          <a:prstGeom prst="rect">
            <a:avLst/>
          </a:prstGeom>
        </p:spPr>
      </p:pic>
      <p:pic>
        <p:nvPicPr>
          <p:cNvPr id="31" name="Graphic 30" descr="Lock with solid fill">
            <a:extLst>
              <a:ext uri="{FF2B5EF4-FFF2-40B4-BE49-F238E27FC236}">
                <a16:creationId xmlns:a16="http://schemas.microsoft.com/office/drawing/2014/main" id="{CF9A3EBF-8435-712F-26B0-B2647C4A1B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1101" y="4029146"/>
            <a:ext cx="478741" cy="4787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995F611-6652-AEAF-91DA-9FFA80293E48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49D76E-CBF9-C657-85FB-2438D32283D5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EC074F14-BCF5-73D3-B621-D38FEF7B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Two-Phase Commit and Recovery Logs</a:t>
            </a:r>
          </a:p>
        </p:txBody>
      </p:sp>
    </p:spTree>
    <p:extLst>
      <p:ext uri="{BB962C8B-B14F-4D97-AF65-F5344CB8AC3E}">
        <p14:creationId xmlns:p14="http://schemas.microsoft.com/office/powerpoint/2010/main" val="231214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114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84E91-85EB-456A-53BF-1469FEDD9951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95A711-9DD0-4EC2-C847-0E380C521FD7}"/>
              </a:ext>
            </a:extLst>
          </p:cNvPr>
          <p:cNvSpPr/>
          <p:nvPr/>
        </p:nvSpPr>
        <p:spPr>
          <a:xfrm rot="16200000">
            <a:off x="6480098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60A87D-DBBD-B481-882D-60E5E1072696}"/>
              </a:ext>
            </a:extLst>
          </p:cNvPr>
          <p:cNvSpPr/>
          <p:nvPr/>
        </p:nvSpPr>
        <p:spPr>
          <a:xfrm rot="16200000">
            <a:off x="8996553" y="502343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14" name="Graphic 13" descr="Lock outline">
            <a:extLst>
              <a:ext uri="{FF2B5EF4-FFF2-40B4-BE49-F238E27FC236}">
                <a16:creationId xmlns:a16="http://schemas.microsoft.com/office/drawing/2014/main" id="{CF84E887-6C98-190D-8C46-424F48497C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15" name="Graphic 14" descr="Lock outline">
            <a:extLst>
              <a:ext uri="{FF2B5EF4-FFF2-40B4-BE49-F238E27FC236}">
                <a16:creationId xmlns:a16="http://schemas.microsoft.com/office/drawing/2014/main" id="{490A7F87-F38C-78E7-DCE3-347B49D989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A709368-7465-3C1B-5733-26DC30FF59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1F10BE0-50D2-D5B0-8026-E13EF3552599}"/>
              </a:ext>
            </a:extLst>
          </p:cNvPr>
          <p:cNvSpPr/>
          <p:nvPr/>
        </p:nvSpPr>
        <p:spPr>
          <a:xfrm rot="16200000">
            <a:off x="4466440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1E7D19-38F4-2FC4-8E08-7FC3F7039879}"/>
              </a:ext>
            </a:extLst>
          </p:cNvPr>
          <p:cNvSpPr/>
          <p:nvPr/>
        </p:nvSpPr>
        <p:spPr>
          <a:xfrm rot="16200000">
            <a:off x="6952049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D3F775-9BB2-E05B-0128-4802A00D8927}"/>
              </a:ext>
            </a:extLst>
          </p:cNvPr>
          <p:cNvSpPr/>
          <p:nvPr/>
        </p:nvSpPr>
        <p:spPr>
          <a:xfrm rot="16200000">
            <a:off x="9468504" y="5025920"/>
            <a:ext cx="1318650" cy="4214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6636D24-D59A-BB32-308C-5AC0392CFC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A12933F2-1A20-3DB9-3F24-21D289B9D7EB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70EF49A-C0B6-9B96-37AD-887D0235CB3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40" name="Graphic 39" descr="Crown with solid fill">
            <a:extLst>
              <a:ext uri="{FF2B5EF4-FFF2-40B4-BE49-F238E27FC236}">
                <a16:creationId xmlns:a16="http://schemas.microsoft.com/office/drawing/2014/main" id="{FBECE5D4-06B0-D68F-BB0F-95F4A5B5B7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661692D-C211-93F7-F439-3270FAB3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Recovery Logs</a:t>
            </a:r>
          </a:p>
        </p:txBody>
      </p:sp>
    </p:spTree>
    <p:extLst>
      <p:ext uri="{BB962C8B-B14F-4D97-AF65-F5344CB8AC3E}">
        <p14:creationId xmlns:p14="http://schemas.microsoft.com/office/powerpoint/2010/main" val="206086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115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84E91-85EB-456A-53BF-1469FEDD9951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95A711-9DD0-4EC2-C847-0E380C521FD7}"/>
              </a:ext>
            </a:extLst>
          </p:cNvPr>
          <p:cNvSpPr/>
          <p:nvPr/>
        </p:nvSpPr>
        <p:spPr>
          <a:xfrm rot="16200000">
            <a:off x="6480098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60A87D-DBBD-B481-882D-60E5E1072696}"/>
              </a:ext>
            </a:extLst>
          </p:cNvPr>
          <p:cNvSpPr/>
          <p:nvPr/>
        </p:nvSpPr>
        <p:spPr>
          <a:xfrm rot="16200000">
            <a:off x="8996553" y="502343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14" name="Graphic 13" descr="Lock outline">
            <a:extLst>
              <a:ext uri="{FF2B5EF4-FFF2-40B4-BE49-F238E27FC236}">
                <a16:creationId xmlns:a16="http://schemas.microsoft.com/office/drawing/2014/main" id="{CF84E887-6C98-190D-8C46-424F48497C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15" name="Graphic 14" descr="Lock outline">
            <a:extLst>
              <a:ext uri="{FF2B5EF4-FFF2-40B4-BE49-F238E27FC236}">
                <a16:creationId xmlns:a16="http://schemas.microsoft.com/office/drawing/2014/main" id="{490A7F87-F38C-78E7-DCE3-347B49D989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A709368-7465-3C1B-5733-26DC30FF59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1F10BE0-50D2-D5B0-8026-E13EF3552599}"/>
              </a:ext>
            </a:extLst>
          </p:cNvPr>
          <p:cNvSpPr/>
          <p:nvPr/>
        </p:nvSpPr>
        <p:spPr>
          <a:xfrm rot="16200000">
            <a:off x="4466440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1E7D19-38F4-2FC4-8E08-7FC3F7039879}"/>
              </a:ext>
            </a:extLst>
          </p:cNvPr>
          <p:cNvSpPr/>
          <p:nvPr/>
        </p:nvSpPr>
        <p:spPr>
          <a:xfrm rot="16200000">
            <a:off x="6952049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D3F775-9BB2-E05B-0128-4802A00D8927}"/>
              </a:ext>
            </a:extLst>
          </p:cNvPr>
          <p:cNvSpPr/>
          <p:nvPr/>
        </p:nvSpPr>
        <p:spPr>
          <a:xfrm rot="16200000">
            <a:off x="9468504" y="5025920"/>
            <a:ext cx="1318650" cy="4214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6636D24-D59A-BB32-308C-5AC0392CFC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A12933F2-1A20-3DB9-3F24-21D289B9D7EB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70EF49A-C0B6-9B96-37AD-887D0235CB3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40" name="Graphic 39" descr="Crown with solid fill">
            <a:extLst>
              <a:ext uri="{FF2B5EF4-FFF2-40B4-BE49-F238E27FC236}">
                <a16:creationId xmlns:a16="http://schemas.microsoft.com/office/drawing/2014/main" id="{FBECE5D4-06B0-D68F-BB0F-95F4A5B5B7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661692D-C211-93F7-F439-3270FAB3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Recovery Logs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E7ED4B-BC7E-3B07-6BCA-519FD07AF162}"/>
              </a:ext>
            </a:extLst>
          </p:cNvPr>
          <p:cNvSpPr/>
          <p:nvPr/>
        </p:nvSpPr>
        <p:spPr>
          <a:xfrm>
            <a:off x="875861" y="1699707"/>
            <a:ext cx="10515600" cy="4477255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FDA5F42-C4CB-A8AA-B0DB-29199ACED171}"/>
              </a:ext>
            </a:extLst>
          </p:cNvPr>
          <p:cNvSpPr txBox="1">
            <a:spLocks/>
          </p:cNvSpPr>
          <p:nvPr/>
        </p:nvSpPr>
        <p:spPr>
          <a:xfrm>
            <a:off x="861215" y="3410497"/>
            <a:ext cx="10496769" cy="1022042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b="0" dirty="0">
                <a:solidFill>
                  <a:schemeClr val="bg1"/>
                </a:solidFill>
              </a:rPr>
              <a:t>Locks in memory are released and client notifications are sent only after the recovery logs on disk are updated </a:t>
            </a:r>
          </a:p>
        </p:txBody>
      </p:sp>
    </p:spTree>
    <p:extLst>
      <p:ext uri="{BB962C8B-B14F-4D97-AF65-F5344CB8AC3E}">
        <p14:creationId xmlns:p14="http://schemas.microsoft.com/office/powerpoint/2010/main" val="90767371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116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CCA0-61A9-F332-9E6D-7EE64ACC2BB4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99212-4CB2-0266-787C-CC96B7547891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8728AB-BCF5-E867-7E2F-E1EA8C8EA057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EB02A-7BE9-554E-7D19-7842F8D93F34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0F328-5210-514A-C334-1C2E37515767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1CA4A-42C7-7D9E-87FC-C5E0AC313782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84E91-85EB-456A-53BF-1469FEDD9951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FFFDCBE-A9C6-A65A-EFB0-C45DA3F4A5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29" name="Graphic 28" descr="Lock outline">
            <a:extLst>
              <a:ext uri="{FF2B5EF4-FFF2-40B4-BE49-F238E27FC236}">
                <a16:creationId xmlns:a16="http://schemas.microsoft.com/office/drawing/2014/main" id="{2609DF0E-3234-FCB7-FE2F-0C9028377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31" name="Graphic 30" descr="Lock outline">
            <a:extLst>
              <a:ext uri="{FF2B5EF4-FFF2-40B4-BE49-F238E27FC236}">
                <a16:creationId xmlns:a16="http://schemas.microsoft.com/office/drawing/2014/main" id="{CA8C2EE2-AA2E-81BF-1238-3F0378BDE1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62E865-1F3D-4707-CC03-945F4D6DA605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CD911E-0944-3434-F832-F64E7BAB3208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6AD91E-818E-0FE2-2552-4C8DDAF9EA38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E752-231D-B210-E519-D813E99DFCF0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YES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C2BE28-399E-4FEE-71C5-DF9B6D7805E3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NO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3401C1-C4AF-F9C3-6204-706BA3F41B8F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YES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64A259-59BA-20F9-11FA-313EA3489522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ABORT TX2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577A4D-41B4-19AE-1932-EAE05AAB9CE3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6FA30D-FD84-73CA-7B6D-A82D5FE3966D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25EDEFC-5270-CBB7-55C2-6992BCE1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Recovery Logs</a:t>
            </a:r>
          </a:p>
        </p:txBody>
      </p:sp>
    </p:spTree>
    <p:extLst>
      <p:ext uri="{BB962C8B-B14F-4D97-AF65-F5344CB8AC3E}">
        <p14:creationId xmlns:p14="http://schemas.microsoft.com/office/powerpoint/2010/main" val="314921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4" grpId="0" animBg="1"/>
      <p:bldP spid="15" grpId="0" animBg="1"/>
      <p:bldP spid="35" grpId="0" animBg="1"/>
      <p:bldP spid="37" grpId="0" animBg="1"/>
      <p:bldP spid="38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117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14" name="Graphic 13" descr="Lock outline">
            <a:extLst>
              <a:ext uri="{FF2B5EF4-FFF2-40B4-BE49-F238E27FC236}">
                <a16:creationId xmlns:a16="http://schemas.microsoft.com/office/drawing/2014/main" id="{CF84E887-6C98-190D-8C46-424F48497C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A709368-7465-3C1B-5733-26DC30FF59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CD1E22D-C15F-8F4A-B0B0-028D415E10C5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C8CB41-B562-4938-7DDE-E3B0F04D5F1A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733221D-DEED-1AFC-8589-34DFDDE7880A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410FAC6-0646-F37C-8964-3EDB1FAEFDBA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YES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2DB91B-6311-724A-820B-EA22BCAE6DF9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NO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2790BF3-8AFD-CAB1-1D13-FA56859FF93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YES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54852BB-A852-F1D3-47BE-2F3FCECE2159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ABORT TX2</a:t>
            </a:r>
          </a:p>
        </p:txBody>
      </p:sp>
      <p:pic>
        <p:nvPicPr>
          <p:cNvPr id="42" name="Graphic 41" descr="Database with solid fill">
            <a:extLst>
              <a:ext uri="{FF2B5EF4-FFF2-40B4-BE49-F238E27FC236}">
                <a16:creationId xmlns:a16="http://schemas.microsoft.com/office/drawing/2014/main" id="{EBCD89CB-A7F3-F5D2-01FA-4277E86C17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213500" y="2776373"/>
            <a:ext cx="1126479" cy="1126479"/>
          </a:xfrm>
          <a:prstGeom prst="rect">
            <a:avLst/>
          </a:prstGeom>
        </p:spPr>
      </p:pic>
      <p:pic>
        <p:nvPicPr>
          <p:cNvPr id="44" name="Graphic 43" descr="Lock outline">
            <a:extLst>
              <a:ext uri="{FF2B5EF4-FFF2-40B4-BE49-F238E27FC236}">
                <a16:creationId xmlns:a16="http://schemas.microsoft.com/office/drawing/2014/main" id="{ED93F95B-8197-ED21-D09F-4967D316943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70740" y="3976163"/>
            <a:ext cx="478741" cy="478741"/>
          </a:xfrm>
          <a:prstGeom prst="rect">
            <a:avLst/>
          </a:prstGeom>
        </p:spPr>
      </p:pic>
      <p:pic>
        <p:nvPicPr>
          <p:cNvPr id="45" name="Graphic 44" descr="Lock outline">
            <a:extLst>
              <a:ext uri="{FF2B5EF4-FFF2-40B4-BE49-F238E27FC236}">
                <a16:creationId xmlns:a16="http://schemas.microsoft.com/office/drawing/2014/main" id="{183FCB80-B870-9D47-0BFF-CD149854EA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8896" y="3977640"/>
            <a:ext cx="478741" cy="4787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082579-945D-7945-4494-FF6DC8D4A6EE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FA5FAD-9ADC-6D0A-C045-ADEE2321406B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9B97B0E-C6F6-AA78-F221-13D636F1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Recovery Logs</a:t>
            </a:r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750975BC-9568-4BFB-0641-9EE95E5FB959}"/>
              </a:ext>
            </a:extLst>
          </p:cNvPr>
          <p:cNvSpPr/>
          <p:nvPr/>
        </p:nvSpPr>
        <p:spPr>
          <a:xfrm>
            <a:off x="6581140" y="1973324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2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5FFB-FAC2-2CCC-2D5E-48A9747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118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5F07FF-4B43-46FE-B663-FD08A8E8CF17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91EEDB-EF4C-258D-E9D1-799739EC5717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D595A-9A7A-FCF1-17CE-252CD100355E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23" name="Graphic 22" descr="Database outline">
              <a:extLst>
                <a:ext uri="{FF2B5EF4-FFF2-40B4-BE49-F238E27FC236}">
                  <a16:creationId xmlns:a16="http://schemas.microsoft.com/office/drawing/2014/main" id="{992EBC51-45CE-A747-001E-44F7A98A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24" name="Graphic 23" descr="Database outline">
              <a:extLst>
                <a:ext uri="{FF2B5EF4-FFF2-40B4-BE49-F238E27FC236}">
                  <a16:creationId xmlns:a16="http://schemas.microsoft.com/office/drawing/2014/main" id="{143428DE-2F35-0EE8-6EBC-E8025894D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33" name="Graphic 32" descr="Database outline">
              <a:extLst>
                <a:ext uri="{FF2B5EF4-FFF2-40B4-BE49-F238E27FC236}">
                  <a16:creationId xmlns:a16="http://schemas.microsoft.com/office/drawing/2014/main" id="{24F7F998-6199-DADE-4BEA-1425332E0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00FB7DF5-1D19-D1B7-76B3-9AAB5AF0CF25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5" name="Graphic 64" descr="Database outline">
            <a:extLst>
              <a:ext uri="{FF2B5EF4-FFF2-40B4-BE49-F238E27FC236}">
                <a16:creationId xmlns:a16="http://schemas.microsoft.com/office/drawing/2014/main" id="{97AAB19B-5620-0856-E326-CC89CE7A7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66" name="Graphic 65" descr="Database outline">
            <a:extLst>
              <a:ext uri="{FF2B5EF4-FFF2-40B4-BE49-F238E27FC236}">
                <a16:creationId xmlns:a16="http://schemas.microsoft.com/office/drawing/2014/main" id="{633D5214-B98B-0508-BC6C-D77DF8B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67" name="Graphic 66" descr="Database outline">
            <a:extLst>
              <a:ext uri="{FF2B5EF4-FFF2-40B4-BE49-F238E27FC236}">
                <a16:creationId xmlns:a16="http://schemas.microsoft.com/office/drawing/2014/main" id="{991ACB3D-EC99-7109-879C-013C73BBB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8D7ACD-24AD-9827-605E-7B687CC28729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5" name="Graphic 74" descr="Database outline">
            <a:extLst>
              <a:ext uri="{FF2B5EF4-FFF2-40B4-BE49-F238E27FC236}">
                <a16:creationId xmlns:a16="http://schemas.microsoft.com/office/drawing/2014/main" id="{D5B38AC9-2ACF-C8E4-892B-812CB987E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76" name="Graphic 75" descr="Database outline">
            <a:extLst>
              <a:ext uri="{FF2B5EF4-FFF2-40B4-BE49-F238E27FC236}">
                <a16:creationId xmlns:a16="http://schemas.microsoft.com/office/drawing/2014/main" id="{D4662760-F380-F0FC-9B17-BA4A28831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77" name="Graphic 76" descr="Database outline">
            <a:extLst>
              <a:ext uri="{FF2B5EF4-FFF2-40B4-BE49-F238E27FC236}">
                <a16:creationId xmlns:a16="http://schemas.microsoft.com/office/drawing/2014/main" id="{A4788B17-C679-0D10-CB09-58E6148AE6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337408-1F69-DE8A-DE16-3A7805B88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925913"/>
              </p:ext>
            </p:extLst>
          </p:nvPr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35B68B-DB0D-A90B-B463-4BAACB8FBC1E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BE871D-7799-3A48-139A-A0A08823F35F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7" name="Graphic 6" descr="School girl outline">
            <a:extLst>
              <a:ext uri="{FF2B5EF4-FFF2-40B4-BE49-F238E27FC236}">
                <a16:creationId xmlns:a16="http://schemas.microsoft.com/office/drawing/2014/main" id="{B10877C4-EF42-B57D-0F95-F91870FA2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BAE62B-839C-9F40-6A8F-5B910D2D7BBC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4891F-08BC-EF26-0DAE-781FA12429D5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E44FBB0-A16A-00EC-B460-592FF11D9CF9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4C1166-3B12-9DD2-8EB1-1408C9D3A8AD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30" name="Graphic 29">
            <a:extLst>
              <a:ext uri="{FF2B5EF4-FFF2-40B4-BE49-F238E27FC236}">
                <a16:creationId xmlns:a16="http://schemas.microsoft.com/office/drawing/2014/main" id="{9BD0E6E5-82FE-C8A3-ADC6-B542521EA3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DC054AE-9248-2454-5148-385AEC675A12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14" name="Graphic 13" descr="Lock outline">
            <a:extLst>
              <a:ext uri="{FF2B5EF4-FFF2-40B4-BE49-F238E27FC236}">
                <a16:creationId xmlns:a16="http://schemas.microsoft.com/office/drawing/2014/main" id="{CF84E887-6C98-190D-8C46-424F48497C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28" name="Graphic 27" descr="Lock outline">
            <a:extLst>
              <a:ext uri="{FF2B5EF4-FFF2-40B4-BE49-F238E27FC236}">
                <a16:creationId xmlns:a16="http://schemas.microsoft.com/office/drawing/2014/main" id="{0A709368-7465-3C1B-5733-26DC30FF59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CD1E22D-C15F-8F4A-B0B0-028D415E10C5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C8CB41-B562-4938-7DDE-E3B0F04D5F1A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733221D-DEED-1AFC-8589-34DFDDE7880A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410FAC6-0646-F37C-8964-3EDB1FAEFDBA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YES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2DB91B-6311-724A-820B-EA22BCAE6DF9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NO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2790BF3-8AFD-CAB1-1D13-FA56859FF93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P1 [ TX2 ] YES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54852BB-A852-F1D3-47BE-2F3FCECE2159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ABORT TX2</a:t>
            </a:r>
          </a:p>
        </p:txBody>
      </p:sp>
      <p:pic>
        <p:nvPicPr>
          <p:cNvPr id="3" name="Graphic 2" descr="End with solid fill">
            <a:extLst>
              <a:ext uri="{FF2B5EF4-FFF2-40B4-BE49-F238E27FC236}">
                <a16:creationId xmlns:a16="http://schemas.microsoft.com/office/drawing/2014/main" id="{564BF559-5A6C-5652-3104-75851AF870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50563" y="5820644"/>
            <a:ext cx="588141" cy="5881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AD81AE-064E-748B-1036-27163BA59458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88CF53-EA58-4A78-F125-990531CD7EAC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BDC37A3-4C71-BF19-FDFF-580DF2B400A9}"/>
              </a:ext>
            </a:extLst>
          </p:cNvPr>
          <p:cNvSpPr txBox="1">
            <a:spLocks/>
          </p:cNvSpPr>
          <p:nvPr/>
        </p:nvSpPr>
        <p:spPr>
          <a:xfrm>
            <a:off x="853698" y="5571861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Logs are crucial to ensure that all partitions recover to a consistent state after failures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A598BC4-A7EB-2760-DCD0-F3692D671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Two-Phase Commit and Recovery Logs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9BA93-1880-D423-9085-BC20698D0AC1}"/>
              </a:ext>
            </a:extLst>
          </p:cNvPr>
          <p:cNvSpPr txBox="1"/>
          <p:nvPr/>
        </p:nvSpPr>
        <p:spPr>
          <a:xfrm>
            <a:off x="7188237" y="3939815"/>
            <a:ext cx="368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0313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D0B6-EAB4-F8C9-20F4-0824263B9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Databased: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3EAA4-EEB1-70C2-DEB3-18015F52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Partitioning: </a:t>
            </a:r>
            <a:r>
              <a:rPr lang="en-US" dirty="0"/>
              <a:t>Achieve high scalability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Replication: P</a:t>
            </a:r>
            <a:r>
              <a:rPr lang="en-US" dirty="0"/>
              <a:t>rovide high availability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Atomic commit protocols: </a:t>
            </a:r>
            <a:r>
              <a:rPr lang="en-US" dirty="0"/>
              <a:t>Support distributed transactions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Logging: </a:t>
            </a:r>
            <a:r>
              <a:rPr lang="en-US" dirty="0"/>
              <a:t>Tolerate failures and recover to a consistent state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BF9CE-C94D-70AF-EA34-ED9C3BB6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AAF11-6FE7-1ED8-C7A7-AD3FF0B2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7875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D0B6-EAB4-F8C9-20F4-0824263B9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Databased: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3EAA4-EEB1-70C2-DEB3-18015F52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Partitioning: </a:t>
            </a:r>
            <a:r>
              <a:rPr lang="en-US" dirty="0"/>
              <a:t>Achieve high scalability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Replication: P</a:t>
            </a:r>
            <a:r>
              <a:rPr lang="en-US" dirty="0"/>
              <a:t>rovide high availability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Atomic commit protocols: </a:t>
            </a:r>
            <a:r>
              <a:rPr lang="en-US" dirty="0"/>
              <a:t>Support distributed transactions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Logging: </a:t>
            </a:r>
            <a:r>
              <a:rPr lang="en-US" dirty="0"/>
              <a:t>Tolerate failures and recover to a consistent state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BF9CE-C94D-70AF-EA34-ED9C3BB6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AAF11-6FE7-1ED8-C7A7-AD3FF0B2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5CA26B-DBA1-E4E4-8BD8-060B77CE543F}"/>
              </a:ext>
            </a:extLst>
          </p:cNvPr>
          <p:cNvSpPr/>
          <p:nvPr/>
        </p:nvSpPr>
        <p:spPr>
          <a:xfrm>
            <a:off x="875861" y="1699707"/>
            <a:ext cx="10515600" cy="4477255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3E0FAFD-CF4A-78EB-4E0B-DECA03D86554}"/>
              </a:ext>
            </a:extLst>
          </p:cNvPr>
          <p:cNvSpPr txBox="1">
            <a:spLocks/>
          </p:cNvSpPr>
          <p:nvPr/>
        </p:nvSpPr>
        <p:spPr>
          <a:xfrm>
            <a:off x="838200" y="3624491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Databases trade-off high throughput and scalability in exchange for simple recovery</a:t>
            </a:r>
          </a:p>
        </p:txBody>
      </p:sp>
    </p:spTree>
    <p:extLst>
      <p:ext uri="{BB962C8B-B14F-4D97-AF65-F5344CB8AC3E}">
        <p14:creationId xmlns:p14="http://schemas.microsoft.com/office/powerpoint/2010/main" val="332353900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90CF-AAB1-8071-547B-8C27AA8E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Logs: Performance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01225-955D-33D8-216C-0D106CE9D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Disks are slower than network communications within a datacenter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Network communication</a:t>
            </a:r>
          </a:p>
          <a:p>
            <a:r>
              <a:rPr lang="en-US" dirty="0"/>
              <a:t>Mellanox CX5 NICs, 100Gbps link</a:t>
            </a:r>
          </a:p>
          <a:p>
            <a:r>
              <a:rPr lang="en-US" dirty="0"/>
              <a:t>eRPC: Low-latency general-purpose RPC framework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Azure SSDs</a:t>
            </a:r>
          </a:p>
          <a:p>
            <a:r>
              <a:rPr lang="en-US" dirty="0"/>
              <a:t>Ultra disks</a:t>
            </a:r>
          </a:p>
          <a:p>
            <a:r>
              <a:rPr lang="en-US" dirty="0"/>
              <a:t>Premium disks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C2857-652D-4E5C-5233-087E2EE3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F6FFA-F345-C0D4-E9F4-27630CBE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9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90CF-AAB1-8071-547B-8C27AA8E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Logs: Performance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01225-955D-33D8-216C-0D106CE9D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Disks are slower than network communications within a datacenter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Network communication</a:t>
            </a:r>
          </a:p>
          <a:p>
            <a:r>
              <a:rPr lang="en-US" dirty="0"/>
              <a:t>Mellanox CX5 NICs, 100Gbps link</a:t>
            </a:r>
          </a:p>
          <a:p>
            <a:r>
              <a:rPr lang="en-US" dirty="0"/>
              <a:t>eRPC: Low-latency general-purpose RPC framework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Azure SSDs</a:t>
            </a:r>
          </a:p>
          <a:p>
            <a:r>
              <a:rPr lang="en-US" dirty="0"/>
              <a:t>Ultra disks</a:t>
            </a:r>
          </a:p>
          <a:p>
            <a:r>
              <a:rPr lang="en-US" dirty="0"/>
              <a:t>Premium disks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C2857-652D-4E5C-5233-087E2EE3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F6FFA-F345-C0D4-E9F4-27630CBE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122</a:t>
            </a:fld>
            <a:endParaRPr lang="en-US"/>
          </a:p>
        </p:txBody>
      </p:sp>
      <p:graphicFrame>
        <p:nvGraphicFramePr>
          <p:cNvPr id="6" name="Content Placeholder 114">
            <a:extLst>
              <a:ext uri="{FF2B5EF4-FFF2-40B4-BE49-F238E27FC236}">
                <a16:creationId xmlns:a16="http://schemas.microsoft.com/office/drawing/2014/main" id="{95A54304-6926-7E1B-54CB-4FAE322C58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462225"/>
              </p:ext>
            </p:extLst>
          </p:nvPr>
        </p:nvGraphicFramePr>
        <p:xfrm>
          <a:off x="3764280" y="4316415"/>
          <a:ext cx="7043685" cy="186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895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347895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347895">
                  <a:extLst>
                    <a:ext uri="{9D8B030D-6E8A-4147-A177-3AD203B41FA5}">
                      <a16:colId xmlns:a16="http://schemas.microsoft.com/office/drawing/2014/main" val="1185505481"/>
                    </a:ext>
                  </a:extLst>
                </a:gridCol>
              </a:tblGrid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eRPC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UltraSSD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PremiumSSD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Round-trip time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write latency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write latency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10 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450 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 </a:t>
                      </a:r>
                      <a:r>
                        <a:rPr lang="en-US" sz="2400" dirty="0" err="1">
                          <a:latin typeface="+mj-lt"/>
                        </a:rPr>
                        <a:t>ms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882203"/>
                  </a:ext>
                </a:extLst>
              </a:tr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1x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45x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200x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27639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90CF-AAB1-8071-547B-8C27AA8E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Logs: Performance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01225-955D-33D8-216C-0D106CE9D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Network communication</a:t>
            </a:r>
          </a:p>
          <a:p>
            <a:r>
              <a:rPr lang="en-US" dirty="0"/>
              <a:t>Mellanox CX5 NICs</a:t>
            </a:r>
          </a:p>
          <a:p>
            <a:r>
              <a:rPr lang="en-US" dirty="0"/>
              <a:t>eRPC: Low-latency general-purpose RPC framework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Logging</a:t>
            </a:r>
          </a:p>
          <a:p>
            <a:r>
              <a:rPr lang="en-US" dirty="0"/>
              <a:t>UltraSSD</a:t>
            </a:r>
          </a:p>
          <a:p>
            <a:r>
              <a:rPr lang="en-US" dirty="0"/>
              <a:t>PremiumSSD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C2857-652D-4E5C-5233-087E2EE3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F6FFA-F345-C0D4-E9F4-27630CBE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123</a:t>
            </a:fld>
            <a:endParaRPr lang="en-US"/>
          </a:p>
        </p:txBody>
      </p:sp>
      <p:graphicFrame>
        <p:nvGraphicFramePr>
          <p:cNvPr id="6" name="Content Placeholder 114">
            <a:extLst>
              <a:ext uri="{FF2B5EF4-FFF2-40B4-BE49-F238E27FC236}">
                <a16:creationId xmlns:a16="http://schemas.microsoft.com/office/drawing/2014/main" id="{61E959C5-49CD-296A-8C42-D45DF7E62167}"/>
              </a:ext>
            </a:extLst>
          </p:cNvPr>
          <p:cNvGraphicFramePr>
            <a:graphicFrameLocks/>
          </p:cNvGraphicFramePr>
          <p:nvPr/>
        </p:nvGraphicFramePr>
        <p:xfrm>
          <a:off x="4053840" y="3866357"/>
          <a:ext cx="7043685" cy="186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895">
                  <a:extLst>
                    <a:ext uri="{9D8B030D-6E8A-4147-A177-3AD203B41FA5}">
                      <a16:colId xmlns:a16="http://schemas.microsoft.com/office/drawing/2014/main" val="3047586985"/>
                    </a:ext>
                  </a:extLst>
                </a:gridCol>
                <a:gridCol w="2347895">
                  <a:extLst>
                    <a:ext uri="{9D8B030D-6E8A-4147-A177-3AD203B41FA5}">
                      <a16:colId xmlns:a16="http://schemas.microsoft.com/office/drawing/2014/main" val="4059968337"/>
                    </a:ext>
                  </a:extLst>
                </a:gridCol>
                <a:gridCol w="2347895">
                  <a:extLst>
                    <a:ext uri="{9D8B030D-6E8A-4147-A177-3AD203B41FA5}">
                      <a16:colId xmlns:a16="http://schemas.microsoft.com/office/drawing/2014/main" val="1185505481"/>
                    </a:ext>
                  </a:extLst>
                </a:gridCol>
              </a:tblGrid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eRPC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UltraSSD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PremiumSSD</a:t>
                      </a: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78251"/>
                  </a:ext>
                </a:extLst>
              </a:tr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Round-trip time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write latency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write latency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9926"/>
                  </a:ext>
                </a:extLst>
              </a:tr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10 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450 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 </a:t>
                      </a:r>
                      <a:r>
                        <a:rPr lang="en-US" sz="2400" dirty="0" err="1">
                          <a:latin typeface="+mj-lt"/>
                        </a:rPr>
                        <a:t>ms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882203"/>
                  </a:ext>
                </a:extLst>
              </a:tr>
              <a:tr h="4651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1x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45x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200x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41914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070715A-6C11-2CB3-40A1-6CA5BCD5685E}"/>
              </a:ext>
            </a:extLst>
          </p:cNvPr>
          <p:cNvSpPr/>
          <p:nvPr/>
        </p:nvSpPr>
        <p:spPr>
          <a:xfrm>
            <a:off x="875861" y="1699707"/>
            <a:ext cx="10515600" cy="4477255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7767A1-D4DA-64D4-AF53-BC9156200C08}"/>
              </a:ext>
            </a:extLst>
          </p:cNvPr>
          <p:cNvSpPr txBox="1">
            <a:spLocks/>
          </p:cNvSpPr>
          <p:nvPr/>
        </p:nvSpPr>
        <p:spPr>
          <a:xfrm>
            <a:off x="838200" y="3165970"/>
            <a:ext cx="10553260" cy="139175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Logging for recovery adds ～50-200x higher latency in the critical path and fundamentally limits the throughput and scalability of distributed databases </a:t>
            </a:r>
          </a:p>
        </p:txBody>
      </p:sp>
    </p:spTree>
    <p:extLst>
      <p:ext uri="{BB962C8B-B14F-4D97-AF65-F5344CB8AC3E}">
        <p14:creationId xmlns:p14="http://schemas.microsoft.com/office/powerpoint/2010/main" val="399873446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767DE-166B-ACAD-C5CE-251B0EB9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 from Recovery Logs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32FD7-1E62-4DE6-3A6E-89B9A7CEA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Tightly couple the in-memory and on-disk system states</a:t>
            </a:r>
          </a:p>
          <a:p>
            <a:r>
              <a:rPr lang="en-US" dirty="0"/>
              <a:t>Alternate between updating in-memory state and recovery logs</a:t>
            </a:r>
          </a:p>
          <a:p>
            <a:r>
              <a:rPr lang="en-US" dirty="0"/>
              <a:t>Disk I/O in the commit path and tradeoff high throughput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Recall: Locks are held while appending to logs on disk</a:t>
            </a:r>
          </a:p>
          <a:p>
            <a:r>
              <a:rPr lang="en-US" dirty="0"/>
              <a:t>Locks serialize conflicting transactions and cause them to stall on I/O</a:t>
            </a:r>
          </a:p>
          <a:p>
            <a:r>
              <a:rPr lang="en-US" dirty="0"/>
              <a:t>Limits concurrency and hurts scalability of distributed transactions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1EA3B-A7EB-839F-DB83-745F516D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D6A219-F505-B754-8622-F2A8E344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1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Alternate Updates to In-Memory and On-Disk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125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F946-FE48-E830-9A93-DC3137350022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C948EB-DEFA-2A10-881E-59536A7735D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0661B85B-CD2C-6503-5650-65C8C3949344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A201429F-B0C4-17CA-4678-8D4C45C9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10" name="Graphic 9" descr="Database outline">
              <a:extLst>
                <a:ext uri="{FF2B5EF4-FFF2-40B4-BE49-F238E27FC236}">
                  <a16:creationId xmlns:a16="http://schemas.microsoft.com/office/drawing/2014/main" id="{83C78B35-00C3-5723-E42E-B9B3380D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11" name="Graphic 10" descr="Database outline">
              <a:extLst>
                <a:ext uri="{FF2B5EF4-FFF2-40B4-BE49-F238E27FC236}">
                  <a16:creationId xmlns:a16="http://schemas.microsoft.com/office/drawing/2014/main" id="{8EB019C0-3005-6DBD-1227-1EF0EDF2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480B3D-9B64-4716-A412-4DE1493EB9B7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Database outline">
            <a:extLst>
              <a:ext uri="{FF2B5EF4-FFF2-40B4-BE49-F238E27FC236}">
                <a16:creationId xmlns:a16="http://schemas.microsoft.com/office/drawing/2014/main" id="{510284F3-506B-2357-593A-AEE9229E4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A09F0AB6-F151-EE69-EA88-44FA5DC6D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5D2D1779-C58C-87C0-C2A4-2D625EEE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97FD63C-4C33-FB23-6CBB-ED8CC8CBAA66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30114D1-D8B9-903E-E0C6-C38AA6365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491FB7AD-EC55-D5E1-96EF-74B245ECE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19" name="Graphic 18" descr="Database outline">
            <a:extLst>
              <a:ext uri="{FF2B5EF4-FFF2-40B4-BE49-F238E27FC236}">
                <a16:creationId xmlns:a16="http://schemas.microsoft.com/office/drawing/2014/main" id="{7410A435-7F30-640A-499F-32A16723E5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0815A4-68C1-9401-B854-D0AD90D3BD1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77384D-D032-0CE4-B48E-EB228B159A4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680B058-D376-24BF-BAB1-36775D6DF923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3" name="Graphic 22" descr="School girl outline">
            <a:extLst>
              <a:ext uri="{FF2B5EF4-FFF2-40B4-BE49-F238E27FC236}">
                <a16:creationId xmlns:a16="http://schemas.microsoft.com/office/drawing/2014/main" id="{604072DF-1323-C5CC-7891-30D8467199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BE79130-39C9-9514-93C9-8287F4544C70}"/>
              </a:ext>
            </a:extLst>
          </p:cNvPr>
          <p:cNvSpPr txBox="1"/>
          <p:nvPr/>
        </p:nvSpPr>
        <p:spPr>
          <a:xfrm>
            <a:off x="2062222" y="3171415"/>
            <a:ext cx="490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EEC7C93-B3A3-2EFD-68A2-D609FABB25E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37E7703-0E20-61BE-10F5-01DB0DA63487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76D3B-AFDF-904D-BF11-7E96DFF3299E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29BED-93A4-ABC1-A644-6E00B7A013AC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CCF2DE-1EF1-F235-4ABC-217E70B7C0F8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81C56F-A652-A8C1-92EC-B6DCF0E5E463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B761C6-87D0-B45A-B9AF-17E2CE9FFD1D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5E12B6-A537-7D61-B2AA-E19169863B0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90DEB8BD-7C7F-0718-EA1B-CDE0AAF86B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EEEF89A2-2E74-307D-C576-FB2A18EC98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2DCECAF4-EAF4-DB5F-56BD-0C83E0E40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E40AD02-8526-396A-3996-318A3C5BF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3F65844C-64EB-B9E8-7A26-F7CB25D076B1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8B1D8C0-75A7-F8A2-D17A-02AF993D7390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21078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Alternate Updates to In-Memory and On-Disk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126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F946-FE48-E830-9A93-DC3137350022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C948EB-DEFA-2A10-881E-59536A7735D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0661B85B-CD2C-6503-5650-65C8C3949344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A201429F-B0C4-17CA-4678-8D4C45C9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10" name="Graphic 9" descr="Database outline">
              <a:extLst>
                <a:ext uri="{FF2B5EF4-FFF2-40B4-BE49-F238E27FC236}">
                  <a16:creationId xmlns:a16="http://schemas.microsoft.com/office/drawing/2014/main" id="{83C78B35-00C3-5723-E42E-B9B3380D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11" name="Graphic 10" descr="Database outline">
              <a:extLst>
                <a:ext uri="{FF2B5EF4-FFF2-40B4-BE49-F238E27FC236}">
                  <a16:creationId xmlns:a16="http://schemas.microsoft.com/office/drawing/2014/main" id="{8EB019C0-3005-6DBD-1227-1EF0EDF2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480B3D-9B64-4716-A412-4DE1493EB9B7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Database outline">
            <a:extLst>
              <a:ext uri="{FF2B5EF4-FFF2-40B4-BE49-F238E27FC236}">
                <a16:creationId xmlns:a16="http://schemas.microsoft.com/office/drawing/2014/main" id="{510284F3-506B-2357-593A-AEE9229E4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A09F0AB6-F151-EE69-EA88-44FA5DC6D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5D2D1779-C58C-87C0-C2A4-2D625EEE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97FD63C-4C33-FB23-6CBB-ED8CC8CBAA66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30114D1-D8B9-903E-E0C6-C38AA6365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491FB7AD-EC55-D5E1-96EF-74B245ECE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19" name="Graphic 18" descr="Database outline">
            <a:extLst>
              <a:ext uri="{FF2B5EF4-FFF2-40B4-BE49-F238E27FC236}">
                <a16:creationId xmlns:a16="http://schemas.microsoft.com/office/drawing/2014/main" id="{7410A435-7F30-640A-499F-32A16723E5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0815A4-68C1-9401-B854-D0AD90D3BD1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77384D-D032-0CE4-B48E-EB228B159A4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680B058-D376-24BF-BAB1-36775D6DF923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3" name="Graphic 22" descr="School girl outline">
            <a:extLst>
              <a:ext uri="{FF2B5EF4-FFF2-40B4-BE49-F238E27FC236}">
                <a16:creationId xmlns:a16="http://schemas.microsoft.com/office/drawing/2014/main" id="{604072DF-1323-C5CC-7891-30D8467199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BE79130-39C9-9514-93C9-8287F4544C70}"/>
              </a:ext>
            </a:extLst>
          </p:cNvPr>
          <p:cNvSpPr txBox="1"/>
          <p:nvPr/>
        </p:nvSpPr>
        <p:spPr>
          <a:xfrm>
            <a:off x="2062222" y="3171415"/>
            <a:ext cx="490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EEC7C93-B3A3-2EFD-68A2-D609FABB25E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37E7703-0E20-61BE-10F5-01DB0DA63487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76D3B-AFDF-904D-BF11-7E96DFF3299E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29BED-93A4-ABC1-A644-6E00B7A013AC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CCF2DE-1EF1-F235-4ABC-217E70B7C0F8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81C56F-A652-A8C1-92EC-B6DCF0E5E463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B761C6-87D0-B45A-B9AF-17E2CE9FFD1D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5E12B6-A537-7D61-B2AA-E19169863B0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90DEB8BD-7C7F-0718-EA1B-CDE0AAF86B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EEEF89A2-2E74-307D-C576-FB2A18EC98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2DCECAF4-EAF4-DB5F-56BD-0C83E0E40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4CBE2EE0-76D1-B5A7-7480-96E78FCDB47B}"/>
              </a:ext>
            </a:extLst>
          </p:cNvPr>
          <p:cNvSpPr/>
          <p:nvPr/>
        </p:nvSpPr>
        <p:spPr>
          <a:xfrm rot="16200000">
            <a:off x="4013842" y="505024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DF7B779-A797-BF22-31EF-85D6A0B8ECF8}"/>
              </a:ext>
            </a:extLst>
          </p:cNvPr>
          <p:cNvSpPr/>
          <p:nvPr/>
        </p:nvSpPr>
        <p:spPr>
          <a:xfrm rot="16200000">
            <a:off x="6499451" y="505024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01DD3E2-675B-E5A8-473C-6778B1C6DB97}"/>
              </a:ext>
            </a:extLst>
          </p:cNvPr>
          <p:cNvSpPr/>
          <p:nvPr/>
        </p:nvSpPr>
        <p:spPr>
          <a:xfrm rot="16200000">
            <a:off x="9015906" y="502602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02498144-9DA2-50FF-B24D-F5BC801CA9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26038A4-CE2F-D136-469A-AF1560A27FA6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EFB217AC-1A15-2C3D-8DDB-6AAE84919A4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BE40AD02-8526-396A-3996-318A3C5BF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DEEB7F8-D57A-4455-62B4-1B1C1644ACA2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0081DAA-291D-68E1-8707-5AFEB1F1F5F4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366113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A6D8-D1EE-7306-665E-84453665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Coupling Updates to Honor Dependencies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1EB99-E8BB-99D5-7895-EB3F3A49F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12988-FA0D-E466-ED37-9BF95241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8203E4-DF9B-D0F8-DBA2-5F19D726EC5E}"/>
              </a:ext>
            </a:extLst>
          </p:cNvPr>
          <p:cNvSpPr/>
          <p:nvPr/>
        </p:nvSpPr>
        <p:spPr>
          <a:xfrm>
            <a:off x="3709446" y="224516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C1E06-763C-877A-3341-4D2122BD557D}"/>
              </a:ext>
            </a:extLst>
          </p:cNvPr>
          <p:cNvSpPr/>
          <p:nvPr/>
        </p:nvSpPr>
        <p:spPr>
          <a:xfrm>
            <a:off x="6201292" y="224516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8AF5A8-893F-0493-0D00-A1F9E2160DBB}"/>
              </a:ext>
            </a:extLst>
          </p:cNvPr>
          <p:cNvSpPr/>
          <p:nvPr/>
        </p:nvSpPr>
        <p:spPr>
          <a:xfrm>
            <a:off x="3581400" y="2142467"/>
            <a:ext cx="4994436" cy="158311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56271E-2762-1961-BEEF-2C8297639E7E}"/>
              </a:ext>
            </a:extLst>
          </p:cNvPr>
          <p:cNvSpPr/>
          <p:nvPr/>
        </p:nvSpPr>
        <p:spPr>
          <a:xfrm rot="16200000">
            <a:off x="3328888" y="2717899"/>
            <a:ext cx="1318650" cy="421421"/>
          </a:xfrm>
          <a:prstGeom prst="rect">
            <a:avLst/>
          </a:prstGeom>
          <a:solidFill>
            <a:srgbClr val="FFA7A3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F540E8-5B40-5685-8759-FA58520F8AF8}"/>
              </a:ext>
            </a:extLst>
          </p:cNvPr>
          <p:cNvSpPr/>
          <p:nvPr/>
        </p:nvSpPr>
        <p:spPr>
          <a:xfrm rot="16200000">
            <a:off x="3826678" y="2709780"/>
            <a:ext cx="1318650" cy="421421"/>
          </a:xfrm>
          <a:prstGeom prst="rect">
            <a:avLst/>
          </a:prstGeom>
          <a:solidFill>
            <a:srgbClr val="FFA7A3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7052AA3B-A045-4717-48DB-BEA6F8B1C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09446" y="1446899"/>
            <a:ext cx="542286" cy="54228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A6A58EA-F39B-3727-5BB7-BB14FFDE55E7}"/>
              </a:ext>
            </a:extLst>
          </p:cNvPr>
          <p:cNvSpPr/>
          <p:nvPr/>
        </p:nvSpPr>
        <p:spPr>
          <a:xfrm>
            <a:off x="5578127" y="4090219"/>
            <a:ext cx="552002" cy="54228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C363A5-2FF4-4AF1-B395-B15FF062A224}"/>
              </a:ext>
            </a:extLst>
          </p:cNvPr>
          <p:cNvSpPr/>
          <p:nvPr/>
        </p:nvSpPr>
        <p:spPr>
          <a:xfrm>
            <a:off x="6130129" y="4090219"/>
            <a:ext cx="552002" cy="542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P2</a:t>
            </a:r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8718B7E5-E673-875B-3EA2-5F5CE425B9D3}"/>
              </a:ext>
            </a:extLst>
          </p:cNvPr>
          <p:cNvSpPr/>
          <p:nvPr/>
        </p:nvSpPr>
        <p:spPr>
          <a:xfrm flipH="1">
            <a:off x="6471420" y="3908376"/>
            <a:ext cx="762713" cy="833056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4E76C-D3D9-5637-6DA7-5DD90D5D3D87}"/>
              </a:ext>
            </a:extLst>
          </p:cNvPr>
          <p:cNvSpPr txBox="1">
            <a:spLocks/>
          </p:cNvSpPr>
          <p:nvPr/>
        </p:nvSpPr>
        <p:spPr>
          <a:xfrm>
            <a:off x="838200" y="5057586"/>
            <a:ext cx="10515600" cy="1028887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Participants update their recovery log BEFORE communicating over the network</a:t>
            </a:r>
            <a:br>
              <a:rPr lang="en-US" sz="3200" b="0" dirty="0">
                <a:solidFill>
                  <a:schemeClr val="bg1"/>
                </a:solidFill>
              </a:rPr>
            </a:br>
            <a:r>
              <a:rPr lang="en-US" sz="3200" b="0" dirty="0">
                <a:solidFill>
                  <a:schemeClr val="bg1"/>
                </a:solidFill>
              </a:rPr>
              <a:t>&amp; Phase-I is completed BEFORE Phase-II is initiated </a:t>
            </a:r>
          </a:p>
        </p:txBody>
      </p:sp>
    </p:spTree>
    <p:extLst>
      <p:ext uri="{BB962C8B-B14F-4D97-AF65-F5344CB8AC3E}">
        <p14:creationId xmlns:p14="http://schemas.microsoft.com/office/powerpoint/2010/main" val="21097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3" grpId="0" animBg="1"/>
      <p:bldP spid="31" grpId="0" animBg="1"/>
      <p:bldP spid="32" grpId="0" animBg="1"/>
      <p:bldP spid="15" grpId="0" animBg="1"/>
      <p:bldP spid="3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 Performance for Simple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7A34-FE3F-F505-EB33-4C889085F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Strawman solutions like updating recovery logs asynchronously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Introduce too many possible crash states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Would require tracking complex dependencies for consistent recovery</a:t>
            </a:r>
          </a:p>
          <a:p>
            <a:r>
              <a:rPr lang="en-US" dirty="0">
                <a:solidFill>
                  <a:schemeClr val="bg1"/>
                </a:solidFill>
              </a:rPr>
              <a:t>A log record should be recovered if it and all the log records it depends on across different servers are recovered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128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5D1E932-97A4-A60A-823B-BFA9661E9F2E}"/>
              </a:ext>
            </a:extLst>
          </p:cNvPr>
          <p:cNvSpPr txBox="1">
            <a:spLocks/>
          </p:cNvSpPr>
          <p:nvPr/>
        </p:nvSpPr>
        <p:spPr>
          <a:xfrm>
            <a:off x="838200" y="5314131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Fundamental trade-off between achieving high throughput and simplify recovery</a:t>
            </a:r>
          </a:p>
        </p:txBody>
      </p:sp>
    </p:spTree>
    <p:extLst>
      <p:ext uri="{BB962C8B-B14F-4D97-AF65-F5344CB8AC3E}">
        <p14:creationId xmlns:p14="http://schemas.microsoft.com/office/powerpoint/2010/main" val="66751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6A5B0-2E81-8318-45FD-0BCCDD64E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24"/>
            <a:ext cx="10515600" cy="1603376"/>
          </a:xfrm>
        </p:spPr>
        <p:txBody>
          <a:bodyPr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High Throughput and Simple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07B1A-C721-BB7D-8FB3-1A64067C2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2423160"/>
          </a:xfrm>
        </p:spPr>
        <p:txBody>
          <a:bodyPr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Goal:</a:t>
            </a:r>
            <a:r>
              <a:rPr lang="en-US" dirty="0"/>
              <a:t> Scale distributed transactions even for highly-contented workloads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Approach:</a:t>
            </a:r>
            <a:r>
              <a:rPr lang="en-US" dirty="0"/>
              <a:t> To avoid updates to recovery logs in the critical path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A6AAE-EC1D-A5E2-3B15-28E6ECBB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7D65F-430E-0A0F-4587-EE3F9F4A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129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23710A-A86E-E8C7-B23B-AE6FDA3B8DB8}"/>
              </a:ext>
            </a:extLst>
          </p:cNvPr>
          <p:cNvGrpSpPr/>
          <p:nvPr/>
        </p:nvGrpSpPr>
        <p:grpSpPr>
          <a:xfrm>
            <a:off x="7726681" y="491801"/>
            <a:ext cx="3627119" cy="925584"/>
            <a:chOff x="7726681" y="491801"/>
            <a:chExt cx="3627119" cy="92558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84C8F7-FB41-8D22-9608-B300A86228BC}"/>
                </a:ext>
              </a:extLst>
            </p:cNvPr>
            <p:cNvSpPr txBox="1"/>
            <p:nvPr/>
          </p:nvSpPr>
          <p:spPr>
            <a:xfrm>
              <a:off x="7726681" y="557531"/>
              <a:ext cx="233172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4400" dirty="0">
                  <a:latin typeface="+mj-lt"/>
                </a:rPr>
                <a:t>Cascades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5E2EF4A-ECE2-9B81-5B0E-886E3196A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383981" y="491801"/>
              <a:ext cx="914400" cy="914400"/>
            </a:xfrm>
            <a:prstGeom prst="rect">
              <a:avLst/>
            </a:prstGeom>
          </p:spPr>
        </p:pic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F80364EB-13D5-B4E6-836F-809A78E6F7DD}"/>
                </a:ext>
              </a:extLst>
            </p:cNvPr>
            <p:cNvSpPr/>
            <p:nvPr/>
          </p:nvSpPr>
          <p:spPr>
            <a:xfrm>
              <a:off x="10273144" y="502985"/>
              <a:ext cx="1080656" cy="914400"/>
            </a:xfrm>
            <a:prstGeom prst="hexagon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07271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Cascades: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B3046-3371-4CB0-EAB4-0CEBFF32D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Cascades</a:t>
            </a:r>
            <a:r>
              <a:rPr lang="en-US" dirty="0">
                <a:solidFill>
                  <a:schemeClr val="bg1"/>
                </a:solidFill>
              </a:rPr>
              <a:t> simultaneously achieves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high throughput, scalability, and ACID distributed transactions</a:t>
            </a:r>
            <a:r>
              <a:rPr lang="en-US" dirty="0">
                <a:solidFill>
                  <a:schemeClr val="bg1"/>
                </a:solidFill>
              </a:rPr>
              <a:t>, without trading off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simple recovery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Cascades allows transactions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speculate on the durability of log records </a:t>
            </a:r>
            <a:r>
              <a:rPr lang="en-US" dirty="0">
                <a:solidFill>
                  <a:schemeClr val="bg1"/>
                </a:solidFill>
              </a:rPr>
              <a:t>and make forward progress without waiting on I/O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Cascades employs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Lattice, a logging infrastructure </a:t>
            </a:r>
            <a:r>
              <a:rPr lang="en-US" dirty="0">
                <a:solidFill>
                  <a:schemeClr val="bg1"/>
                </a:solidFill>
              </a:rPr>
              <a:t>that manages dependencies across log records with a novel recoverable logs API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Cascades achieves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24—100x higher throughput </a:t>
            </a:r>
            <a:r>
              <a:rPr lang="en-US" dirty="0">
                <a:solidFill>
                  <a:schemeClr val="bg1"/>
                </a:solidFill>
              </a:rPr>
              <a:t>for highly-contended workloads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>
                <a:solidFill>
                  <a:schemeClr val="bg1"/>
                </a:solidFill>
              </a:rPr>
              <a:t>130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65357C8-8003-CCFD-25E6-FAE6FDB55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7F769963-B2BF-C6EE-5383-B0DE12E9CD3F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5268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6D20-19B2-6F4A-D91D-52519291B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Recoverability of Log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97D78-C861-78CB-DA36-8FB1CD44A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A log record is </a:t>
            </a:r>
            <a:r>
              <a:rPr lang="en-US" dirty="0">
                <a:solidFill>
                  <a:schemeClr val="accent1"/>
                </a:solidFill>
              </a:rPr>
              <a:t>recoverable</a:t>
            </a:r>
            <a:r>
              <a:rPr lang="en-US" dirty="0"/>
              <a:t> if the log record and all other records that it depends on are persisted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A recoverable log record should </a:t>
            </a:r>
            <a:r>
              <a:rPr lang="en-US" dirty="0">
                <a:solidFill>
                  <a:schemeClr val="accent1"/>
                </a:solidFill>
              </a:rPr>
              <a:t>never be rolled back 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E1D25-1EAD-D5B9-CDDF-6A8628BC9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78A68-BCA8-51FD-E6AE-4C7AD17C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131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F7B4EDE9-28CF-FEB3-FF66-C86C10CEF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B23CFA6A-9F62-0843-B77A-4C28E62E88C3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4721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C9E1-F003-CE36-4281-28492C40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Choices in Cascades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16C27-645E-CA22-34F8-9B35AC648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I. Decoupling in-memory and on-disk updates</a:t>
            </a:r>
          </a:p>
          <a:p>
            <a:pPr marL="0" indent="0">
              <a:buNone/>
            </a:pPr>
            <a:r>
              <a:rPr lang="en-US" dirty="0"/>
              <a:t>Does not waiting for log records to be recoverable</a:t>
            </a:r>
          </a:p>
          <a:p>
            <a:pPr marL="0" indent="0">
              <a:buNone/>
            </a:pPr>
            <a:r>
              <a:rPr lang="en-US" dirty="0"/>
              <a:t>Initiates a write to logs, </a:t>
            </a:r>
            <a:r>
              <a:rPr lang="en-US" dirty="0">
                <a:solidFill>
                  <a:schemeClr val="accent1"/>
                </a:solidFill>
              </a:rPr>
              <a:t>speculates on log record becoming recoverable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II. Asynchronous recoverability and early lock release</a:t>
            </a:r>
          </a:p>
          <a:p>
            <a:pPr marL="0" indent="0">
              <a:buNone/>
            </a:pPr>
            <a:r>
              <a:rPr lang="en-US" dirty="0"/>
              <a:t>The log records are made recoverable asynchronously</a:t>
            </a:r>
          </a:p>
          <a:p>
            <a:pPr marL="0" indent="0">
              <a:buNone/>
            </a:pPr>
            <a:r>
              <a:rPr lang="en-US" dirty="0"/>
              <a:t>In-memory locks are released before these records are recoverable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5D858-D951-0881-32DD-1362D0E92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BD7EFE-278D-AD19-F08F-1BE3EC61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132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BEC2F1B4-B2E5-A585-4858-E024D2DE0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8AC86235-EC77-1008-AA69-CE1371F2D3C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24619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5F4E-3405-4150-03E4-E70845D90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0474F-8137-17AB-23CE-F9D9510CD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Track dependencies to identify recoverable points in logs</a:t>
            </a:r>
          </a:p>
          <a:p>
            <a:r>
              <a:rPr lang="en-US" dirty="0"/>
              <a:t>Rollback servers to a consistent state in the event of failures</a:t>
            </a:r>
          </a:p>
          <a:p>
            <a:r>
              <a:rPr lang="en-US" dirty="0"/>
              <a:t>Without trading off simplicity or performance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Early-Lock Release proposal has not been adopted </a:t>
            </a:r>
          </a:p>
          <a:p>
            <a:r>
              <a:rPr lang="en-US" dirty="0"/>
              <a:t>As it requires complex rollback of in-memory state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D7AAC-6118-BCCA-15E9-C0F30B71F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ACDAA-35D1-ECB4-08F1-4C7246307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133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73E19666-A21A-B449-C747-039ABBA68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400D9882-50A5-513D-D2B3-AA5E3F345241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4634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5310-AAFB-EF0C-CE47-2FE76A3F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Lattice: Fault-tolerant Logging Infrastructure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5A50D-0D6F-7B9F-D2C1-BA0988F55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Lattice manages replicas, tolerates failures, and simplifies recovering to a consistent state without trading off performance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Lattice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tracks distributed dependencies </a:t>
            </a:r>
            <a:r>
              <a:rPr lang="en-US" dirty="0">
                <a:solidFill>
                  <a:schemeClr val="bg1"/>
                </a:solidFill>
              </a:rPr>
              <a:t>between log records using vector timestamps and introduces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novel recoverable logs API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Lattice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guarantees that a recoverable record </a:t>
            </a:r>
            <a:r>
              <a:rPr lang="en-US" dirty="0">
                <a:solidFill>
                  <a:schemeClr val="bg1"/>
                </a:solidFill>
              </a:rPr>
              <a:t>or committed log record will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never be rolled 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003AE-3F28-09EF-C7AE-DB1DA358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>
                <a:solidFill>
                  <a:schemeClr val="bg1"/>
                </a:solidFill>
              </a:rPr>
              <a:t>134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BF468FD2-A78C-7CC9-9449-7AC57E020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028A2641-66A1-3283-C63B-E710067D121A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90286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3E568-112F-3F5D-2987-6BD97F2CD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 and its API for Recoverable Logs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73F6F-9DF9-837C-5BCC-87EE2100F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Append (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ByteArray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log_record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) -&gt; LSN </a:t>
            </a:r>
          </a:p>
          <a:p>
            <a:endParaRPr lang="en-US" dirty="0"/>
          </a:p>
          <a:p>
            <a:endParaRPr lang="en-US" dirty="0"/>
          </a:p>
          <a:p>
            <a:pPr marL="0" indent="0" algn="just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Append 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ByteArray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log_record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marL="0" indent="0" algn="just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ByteArray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timestamp,</a:t>
            </a:r>
          </a:p>
          <a:p>
            <a:pPr marL="0" indent="0" algn="just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ByteArray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out_timestamp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)-&gt; LSN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A9EF0-3EBF-33E5-6EB5-EC89CC908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ED3F4-A5D7-B958-E047-3E6ACF48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135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0D7BE46-27C6-3661-71E4-D10480CB3365}"/>
              </a:ext>
            </a:extLst>
          </p:cNvPr>
          <p:cNvSpPr txBox="1">
            <a:spLocks/>
          </p:cNvSpPr>
          <p:nvPr/>
        </p:nvSpPr>
        <p:spPr>
          <a:xfrm>
            <a:off x="854825" y="5423358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Lattice tracks and manages the dependencies across log records using timestamps</a:t>
            </a:r>
          </a:p>
        </p:txBody>
      </p:sp>
      <p:pic>
        <p:nvPicPr>
          <p:cNvPr id="7" name="Graphic 6" descr="Mountain scene with solid fill">
            <a:extLst>
              <a:ext uri="{FF2B5EF4-FFF2-40B4-BE49-F238E27FC236}">
                <a16:creationId xmlns:a16="http://schemas.microsoft.com/office/drawing/2014/main" id="{73B57279-8DEF-B135-13D2-F3E26BD39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F41A7408-1870-F71B-AFFC-FDF9DE7FE825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9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Lattice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136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FA573AA-7620-42C8-B371-C4ACFB18A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86C831A-5720-32B9-B3B2-9663C19489D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BB55A31-0536-4A26-154A-DB9101E72A14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A680BB9-07A4-2DCE-C01D-BC2EA48A7315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A93449-6712-A278-4054-48D11FA1399F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46" name="Graphic 45" descr="Database with solid fill">
              <a:extLst>
                <a:ext uri="{FF2B5EF4-FFF2-40B4-BE49-F238E27FC236}">
                  <a16:creationId xmlns:a16="http://schemas.microsoft.com/office/drawing/2014/main" id="{D9060EB3-5704-232C-A7B4-D19B1739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47" name="Graphic 46" descr="Database outline">
              <a:extLst>
                <a:ext uri="{FF2B5EF4-FFF2-40B4-BE49-F238E27FC236}">
                  <a16:creationId xmlns:a16="http://schemas.microsoft.com/office/drawing/2014/main" id="{CE6F1FEF-2644-3E0B-7EC6-2945C1888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48" name="Graphic 47" descr="Database outline">
              <a:extLst>
                <a:ext uri="{FF2B5EF4-FFF2-40B4-BE49-F238E27FC236}">
                  <a16:creationId xmlns:a16="http://schemas.microsoft.com/office/drawing/2014/main" id="{67D3DCAF-3F7A-26CA-DBD1-393F643704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BDBCFEE-31C8-2C70-1B69-6D1974FFFFFF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C21D4E09-00CB-4C3D-FEA1-9C0934E6E8EA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51" name="Graphic 50" descr="Database with solid fill">
              <a:extLst>
                <a:ext uri="{FF2B5EF4-FFF2-40B4-BE49-F238E27FC236}">
                  <a16:creationId xmlns:a16="http://schemas.microsoft.com/office/drawing/2014/main" id="{DAA5D744-FD24-C0E7-9D86-5D38BA9FD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2" name="Graphic 51" descr="Database outline">
              <a:extLst>
                <a:ext uri="{FF2B5EF4-FFF2-40B4-BE49-F238E27FC236}">
                  <a16:creationId xmlns:a16="http://schemas.microsoft.com/office/drawing/2014/main" id="{DED41B23-0CB3-92ED-1DA9-3A06C63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3" name="Graphic 52" descr="Database outline">
              <a:extLst>
                <a:ext uri="{FF2B5EF4-FFF2-40B4-BE49-F238E27FC236}">
                  <a16:creationId xmlns:a16="http://schemas.microsoft.com/office/drawing/2014/main" id="{E9E395EB-D448-BA90-4234-150498A02F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C3AED255-5328-DFBE-0039-960660D809DB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9F41C1F7-9499-170E-32C6-8EE8C6B86D72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56" name="Graphic 55" descr="Database with solid fill">
              <a:extLst>
                <a:ext uri="{FF2B5EF4-FFF2-40B4-BE49-F238E27FC236}">
                  <a16:creationId xmlns:a16="http://schemas.microsoft.com/office/drawing/2014/main" id="{586DA255-EBC7-E65A-0CB3-97794F1E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7" name="Graphic 56" descr="Database outline">
              <a:extLst>
                <a:ext uri="{FF2B5EF4-FFF2-40B4-BE49-F238E27FC236}">
                  <a16:creationId xmlns:a16="http://schemas.microsoft.com/office/drawing/2014/main" id="{B32F329A-89E0-7C81-3C17-18CEF8C2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8" name="Graphic 57" descr="Database outline">
              <a:extLst>
                <a:ext uri="{FF2B5EF4-FFF2-40B4-BE49-F238E27FC236}">
                  <a16:creationId xmlns:a16="http://schemas.microsoft.com/office/drawing/2014/main" id="{8EFF0744-A948-9481-4F64-7E93A0EB50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C47613B-97F8-3DC6-4033-338596D1A3C5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950F672-C350-2123-DE33-11992638ECEC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9A42C6B-9075-17EB-9BBC-C703830FE284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3" name="Graphic 62" descr="School girl outline">
            <a:extLst>
              <a:ext uri="{FF2B5EF4-FFF2-40B4-BE49-F238E27FC236}">
                <a16:creationId xmlns:a16="http://schemas.microsoft.com/office/drawing/2014/main" id="{0ED6CFBD-15D8-A276-EAE6-7CA0EA91B9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125FD84-3371-0100-3802-33DCEE92EEFA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9B24222-2C3C-2F96-B6FC-952F9F9E745F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AED164C5-218B-47F3-D74D-DD846C5F8FCC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D479232-7C8B-66AB-4B86-5522DE0EC490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7FD83E2B-EF86-8A71-B172-81EEF60855CC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582F98F8-B8CA-C2D8-7FAF-32DC182AD52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FF32B5C-F732-CB1F-6E0C-96596C3E6AD0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A40C19-2EE1-DA0F-4C68-174C0E599338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195881-9841-7BFD-FEEA-8E42C4FE62D2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pic>
        <p:nvPicPr>
          <p:cNvPr id="73" name="Graphic 72" descr="Lock outline">
            <a:extLst>
              <a:ext uri="{FF2B5EF4-FFF2-40B4-BE49-F238E27FC236}">
                <a16:creationId xmlns:a16="http://schemas.microsoft.com/office/drawing/2014/main" id="{A7598979-9309-E169-763C-77785E6F188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74" name="Graphic 73" descr="Lock outline">
            <a:extLst>
              <a:ext uri="{FF2B5EF4-FFF2-40B4-BE49-F238E27FC236}">
                <a16:creationId xmlns:a16="http://schemas.microsoft.com/office/drawing/2014/main" id="{D02F70D6-01F4-8D43-AECF-95F196CCFAA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75" name="Graphic 74" descr="Lock outline">
            <a:extLst>
              <a:ext uri="{FF2B5EF4-FFF2-40B4-BE49-F238E27FC236}">
                <a16:creationId xmlns:a16="http://schemas.microsoft.com/office/drawing/2014/main" id="{F2751B8E-EBA9-60C3-0033-D9902215CAD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4829A910-D5D7-4B09-CB6B-5007A88550A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D2519D-8C38-648B-4AAA-A98947C5DC01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318889432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Lattice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137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FA573AA-7620-42C8-B371-C4ACFB18A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86C831A-5720-32B9-B3B2-9663C19489D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BB55A31-0536-4A26-154A-DB9101E72A14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A680BB9-07A4-2DCE-C01D-BC2EA48A7315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A93449-6712-A278-4054-48D11FA1399F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46" name="Graphic 45" descr="Database with solid fill">
              <a:extLst>
                <a:ext uri="{FF2B5EF4-FFF2-40B4-BE49-F238E27FC236}">
                  <a16:creationId xmlns:a16="http://schemas.microsoft.com/office/drawing/2014/main" id="{D9060EB3-5704-232C-A7B4-D19B1739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47" name="Graphic 46" descr="Database outline">
              <a:extLst>
                <a:ext uri="{FF2B5EF4-FFF2-40B4-BE49-F238E27FC236}">
                  <a16:creationId xmlns:a16="http://schemas.microsoft.com/office/drawing/2014/main" id="{CE6F1FEF-2644-3E0B-7EC6-2945C1888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48" name="Graphic 47" descr="Database outline">
              <a:extLst>
                <a:ext uri="{FF2B5EF4-FFF2-40B4-BE49-F238E27FC236}">
                  <a16:creationId xmlns:a16="http://schemas.microsoft.com/office/drawing/2014/main" id="{67D3DCAF-3F7A-26CA-DBD1-393F643704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BDBCFEE-31C8-2C70-1B69-6D1974FFFFFF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C21D4E09-00CB-4C3D-FEA1-9C0934E6E8EA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51" name="Graphic 50" descr="Database with solid fill">
              <a:extLst>
                <a:ext uri="{FF2B5EF4-FFF2-40B4-BE49-F238E27FC236}">
                  <a16:creationId xmlns:a16="http://schemas.microsoft.com/office/drawing/2014/main" id="{DAA5D744-FD24-C0E7-9D86-5D38BA9FD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2" name="Graphic 51" descr="Database outline">
              <a:extLst>
                <a:ext uri="{FF2B5EF4-FFF2-40B4-BE49-F238E27FC236}">
                  <a16:creationId xmlns:a16="http://schemas.microsoft.com/office/drawing/2014/main" id="{DED41B23-0CB3-92ED-1DA9-3A06C63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3" name="Graphic 52" descr="Database outline">
              <a:extLst>
                <a:ext uri="{FF2B5EF4-FFF2-40B4-BE49-F238E27FC236}">
                  <a16:creationId xmlns:a16="http://schemas.microsoft.com/office/drawing/2014/main" id="{E9E395EB-D448-BA90-4234-150498A02F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C3AED255-5328-DFBE-0039-960660D809DB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9F41C1F7-9499-170E-32C6-8EE8C6B86D72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56" name="Graphic 55" descr="Database with solid fill">
              <a:extLst>
                <a:ext uri="{FF2B5EF4-FFF2-40B4-BE49-F238E27FC236}">
                  <a16:creationId xmlns:a16="http://schemas.microsoft.com/office/drawing/2014/main" id="{586DA255-EBC7-E65A-0CB3-97794F1E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7" name="Graphic 56" descr="Database outline">
              <a:extLst>
                <a:ext uri="{FF2B5EF4-FFF2-40B4-BE49-F238E27FC236}">
                  <a16:creationId xmlns:a16="http://schemas.microsoft.com/office/drawing/2014/main" id="{B32F329A-89E0-7C81-3C17-18CEF8C2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8" name="Graphic 57" descr="Database outline">
              <a:extLst>
                <a:ext uri="{FF2B5EF4-FFF2-40B4-BE49-F238E27FC236}">
                  <a16:creationId xmlns:a16="http://schemas.microsoft.com/office/drawing/2014/main" id="{8EFF0744-A948-9481-4F64-7E93A0EB50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C47613B-97F8-3DC6-4033-338596D1A3C5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950F672-C350-2123-DE33-11992638ECEC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9A42C6B-9075-17EB-9BBC-C703830FE284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3" name="Graphic 62" descr="School girl outline">
            <a:extLst>
              <a:ext uri="{FF2B5EF4-FFF2-40B4-BE49-F238E27FC236}">
                <a16:creationId xmlns:a16="http://schemas.microsoft.com/office/drawing/2014/main" id="{0ED6CFBD-15D8-A276-EAE6-7CA0EA91B9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125FD84-3371-0100-3802-33DCEE92EEFA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9B24222-2C3C-2F96-B6FC-952F9F9E745F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AED164C5-218B-47F3-D74D-DD846C5F8FCC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D479232-7C8B-66AB-4B86-5522DE0EC490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7FD83E2B-EF86-8A71-B172-81EEF60855CC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582F98F8-B8CA-C2D8-7FAF-32DC182AD52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FF32B5C-F732-CB1F-6E0C-96596C3E6AD0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A40C19-2EE1-DA0F-4C68-174C0E599338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195881-9841-7BFD-FEEA-8E42C4FE62D2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pic>
        <p:nvPicPr>
          <p:cNvPr id="73" name="Graphic 72" descr="Lock outline">
            <a:extLst>
              <a:ext uri="{FF2B5EF4-FFF2-40B4-BE49-F238E27FC236}">
                <a16:creationId xmlns:a16="http://schemas.microsoft.com/office/drawing/2014/main" id="{A7598979-9309-E169-763C-77785E6F188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74" name="Graphic 73" descr="Lock outline">
            <a:extLst>
              <a:ext uri="{FF2B5EF4-FFF2-40B4-BE49-F238E27FC236}">
                <a16:creationId xmlns:a16="http://schemas.microsoft.com/office/drawing/2014/main" id="{D02F70D6-01F4-8D43-AECF-95F196CCFAA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75" name="Graphic 74" descr="Lock outline">
            <a:extLst>
              <a:ext uri="{FF2B5EF4-FFF2-40B4-BE49-F238E27FC236}">
                <a16:creationId xmlns:a16="http://schemas.microsoft.com/office/drawing/2014/main" id="{F2751B8E-EBA9-60C3-0033-D9902215CAD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4829A910-D5D7-4B09-CB6B-5007A88550A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D2519D-8C38-648B-4AAA-A98947C5DC01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1E7207F-1452-85E8-FC87-81CB8F5EAC52}"/>
              </a:ext>
            </a:extLst>
          </p:cNvPr>
          <p:cNvSpPr txBox="1">
            <a:spLocks/>
          </p:cNvSpPr>
          <p:nvPr/>
        </p:nvSpPr>
        <p:spPr>
          <a:xfrm>
            <a:off x="854825" y="5423358"/>
            <a:ext cx="10515600" cy="753605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>
                <a:solidFill>
                  <a:schemeClr val="bg1"/>
                </a:solidFill>
              </a:rPr>
              <a:t>Replicas are held back and updated only with log records that are recoverable</a:t>
            </a:r>
          </a:p>
        </p:txBody>
      </p:sp>
    </p:spTree>
    <p:extLst>
      <p:ext uri="{BB962C8B-B14F-4D97-AF65-F5344CB8AC3E}">
        <p14:creationId xmlns:p14="http://schemas.microsoft.com/office/powerpoint/2010/main" val="289474011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Lattice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138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FA573AA-7620-42C8-B371-C4ACFB18A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86C831A-5720-32B9-B3B2-9663C19489D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BB55A31-0536-4A26-154A-DB9101E72A14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A680BB9-07A4-2DCE-C01D-BC2EA48A7315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A93449-6712-A278-4054-48D11FA1399F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46" name="Graphic 45" descr="Database with solid fill">
              <a:extLst>
                <a:ext uri="{FF2B5EF4-FFF2-40B4-BE49-F238E27FC236}">
                  <a16:creationId xmlns:a16="http://schemas.microsoft.com/office/drawing/2014/main" id="{D9060EB3-5704-232C-A7B4-D19B1739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47" name="Graphic 46" descr="Database outline">
              <a:extLst>
                <a:ext uri="{FF2B5EF4-FFF2-40B4-BE49-F238E27FC236}">
                  <a16:creationId xmlns:a16="http://schemas.microsoft.com/office/drawing/2014/main" id="{CE6F1FEF-2644-3E0B-7EC6-2945C1888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48" name="Graphic 47" descr="Database outline">
              <a:extLst>
                <a:ext uri="{FF2B5EF4-FFF2-40B4-BE49-F238E27FC236}">
                  <a16:creationId xmlns:a16="http://schemas.microsoft.com/office/drawing/2014/main" id="{67D3DCAF-3F7A-26CA-DBD1-393F643704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BDBCFEE-31C8-2C70-1B69-6D1974FFFFFF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C21D4E09-00CB-4C3D-FEA1-9C0934E6E8EA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51" name="Graphic 50" descr="Database with solid fill">
              <a:extLst>
                <a:ext uri="{FF2B5EF4-FFF2-40B4-BE49-F238E27FC236}">
                  <a16:creationId xmlns:a16="http://schemas.microsoft.com/office/drawing/2014/main" id="{DAA5D744-FD24-C0E7-9D86-5D38BA9FD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2" name="Graphic 51" descr="Database outline">
              <a:extLst>
                <a:ext uri="{FF2B5EF4-FFF2-40B4-BE49-F238E27FC236}">
                  <a16:creationId xmlns:a16="http://schemas.microsoft.com/office/drawing/2014/main" id="{DED41B23-0CB3-92ED-1DA9-3A06C63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3" name="Graphic 52" descr="Database outline">
              <a:extLst>
                <a:ext uri="{FF2B5EF4-FFF2-40B4-BE49-F238E27FC236}">
                  <a16:creationId xmlns:a16="http://schemas.microsoft.com/office/drawing/2014/main" id="{E9E395EB-D448-BA90-4234-150498A02F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C3AED255-5328-DFBE-0039-960660D809DB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9F41C1F7-9499-170E-32C6-8EE8C6B86D72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56" name="Graphic 55" descr="Database with solid fill">
              <a:extLst>
                <a:ext uri="{FF2B5EF4-FFF2-40B4-BE49-F238E27FC236}">
                  <a16:creationId xmlns:a16="http://schemas.microsoft.com/office/drawing/2014/main" id="{586DA255-EBC7-E65A-0CB3-97794F1E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7" name="Graphic 56" descr="Database outline">
              <a:extLst>
                <a:ext uri="{FF2B5EF4-FFF2-40B4-BE49-F238E27FC236}">
                  <a16:creationId xmlns:a16="http://schemas.microsoft.com/office/drawing/2014/main" id="{B32F329A-89E0-7C81-3C17-18CEF8C2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8" name="Graphic 57" descr="Database outline">
              <a:extLst>
                <a:ext uri="{FF2B5EF4-FFF2-40B4-BE49-F238E27FC236}">
                  <a16:creationId xmlns:a16="http://schemas.microsoft.com/office/drawing/2014/main" id="{8EFF0744-A948-9481-4F64-7E93A0EB50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C47613B-97F8-3DC6-4033-338596D1A3C5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950F672-C350-2123-DE33-11992638ECEC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9A42C6B-9075-17EB-9BBC-C703830FE284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3" name="Graphic 62" descr="School girl outline">
            <a:extLst>
              <a:ext uri="{FF2B5EF4-FFF2-40B4-BE49-F238E27FC236}">
                <a16:creationId xmlns:a16="http://schemas.microsoft.com/office/drawing/2014/main" id="{0ED6CFBD-15D8-A276-EAE6-7CA0EA91B9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125FD84-3371-0100-3802-33DCEE92EEFA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9B24222-2C3C-2F96-B6FC-952F9F9E745F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AED164C5-218B-47F3-D74D-DD846C5F8FCC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D479232-7C8B-66AB-4B86-5522DE0EC490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7FD83E2B-EF86-8A71-B172-81EEF60855CC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582F98F8-B8CA-C2D8-7FAF-32DC182AD52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FF32B5C-F732-CB1F-6E0C-96596C3E6AD0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A40C19-2EE1-DA0F-4C68-174C0E599338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195881-9841-7BFD-FEEA-8E42C4FE62D2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pic>
        <p:nvPicPr>
          <p:cNvPr id="73" name="Graphic 72" descr="Lock outline">
            <a:extLst>
              <a:ext uri="{FF2B5EF4-FFF2-40B4-BE49-F238E27FC236}">
                <a16:creationId xmlns:a16="http://schemas.microsoft.com/office/drawing/2014/main" id="{A7598979-9309-E169-763C-77785E6F188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74" name="Graphic 73" descr="Lock outline">
            <a:extLst>
              <a:ext uri="{FF2B5EF4-FFF2-40B4-BE49-F238E27FC236}">
                <a16:creationId xmlns:a16="http://schemas.microsoft.com/office/drawing/2014/main" id="{D02F70D6-01F4-8D43-AECF-95F196CCFAA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75" name="Graphic 74" descr="Lock outline">
            <a:extLst>
              <a:ext uri="{FF2B5EF4-FFF2-40B4-BE49-F238E27FC236}">
                <a16:creationId xmlns:a16="http://schemas.microsoft.com/office/drawing/2014/main" id="{F2751B8E-EBA9-60C3-0033-D9902215CAD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4829A910-D5D7-4B09-CB6B-5007A88550A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D2519D-8C38-648B-4AAA-A98947C5DC01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390864386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Lattice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139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FA573AA-7620-42C8-B371-C4ACFB18A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86C831A-5720-32B9-B3B2-9663C19489D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BB55A31-0536-4A26-154A-DB9101E72A14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A680BB9-07A4-2DCE-C01D-BC2EA48A7315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A93449-6712-A278-4054-48D11FA1399F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46" name="Graphic 45" descr="Database with solid fill">
              <a:extLst>
                <a:ext uri="{FF2B5EF4-FFF2-40B4-BE49-F238E27FC236}">
                  <a16:creationId xmlns:a16="http://schemas.microsoft.com/office/drawing/2014/main" id="{D9060EB3-5704-232C-A7B4-D19B1739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47" name="Graphic 46" descr="Database outline">
              <a:extLst>
                <a:ext uri="{FF2B5EF4-FFF2-40B4-BE49-F238E27FC236}">
                  <a16:creationId xmlns:a16="http://schemas.microsoft.com/office/drawing/2014/main" id="{CE6F1FEF-2644-3E0B-7EC6-2945C1888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48" name="Graphic 47" descr="Database outline">
              <a:extLst>
                <a:ext uri="{FF2B5EF4-FFF2-40B4-BE49-F238E27FC236}">
                  <a16:creationId xmlns:a16="http://schemas.microsoft.com/office/drawing/2014/main" id="{67D3DCAF-3F7A-26CA-DBD1-393F643704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BDBCFEE-31C8-2C70-1B69-6D1974FFFFFF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C21D4E09-00CB-4C3D-FEA1-9C0934E6E8EA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51" name="Graphic 50" descr="Database with solid fill">
              <a:extLst>
                <a:ext uri="{FF2B5EF4-FFF2-40B4-BE49-F238E27FC236}">
                  <a16:creationId xmlns:a16="http://schemas.microsoft.com/office/drawing/2014/main" id="{DAA5D744-FD24-C0E7-9D86-5D38BA9FD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2" name="Graphic 51" descr="Database outline">
              <a:extLst>
                <a:ext uri="{FF2B5EF4-FFF2-40B4-BE49-F238E27FC236}">
                  <a16:creationId xmlns:a16="http://schemas.microsoft.com/office/drawing/2014/main" id="{DED41B23-0CB3-92ED-1DA9-3A06C63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3" name="Graphic 52" descr="Database outline">
              <a:extLst>
                <a:ext uri="{FF2B5EF4-FFF2-40B4-BE49-F238E27FC236}">
                  <a16:creationId xmlns:a16="http://schemas.microsoft.com/office/drawing/2014/main" id="{E9E395EB-D448-BA90-4234-150498A02F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C3AED255-5328-DFBE-0039-960660D809DB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9F41C1F7-9499-170E-32C6-8EE8C6B86D72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56" name="Graphic 55" descr="Database with solid fill">
              <a:extLst>
                <a:ext uri="{FF2B5EF4-FFF2-40B4-BE49-F238E27FC236}">
                  <a16:creationId xmlns:a16="http://schemas.microsoft.com/office/drawing/2014/main" id="{586DA255-EBC7-E65A-0CB3-97794F1E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7" name="Graphic 56" descr="Database outline">
              <a:extLst>
                <a:ext uri="{FF2B5EF4-FFF2-40B4-BE49-F238E27FC236}">
                  <a16:creationId xmlns:a16="http://schemas.microsoft.com/office/drawing/2014/main" id="{B32F329A-89E0-7C81-3C17-18CEF8C2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8" name="Graphic 57" descr="Database outline">
              <a:extLst>
                <a:ext uri="{FF2B5EF4-FFF2-40B4-BE49-F238E27FC236}">
                  <a16:creationId xmlns:a16="http://schemas.microsoft.com/office/drawing/2014/main" id="{8EFF0744-A948-9481-4F64-7E93A0EB50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C47613B-97F8-3DC6-4033-338596D1A3C5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950F672-C350-2123-DE33-11992638ECEC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9A42C6B-9075-17EB-9BBC-C703830FE284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3" name="Graphic 62" descr="School girl outline">
            <a:extLst>
              <a:ext uri="{FF2B5EF4-FFF2-40B4-BE49-F238E27FC236}">
                <a16:creationId xmlns:a16="http://schemas.microsoft.com/office/drawing/2014/main" id="{0ED6CFBD-15D8-A276-EAE6-7CA0EA91B9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125FD84-3371-0100-3802-33DCEE92EEFA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9B24222-2C3C-2F96-B6FC-952F9F9E745F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AED164C5-218B-47F3-D74D-DD846C5F8FCC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D479232-7C8B-66AB-4B86-5522DE0EC490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7FD83E2B-EF86-8A71-B172-81EEF60855CC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582F98F8-B8CA-C2D8-7FAF-32DC182AD5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FF32B5C-F732-CB1F-6E0C-96596C3E6AD0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A40C19-2EE1-DA0F-4C68-174C0E599338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195881-9841-7BFD-FEEA-8E42C4FE62D2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pic>
        <p:nvPicPr>
          <p:cNvPr id="73" name="Graphic 72" descr="Lock outline">
            <a:extLst>
              <a:ext uri="{FF2B5EF4-FFF2-40B4-BE49-F238E27FC236}">
                <a16:creationId xmlns:a16="http://schemas.microsoft.com/office/drawing/2014/main" id="{A7598979-9309-E169-763C-77785E6F18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74" name="Graphic 73" descr="Lock outline">
            <a:extLst>
              <a:ext uri="{FF2B5EF4-FFF2-40B4-BE49-F238E27FC236}">
                <a16:creationId xmlns:a16="http://schemas.microsoft.com/office/drawing/2014/main" id="{D02F70D6-01F4-8D43-AECF-95F196CCFA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75" name="Graphic 74" descr="Lock outline">
            <a:extLst>
              <a:ext uri="{FF2B5EF4-FFF2-40B4-BE49-F238E27FC236}">
                <a16:creationId xmlns:a16="http://schemas.microsoft.com/office/drawing/2014/main" id="{F2751B8E-EBA9-60C3-0033-D9902215CA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4829A910-D5D7-4B09-CB6B-5007A88550A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D2519D-8C38-648B-4AAA-A98947C5DC01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592AA-E119-4F5B-6F93-77F9474C1DFB}"/>
              </a:ext>
            </a:extLst>
          </p:cNvPr>
          <p:cNvSpPr txBox="1">
            <a:spLocks/>
          </p:cNvSpPr>
          <p:nvPr/>
        </p:nvSpPr>
        <p:spPr>
          <a:xfrm>
            <a:off x="859779" y="5364435"/>
            <a:ext cx="10515600" cy="75259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b="0" dirty="0">
                <a:solidFill>
                  <a:schemeClr val="bg1"/>
                </a:solidFill>
              </a:rPr>
              <a:t>All primaries with records that depend on not-yet-recoverable records are crashed</a:t>
            </a:r>
          </a:p>
        </p:txBody>
      </p:sp>
    </p:spTree>
    <p:extLst>
      <p:ext uri="{BB962C8B-B14F-4D97-AF65-F5344CB8AC3E}">
        <p14:creationId xmlns:p14="http://schemas.microsoft.com/office/powerpoint/2010/main" val="14126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Lattice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140</a:t>
            </a:fld>
            <a:endParaRPr lang="en-US" dirty="0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FA573AA-7620-42C8-B371-C4ACFB18A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86C831A-5720-32B9-B3B2-9663C19489D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BB55A31-0536-4A26-154A-DB9101E72A14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A680BB9-07A4-2DCE-C01D-BC2EA48A7315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A93449-6712-A278-4054-48D11FA1399F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46" name="Graphic 45" descr="Database outline">
              <a:extLst>
                <a:ext uri="{FF2B5EF4-FFF2-40B4-BE49-F238E27FC236}">
                  <a16:creationId xmlns:a16="http://schemas.microsoft.com/office/drawing/2014/main" id="{D9060EB3-5704-232C-A7B4-D19B1739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47" name="Graphic 46" descr="Database outline">
              <a:extLst>
                <a:ext uri="{FF2B5EF4-FFF2-40B4-BE49-F238E27FC236}">
                  <a16:creationId xmlns:a16="http://schemas.microsoft.com/office/drawing/2014/main" id="{CE6F1FEF-2644-3E0B-7EC6-2945C1888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48" name="Graphic 47" descr="Database outline">
              <a:extLst>
                <a:ext uri="{FF2B5EF4-FFF2-40B4-BE49-F238E27FC236}">
                  <a16:creationId xmlns:a16="http://schemas.microsoft.com/office/drawing/2014/main" id="{67D3DCAF-3F7A-26CA-DBD1-393F643704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1BDBCFEE-31C8-2C70-1B69-6D1974FFFFFF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C21D4E09-00CB-4C3D-FEA1-9C0934E6E8EA}"/>
              </a:ext>
            </a:extLst>
          </p:cNvPr>
          <p:cNvGrpSpPr/>
          <p:nvPr/>
        </p:nvGrpSpPr>
        <p:grpSpPr>
          <a:xfrm>
            <a:off x="8983539" y="2345169"/>
            <a:ext cx="1878361" cy="1580075"/>
            <a:chOff x="5190354" y="3761624"/>
            <a:chExt cx="1878361" cy="1580075"/>
          </a:xfrm>
          <a:solidFill>
            <a:schemeClr val="accent4">
              <a:lumMod val="75000"/>
            </a:schemeClr>
          </a:solidFill>
        </p:grpSpPr>
        <p:pic>
          <p:nvPicPr>
            <p:cNvPr id="51" name="Graphic 50" descr="Database outline">
              <a:extLst>
                <a:ext uri="{FF2B5EF4-FFF2-40B4-BE49-F238E27FC236}">
                  <a16:creationId xmlns:a16="http://schemas.microsoft.com/office/drawing/2014/main" id="{DAA5D744-FD24-C0E7-9D86-5D38BA9FD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2" name="Graphic 51" descr="Database outline">
              <a:extLst>
                <a:ext uri="{FF2B5EF4-FFF2-40B4-BE49-F238E27FC236}">
                  <a16:creationId xmlns:a16="http://schemas.microsoft.com/office/drawing/2014/main" id="{DED41B23-0CB3-92ED-1DA9-3A06C63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3" name="Graphic 52" descr="Database outline">
              <a:extLst>
                <a:ext uri="{FF2B5EF4-FFF2-40B4-BE49-F238E27FC236}">
                  <a16:creationId xmlns:a16="http://schemas.microsoft.com/office/drawing/2014/main" id="{E9E395EB-D448-BA90-4234-150498A02F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C3AED255-5328-DFBE-0039-960660D809DB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9F41C1F7-9499-170E-32C6-8EE8C6B86D72}"/>
              </a:ext>
            </a:extLst>
          </p:cNvPr>
          <p:cNvGrpSpPr/>
          <p:nvPr/>
        </p:nvGrpSpPr>
        <p:grpSpPr>
          <a:xfrm>
            <a:off x="6467469" y="2310868"/>
            <a:ext cx="1878361" cy="1580075"/>
            <a:chOff x="5190354" y="3761624"/>
            <a:chExt cx="1878361" cy="1580075"/>
          </a:xfrm>
          <a:solidFill>
            <a:schemeClr val="accent2"/>
          </a:solidFill>
        </p:grpSpPr>
        <p:pic>
          <p:nvPicPr>
            <p:cNvPr id="56" name="Graphic 55" descr="Database outline">
              <a:extLst>
                <a:ext uri="{FF2B5EF4-FFF2-40B4-BE49-F238E27FC236}">
                  <a16:creationId xmlns:a16="http://schemas.microsoft.com/office/drawing/2014/main" id="{586DA255-EBC7-E65A-0CB3-97794F1E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57" name="Graphic 56" descr="Database outline">
              <a:extLst>
                <a:ext uri="{FF2B5EF4-FFF2-40B4-BE49-F238E27FC236}">
                  <a16:creationId xmlns:a16="http://schemas.microsoft.com/office/drawing/2014/main" id="{B32F329A-89E0-7C81-3C17-18CEF8C2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58" name="Graphic 57" descr="Database outline">
              <a:extLst>
                <a:ext uri="{FF2B5EF4-FFF2-40B4-BE49-F238E27FC236}">
                  <a16:creationId xmlns:a16="http://schemas.microsoft.com/office/drawing/2014/main" id="{8EFF0744-A948-9481-4F64-7E93A0EB50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C47613B-97F8-3DC6-4033-338596D1A3C5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950F672-C350-2123-DE33-11992638ECEC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9A42C6B-9075-17EB-9BBC-C703830FE284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63" name="Graphic 62" descr="School girl outline">
            <a:extLst>
              <a:ext uri="{FF2B5EF4-FFF2-40B4-BE49-F238E27FC236}">
                <a16:creationId xmlns:a16="http://schemas.microsoft.com/office/drawing/2014/main" id="{0ED6CFBD-15D8-A276-EAE6-7CA0EA91B9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125FD84-3371-0100-3802-33DCEE92EEFA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9B24222-2C3C-2F96-B6FC-952F9F9E745F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AED164C5-218B-47F3-D74D-DD846C5F8FCC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D479232-7C8B-66AB-4B86-5522DE0EC490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7FD83E2B-EF86-8A71-B172-81EEF60855CC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582F98F8-B8CA-C2D8-7FAF-32DC182AD5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FF32B5C-F732-CB1F-6E0C-96596C3E6AD0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A40C19-2EE1-DA0F-4C68-174C0E599338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6195881-9841-7BFD-FEEA-8E42C4FE62D2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LATTICE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RecoverableLogs</a:t>
            </a:r>
          </a:p>
          <a:p>
            <a:pPr algn="ctr"/>
            <a:endParaRPr lang="en-US" dirty="0">
              <a:latin typeface="+mj-lt"/>
            </a:endParaRPr>
          </a:p>
        </p:txBody>
      </p:sp>
      <p:pic>
        <p:nvPicPr>
          <p:cNvPr id="73" name="Graphic 72" descr="Lock outline">
            <a:extLst>
              <a:ext uri="{FF2B5EF4-FFF2-40B4-BE49-F238E27FC236}">
                <a16:creationId xmlns:a16="http://schemas.microsoft.com/office/drawing/2014/main" id="{A7598979-9309-E169-763C-77785E6F18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74" name="Graphic 73" descr="Lock outline">
            <a:extLst>
              <a:ext uri="{FF2B5EF4-FFF2-40B4-BE49-F238E27FC236}">
                <a16:creationId xmlns:a16="http://schemas.microsoft.com/office/drawing/2014/main" id="{D02F70D6-01F4-8D43-AECF-95F196CCFA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75" name="Graphic 74" descr="Lock outline">
            <a:extLst>
              <a:ext uri="{FF2B5EF4-FFF2-40B4-BE49-F238E27FC236}">
                <a16:creationId xmlns:a16="http://schemas.microsoft.com/office/drawing/2014/main" id="{F2751B8E-EBA9-60C3-0033-D9902215CA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4829A910-D5D7-4B09-CB6B-5007A88550A5}"/>
              </a:ext>
            </a:extLst>
          </p:cNvPr>
          <p:cNvSpPr/>
          <p:nvPr/>
        </p:nvSpPr>
        <p:spPr>
          <a:xfrm>
            <a:off x="9148997" y="1698336"/>
            <a:ext cx="1102402" cy="592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D2519D-8C38-648B-4AAA-A98947C5DC01}"/>
              </a:ext>
            </a:extLst>
          </p:cNvPr>
          <p:cNvSpPr/>
          <p:nvPr/>
        </p:nvSpPr>
        <p:spPr>
          <a:xfrm>
            <a:off x="10251398" y="1698336"/>
            <a:ext cx="1102402" cy="59211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P2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80255F7-048E-7F6F-140A-59032F541C77}"/>
              </a:ext>
            </a:extLst>
          </p:cNvPr>
          <p:cNvSpPr txBox="1">
            <a:spLocks/>
          </p:cNvSpPr>
          <p:nvPr/>
        </p:nvSpPr>
        <p:spPr>
          <a:xfrm>
            <a:off x="859779" y="5364435"/>
            <a:ext cx="10515600" cy="75259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b="0" dirty="0">
                <a:solidFill>
                  <a:schemeClr val="bg1"/>
                </a:solidFill>
              </a:rPr>
              <a:t>Inflight transactions are rolled back to return to a consistent state after a crash</a:t>
            </a:r>
          </a:p>
        </p:txBody>
      </p:sp>
    </p:spTree>
    <p:extLst>
      <p:ext uri="{BB962C8B-B14F-4D97-AF65-F5344CB8AC3E}">
        <p14:creationId xmlns:p14="http://schemas.microsoft.com/office/powerpoint/2010/main" val="128220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B3046-3371-4CB0-EAB4-0CEBFF32D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Cascades in 10K lines of C++ code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Application Logs from LATTICE</a:t>
            </a:r>
          </a:p>
          <a:p>
            <a:pPr marL="0" indent="0">
              <a:buNone/>
            </a:pPr>
            <a:r>
              <a:rPr lang="en-US" dirty="0"/>
              <a:t>Cascades servers implement the novel Recoverable processes API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Uses </a:t>
            </a:r>
            <a:r>
              <a:rPr lang="en-US" dirty="0" err="1"/>
              <a:t>eRPC</a:t>
            </a:r>
            <a:r>
              <a:rPr lang="en-US" dirty="0"/>
              <a:t> for all network communications</a:t>
            </a:r>
          </a:p>
          <a:p>
            <a:pPr marL="0" indent="0">
              <a:buNone/>
            </a:pPr>
            <a:r>
              <a:rPr lang="en-US" dirty="0"/>
              <a:t>Azure disks for replicated logging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141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26F7F16F-E7F1-5FF5-E682-C9ED31B02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5D7E128-660F-BFF2-3A85-68CDA02A6E0E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19433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B3046-3371-4CB0-EAB4-0CEBFF32D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Cascades is run on a VM with Windows 2019 Server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 servers and 1 client per server</a:t>
            </a:r>
          </a:p>
          <a:p>
            <a:pPr lvl="1"/>
            <a:r>
              <a:rPr lang="en-US" dirty="0"/>
              <a:t>EPYC 7402P 24-Core Processor with 48 threads</a:t>
            </a:r>
          </a:p>
          <a:p>
            <a:pPr lvl="1"/>
            <a:r>
              <a:rPr lang="en-US" dirty="0"/>
              <a:t>128 GB of DRAM, 1.6 TiB of </a:t>
            </a:r>
            <a:r>
              <a:rPr lang="en-US" dirty="0" err="1"/>
              <a:t>NVMe</a:t>
            </a:r>
            <a:r>
              <a:rPr lang="en-US" dirty="0"/>
              <a:t> SSD</a:t>
            </a:r>
          </a:p>
          <a:p>
            <a:pPr lvl="1"/>
            <a:r>
              <a:rPr lang="en-US" dirty="0"/>
              <a:t>Dual-port Mellanox ConnectX-5 (CX5) NICs</a:t>
            </a:r>
          </a:p>
          <a:p>
            <a:pPr lvl="2"/>
            <a:r>
              <a:rPr lang="en-US" dirty="0"/>
              <a:t>25Gbps and 100Gbps links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VMs have direct access to the CX5 NICs via host PCIe passthrough.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142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26F7F16F-E7F1-5FF5-E682-C9ED31B02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5D7E128-660F-BFF2-3A85-68CDA02A6E0E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4984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12643-8F0D-83D9-9FB6-0A123685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A9251-28CE-93A1-7A0A-4F86AF6EB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Throughput of Cascades for highly-contented workloads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Performance with faster and more-expensive SSDs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Throughput and scalability of Lattice logs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Overheads from tracking dependencies in Lattice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C2B3B-3335-8A9C-D0C2-8538FFB9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7C4B4-AA91-9AA3-39E8-31E9EF6E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143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AD6A74-469E-EA17-3A89-130179B0BCD5}"/>
              </a:ext>
            </a:extLst>
          </p:cNvPr>
          <p:cNvSpPr/>
          <p:nvPr/>
        </p:nvSpPr>
        <p:spPr>
          <a:xfrm>
            <a:off x="838200" y="4072466"/>
            <a:ext cx="10515600" cy="2045229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pic>
        <p:nvPicPr>
          <p:cNvPr id="8" name="Graphic 7" descr="Mountain scene with solid fill">
            <a:extLst>
              <a:ext uri="{FF2B5EF4-FFF2-40B4-BE49-F238E27FC236}">
                <a16:creationId xmlns:a16="http://schemas.microsoft.com/office/drawing/2014/main" id="{76196998-75DC-6442-3EC9-41838CC62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9" name="Hexagon 8">
            <a:extLst>
              <a:ext uri="{FF2B5EF4-FFF2-40B4-BE49-F238E27FC236}">
                <a16:creationId xmlns:a16="http://schemas.microsoft.com/office/drawing/2014/main" id="{F957F543-5DAA-4E97-7095-14DF78994481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30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5E5C6-073C-59F3-5AF6-C1D34BFA7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High Contention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BDF32-326D-C3D1-0FBD-3B34255FD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compare against a variant of Cascades that updates recovery logs in the critical path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highly-contended workloads, and on Premium SSDs (2ms latency)</a:t>
            </a:r>
          </a:p>
          <a:p>
            <a:pPr marL="0" indent="0">
              <a:buNone/>
            </a:pPr>
            <a:r>
              <a:rPr lang="en-US" dirty="0"/>
              <a:t>Cascades processes 0.1 Mops/s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~100x higher throughput relative to its synchronous variant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F7000-8239-F733-B964-8E67E1F2D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92041-7B59-49AF-1193-FA7B17FBE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144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A86C9886-7F0E-2720-CAD3-3BAA07527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4535BAFA-6961-4053-6A84-4160ADED6FE0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8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2859-BAD6-01ED-9281-439A44995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Faster Disks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07598-13D2-6E07-1601-4C9CA70E4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highly-contended workloads, and on Ultra SSDs (450us latency)</a:t>
            </a:r>
          </a:p>
          <a:p>
            <a:pPr marL="0" indent="0">
              <a:buNone/>
            </a:pPr>
            <a:r>
              <a:rPr lang="en-US" dirty="0"/>
              <a:t>Cascades processes 0.1 Mops/s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~ 24x higher performance relative to its to synchronous variant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Cascades throughput is disk bandwidth bound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D0CF8-5FEC-A88E-FE23-D96DFB469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F7EF41-68DE-A07D-E589-508DA37E9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145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CF463063-CF8B-4867-089C-69E50557F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8CFA049E-17B0-FC1D-0C01-BE0C0DDDD38A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42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1515-3947-CB7D-E8BE-7132066B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Overheads from Lattice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EAAE1-E3AE-3681-444A-E56F062A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Cascades with Lattice has 45% higher latency relative to performing synchronous updates to log</a:t>
            </a:r>
          </a:p>
          <a:p>
            <a:r>
              <a:rPr lang="en-US" dirty="0"/>
              <a:t>Batching and group commit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30% of this latency overheads is from Lattice tracking distributed dependencies across log records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A10D0-DD63-820A-8692-FE2A16BCB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C2521-9CF7-DC3B-E0CC-5A78F2BB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146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8D4742AA-B82C-5F51-096B-89B71C05E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027E723F-60BE-6DA0-B2EE-01F5CC934DE6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82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Cascades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B3046-3371-4CB0-EAB4-0CEBFF32D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Cascades speculates on the recoverability of log records and makes forward progress without waiting on disk I/O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Cascades employs Lattice, a novel logging infrastructure to perform asynchronous updates to recovery logs and track the distributed dependencies across log records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 Lattice, Cascades achieves high performance and simple recovery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Cascades achieves 24—100x higher throughput for highly-contended workloads with 45% higher request latencies relative to synchronous logging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147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26F7F16F-E7F1-5FF5-E682-C9ED31B02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1735" y="572940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5D7E128-660F-BFF2-3A85-68CDA02A6E0E}"/>
              </a:ext>
            </a:extLst>
          </p:cNvPr>
          <p:cNvSpPr/>
          <p:nvPr/>
        </p:nvSpPr>
        <p:spPr>
          <a:xfrm>
            <a:off x="7288607" y="572940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E028C7C4-0AC1-BF0B-B3E4-A13C133B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1F03-AF7B-6E46-B5BC-12C08E9D1C5A}" type="datetime1">
              <a:rPr lang="en-US" smtClean="0"/>
              <a:t>9/27/23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AAD0B5A-2C2B-4D7F-255B-1467CB60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148</a:t>
            </a:fld>
            <a:endParaRPr lang="en-US"/>
          </a:p>
        </p:txBody>
      </p:sp>
      <p:pic>
        <p:nvPicPr>
          <p:cNvPr id="3" name="Graphic 2" descr="Beach umbrella with solid fill">
            <a:extLst>
              <a:ext uri="{FF2B5EF4-FFF2-40B4-BE49-F238E27FC236}">
                <a16:creationId xmlns:a16="http://schemas.microsoft.com/office/drawing/2014/main" id="{D024AFDA-B640-41B7-C35D-76C5FE1FE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596746" y="1368425"/>
            <a:ext cx="914399" cy="914400"/>
          </a:xfrm>
          <a:prstGeom prst="rect">
            <a:avLst/>
          </a:prstGeom>
        </p:spPr>
      </p:pic>
      <p:pic>
        <p:nvPicPr>
          <p:cNvPr id="4" name="Graphic 3" descr="Partial sun with solid fill">
            <a:extLst>
              <a:ext uri="{FF2B5EF4-FFF2-40B4-BE49-F238E27FC236}">
                <a16:creationId xmlns:a16="http://schemas.microsoft.com/office/drawing/2014/main" id="{4360CB83-D705-C096-F58A-A24550086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11145" y="681687"/>
            <a:ext cx="914400" cy="914400"/>
          </a:xfrm>
          <a:prstGeom prst="rect">
            <a:avLst/>
          </a:prstGeom>
        </p:spPr>
      </p:pic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17D789B7-27F5-06FB-EDE9-909D715B6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56272" y="1368425"/>
            <a:ext cx="914400" cy="914400"/>
          </a:xfrm>
          <a:prstGeom prst="rect">
            <a:avLst/>
          </a:prstGeom>
        </p:spPr>
      </p:pic>
      <p:sp>
        <p:nvSpPr>
          <p:cNvPr id="18" name="Hexagon 17">
            <a:extLst>
              <a:ext uri="{FF2B5EF4-FFF2-40B4-BE49-F238E27FC236}">
                <a16:creationId xmlns:a16="http://schemas.microsoft.com/office/drawing/2014/main" id="{B8D4F75B-ECC4-B366-84D0-C7C4FA793D8E}"/>
              </a:ext>
            </a:extLst>
          </p:cNvPr>
          <p:cNvSpPr/>
          <p:nvPr/>
        </p:nvSpPr>
        <p:spPr>
          <a:xfrm>
            <a:off x="8527472" y="1368425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B7F6DB1E-EAAE-32AC-ECED-7BEBD60D7500}"/>
              </a:ext>
            </a:extLst>
          </p:cNvPr>
          <p:cNvSpPr/>
          <p:nvPr/>
        </p:nvSpPr>
        <p:spPr>
          <a:xfrm>
            <a:off x="9400308" y="692871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5403390B-0D10-6A89-5069-6A374D89D120}"/>
              </a:ext>
            </a:extLst>
          </p:cNvPr>
          <p:cNvSpPr/>
          <p:nvPr/>
        </p:nvSpPr>
        <p:spPr>
          <a:xfrm>
            <a:off x="10273144" y="1368425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9048137B-F8DE-9FDC-6B33-A08C22E6F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0192916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3EF4-6776-32C2-8D00-8637CC20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70734-1327-226E-4433-A3852AB98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7B3-BE3D-E755-1510-048FA52B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149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104787C-1652-697E-7FD2-4C250D86F309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599" cy="417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23886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227404"/>
                  </a:ext>
                </a:extLst>
              </a:tr>
            </a:tbl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5BE1E7E-0C32-28C7-8165-A4D88654B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9E40A-BAA0-7E46-B746-879992850E27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6982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3EF4-6776-32C2-8D00-8637CC20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Bottlenecks: Public Blockchains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70734-1327-226E-4433-A3852AB98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7B3-BE3D-E755-1510-048FA52B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150</a:t>
            </a:fld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44CE1693-0AE4-612F-4605-1E4FFE6B6A5C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599" cy="417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Provide low latency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Logs to recover from failure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Authenticate data to decentralize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19118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PM media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I/O in the critical path for</a:t>
                      </a:r>
                    </a:p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simple recovery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Authenticated storage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81292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A2F3A1-21D5-D320-38C3-D79AB1B4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D50B-6460-274E-8986-6934680024B7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FB70B-CF8E-8CD5-7F0A-8FD98CAC79FF}"/>
              </a:ext>
            </a:extLst>
          </p:cNvPr>
          <p:cNvSpPr/>
          <p:nvPr/>
        </p:nvSpPr>
        <p:spPr>
          <a:xfrm>
            <a:off x="828895" y="1690688"/>
            <a:ext cx="10515600" cy="453765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214675-8BCA-5BA8-C568-1A7135C72550}"/>
              </a:ext>
            </a:extLst>
          </p:cNvPr>
          <p:cNvSpPr txBox="1">
            <a:spLocks/>
          </p:cNvSpPr>
          <p:nvPr/>
        </p:nvSpPr>
        <p:spPr>
          <a:xfrm>
            <a:off x="847504" y="3911216"/>
            <a:ext cx="10515600" cy="669514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</a:rPr>
              <a:t>Systems incur I/O bottlenecks that are inherent to their design and architecture</a:t>
            </a:r>
          </a:p>
        </p:txBody>
      </p:sp>
    </p:spTree>
    <p:extLst>
      <p:ext uri="{BB962C8B-B14F-4D97-AF65-F5344CB8AC3E}">
        <p14:creationId xmlns:p14="http://schemas.microsoft.com/office/powerpoint/2010/main" val="344993552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3EF4-6776-32C2-8D00-8637CC20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Bottlenecks: PM Key-Value Stores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70734-1327-226E-4433-A3852AB98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7B3-BE3D-E755-1510-048FA52B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151</a:t>
            </a:fld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44CE1693-0AE4-612F-4605-1E4FFE6B6A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078471"/>
              </p:ext>
            </p:extLst>
          </p:nvPr>
        </p:nvGraphicFramePr>
        <p:xfrm>
          <a:off x="838200" y="1825625"/>
          <a:ext cx="10515599" cy="417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Provide low latency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19118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PM media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7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81292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9F9E22-1EA3-16C2-EEBA-BBB875222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EFC7-CA1A-2747-B5AD-7C72DDFD6E11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3146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3EF4-6776-32C2-8D00-8637CC20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Bottlenecks: Distributed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70734-1327-226E-4433-A3852AB98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7B3-BE3D-E755-1510-048FA52B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152</a:t>
            </a:fld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44CE1693-0AE4-612F-4605-1E4FFE6B6A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874491"/>
              </p:ext>
            </p:extLst>
          </p:nvPr>
        </p:nvGraphicFramePr>
        <p:xfrm>
          <a:off x="838200" y="1825625"/>
          <a:ext cx="10515599" cy="417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Provide low latency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Logs to recover from failure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19118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PM media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7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I/O in the critical path for simple recovery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7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81292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C8EC5-17FD-56AF-4EFA-3F9A2C2E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A718-C12E-7146-B6A4-F552F02C656F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7325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3EF4-6776-32C2-8D00-8637CC20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Bottlenecks: Public Blockchains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70734-1327-226E-4433-A3852AB98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F7B3-BE3D-E755-1510-048FA52B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153</a:t>
            </a:fld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44CE1693-0AE4-612F-4605-1E4FFE6B6A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9142920"/>
              </p:ext>
            </p:extLst>
          </p:nvPr>
        </p:nvGraphicFramePr>
        <p:xfrm>
          <a:off x="838200" y="1825625"/>
          <a:ext cx="10515599" cy="417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960">
                  <a:extLst>
                    <a:ext uri="{9D8B030D-6E8A-4147-A177-3AD203B41FA5}">
                      <a16:colId xmlns:a16="http://schemas.microsoft.com/office/drawing/2014/main" val="869394110"/>
                    </a:ext>
                  </a:extLst>
                </a:gridCol>
                <a:gridCol w="3558995">
                  <a:extLst>
                    <a:ext uri="{9D8B030D-6E8A-4147-A177-3AD203B41FA5}">
                      <a16:colId xmlns:a16="http://schemas.microsoft.com/office/drawing/2014/main" val="1219684839"/>
                    </a:ext>
                  </a:extLst>
                </a:gridCol>
                <a:gridCol w="3809644">
                  <a:extLst>
                    <a:ext uri="{9D8B030D-6E8A-4147-A177-3AD203B41FA5}">
                      <a16:colId xmlns:a16="http://schemas.microsoft.com/office/drawing/2014/main" val="2247781011"/>
                    </a:ext>
                  </a:extLst>
                </a:gridCol>
              </a:tblGrid>
              <a:tr h="567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Monolithic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Distributed System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322903"/>
                  </a:ext>
                </a:extLst>
              </a:tr>
              <a:tr h="567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Decentralized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02775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Key-Value Stores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Databases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Public Blockchains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08397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Persistent Memory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Datacenter </a:t>
                      </a:r>
                      <a:br>
                        <a:rPr lang="en-US" sz="2400" b="0" dirty="0">
                          <a:latin typeface="+mj-lt"/>
                        </a:rPr>
                      </a:br>
                      <a:r>
                        <a:rPr lang="en-US" sz="2400" b="0" dirty="0">
                          <a:latin typeface="+mj-lt"/>
                        </a:rPr>
                        <a:t>networks and SSDs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Commodity servers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08282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Provide low latency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Logs to recover from failure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Authenticate data to decentralize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19118"/>
                  </a:ext>
                </a:extLst>
              </a:tr>
              <a:tr h="56743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PM media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7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I/O in the critical path for</a:t>
                      </a:r>
                    </a:p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simple recovery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7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j-lt"/>
                        </a:rPr>
                        <a:t>Authenticated storage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7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81292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A2F3A1-21D5-D320-38C3-D79AB1B4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D50B-6460-274E-8986-6934680024B7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530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52CF-6CC7-E2AA-624A-F54C6CB01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9079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>
                <a:solidFill>
                  <a:schemeClr val="accent2">
                    <a:lumMod val="75000"/>
                  </a:schemeClr>
                </a:solidFill>
              </a:rPr>
              <a:t>Redesign Systems: Carefully Craft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en-US" sz="4000" b="0" dirty="0">
                <a:solidFill>
                  <a:schemeClr val="accent2">
                    <a:lumMod val="75000"/>
                  </a:schemeClr>
                </a:solidFill>
              </a:rPr>
              <a:t>omponents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9A492-3BF9-0F7E-588B-EC0932BB4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3591"/>
            <a:ext cx="10515600" cy="37633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Customize storage subsystem</a:t>
            </a:r>
          </a:p>
          <a:p>
            <a:pPr marL="0" indent="0">
              <a:buNone/>
            </a:pPr>
            <a:r>
              <a:rPr lang="en-US" sz="2400" dirty="0"/>
              <a:t>To available hardware and applications’ data layout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Co-design data processing with data storage</a:t>
            </a:r>
          </a:p>
          <a:p>
            <a:pPr marL="0" indent="0">
              <a:buNone/>
            </a:pPr>
            <a:r>
              <a:rPr lang="en-US" sz="2400" dirty="0"/>
              <a:t>Deconstruct the responsibilities of each system component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Reconstruct how and when I/O is performed</a:t>
            </a:r>
          </a:p>
          <a:p>
            <a:pPr marL="0" indent="0">
              <a:buNone/>
            </a:pPr>
            <a:r>
              <a:rPr lang="en-US" sz="2400" dirty="0"/>
              <a:t>To achieve I/O-efficient systems that improve resource utilization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A1F17-9B65-7399-2549-887BB0776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>
                <a:solidFill>
                  <a:schemeClr val="tx1"/>
                </a:solidFill>
              </a:rPr>
              <a:t>154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ACA38A-5611-63FE-4FF4-D35626AAD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6757-826B-884E-AEAF-2D53A989354C}" type="datetime1">
              <a:rPr lang="en-US" smtClean="0"/>
              <a:t>9/27/23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0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4CA7-F07C-8D52-89C4-CD7677FF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 Key-Value Stores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1ABD-198F-51BA-C895-87A746BB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Customizes storage layer with nvLOG interface</a:t>
            </a:r>
          </a:p>
          <a:p>
            <a:pPr lvl="1"/>
            <a:r>
              <a:rPr lang="en-US" dirty="0"/>
              <a:t>Persistent Memory characteristics</a:t>
            </a:r>
          </a:p>
          <a:p>
            <a:r>
              <a:rPr lang="en-US" dirty="0"/>
              <a:t>Codesigns data processing</a:t>
            </a:r>
          </a:p>
          <a:p>
            <a:pPr lvl="1"/>
            <a:r>
              <a:rPr lang="en-US" dirty="0"/>
              <a:t>Indirect-access to applications with dedicated threads</a:t>
            </a:r>
          </a:p>
          <a:p>
            <a:pPr lvl="1"/>
            <a:r>
              <a:rPr lang="en-US" dirty="0"/>
              <a:t>Leveraging multiple media</a:t>
            </a:r>
          </a:p>
          <a:p>
            <a:r>
              <a:rPr lang="en-US" dirty="0"/>
              <a:t>Restructures I/O</a:t>
            </a:r>
          </a:p>
          <a:p>
            <a:pPr lvl="1"/>
            <a:r>
              <a:rPr lang="en-US" dirty="0"/>
              <a:t>Software-managed NVDIMMs</a:t>
            </a:r>
          </a:p>
          <a:p>
            <a:pPr lvl="1"/>
            <a:r>
              <a:rPr lang="en-US" dirty="0"/>
              <a:t>Avoid overwhelming PM controllers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Graphic 5" descr="Partial sun with solid fill">
            <a:extLst>
              <a:ext uri="{FF2B5EF4-FFF2-40B4-BE49-F238E27FC236}">
                <a16:creationId xmlns:a16="http://schemas.microsoft.com/office/drawing/2014/main" id="{7D06436A-36CD-AA22-70F6-98FA1E601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3981" y="491801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1AD089B5-95EB-FA90-8903-6FB137861862}"/>
              </a:ext>
            </a:extLst>
          </p:cNvPr>
          <p:cNvSpPr/>
          <p:nvPr/>
        </p:nvSpPr>
        <p:spPr>
          <a:xfrm>
            <a:off x="10273144" y="502985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516BCAE-26A1-BFFC-EA4F-873A0AC23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2F-717F-CB41-BEB1-9195D4DB1C17}" type="datetime1">
              <a:rPr lang="en-US" smtClean="0"/>
              <a:t>9/27/23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F4DFB17-FFFF-F4AD-FFE6-5E3149A7F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0951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4CA7-F07C-8D52-89C4-CD7677FF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1ABD-198F-51BA-C895-87A746BB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Customizing storage layer with LATTICE</a:t>
            </a:r>
          </a:p>
          <a:p>
            <a:pPr lvl="1"/>
            <a:r>
              <a:rPr lang="en-US" dirty="0"/>
              <a:t>Recovery logs on replicated disks</a:t>
            </a:r>
          </a:p>
          <a:p>
            <a:pPr lvl="1"/>
            <a:r>
              <a:rPr lang="en-US" dirty="0"/>
              <a:t>Recoverability with transitive dependencies</a:t>
            </a:r>
          </a:p>
          <a:p>
            <a:r>
              <a:rPr lang="en-US" dirty="0"/>
              <a:t>Codesigning data processing with storage</a:t>
            </a:r>
          </a:p>
          <a:p>
            <a:pPr lvl="1"/>
            <a:r>
              <a:rPr lang="en-US" dirty="0"/>
              <a:t>Cascades as Recoverable Application with LATTICE</a:t>
            </a:r>
          </a:p>
          <a:p>
            <a:pPr lvl="1"/>
            <a:r>
              <a:rPr lang="en-US" dirty="0"/>
              <a:t>Early-lock release</a:t>
            </a:r>
          </a:p>
          <a:p>
            <a:r>
              <a:rPr lang="en-US" dirty="0"/>
              <a:t>Restructuring I/O</a:t>
            </a:r>
          </a:p>
          <a:p>
            <a:pPr lvl="1"/>
            <a:r>
              <a:rPr lang="en-US" dirty="0"/>
              <a:t>Asynchronous durability</a:t>
            </a:r>
          </a:p>
        </p:txBody>
      </p:sp>
      <p:pic>
        <p:nvPicPr>
          <p:cNvPr id="4" name="Graphic 3" descr="Mountain scene with solid fill">
            <a:extLst>
              <a:ext uri="{FF2B5EF4-FFF2-40B4-BE49-F238E27FC236}">
                <a16:creationId xmlns:a16="http://schemas.microsoft.com/office/drawing/2014/main" id="{1B8AD049-1DA3-B746-0FBE-D45BD3E50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5" name="Hexagon 4">
            <a:extLst>
              <a:ext uri="{FF2B5EF4-FFF2-40B4-BE49-F238E27FC236}">
                <a16:creationId xmlns:a16="http://schemas.microsoft.com/office/drawing/2014/main" id="{7E76A408-D01E-62E7-88E8-9940B7424DA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9729B1-EE85-834D-8C81-F2EB64B4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56EC-D784-A947-BB91-ED9DA1665836}" type="datetime1">
              <a:rPr lang="en-US" smtClean="0"/>
              <a:t>9/27/23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78B5E3-37CE-245A-07C2-296D46ADE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7392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4CA7-F07C-8D52-89C4-CD7677FF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Blockchains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1ABD-198F-51BA-C895-87A746BB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Customize the storage layer with DSM-Tree</a:t>
            </a:r>
          </a:p>
          <a:p>
            <a:pPr lvl="1"/>
            <a:r>
              <a:rPr lang="en-US" dirty="0"/>
              <a:t>For managing authenticated data in memory</a:t>
            </a:r>
          </a:p>
          <a:p>
            <a:r>
              <a:rPr lang="en-US" dirty="0"/>
              <a:t>Codesigning data processing with storage</a:t>
            </a:r>
          </a:p>
          <a:p>
            <a:pPr lvl="1"/>
            <a:r>
              <a:rPr lang="en-US" dirty="0"/>
              <a:t>Deconstructing miners into miners, I/O-helpers, and storage nodes</a:t>
            </a:r>
          </a:p>
          <a:p>
            <a:r>
              <a:rPr lang="en-US" dirty="0"/>
              <a:t>Restructuring I/O</a:t>
            </a:r>
          </a:p>
          <a:p>
            <a:pPr lvl="1"/>
            <a:r>
              <a:rPr lang="en-US" dirty="0"/>
              <a:t>Compact witnesses over the network</a:t>
            </a:r>
          </a:p>
          <a:p>
            <a:pPr lvl="1"/>
            <a:r>
              <a:rPr lang="en-US" dirty="0"/>
              <a:t>Asynchronous durability at storage nodes</a:t>
            </a:r>
          </a:p>
        </p:txBody>
      </p:sp>
      <p:pic>
        <p:nvPicPr>
          <p:cNvPr id="4" name="Graphic 3" descr="Beach umbrella with solid fill">
            <a:extLst>
              <a:ext uri="{FF2B5EF4-FFF2-40B4-BE49-F238E27FC236}">
                <a16:creationId xmlns:a16="http://schemas.microsoft.com/office/drawing/2014/main" id="{0941AEB8-D0F9-C2DD-1802-A4AF3C5D0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42418" y="503671"/>
            <a:ext cx="914399" cy="914400"/>
          </a:xfrm>
          <a:prstGeom prst="rect">
            <a:avLst/>
          </a:prstGeom>
        </p:spPr>
      </p:pic>
      <p:sp>
        <p:nvSpPr>
          <p:cNvPr id="5" name="Hexagon 4">
            <a:extLst>
              <a:ext uri="{FF2B5EF4-FFF2-40B4-BE49-F238E27FC236}">
                <a16:creationId xmlns:a16="http://schemas.microsoft.com/office/drawing/2014/main" id="{6257BA60-CC94-C970-8246-019D0DF5169C}"/>
              </a:ext>
            </a:extLst>
          </p:cNvPr>
          <p:cNvSpPr/>
          <p:nvPr/>
        </p:nvSpPr>
        <p:spPr>
          <a:xfrm>
            <a:off x="10273144" y="503671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8E5905-EEE6-B1AD-48E7-6E96D9C0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23524-7B2A-4F4A-B28C-4705AA2A5892}" type="datetime1">
              <a:rPr lang="en-US" smtClean="0"/>
              <a:t>9/27/23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628EDDA-E86F-BE4B-D54A-FD79A9E7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0776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4CA7-F07C-8D52-89C4-CD7677FF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1ABD-198F-51BA-C895-87A746BB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Graphic 3" descr="Beach umbrella with solid fill">
            <a:extLst>
              <a:ext uri="{FF2B5EF4-FFF2-40B4-BE49-F238E27FC236}">
                <a16:creationId xmlns:a16="http://schemas.microsoft.com/office/drawing/2014/main" id="{85A624C8-319C-FA85-7ED9-FD16830F2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96746" y="1368425"/>
            <a:ext cx="914399" cy="914400"/>
          </a:xfrm>
          <a:prstGeom prst="rect">
            <a:avLst/>
          </a:prstGeom>
        </p:spPr>
      </p:pic>
      <p:pic>
        <p:nvPicPr>
          <p:cNvPr id="5" name="Graphic 4" descr="Partial sun with solid fill">
            <a:extLst>
              <a:ext uri="{FF2B5EF4-FFF2-40B4-BE49-F238E27FC236}">
                <a16:creationId xmlns:a16="http://schemas.microsoft.com/office/drawing/2014/main" id="{C3BA7A48-F220-A9F0-A322-8EB239B4B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1145" y="681687"/>
            <a:ext cx="914400" cy="914400"/>
          </a:xfrm>
          <a:prstGeom prst="rect">
            <a:avLst/>
          </a:prstGeom>
        </p:spPr>
      </p:pic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ABAA627C-81F7-999F-F9DD-3A56C73A03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56272" y="1368425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4AE1E9E3-1BB2-D0FD-31B3-1BB04680EC69}"/>
              </a:ext>
            </a:extLst>
          </p:cNvPr>
          <p:cNvSpPr/>
          <p:nvPr/>
        </p:nvSpPr>
        <p:spPr>
          <a:xfrm>
            <a:off x="8527472" y="1368425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AAFD565A-15F0-3960-CF04-B44BBAD70B61}"/>
              </a:ext>
            </a:extLst>
          </p:cNvPr>
          <p:cNvSpPr/>
          <p:nvPr/>
        </p:nvSpPr>
        <p:spPr>
          <a:xfrm>
            <a:off x="9400308" y="692871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DF804A68-156C-4EB9-500E-B9B2F774DA7C}"/>
              </a:ext>
            </a:extLst>
          </p:cNvPr>
          <p:cNvSpPr/>
          <p:nvPr/>
        </p:nvSpPr>
        <p:spPr>
          <a:xfrm>
            <a:off x="10273144" y="1368425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C8F5870-9381-39D7-962D-7F04A6E1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8715-8F22-3E4F-8B05-BABF4EE862AB}" type="datetime1">
              <a:rPr lang="en-US" smtClean="0"/>
              <a:t>9/27/23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E4E2EF3-FE29-7653-F144-9D475F8FA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489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7BD2-EBA1-42EF-ADB4-CEFE92BBD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84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Dissertation Committee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319E5F-6344-C66D-089C-A90317C6DA4A}"/>
              </a:ext>
            </a:extLst>
          </p:cNvPr>
          <p:cNvGrpSpPr/>
          <p:nvPr/>
        </p:nvGrpSpPr>
        <p:grpSpPr>
          <a:xfrm>
            <a:off x="929640" y="2946814"/>
            <a:ext cx="10332720" cy="2108959"/>
            <a:chOff x="1021080" y="2328757"/>
            <a:chExt cx="10332720" cy="2108959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93403702-C361-7FA2-EF5C-36012F5563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t="184" b="184"/>
            <a:stretch/>
          </p:blipFill>
          <p:spPr bwMode="auto">
            <a:xfrm>
              <a:off x="5351972" y="2328757"/>
              <a:ext cx="1789432" cy="1605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9F298F55-6DAA-6C2A-1668-A1C615D65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l="8766" r="8766"/>
            <a:stretch/>
          </p:blipFill>
          <p:spPr bwMode="auto">
            <a:xfrm>
              <a:off x="9747247" y="2328758"/>
              <a:ext cx="1480695" cy="1605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>
              <a:extLst>
                <a:ext uri="{FF2B5EF4-FFF2-40B4-BE49-F238E27FC236}">
                  <a16:creationId xmlns:a16="http://schemas.microsoft.com/office/drawing/2014/main" id="{90C98F4C-061C-34EC-D648-CAF2711D3F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12991" r="12991"/>
            <a:stretch/>
          </p:blipFill>
          <p:spPr bwMode="auto">
            <a:xfrm>
              <a:off x="7565705" y="2328757"/>
              <a:ext cx="1789432" cy="1605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While visiting the Space Needle in Seattle">
              <a:extLst>
                <a:ext uri="{FF2B5EF4-FFF2-40B4-BE49-F238E27FC236}">
                  <a16:creationId xmlns:a16="http://schemas.microsoft.com/office/drawing/2014/main" id="{90135AF6-9D78-86A0-EC49-C84B5EE6DA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" t="7545" r="2460" b="34950"/>
            <a:stretch/>
          </p:blipFill>
          <p:spPr bwMode="auto">
            <a:xfrm>
              <a:off x="1021081" y="2328758"/>
              <a:ext cx="1789433" cy="1605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Subtitle 2">
              <a:extLst>
                <a:ext uri="{FF2B5EF4-FFF2-40B4-BE49-F238E27FC236}">
                  <a16:creationId xmlns:a16="http://schemas.microsoft.com/office/drawing/2014/main" id="{A96733D9-7669-739D-9277-CB99E513B4BD}"/>
                </a:ext>
              </a:extLst>
            </p:cNvPr>
            <p:cNvSpPr txBox="1">
              <a:spLocks/>
            </p:cNvSpPr>
            <p:nvPr/>
          </p:nvSpPr>
          <p:spPr>
            <a:xfrm>
              <a:off x="1021080" y="4014967"/>
              <a:ext cx="1789433" cy="3977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Vijay Chidambaram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2E5190C8-2A9F-6CD9-03FE-F975AE3C3F86}"/>
                </a:ext>
              </a:extLst>
            </p:cNvPr>
            <p:cNvSpPr txBox="1">
              <a:spLocks/>
            </p:cNvSpPr>
            <p:nvPr/>
          </p:nvSpPr>
          <p:spPr>
            <a:xfrm>
              <a:off x="3080445" y="4039944"/>
              <a:ext cx="1789433" cy="3977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Emmett </a:t>
              </a:r>
              <a:r>
                <a:rPr lang="en-US" sz="1600" dirty="0" err="1"/>
                <a:t>Witchel</a:t>
              </a:r>
              <a:endParaRPr lang="en-US" sz="1600" dirty="0"/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id="{FF419647-58F6-7571-3499-9BDD84316FE3}"/>
                </a:ext>
              </a:extLst>
            </p:cNvPr>
            <p:cNvSpPr txBox="1">
              <a:spLocks/>
            </p:cNvSpPr>
            <p:nvPr/>
          </p:nvSpPr>
          <p:spPr>
            <a:xfrm>
              <a:off x="5351971" y="4014967"/>
              <a:ext cx="1789433" cy="3977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Natacha Crooks</a:t>
              </a:r>
            </a:p>
          </p:txBody>
        </p:sp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id="{5DE61223-EE25-AA1C-5C96-F9E797C3A231}"/>
                </a:ext>
              </a:extLst>
            </p:cNvPr>
            <p:cNvSpPr txBox="1">
              <a:spLocks/>
            </p:cNvSpPr>
            <p:nvPr/>
          </p:nvSpPr>
          <p:spPr>
            <a:xfrm>
              <a:off x="7565704" y="4014967"/>
              <a:ext cx="1789433" cy="3977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James </a:t>
              </a:r>
              <a:r>
                <a:rPr lang="en-US" sz="1600" dirty="0" err="1"/>
                <a:t>Bornholt</a:t>
              </a:r>
              <a:endParaRPr lang="en-US" sz="1600" dirty="0"/>
            </a:p>
          </p:txBody>
        </p:sp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FA9874A0-4CE3-C02C-02DD-C116212500C2}"/>
                </a:ext>
              </a:extLst>
            </p:cNvPr>
            <p:cNvSpPr txBox="1">
              <a:spLocks/>
            </p:cNvSpPr>
            <p:nvPr/>
          </p:nvSpPr>
          <p:spPr>
            <a:xfrm>
              <a:off x="9564367" y="4039944"/>
              <a:ext cx="1789433" cy="3977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Jonathan Goldstein</a:t>
              </a:r>
            </a:p>
          </p:txBody>
        </p:sp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39B28D72-07AD-E9B5-D559-5EE3B0313B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66" r="5671" b="16513"/>
            <a:stretch/>
          </p:blipFill>
          <p:spPr bwMode="auto">
            <a:xfrm>
              <a:off x="3234815" y="2328757"/>
              <a:ext cx="1480695" cy="1605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5E1E52C-88FA-6AFA-DB21-717D7472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DDF50-2599-3A4B-B0FA-850F4A975C66}" type="datetime1">
              <a:rPr lang="en-US" smtClean="0"/>
              <a:t>9/27/23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71F84EC-1E59-B8E1-967E-A12B41F1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668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A6DE-9396-78B6-C782-5905B6316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Family &amp; Friends like Family</a:t>
            </a:r>
          </a:p>
        </p:txBody>
      </p:sp>
      <p:pic>
        <p:nvPicPr>
          <p:cNvPr id="4" name="Picture 3" descr="A group of people standing in front of a door&#10;&#10;Description automatically generated">
            <a:extLst>
              <a:ext uri="{FF2B5EF4-FFF2-40B4-BE49-F238E27FC236}">
                <a16:creationId xmlns:a16="http://schemas.microsoft.com/office/drawing/2014/main" id="{A07D607E-C1D4-6127-08FF-40AE6D2FA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00" t="18424" r="14068" b="65284"/>
          <a:stretch/>
        </p:blipFill>
        <p:spPr>
          <a:xfrm>
            <a:off x="8462882" y="4010776"/>
            <a:ext cx="2113765" cy="1327163"/>
          </a:xfrm>
          <a:prstGeom prst="rect">
            <a:avLst/>
          </a:prstGeom>
        </p:spPr>
      </p:pic>
      <p:pic>
        <p:nvPicPr>
          <p:cNvPr id="5" name="Picture 4" descr="A group of people standing in front of a door&#10;&#10;Description automatically generated">
            <a:extLst>
              <a:ext uri="{FF2B5EF4-FFF2-40B4-BE49-F238E27FC236}">
                <a16:creationId xmlns:a16="http://schemas.microsoft.com/office/drawing/2014/main" id="{15B1727B-6219-CA5B-6664-85C569FFCE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81" t="10423" r="63585" b="74719"/>
          <a:stretch/>
        </p:blipFill>
        <p:spPr>
          <a:xfrm>
            <a:off x="8040657" y="3807639"/>
            <a:ext cx="1351927" cy="153030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833982E-ED56-C5CA-300D-1DC2E3C9E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22146" r="-429" b="28623"/>
          <a:stretch/>
        </p:blipFill>
        <p:spPr bwMode="auto">
          <a:xfrm>
            <a:off x="3784040" y="1503630"/>
            <a:ext cx="2934578" cy="253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529BE650-C932-0148-5E8E-7DF30D69E3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0" b="26842"/>
          <a:stretch/>
        </p:blipFill>
        <p:spPr bwMode="auto">
          <a:xfrm>
            <a:off x="7672135" y="2793803"/>
            <a:ext cx="2006706" cy="15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2E7BF7A-13BD-7D59-A41F-C46A2BC5D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3"/>
          <a:stretch/>
        </p:blipFill>
        <p:spPr bwMode="auto">
          <a:xfrm>
            <a:off x="643467" y="1502003"/>
            <a:ext cx="4117830" cy="380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C178C2-13C5-DC21-35BE-7AB0084EA6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8" r="2621"/>
          <a:stretch/>
        </p:blipFill>
        <p:spPr bwMode="auto">
          <a:xfrm>
            <a:off x="4761297" y="3255012"/>
            <a:ext cx="3277556" cy="205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DEE55E6E-ADEE-E7BD-FD11-D5DE2656C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t="49936" r="24333" b="24364"/>
          <a:stretch/>
        </p:blipFill>
        <p:spPr bwMode="auto">
          <a:xfrm>
            <a:off x="9263309" y="1497998"/>
            <a:ext cx="2280601" cy="13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CF4CD8D6-934A-EE3E-FDA7-817BD79B3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4" t="50000" r="39578" b="36231"/>
          <a:stretch/>
        </p:blipFill>
        <p:spPr bwMode="auto">
          <a:xfrm>
            <a:off x="9647332" y="2838387"/>
            <a:ext cx="1901201" cy="1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group of women posing for a picture&#10;&#10;Description automatically generated">
            <a:extLst>
              <a:ext uri="{FF2B5EF4-FFF2-40B4-BE49-F238E27FC236}">
                <a16:creationId xmlns:a16="http://schemas.microsoft.com/office/drawing/2014/main" id="{F08659C1-3C00-ABDB-6B3B-CF893E62EC5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207" t="10052" r="17112" b="26658"/>
          <a:stretch/>
        </p:blipFill>
        <p:spPr>
          <a:xfrm>
            <a:off x="6670252" y="1518134"/>
            <a:ext cx="2848804" cy="1730612"/>
          </a:xfrm>
          <a:prstGeom prst="rect">
            <a:avLst/>
          </a:prstGeom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C50440C8-AFAF-1FFD-2407-5988877ED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3" t="9445" r="2107" b="46650"/>
          <a:stretch/>
        </p:blipFill>
        <p:spPr bwMode="auto">
          <a:xfrm>
            <a:off x="10496571" y="4019613"/>
            <a:ext cx="1047341" cy="134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96850B80-9C79-E5CA-BAF4-1FF8A8EE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60334-031D-214B-8E40-E6209D4B3FAD}" type="datetime1">
              <a:rPr lang="en-US" smtClean="0"/>
              <a:t>9/27/23</a:t>
            </a:fld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9CE181F-93E6-3DDD-04E5-CE90B408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4388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D380B-3D65-F83D-70CD-DE9F8B91F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Collaborators, Mentors, and Research Buddies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D7635-71BD-0CAF-9378-FEFAD985B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b"/>
          <a:lstStyle/>
          <a:p>
            <a:pPr marL="0" indent="0" algn="r">
              <a:buNone/>
            </a:pPr>
            <a:r>
              <a:rPr lang="en-US" dirty="0"/>
              <a:t>VRG</a:t>
            </a:r>
          </a:p>
          <a:p>
            <a:pPr marL="0" indent="0" algn="r">
              <a:buNone/>
            </a:pPr>
            <a:r>
              <a:rPr lang="en-US" dirty="0"/>
              <a:t>MSR Cambridge</a:t>
            </a:r>
          </a:p>
          <a:p>
            <a:pPr marL="0" indent="0" algn="r">
              <a:buNone/>
            </a:pPr>
            <a:r>
              <a:rPr lang="en-US" dirty="0"/>
              <a:t>MSR Redmond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F7C27-3923-B53A-CAAA-094486D44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B960-94FE-AA43-9947-B6D61FE5BBB2}" type="datetime1">
              <a:rPr lang="en-US" smtClean="0"/>
              <a:t>9/27/23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B8600-212E-F55B-9390-F354FCE35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161</a:t>
            </a:fld>
            <a:endParaRPr lang="en-US"/>
          </a:p>
        </p:txBody>
      </p:sp>
      <p:pic>
        <p:nvPicPr>
          <p:cNvPr id="4" name="Picture 3" descr="A screenshot of a cellphone&#10;&#10;Description automatically generated">
            <a:extLst>
              <a:ext uri="{FF2B5EF4-FFF2-40B4-BE49-F238E27FC236}">
                <a16:creationId xmlns:a16="http://schemas.microsoft.com/office/drawing/2014/main" id="{44437943-67B6-A1F0-792A-9575C7511A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47"/>
          <a:stretch/>
        </p:blipFill>
        <p:spPr>
          <a:xfrm>
            <a:off x="759460" y="1822636"/>
            <a:ext cx="3594100" cy="4235075"/>
          </a:xfrm>
          <a:prstGeom prst="rect">
            <a:avLst/>
          </a:prstGeom>
        </p:spPr>
      </p:pic>
      <p:pic>
        <p:nvPicPr>
          <p:cNvPr id="7" name="Picture 6" descr="A screenshot of a phone&#10;&#10;Description automatically generated">
            <a:extLst>
              <a:ext uri="{FF2B5EF4-FFF2-40B4-BE49-F238E27FC236}">
                <a16:creationId xmlns:a16="http://schemas.microsoft.com/office/drawing/2014/main" id="{A2485004-4A56-EA8B-DAFD-639F4ABF7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442" y="1822636"/>
            <a:ext cx="4140200" cy="2628900"/>
          </a:xfrm>
          <a:prstGeom prst="rect">
            <a:avLst/>
          </a:prstGeom>
        </p:spPr>
      </p:pic>
      <p:pic>
        <p:nvPicPr>
          <p:cNvPr id="8" name="Picture 7" descr="A screenshot of a phone&#10;&#10;Description automatically generated">
            <a:extLst>
              <a:ext uri="{FF2B5EF4-FFF2-40B4-BE49-F238E27FC236}">
                <a16:creationId xmlns:a16="http://schemas.microsoft.com/office/drawing/2014/main" id="{63FE22A7-11D5-0007-6272-6CF57DFC16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474"/>
          <a:stretch/>
        </p:blipFill>
        <p:spPr>
          <a:xfrm>
            <a:off x="4249420" y="1822637"/>
            <a:ext cx="3898900" cy="423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517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4CA7-F07C-8D52-89C4-CD7677FF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1ABD-198F-51BA-C895-87A746BB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I/O Bottlenecks: Unique root causes</a:t>
            </a:r>
          </a:p>
          <a:p>
            <a:r>
              <a:rPr lang="en-US" dirty="0"/>
              <a:t>PM-agnostic design choices</a:t>
            </a:r>
          </a:p>
          <a:p>
            <a:r>
              <a:rPr lang="en-US" dirty="0"/>
              <a:t>Updates to recovery logs in the critical path</a:t>
            </a:r>
          </a:p>
          <a:p>
            <a:r>
              <a:rPr lang="en-US" dirty="0"/>
              <a:t>Updates to authenticated storage in the critical path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Systematically minimize I/O bottlenecks</a:t>
            </a:r>
          </a:p>
          <a:p>
            <a:r>
              <a:rPr lang="en-US" dirty="0"/>
              <a:t>Custom-building storage system</a:t>
            </a:r>
          </a:p>
          <a:p>
            <a:r>
              <a:rPr lang="en-US" dirty="0"/>
              <a:t>Codesigning data processing and storage</a:t>
            </a:r>
          </a:p>
          <a:p>
            <a:r>
              <a:rPr lang="en-US" dirty="0"/>
              <a:t>Restructuring how and when I/O is performed</a:t>
            </a:r>
          </a:p>
          <a:p>
            <a:pPr lvl="1"/>
            <a:endParaRPr lang="en-US" dirty="0"/>
          </a:p>
        </p:txBody>
      </p:sp>
      <p:pic>
        <p:nvPicPr>
          <p:cNvPr id="10" name="Graphic 9" descr="Beach umbrella with solid fill">
            <a:extLst>
              <a:ext uri="{FF2B5EF4-FFF2-40B4-BE49-F238E27FC236}">
                <a16:creationId xmlns:a16="http://schemas.microsoft.com/office/drawing/2014/main" id="{FDBC58B8-5F9A-BFFB-EB81-6FB9E681F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96746" y="1368425"/>
            <a:ext cx="914399" cy="914400"/>
          </a:xfrm>
          <a:prstGeom prst="rect">
            <a:avLst/>
          </a:prstGeom>
        </p:spPr>
      </p:pic>
      <p:pic>
        <p:nvPicPr>
          <p:cNvPr id="11" name="Graphic 10" descr="Partial sun with solid fill">
            <a:extLst>
              <a:ext uri="{FF2B5EF4-FFF2-40B4-BE49-F238E27FC236}">
                <a16:creationId xmlns:a16="http://schemas.microsoft.com/office/drawing/2014/main" id="{50FFC743-1EDA-2C54-94C7-37F3C5AB5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1145" y="681687"/>
            <a:ext cx="914400" cy="914400"/>
          </a:xfrm>
          <a:prstGeom prst="rect">
            <a:avLst/>
          </a:prstGeom>
        </p:spPr>
      </p:pic>
      <p:pic>
        <p:nvPicPr>
          <p:cNvPr id="12" name="Graphic 11" descr="Mountain scene with solid fill">
            <a:extLst>
              <a:ext uri="{FF2B5EF4-FFF2-40B4-BE49-F238E27FC236}">
                <a16:creationId xmlns:a16="http://schemas.microsoft.com/office/drawing/2014/main" id="{4D7C22D0-F13C-D64E-E270-A554C8243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56272" y="1368425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EB0432EE-A85B-9ABB-1A40-DC48A45EDFD5}"/>
              </a:ext>
            </a:extLst>
          </p:cNvPr>
          <p:cNvSpPr/>
          <p:nvPr/>
        </p:nvSpPr>
        <p:spPr>
          <a:xfrm>
            <a:off x="8527472" y="1368425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31CAC711-130C-EA2A-E410-6205CE8A522B}"/>
              </a:ext>
            </a:extLst>
          </p:cNvPr>
          <p:cNvSpPr/>
          <p:nvPr/>
        </p:nvSpPr>
        <p:spPr>
          <a:xfrm>
            <a:off x="9400308" y="692871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2858335C-3BFF-EB2D-A313-E47F6E772258}"/>
              </a:ext>
            </a:extLst>
          </p:cNvPr>
          <p:cNvSpPr/>
          <p:nvPr/>
        </p:nvSpPr>
        <p:spPr>
          <a:xfrm>
            <a:off x="10273144" y="1368425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1A42ABBC-FCBE-5ADF-433A-C4A9CCF53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23FE-C884-D443-B4AE-969699C03634}" type="datetime1">
              <a:rPr lang="en-US" smtClean="0"/>
              <a:t>9/27/23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E5A7E9D-6047-67FE-F365-31883859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4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4CA7-F07C-8D52-89C4-CD7677FF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–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1ABD-198F-51BA-C895-87A746BB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I/O Bottlenecks: Unique root causes</a:t>
            </a:r>
          </a:p>
          <a:p>
            <a:r>
              <a:rPr lang="en-US" dirty="0"/>
              <a:t>PM-agnostic design choices</a:t>
            </a:r>
          </a:p>
          <a:p>
            <a:r>
              <a:rPr lang="en-US" dirty="0"/>
              <a:t>Updates to recovery logs in the critical path</a:t>
            </a:r>
          </a:p>
          <a:p>
            <a:r>
              <a:rPr lang="en-US" dirty="0"/>
              <a:t>Updates to authenticated storage in the critical path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Systematically minimize I/O bottlenecks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Scalable and high-throughput systems</a:t>
            </a:r>
          </a:p>
          <a:p>
            <a:r>
              <a:rPr lang="en-US" dirty="0"/>
              <a:t>Skye outperforms PM stores by up to 2.5 – 5x</a:t>
            </a:r>
          </a:p>
          <a:p>
            <a:r>
              <a:rPr lang="en-US" dirty="0"/>
              <a:t>Cascades achieves ～16x higher throughput with Lattice</a:t>
            </a:r>
          </a:p>
          <a:p>
            <a:r>
              <a:rPr lang="en-US" dirty="0"/>
              <a:t>RainBlock miners obtain ～20x higher throughput relative to Ethereum</a:t>
            </a:r>
          </a:p>
          <a:p>
            <a:pPr lvl="1"/>
            <a:endParaRPr lang="en-US" dirty="0"/>
          </a:p>
        </p:txBody>
      </p:sp>
      <p:pic>
        <p:nvPicPr>
          <p:cNvPr id="10" name="Graphic 9" descr="Beach umbrella with solid fill">
            <a:extLst>
              <a:ext uri="{FF2B5EF4-FFF2-40B4-BE49-F238E27FC236}">
                <a16:creationId xmlns:a16="http://schemas.microsoft.com/office/drawing/2014/main" id="{FDBC58B8-5F9A-BFFB-EB81-6FB9E681F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96746" y="1368425"/>
            <a:ext cx="914399" cy="914400"/>
          </a:xfrm>
          <a:prstGeom prst="rect">
            <a:avLst/>
          </a:prstGeom>
        </p:spPr>
      </p:pic>
      <p:pic>
        <p:nvPicPr>
          <p:cNvPr id="11" name="Graphic 10" descr="Partial sun with solid fill">
            <a:extLst>
              <a:ext uri="{FF2B5EF4-FFF2-40B4-BE49-F238E27FC236}">
                <a16:creationId xmlns:a16="http://schemas.microsoft.com/office/drawing/2014/main" id="{50FFC743-1EDA-2C54-94C7-37F3C5AB5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1145" y="681687"/>
            <a:ext cx="914400" cy="914400"/>
          </a:xfrm>
          <a:prstGeom prst="rect">
            <a:avLst/>
          </a:prstGeom>
        </p:spPr>
      </p:pic>
      <p:pic>
        <p:nvPicPr>
          <p:cNvPr id="12" name="Graphic 11" descr="Mountain scene with solid fill">
            <a:extLst>
              <a:ext uri="{FF2B5EF4-FFF2-40B4-BE49-F238E27FC236}">
                <a16:creationId xmlns:a16="http://schemas.microsoft.com/office/drawing/2014/main" id="{4D7C22D0-F13C-D64E-E270-A554C8243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56272" y="1368425"/>
            <a:ext cx="914400" cy="914400"/>
          </a:xfrm>
          <a:prstGeom prst="rect">
            <a:avLst/>
          </a:prstGeom>
        </p:spPr>
      </p:pic>
      <p:sp>
        <p:nvSpPr>
          <p:cNvPr id="13" name="Hexagon 12">
            <a:extLst>
              <a:ext uri="{FF2B5EF4-FFF2-40B4-BE49-F238E27FC236}">
                <a16:creationId xmlns:a16="http://schemas.microsoft.com/office/drawing/2014/main" id="{EB0432EE-A85B-9ABB-1A40-DC48A45EDFD5}"/>
              </a:ext>
            </a:extLst>
          </p:cNvPr>
          <p:cNvSpPr/>
          <p:nvPr/>
        </p:nvSpPr>
        <p:spPr>
          <a:xfrm>
            <a:off x="8527472" y="1368425"/>
            <a:ext cx="1080656" cy="914400"/>
          </a:xfrm>
          <a:prstGeom prst="hexagon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31CAC711-130C-EA2A-E410-6205CE8A522B}"/>
              </a:ext>
            </a:extLst>
          </p:cNvPr>
          <p:cNvSpPr/>
          <p:nvPr/>
        </p:nvSpPr>
        <p:spPr>
          <a:xfrm>
            <a:off x="9400308" y="692871"/>
            <a:ext cx="1080656" cy="914400"/>
          </a:xfrm>
          <a:prstGeom prst="hexagon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2858335C-3BFF-EB2D-A313-E47F6E772258}"/>
              </a:ext>
            </a:extLst>
          </p:cNvPr>
          <p:cNvSpPr/>
          <p:nvPr/>
        </p:nvSpPr>
        <p:spPr>
          <a:xfrm>
            <a:off x="10273144" y="1368425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1A42ABBC-FCBE-5ADF-433A-C4A9CCF53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23FE-C884-D443-B4AE-969699C03634}" type="datetime1">
              <a:rPr lang="en-US" smtClean="0"/>
              <a:t>9/27/23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E5A7E9D-6047-67FE-F365-31883859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4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A8C8-258C-B303-5180-F2FF2CAC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Redesign –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6C7C3-2BD5-69DE-B546-3FEE764C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PM-aware file systems like </a:t>
            </a:r>
            <a:r>
              <a:rPr lang="en-US" dirty="0" err="1"/>
              <a:t>OdinFS</a:t>
            </a:r>
            <a:r>
              <a:rPr lang="en-US" dirty="0"/>
              <a:t> for existing PM key-value stores</a:t>
            </a:r>
            <a:br>
              <a:rPr lang="en-US" dirty="0"/>
            </a:br>
            <a:r>
              <a:rPr lang="en-US" dirty="0"/>
              <a:t>High sys-call API overheads: 6—16x lower Mops/s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Distributed databases – Cascades requires no client modifications</a:t>
            </a:r>
            <a:br>
              <a:rPr lang="en-US" dirty="0"/>
            </a:br>
            <a:r>
              <a:rPr lang="en-US" dirty="0"/>
              <a:t>New recoverable APIs that track dependencies and simplify recovery</a:t>
            </a:r>
            <a:br>
              <a:rPr lang="en-US" dirty="0"/>
            </a:b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Public blockchains – RainBlock benefits when users send witnesses</a:t>
            </a:r>
            <a:br>
              <a:rPr lang="en-US" dirty="0"/>
            </a:br>
            <a:r>
              <a:rPr lang="en-US" dirty="0"/>
              <a:t>DSM-Tree: Vertical and horizontal caching, in-memory layout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89C07-6C7B-7A21-FF5B-633278D6B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3FFB5E-26C2-DFA0-738D-090E2B5F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153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F3723-FDF3-7CB8-4F95-6A208463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Ethereum Consensus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BF14C-49F6-953D-50B4-274A64331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block size many times over the years</a:t>
            </a:r>
          </a:p>
          <a:p>
            <a:r>
              <a:rPr lang="en-US" dirty="0"/>
              <a:t>Switched to Proof-of-Stake on December 1</a:t>
            </a:r>
            <a:r>
              <a:rPr lang="en-US" baseline="30000" dirty="0"/>
              <a:t>st</a:t>
            </a:r>
            <a:r>
              <a:rPr lang="en-US" dirty="0"/>
              <a:t>, 2020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F80AD-DE8B-FC84-F93B-9047A172A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F9B63-130D-D7B0-7FAD-2E5F1F16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8948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0943-F8C7-BB18-88A9-D65D70E7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Ethereum Average Block Size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830E592-A80A-9234-BA93-126EE7B0A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38200" y="2523846"/>
            <a:ext cx="10515600" cy="295489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0565F-0C7E-8E8E-BF4B-B5FD4452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1E7E7-B17B-FE3C-E955-7272C2F27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26363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0943-F8C7-BB18-88A9-D65D70E7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Ethereum Transactions Per Day</a:t>
            </a:r>
          </a:p>
        </p:txBody>
      </p:sp>
      <p:pic>
        <p:nvPicPr>
          <p:cNvPr id="7" name="Content Placeholder 6" descr="A graph showing a line of growth&#10;&#10;Description automatically generated with medium confidence">
            <a:extLst>
              <a:ext uri="{FF2B5EF4-FFF2-40B4-BE49-F238E27FC236}">
                <a16:creationId xmlns:a16="http://schemas.microsoft.com/office/drawing/2014/main" id="{2830E592-A80A-9234-BA93-126EE7B0A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23846"/>
            <a:ext cx="10515600" cy="295489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0565F-0C7E-8E8E-BF4B-B5FD4452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1E7E7-B17B-FE3C-E955-7272C2F27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0712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B2D1C-056D-DBB4-A650-B4C5DB444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CXL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64740-4E87-D8B1-4F13-0E7FA6A59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TODO: check Emmett’s presentation!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9FF21-FF10-4C60-5B0D-8CCD38180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41C1E-A6DB-3A1F-3F2C-6C6E4188C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50917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D11C-EB5F-323E-9CE1-D210A8A7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CXL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0E7F6-BDD2-7346-9881-6D63DAEC3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524AF-0C60-49BB-FE4B-6B545B8C4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011BCB-CAF1-0079-5B56-81B91AF0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1018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1E9E-984A-3067-A1EE-DD64776A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 is not commercially available anymore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671CB-798B-34C0-B8DA-FB5A1C7B2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FA6C4-7483-6D31-14F3-64FBC01C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3D3791-F4B8-745B-4442-FBD49D2E3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2207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08405-CCA5-CCFF-81F9-5A73497EB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 Dependency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B4910-CABE-DC66-40C7-B2D32206D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EB88B-7093-A1C5-ECD7-E4FE36904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5C52E-747F-DF31-101C-F4AC0366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414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A2852-E031-D4BE-9393-8E988C7A8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Notification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40121-9681-6556-68B2-66F5A43F9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161F4-C091-2E9E-C675-72D2BD92A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953282-C5C6-8C2C-9513-40DA80A4B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6914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CA10E-7CAA-DB67-CBCB-323F3F63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Consistency Levels: Cheat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4025-B55B-0966-379B-A84CC9B3D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AEBA1-F21C-DB60-80A9-A022EB2D1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B7EDDA-F884-93C9-FDAC-A72297FA3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93692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5310-AAFB-EF0C-CE47-2FE76A3F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 and RecoverableLogs API</a:t>
            </a:r>
          </a:p>
        </p:txBody>
      </p:sp>
      <p:pic>
        <p:nvPicPr>
          <p:cNvPr id="8" name="Content Placeholder 7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922E95A4-030B-4324-1D5B-172DEA4F6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5383" y="1413598"/>
            <a:ext cx="9021233" cy="45521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003AE-3F28-09EF-C7AE-DB1DA358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174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03B20969-9B62-C3CD-55C3-F50CDF49E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D632090C-2614-8646-76E4-D159374569C7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451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5C23-4F98-1F54-2D5D-3FA6343F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Cascades with Lattice</a:t>
            </a:r>
          </a:p>
        </p:txBody>
      </p:sp>
      <p:pic>
        <p:nvPicPr>
          <p:cNvPr id="8" name="Content Placeholder 7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558C65C7-6857-1633-9360-C8EA1F329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258" y="1690688"/>
            <a:ext cx="7477483" cy="460245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4481-0BE6-44AD-00C2-ED42F97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175</a:t>
            </a:fld>
            <a:endParaRPr lang="en-US"/>
          </a:p>
        </p:txBody>
      </p:sp>
      <p:pic>
        <p:nvPicPr>
          <p:cNvPr id="5" name="Graphic 4" descr="Mountain scene with solid fill">
            <a:extLst>
              <a:ext uri="{FF2B5EF4-FFF2-40B4-BE49-F238E27FC236}">
                <a16:creationId xmlns:a16="http://schemas.microsoft.com/office/drawing/2014/main" id="{D9FD5089-F764-DA71-C9ED-8A1086D31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9F5FE033-394C-0A18-62D9-588FEDBC976C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9570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Early Lock Release and Asynchronous Durability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7A34-FE3F-F505-EB33-4C889085F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176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F946-FE48-E830-9A93-DC3137350022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C948EB-DEFA-2A10-881E-59536A7735D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0661B85B-CD2C-6503-5650-65C8C3949344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A201429F-B0C4-17CA-4678-8D4C45C9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10" name="Graphic 9" descr="Database outline">
              <a:extLst>
                <a:ext uri="{FF2B5EF4-FFF2-40B4-BE49-F238E27FC236}">
                  <a16:creationId xmlns:a16="http://schemas.microsoft.com/office/drawing/2014/main" id="{83C78B35-00C3-5723-E42E-B9B3380D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11" name="Graphic 10" descr="Database outline">
              <a:extLst>
                <a:ext uri="{FF2B5EF4-FFF2-40B4-BE49-F238E27FC236}">
                  <a16:creationId xmlns:a16="http://schemas.microsoft.com/office/drawing/2014/main" id="{8EB019C0-3005-6DBD-1227-1EF0EDF2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480B3D-9B64-4716-A412-4DE1493EB9B7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Database outline">
            <a:extLst>
              <a:ext uri="{FF2B5EF4-FFF2-40B4-BE49-F238E27FC236}">
                <a16:creationId xmlns:a16="http://schemas.microsoft.com/office/drawing/2014/main" id="{510284F3-506B-2357-593A-AEE9229E4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A09F0AB6-F151-EE69-EA88-44FA5DC6D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5D2D1779-C58C-87C0-C2A4-2D625EEE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97FD63C-4C33-FB23-6CBB-ED8CC8CBAA66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30114D1-D8B9-903E-E0C6-C38AA6365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491FB7AD-EC55-D5E1-96EF-74B245ECE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19" name="Graphic 18" descr="Database outline">
            <a:extLst>
              <a:ext uri="{FF2B5EF4-FFF2-40B4-BE49-F238E27FC236}">
                <a16:creationId xmlns:a16="http://schemas.microsoft.com/office/drawing/2014/main" id="{7410A435-7F30-640A-499F-32A16723E5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0815A4-68C1-9401-B854-D0AD90D3BD1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77384D-D032-0CE4-B48E-EB228B159A4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680B058-D376-24BF-BAB1-36775D6DF923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3" name="Graphic 22" descr="School girl outline">
            <a:extLst>
              <a:ext uri="{FF2B5EF4-FFF2-40B4-BE49-F238E27FC236}">
                <a16:creationId xmlns:a16="http://schemas.microsoft.com/office/drawing/2014/main" id="{604072DF-1323-C5CC-7891-30D8467199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8880A1C-D839-6131-3BAF-B455285C90DF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F73DE37-E5EC-A323-CC89-D03DA1074E6D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BE79130-39C9-9514-93C9-8287F4544C70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EEC7C93-B3A3-2EFD-68A2-D609FABB25E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37E7703-0E20-61BE-10F5-01DB0DA63487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76D3B-AFDF-904D-BF11-7E96DFF3299E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29BED-93A4-ABC1-A644-6E00B7A013AC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CCF2DE-1EF1-F235-4ABC-217E70B7C0F8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90DEB8BD-7C7F-0718-EA1B-CDE0AAF86B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EEEF89A2-2E74-307D-C576-FB2A18EC98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2DCECAF4-EAF4-DB5F-56BD-0C83E0E40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02498144-9DA2-50FF-B24D-F5BC801CA9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26038A4-CE2F-D136-469A-AF1560A27FA6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EFB217AC-1A15-2C3D-8DDB-6AAE84919A4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76AD9053-A494-26F1-8276-F807F1DA6962}"/>
              </a:ext>
            </a:extLst>
          </p:cNvPr>
          <p:cNvGraphicFramePr>
            <a:graphicFrameLocks noGrp="1"/>
          </p:cNvGraphicFramePr>
          <p:nvPr/>
        </p:nvGraphicFramePr>
        <p:xfrm>
          <a:off x="6813952" y="4050475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204CC2AA-BCA8-6723-C5D8-3B7908727166}"/>
              </a:ext>
            </a:extLst>
          </p:cNvPr>
          <p:cNvGraphicFramePr>
            <a:graphicFrameLocks noGrp="1"/>
          </p:cNvGraphicFramePr>
          <p:nvPr/>
        </p:nvGraphicFramePr>
        <p:xfrm>
          <a:off x="9330022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14E46D-99AD-F9C5-2E50-19EDF16A39E9}"/>
              </a:ext>
            </a:extLst>
          </p:cNvPr>
          <p:cNvGraphicFramePr>
            <a:graphicFrameLocks noGrp="1"/>
          </p:cNvGraphicFramePr>
          <p:nvPr/>
        </p:nvGraphicFramePr>
        <p:xfrm>
          <a:off x="4330745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0AC3894C-B86A-D9CA-B5B6-28F1696E90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pic>
        <p:nvPicPr>
          <p:cNvPr id="50" name="Graphic 49" descr="Crown with solid fill">
            <a:extLst>
              <a:ext uri="{FF2B5EF4-FFF2-40B4-BE49-F238E27FC236}">
                <a16:creationId xmlns:a16="http://schemas.microsoft.com/office/drawing/2014/main" id="{4CBC6850-8EA3-2B27-243C-70F6B7401F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pic>
        <p:nvPicPr>
          <p:cNvPr id="51" name="Graphic 50" descr="End with solid fill">
            <a:extLst>
              <a:ext uri="{FF2B5EF4-FFF2-40B4-BE49-F238E27FC236}">
                <a16:creationId xmlns:a16="http://schemas.microsoft.com/office/drawing/2014/main" id="{D8B8B0F7-D8A0-C520-E7A0-FDB7EB4A27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50563" y="5820644"/>
            <a:ext cx="588141" cy="588141"/>
          </a:xfrm>
          <a:prstGeom prst="rect">
            <a:avLst/>
          </a:prstGeom>
        </p:spPr>
      </p:pic>
      <p:pic>
        <p:nvPicPr>
          <p:cNvPr id="52" name="Graphic 51" descr="End with solid fill">
            <a:extLst>
              <a:ext uri="{FF2B5EF4-FFF2-40B4-BE49-F238E27FC236}">
                <a16:creationId xmlns:a16="http://schemas.microsoft.com/office/drawing/2014/main" id="{8B577B3D-9CAB-BC3B-34F9-063D89191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75786" y="5822423"/>
            <a:ext cx="588141" cy="588141"/>
          </a:xfrm>
          <a:prstGeom prst="rect">
            <a:avLst/>
          </a:prstGeom>
        </p:spPr>
      </p:pic>
      <p:pic>
        <p:nvPicPr>
          <p:cNvPr id="53" name="Graphic 52" descr="End with solid fill">
            <a:extLst>
              <a:ext uri="{FF2B5EF4-FFF2-40B4-BE49-F238E27FC236}">
                <a16:creationId xmlns:a16="http://schemas.microsoft.com/office/drawing/2014/main" id="{02A02BD2-7291-F33D-98C8-F3E6C562C5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50120" y="5803193"/>
            <a:ext cx="588141" cy="588141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EF621B67-5845-733D-1E73-37ACF0C7945F}"/>
              </a:ext>
            </a:extLst>
          </p:cNvPr>
          <p:cNvSpPr/>
          <p:nvPr/>
        </p:nvSpPr>
        <p:spPr>
          <a:xfrm rot="16200000">
            <a:off x="3516053" y="506038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0E54345-F09A-57CC-A861-E50E0B138BA9}"/>
              </a:ext>
            </a:extLst>
          </p:cNvPr>
          <p:cNvSpPr/>
          <p:nvPr/>
        </p:nvSpPr>
        <p:spPr>
          <a:xfrm rot="16200000">
            <a:off x="5999260" y="505255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72EEEA2-D17C-B9C9-8A66-4A4AC6D4B150}"/>
              </a:ext>
            </a:extLst>
          </p:cNvPr>
          <p:cNvSpPr/>
          <p:nvPr/>
        </p:nvSpPr>
        <p:spPr>
          <a:xfrm rot="16200000">
            <a:off x="8515330" y="502963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A5D4CBB-4501-E44E-3185-7B472A30A161}"/>
              </a:ext>
            </a:extLst>
          </p:cNvPr>
          <p:cNvSpPr/>
          <p:nvPr/>
        </p:nvSpPr>
        <p:spPr>
          <a:xfrm rot="16200000">
            <a:off x="3994490" y="504968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481BC9B-B934-63F2-0652-06581A8ED717}"/>
              </a:ext>
            </a:extLst>
          </p:cNvPr>
          <p:cNvSpPr/>
          <p:nvPr/>
        </p:nvSpPr>
        <p:spPr>
          <a:xfrm rot="16200000">
            <a:off x="6480099" y="504968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A033A8A-0F6B-2DDB-C4F9-D6DB789292E9}"/>
              </a:ext>
            </a:extLst>
          </p:cNvPr>
          <p:cNvSpPr/>
          <p:nvPr/>
        </p:nvSpPr>
        <p:spPr>
          <a:xfrm rot="16200000">
            <a:off x="8996554" y="502546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F7D1800-FDBC-3D10-EE0A-D009CF0527B0}"/>
              </a:ext>
            </a:extLst>
          </p:cNvPr>
          <p:cNvSpPr/>
          <p:nvPr/>
        </p:nvSpPr>
        <p:spPr>
          <a:xfrm rot="16200000">
            <a:off x="4466441" y="505217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3CED528-F360-A897-E726-53AD1C6A2C29}"/>
              </a:ext>
            </a:extLst>
          </p:cNvPr>
          <p:cNvSpPr/>
          <p:nvPr/>
        </p:nvSpPr>
        <p:spPr>
          <a:xfrm rot="16200000">
            <a:off x="6952050" y="505217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6841B5-0FA0-01E3-EAF4-3809790180CB}"/>
              </a:ext>
            </a:extLst>
          </p:cNvPr>
          <p:cNvSpPr/>
          <p:nvPr/>
        </p:nvSpPr>
        <p:spPr>
          <a:xfrm rot="16200000">
            <a:off x="9468505" y="502795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pic>
        <p:nvPicPr>
          <p:cNvPr id="72" name="Graphic 71" descr="Mountain scene with solid fill">
            <a:extLst>
              <a:ext uri="{FF2B5EF4-FFF2-40B4-BE49-F238E27FC236}">
                <a16:creationId xmlns:a16="http://schemas.microsoft.com/office/drawing/2014/main" id="{F90B488F-8EA3-A9A5-5AEE-E90E5E90B9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3" name="Hexagon 72">
            <a:extLst>
              <a:ext uri="{FF2B5EF4-FFF2-40B4-BE49-F238E27FC236}">
                <a16:creationId xmlns:a16="http://schemas.microsoft.com/office/drawing/2014/main" id="{5BB02336-68B7-3432-FBED-A16DE3975AF6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0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879220-2024-679B-43E0-F93916DF8B48}"/>
              </a:ext>
            </a:extLst>
          </p:cNvPr>
          <p:cNvGraphicFramePr>
            <a:graphicFrameLocks noGrp="1"/>
          </p:cNvGraphicFramePr>
          <p:nvPr/>
        </p:nvGraphicFramePr>
        <p:xfrm>
          <a:off x="3364992" y="2416085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25x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3x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  8x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C22527C-BB73-D0FB-B16A-DB4E815B401B}"/>
              </a:ext>
            </a:extLst>
          </p:cNvPr>
          <p:cNvGraphicFramePr>
            <a:graphicFrameLocks noGrp="1"/>
          </p:cNvGraphicFramePr>
          <p:nvPr/>
        </p:nvGraphicFramePr>
        <p:xfrm>
          <a:off x="3364992" y="2414016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25x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3x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  8x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ED82559-4366-9613-DF04-8D7472B05F80}"/>
              </a:ext>
            </a:extLst>
          </p:cNvPr>
          <p:cNvGraphicFramePr>
            <a:graphicFrameLocks noGrp="1"/>
          </p:cNvGraphicFramePr>
          <p:nvPr/>
        </p:nvGraphicFramePr>
        <p:xfrm>
          <a:off x="3364992" y="2414016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25x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20x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3x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  8x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19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178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879220-2024-679B-43E0-F93916DF8B48}"/>
              </a:ext>
            </a:extLst>
          </p:cNvPr>
          <p:cNvGraphicFramePr>
            <a:graphicFrameLocks noGrp="1"/>
          </p:cNvGraphicFramePr>
          <p:nvPr/>
        </p:nvGraphicFramePr>
        <p:xfrm>
          <a:off x="3365386" y="2416085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25x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20x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3x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  8x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698FAE0-2A13-9415-C300-5622ACB52922}"/>
              </a:ext>
            </a:extLst>
          </p:cNvPr>
          <p:cNvSpPr/>
          <p:nvPr/>
        </p:nvSpPr>
        <p:spPr>
          <a:xfrm>
            <a:off x="2849306" y="4068160"/>
            <a:ext cx="8502906" cy="62230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1. Persistent Memory (PM) fills the gap between DRAM and SSDs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1CD76AA-1C64-90F6-493D-025082BC5EDA}"/>
              </a:ext>
            </a:extLst>
          </p:cNvPr>
          <p:cNvGraphicFramePr>
            <a:graphicFrameLocks noGrp="1"/>
          </p:cNvGraphicFramePr>
          <p:nvPr/>
        </p:nvGraphicFramePr>
        <p:xfrm>
          <a:off x="3364992" y="2414016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25x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20x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  8x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25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179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879220-2024-679B-43E0-F93916DF8B48}"/>
              </a:ext>
            </a:extLst>
          </p:cNvPr>
          <p:cNvGraphicFramePr>
            <a:graphicFrameLocks noGrp="1"/>
          </p:cNvGraphicFramePr>
          <p:nvPr/>
        </p:nvGraphicFramePr>
        <p:xfrm>
          <a:off x="3365386" y="2416085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25x 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20x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  8x 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698FAE0-2A13-9415-C300-5622ACB52922}"/>
              </a:ext>
            </a:extLst>
          </p:cNvPr>
          <p:cNvSpPr/>
          <p:nvPr/>
        </p:nvSpPr>
        <p:spPr>
          <a:xfrm>
            <a:off x="2849306" y="4068160"/>
            <a:ext cx="8502906" cy="62230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1. Persistent Memory (PM) fills the gap between DRAM and SSDs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2F034-7718-3BF4-CA12-4312834D532F}"/>
              </a:ext>
            </a:extLst>
          </p:cNvPr>
          <p:cNvSpPr/>
          <p:nvPr/>
        </p:nvSpPr>
        <p:spPr>
          <a:xfrm>
            <a:off x="2849306" y="4795194"/>
            <a:ext cx="8502906" cy="62230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2. Networks are faster than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NVMe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SSDs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5B6051-B574-6308-1B52-B1D7E01792DC}"/>
              </a:ext>
            </a:extLst>
          </p:cNvPr>
          <p:cNvGraphicFramePr>
            <a:graphicFrameLocks noGrp="1"/>
          </p:cNvGraphicFramePr>
          <p:nvPr/>
        </p:nvGraphicFramePr>
        <p:xfrm>
          <a:off x="3364992" y="2414016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25x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20x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8x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36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CDFB-2981-50E1-1109-13D9F364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Hardware and Innovations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E57C6-8152-AD55-A36D-38B9577DE7E1}"/>
              </a:ext>
            </a:extLst>
          </p:cNvPr>
          <p:cNvSpPr/>
          <p:nvPr/>
        </p:nvSpPr>
        <p:spPr>
          <a:xfrm>
            <a:off x="2849307" y="1824633"/>
            <a:ext cx="8502906" cy="4351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sz="2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98615DD2-55F8-19C2-C3E9-1467362C5C1F}"/>
              </a:ext>
            </a:extLst>
          </p:cNvPr>
          <p:cNvSpPr/>
          <p:nvPr/>
        </p:nvSpPr>
        <p:spPr>
          <a:xfrm rot="16200000">
            <a:off x="2462716" y="3427813"/>
            <a:ext cx="584822" cy="188361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679E9B-6534-C306-DA20-3B20F098B81B}"/>
              </a:ext>
            </a:extLst>
          </p:cNvPr>
          <p:cNvSpPr txBox="1">
            <a:spLocks/>
          </p:cNvSpPr>
          <p:nvPr/>
        </p:nvSpPr>
        <p:spPr>
          <a:xfrm>
            <a:off x="838200" y="3229584"/>
            <a:ext cx="1794925" cy="59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Hardware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EC5B0C-9114-822A-9C80-3C2D0C01DB8D}"/>
              </a:ext>
            </a:extLst>
          </p:cNvPr>
          <p:cNvSpPr txBox="1">
            <a:spLocks/>
          </p:cNvSpPr>
          <p:nvPr/>
        </p:nvSpPr>
        <p:spPr>
          <a:xfrm>
            <a:off x="839787" y="1824633"/>
            <a:ext cx="1794925" cy="59668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/>
              <a:t>Applications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F4D824-3649-B264-464B-1810B1F55443}"/>
              </a:ext>
            </a:extLst>
          </p:cNvPr>
          <p:cNvSpPr/>
          <p:nvPr/>
        </p:nvSpPr>
        <p:spPr>
          <a:xfrm>
            <a:off x="838199" y="5554660"/>
            <a:ext cx="10514013" cy="62230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Modern hardware calls for systems that can effectively utilize available resources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031BF81C-AB34-FD75-C98B-A115A5D6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F4389-58FD-8E4A-9F2B-13F255E235AA}" type="datetime1">
              <a:rPr lang="en-US" smtClean="0"/>
              <a:t>9/27/23</a:t>
            </a:fld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63B463-AFE4-7951-52CC-16EB6366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180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879220-2024-679B-43E0-F93916DF8B48}"/>
              </a:ext>
            </a:extLst>
          </p:cNvPr>
          <p:cNvGraphicFramePr>
            <a:graphicFrameLocks noGrp="1"/>
          </p:cNvGraphicFramePr>
          <p:nvPr/>
        </p:nvGraphicFramePr>
        <p:xfrm>
          <a:off x="3365386" y="2416085"/>
          <a:ext cx="7470749" cy="13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79">
                  <a:extLst>
                    <a:ext uri="{9D8B030D-6E8A-4147-A177-3AD203B41FA5}">
                      <a16:colId xmlns:a16="http://schemas.microsoft.com/office/drawing/2014/main" val="1494777998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1626537567"/>
                    </a:ext>
                  </a:extLst>
                </a:gridCol>
                <a:gridCol w="1162478">
                  <a:extLst>
                    <a:ext uri="{9D8B030D-6E8A-4147-A177-3AD203B41FA5}">
                      <a16:colId xmlns:a16="http://schemas.microsoft.com/office/drawing/2014/main" val="3956742007"/>
                    </a:ext>
                  </a:extLst>
                </a:gridCol>
                <a:gridCol w="1390531">
                  <a:extLst>
                    <a:ext uri="{9D8B030D-6E8A-4147-A177-3AD203B41FA5}">
                      <a16:colId xmlns:a16="http://schemas.microsoft.com/office/drawing/2014/main" val="3483855570"/>
                    </a:ext>
                  </a:extLst>
                </a:gridCol>
                <a:gridCol w="1308168">
                  <a:extLst>
                    <a:ext uri="{9D8B030D-6E8A-4147-A177-3AD203B41FA5}">
                      <a16:colId xmlns:a16="http://schemas.microsoft.com/office/drawing/2014/main" val="1862976561"/>
                    </a:ext>
                  </a:extLst>
                </a:gridCol>
              </a:tblGrid>
              <a:tr h="4839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Media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DRAM (1x)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SSD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PM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Network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5642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80 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25x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↑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03606"/>
                  </a:ext>
                </a:extLst>
              </a:tr>
              <a:tr h="3398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Bandwidth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&gt; 100 GB/s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20x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  8x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+mj-lt"/>
                        </a:rPr>
                        <a:t>↓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690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698FAE0-2A13-9415-C300-5622ACB52922}"/>
              </a:ext>
            </a:extLst>
          </p:cNvPr>
          <p:cNvSpPr/>
          <p:nvPr/>
        </p:nvSpPr>
        <p:spPr>
          <a:xfrm>
            <a:off x="2849306" y="4068160"/>
            <a:ext cx="8502906" cy="62230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1. Persistent Memory (PM) fills the gap between DRAM and SSDs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2F034-7718-3BF4-CA12-4312834D532F}"/>
              </a:ext>
            </a:extLst>
          </p:cNvPr>
          <p:cNvSpPr/>
          <p:nvPr/>
        </p:nvSpPr>
        <p:spPr>
          <a:xfrm>
            <a:off x="2849306" y="4795194"/>
            <a:ext cx="8502906" cy="62230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2. Networks are faster than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NVMe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SSDs</a:t>
            </a:r>
          </a:p>
        </p:txBody>
      </p:sp>
    </p:spTree>
    <p:extLst>
      <p:ext uri="{BB962C8B-B14F-4D97-AF65-F5344CB8AC3E}">
        <p14:creationId xmlns:p14="http://schemas.microsoft.com/office/powerpoint/2010/main" val="322380934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CC48-AAAE-4DF3-094F-C25E66CC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D3ABD-2CF5-8F75-D31F-C47BC14A9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 records mark the progress of the commit path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Deconstruct logging into:</a:t>
            </a:r>
          </a:p>
          <a:p>
            <a:pPr marL="0" indent="0">
              <a:buNone/>
            </a:pPr>
            <a:r>
              <a:rPr lang="en-US" dirty="0"/>
              <a:t>Durable: May be rolled back during recovery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Recoverable: Will never be rolled back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EC31A-923D-38B1-710C-C0481C88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05F588-0D03-960D-6195-0B63C7377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181</a:t>
            </a:fld>
            <a:endParaRPr lang="en-US"/>
          </a:p>
        </p:txBody>
      </p:sp>
      <p:pic>
        <p:nvPicPr>
          <p:cNvPr id="6" name="Graphic 5" descr="Mountain scene with solid fill">
            <a:extLst>
              <a:ext uri="{FF2B5EF4-FFF2-40B4-BE49-F238E27FC236}">
                <a16:creationId xmlns:a16="http://schemas.microsoft.com/office/drawing/2014/main" id="{7F25812E-E3E1-E9C2-3486-EDDA04608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7D229D5E-47E6-5A7C-772C-29DFE711B6E5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30136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A6D8-D1EE-7306-665E-84453665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Coupling Updates to track Dependencies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1EB99-E8BB-99D5-7895-EB3F3A49F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1B4C-4CD4-C140-99AB-588BC1458A60}" type="datetime1">
              <a:rPr lang="en-US" smtClean="0"/>
              <a:t>9/27/23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12988-FA0D-E466-ED37-9BF95241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23A6-3A82-6C43-897E-35AFBE9773B1}" type="slidenum">
              <a:rPr lang="en-US" smtClean="0"/>
              <a:pPr/>
              <a:t>182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8203E4-DF9B-D0F8-DBA2-5F19D726EC5E}"/>
              </a:ext>
            </a:extLst>
          </p:cNvPr>
          <p:cNvSpPr/>
          <p:nvPr/>
        </p:nvSpPr>
        <p:spPr>
          <a:xfrm>
            <a:off x="6356376" y="2488951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C1E06-763C-877A-3341-4D2122BD557D}"/>
              </a:ext>
            </a:extLst>
          </p:cNvPr>
          <p:cNvSpPr/>
          <p:nvPr/>
        </p:nvSpPr>
        <p:spPr>
          <a:xfrm>
            <a:off x="8848222" y="2488951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8AF5A8-893F-0493-0D00-A1F9E2160DBB}"/>
              </a:ext>
            </a:extLst>
          </p:cNvPr>
          <p:cNvSpPr/>
          <p:nvPr/>
        </p:nvSpPr>
        <p:spPr>
          <a:xfrm>
            <a:off x="6228330" y="2386256"/>
            <a:ext cx="4994436" cy="158311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56271E-2762-1961-BEEF-2C8297639E7E}"/>
              </a:ext>
            </a:extLst>
          </p:cNvPr>
          <p:cNvSpPr/>
          <p:nvPr/>
        </p:nvSpPr>
        <p:spPr>
          <a:xfrm rot="16200000">
            <a:off x="5975818" y="2961688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53150A-7BFC-BA75-E402-B838FF770CA2}"/>
              </a:ext>
            </a:extLst>
          </p:cNvPr>
          <p:cNvSpPr/>
          <p:nvPr/>
        </p:nvSpPr>
        <p:spPr>
          <a:xfrm rot="16200000">
            <a:off x="8459025" y="2953854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F540E8-5B40-5685-8759-FA58520F8AF8}"/>
              </a:ext>
            </a:extLst>
          </p:cNvPr>
          <p:cNvSpPr/>
          <p:nvPr/>
        </p:nvSpPr>
        <p:spPr>
          <a:xfrm rot="16200000">
            <a:off x="8939864" y="2953568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99AB26-C1C7-4550-BAF3-C1DEDDAAD4CB}"/>
              </a:ext>
            </a:extLst>
          </p:cNvPr>
          <p:cNvSpPr/>
          <p:nvPr/>
        </p:nvSpPr>
        <p:spPr>
          <a:xfrm>
            <a:off x="966246" y="2488951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514880-879A-0A8E-CC63-957D858FEA23}"/>
              </a:ext>
            </a:extLst>
          </p:cNvPr>
          <p:cNvSpPr/>
          <p:nvPr/>
        </p:nvSpPr>
        <p:spPr>
          <a:xfrm>
            <a:off x="3458092" y="2488951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F4F77C-B574-64D8-65B2-3F948D8744CF}"/>
              </a:ext>
            </a:extLst>
          </p:cNvPr>
          <p:cNvSpPr/>
          <p:nvPr/>
        </p:nvSpPr>
        <p:spPr>
          <a:xfrm>
            <a:off x="838200" y="2386256"/>
            <a:ext cx="4994436" cy="158311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CDAA3CD-ED5A-8B05-803E-56EA4302C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3870" y="1709033"/>
            <a:ext cx="542286" cy="542286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7052AA3B-A045-4717-48DB-BEA6F8B1C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56376" y="1690688"/>
            <a:ext cx="542286" cy="54228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6C87565-DF99-1543-21DA-7D671DA85C78}"/>
              </a:ext>
            </a:extLst>
          </p:cNvPr>
          <p:cNvSpPr/>
          <p:nvPr/>
        </p:nvSpPr>
        <p:spPr>
          <a:xfrm>
            <a:off x="2689506" y="4334008"/>
            <a:ext cx="552002" cy="542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822D1E-FDC5-B504-D9F7-3C9E9C6FA2F9}"/>
              </a:ext>
            </a:extLst>
          </p:cNvPr>
          <p:cNvSpPr/>
          <p:nvPr/>
        </p:nvSpPr>
        <p:spPr>
          <a:xfrm>
            <a:off x="3241508" y="4334008"/>
            <a:ext cx="552002" cy="54228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A6A58EA-F39B-3727-5BB7-BB14FFDE55E7}"/>
              </a:ext>
            </a:extLst>
          </p:cNvPr>
          <p:cNvSpPr/>
          <p:nvPr/>
        </p:nvSpPr>
        <p:spPr>
          <a:xfrm>
            <a:off x="8225057" y="4334008"/>
            <a:ext cx="552002" cy="54228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C363A5-2FF4-4AF1-B395-B15FF062A224}"/>
              </a:ext>
            </a:extLst>
          </p:cNvPr>
          <p:cNvSpPr/>
          <p:nvPr/>
        </p:nvSpPr>
        <p:spPr>
          <a:xfrm>
            <a:off x="8777059" y="4334008"/>
            <a:ext cx="552002" cy="542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0B984F-6F4D-A0AB-D685-4E54BB80DE20}"/>
              </a:ext>
            </a:extLst>
          </p:cNvPr>
          <p:cNvSpPr/>
          <p:nvPr/>
        </p:nvSpPr>
        <p:spPr>
          <a:xfrm rot="16200000">
            <a:off x="3068895" y="2953854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C03F5C-2103-99E2-421A-A5261CA599C9}"/>
              </a:ext>
            </a:extLst>
          </p:cNvPr>
          <p:cNvSpPr/>
          <p:nvPr/>
        </p:nvSpPr>
        <p:spPr>
          <a:xfrm rot="16200000">
            <a:off x="585688" y="2961688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40" name="Lightning Bolt 39">
            <a:extLst>
              <a:ext uri="{FF2B5EF4-FFF2-40B4-BE49-F238E27FC236}">
                <a16:creationId xmlns:a16="http://schemas.microsoft.com/office/drawing/2014/main" id="{3BB66A5B-9B4F-E5C7-AA5B-A424B0A8F194}"/>
              </a:ext>
            </a:extLst>
          </p:cNvPr>
          <p:cNvSpPr/>
          <p:nvPr/>
        </p:nvSpPr>
        <p:spPr>
          <a:xfrm>
            <a:off x="2132446" y="4334008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ightning Bolt 41">
            <a:extLst>
              <a:ext uri="{FF2B5EF4-FFF2-40B4-BE49-F238E27FC236}">
                <a16:creationId xmlns:a16="http://schemas.microsoft.com/office/drawing/2014/main" id="{E93416CC-566B-7E06-397A-B93B44548445}"/>
              </a:ext>
            </a:extLst>
          </p:cNvPr>
          <p:cNvSpPr/>
          <p:nvPr/>
        </p:nvSpPr>
        <p:spPr>
          <a:xfrm>
            <a:off x="8203950" y="4178175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7D8AC-E480-8A48-B91F-92628C0690A2}"/>
              </a:ext>
            </a:extLst>
          </p:cNvPr>
          <p:cNvSpPr/>
          <p:nvPr/>
        </p:nvSpPr>
        <p:spPr>
          <a:xfrm rot="16200000">
            <a:off x="6468256" y="2986823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</p:spTree>
    <p:extLst>
      <p:ext uri="{BB962C8B-B14F-4D97-AF65-F5344CB8AC3E}">
        <p14:creationId xmlns:p14="http://schemas.microsoft.com/office/powerpoint/2010/main" val="118069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3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Decoupling In-Memory and On-Disk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183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F946-FE48-E830-9A93-DC3137350022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C948EB-DEFA-2A10-881E-59536A7735D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0661B85B-CD2C-6503-5650-65C8C3949344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A201429F-B0C4-17CA-4678-8D4C45C9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10" name="Graphic 9" descr="Database outline">
              <a:extLst>
                <a:ext uri="{FF2B5EF4-FFF2-40B4-BE49-F238E27FC236}">
                  <a16:creationId xmlns:a16="http://schemas.microsoft.com/office/drawing/2014/main" id="{83C78B35-00C3-5723-E42E-B9B3380D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11" name="Graphic 10" descr="Database outline">
              <a:extLst>
                <a:ext uri="{FF2B5EF4-FFF2-40B4-BE49-F238E27FC236}">
                  <a16:creationId xmlns:a16="http://schemas.microsoft.com/office/drawing/2014/main" id="{8EB019C0-3005-6DBD-1227-1EF0EDF2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480B3D-9B64-4716-A412-4DE1493EB9B7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Database outline">
            <a:extLst>
              <a:ext uri="{FF2B5EF4-FFF2-40B4-BE49-F238E27FC236}">
                <a16:creationId xmlns:a16="http://schemas.microsoft.com/office/drawing/2014/main" id="{510284F3-506B-2357-593A-AEE9229E4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A09F0AB6-F151-EE69-EA88-44FA5DC6D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5D2D1779-C58C-87C0-C2A4-2D625EEE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97FD63C-4C33-FB23-6CBB-ED8CC8CBAA66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30114D1-D8B9-903E-E0C6-C38AA6365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491FB7AD-EC55-D5E1-96EF-74B245ECE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19" name="Graphic 18" descr="Database outline">
            <a:extLst>
              <a:ext uri="{FF2B5EF4-FFF2-40B4-BE49-F238E27FC236}">
                <a16:creationId xmlns:a16="http://schemas.microsoft.com/office/drawing/2014/main" id="{7410A435-7F30-640A-499F-32A16723E5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0815A4-68C1-9401-B854-D0AD90D3BD1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77384D-D032-0CE4-B48E-EB228B159A4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680B058-D376-24BF-BAB1-36775D6DF923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3" name="Graphic 22" descr="School girl outline">
            <a:extLst>
              <a:ext uri="{FF2B5EF4-FFF2-40B4-BE49-F238E27FC236}">
                <a16:creationId xmlns:a16="http://schemas.microsoft.com/office/drawing/2014/main" id="{604072DF-1323-C5CC-7891-30D8467199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8880A1C-D839-6131-3BAF-B455285C90DF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F73DE37-E5EC-A323-CC89-D03DA1074E6D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BE79130-39C9-9514-93C9-8287F4544C70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EEC7C93-B3A3-2EFD-68A2-D609FABB25E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37E7703-0E20-61BE-10F5-01DB0DA63487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76D3B-AFDF-904D-BF11-7E96DFF3299E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29BED-93A4-ABC1-A644-6E00B7A013AC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CCF2DE-1EF1-F235-4ABC-217E70B7C0F8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81C56F-A652-A8C1-92EC-B6DCF0E5E463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B761C6-87D0-B45A-B9AF-17E2CE9FFD1D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5E12B6-A537-7D61-B2AA-E19169863B0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9BD438D-A1C7-89EA-AC88-541167F3E908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048651-9003-2A86-FA24-CF6BA642FB3D}"/>
              </a:ext>
            </a:extLst>
          </p:cNvPr>
          <p:cNvSpPr/>
          <p:nvPr/>
        </p:nvSpPr>
        <p:spPr>
          <a:xfrm rot="16200000">
            <a:off x="6480098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94D2013-BFB5-AEAF-E0CF-20D83D0B79AB}"/>
              </a:ext>
            </a:extLst>
          </p:cNvPr>
          <p:cNvSpPr/>
          <p:nvPr/>
        </p:nvSpPr>
        <p:spPr>
          <a:xfrm rot="16200000">
            <a:off x="8996553" y="502343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90DEB8BD-7C7F-0718-EA1B-CDE0AAF86B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EEEF89A2-2E74-307D-C576-FB2A18EC98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2DCECAF4-EAF4-DB5F-56BD-0C83E0E40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4CBE2EE0-76D1-B5A7-7480-96E78FCDB47B}"/>
              </a:ext>
            </a:extLst>
          </p:cNvPr>
          <p:cNvSpPr/>
          <p:nvPr/>
        </p:nvSpPr>
        <p:spPr>
          <a:xfrm rot="16200000">
            <a:off x="4466440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DF7B779-A797-BF22-31EF-85D6A0B8ECF8}"/>
              </a:ext>
            </a:extLst>
          </p:cNvPr>
          <p:cNvSpPr/>
          <p:nvPr/>
        </p:nvSpPr>
        <p:spPr>
          <a:xfrm rot="16200000">
            <a:off x="6952049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01DD3E2-675B-E5A8-473C-6778B1C6DB97}"/>
              </a:ext>
            </a:extLst>
          </p:cNvPr>
          <p:cNvSpPr/>
          <p:nvPr/>
        </p:nvSpPr>
        <p:spPr>
          <a:xfrm rot="16200000">
            <a:off x="9468504" y="5025920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02498144-9DA2-50FF-B24D-F5BC801CA9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26038A4-CE2F-D136-469A-AF1560A27FA6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EFB217AC-1A15-2C3D-8DDB-6AAE84919A4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76AD9053-A494-26F1-8276-F807F1DA6962}"/>
              </a:ext>
            </a:extLst>
          </p:cNvPr>
          <p:cNvGraphicFramePr>
            <a:graphicFrameLocks noGrp="1"/>
          </p:cNvGraphicFramePr>
          <p:nvPr/>
        </p:nvGraphicFramePr>
        <p:xfrm>
          <a:off x="6813952" y="4050475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204CC2AA-BCA8-6723-C5D8-3B7908727166}"/>
              </a:ext>
            </a:extLst>
          </p:cNvPr>
          <p:cNvGraphicFramePr>
            <a:graphicFrameLocks noGrp="1"/>
          </p:cNvGraphicFramePr>
          <p:nvPr/>
        </p:nvGraphicFramePr>
        <p:xfrm>
          <a:off x="9330022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14E46D-99AD-F9C5-2E50-19EDF16A39E9}"/>
              </a:ext>
            </a:extLst>
          </p:cNvPr>
          <p:cNvGraphicFramePr>
            <a:graphicFrameLocks noGrp="1"/>
          </p:cNvGraphicFramePr>
          <p:nvPr/>
        </p:nvGraphicFramePr>
        <p:xfrm>
          <a:off x="4330745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BE40AD02-8526-396A-3996-318A3C5BF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pic>
        <p:nvPicPr>
          <p:cNvPr id="50" name="Graphic 49" descr="Crown with solid fill">
            <a:extLst>
              <a:ext uri="{FF2B5EF4-FFF2-40B4-BE49-F238E27FC236}">
                <a16:creationId xmlns:a16="http://schemas.microsoft.com/office/drawing/2014/main" id="{C31FE4BF-EF16-A548-FEEB-4C6A3F53E0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pic>
        <p:nvPicPr>
          <p:cNvPr id="51" name="Graphic 50" descr="Mountain scene with solid fill">
            <a:extLst>
              <a:ext uri="{FF2B5EF4-FFF2-40B4-BE49-F238E27FC236}">
                <a16:creationId xmlns:a16="http://schemas.microsoft.com/office/drawing/2014/main" id="{836287B7-5F69-D668-2928-E32F2B3278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52" name="Hexagon 51">
            <a:extLst>
              <a:ext uri="{FF2B5EF4-FFF2-40B4-BE49-F238E27FC236}">
                <a16:creationId xmlns:a16="http://schemas.microsoft.com/office/drawing/2014/main" id="{496FAD57-1309-7C66-5E5A-767185B0EC31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7CC333-87DF-A4E2-9F24-E49929DC4D2E}"/>
              </a:ext>
            </a:extLst>
          </p:cNvPr>
          <p:cNvSpPr/>
          <p:nvPr/>
        </p:nvSpPr>
        <p:spPr>
          <a:xfrm rot="16200000">
            <a:off x="4934721" y="5052915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A1A876B-2C9D-71CD-118F-D462B322AEDF}"/>
              </a:ext>
            </a:extLst>
          </p:cNvPr>
          <p:cNvSpPr/>
          <p:nvPr/>
        </p:nvSpPr>
        <p:spPr>
          <a:xfrm rot="16200000">
            <a:off x="7420330" y="5052915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711462E-F379-F4D8-1983-BBB734930832}"/>
              </a:ext>
            </a:extLst>
          </p:cNvPr>
          <p:cNvSpPr/>
          <p:nvPr/>
        </p:nvSpPr>
        <p:spPr>
          <a:xfrm rot="16200000">
            <a:off x="9936785" y="5028695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</p:spTree>
    <p:extLst>
      <p:ext uri="{BB962C8B-B14F-4D97-AF65-F5344CB8AC3E}">
        <p14:creationId xmlns:p14="http://schemas.microsoft.com/office/powerpoint/2010/main" val="263565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53" grpId="0" animBg="1"/>
      <p:bldP spid="54" grpId="0" animBg="1"/>
      <p:bldP spid="55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9E085D03-3F01-1E82-4D10-DBE1B7A3B68D}"/>
              </a:ext>
            </a:extLst>
          </p:cNvPr>
          <p:cNvSpPr/>
          <p:nvPr/>
        </p:nvSpPr>
        <p:spPr>
          <a:xfrm rot="16200000">
            <a:off x="4934721" y="5052915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E3A51ED-AE9B-94FE-2E4E-6CF4441BEFC9}"/>
              </a:ext>
            </a:extLst>
          </p:cNvPr>
          <p:cNvSpPr/>
          <p:nvPr/>
        </p:nvSpPr>
        <p:spPr>
          <a:xfrm rot="16200000">
            <a:off x="7420330" y="5052915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7649769-5AC9-0A4D-B95F-A93D5F2F3BB0}"/>
              </a:ext>
            </a:extLst>
          </p:cNvPr>
          <p:cNvSpPr/>
          <p:nvPr/>
        </p:nvSpPr>
        <p:spPr>
          <a:xfrm rot="16200000">
            <a:off x="9936785" y="5028695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Asynchronous Durability and Early Lock Release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7A34-FE3F-F505-EB33-4C889085F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184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F946-FE48-E830-9A93-DC3137350022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C948EB-DEFA-2A10-881E-59536A7735D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0661B85B-CD2C-6503-5650-65C8C3949344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A201429F-B0C4-17CA-4678-8D4C45C9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10" name="Graphic 9" descr="Database outline">
              <a:extLst>
                <a:ext uri="{FF2B5EF4-FFF2-40B4-BE49-F238E27FC236}">
                  <a16:creationId xmlns:a16="http://schemas.microsoft.com/office/drawing/2014/main" id="{83C78B35-00C3-5723-E42E-B9B3380D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11" name="Graphic 10" descr="Database outline">
              <a:extLst>
                <a:ext uri="{FF2B5EF4-FFF2-40B4-BE49-F238E27FC236}">
                  <a16:creationId xmlns:a16="http://schemas.microsoft.com/office/drawing/2014/main" id="{8EB019C0-3005-6DBD-1227-1EF0EDF2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480B3D-9B64-4716-A412-4DE1493EB9B7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Database outline">
            <a:extLst>
              <a:ext uri="{FF2B5EF4-FFF2-40B4-BE49-F238E27FC236}">
                <a16:creationId xmlns:a16="http://schemas.microsoft.com/office/drawing/2014/main" id="{510284F3-506B-2357-593A-AEE9229E4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A09F0AB6-F151-EE69-EA88-44FA5DC6D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5D2D1779-C58C-87C0-C2A4-2D625EEE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97FD63C-4C33-FB23-6CBB-ED8CC8CBAA66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30114D1-D8B9-903E-E0C6-C38AA6365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491FB7AD-EC55-D5E1-96EF-74B245ECE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19" name="Graphic 18" descr="Database outline">
            <a:extLst>
              <a:ext uri="{FF2B5EF4-FFF2-40B4-BE49-F238E27FC236}">
                <a16:creationId xmlns:a16="http://schemas.microsoft.com/office/drawing/2014/main" id="{7410A435-7F30-640A-499F-32A16723E5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0815A4-68C1-9401-B854-D0AD90D3BD1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77384D-D032-0CE4-B48E-EB228B159A4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680B058-D376-24BF-BAB1-36775D6DF923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3" name="Graphic 22" descr="School girl outline">
            <a:extLst>
              <a:ext uri="{FF2B5EF4-FFF2-40B4-BE49-F238E27FC236}">
                <a16:creationId xmlns:a16="http://schemas.microsoft.com/office/drawing/2014/main" id="{604072DF-1323-C5CC-7891-30D8467199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8880A1C-D839-6131-3BAF-B455285C90DF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F73DE37-E5EC-A323-CC89-D03DA1074E6D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BE79130-39C9-9514-93C9-8287F4544C70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EEC7C93-B3A3-2EFD-68A2-D609FABB25E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37E7703-0E20-61BE-10F5-01DB0DA63487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76D3B-AFDF-904D-BF11-7E96DFF3299E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29BED-93A4-ABC1-A644-6E00B7A013AC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CCF2DE-1EF1-F235-4ABC-217E70B7C0F8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81C56F-A652-A8C1-92EC-B6DCF0E5E463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B761C6-87D0-B45A-B9AF-17E2CE9FFD1D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5E12B6-A537-7D61-B2AA-E19169863B0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9BD438D-A1C7-89EA-AC88-541167F3E908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048651-9003-2A86-FA24-CF6BA642FB3D}"/>
              </a:ext>
            </a:extLst>
          </p:cNvPr>
          <p:cNvSpPr/>
          <p:nvPr/>
        </p:nvSpPr>
        <p:spPr>
          <a:xfrm rot="16200000">
            <a:off x="6480098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94D2013-BFB5-AEAF-E0CF-20D83D0B79AB}"/>
              </a:ext>
            </a:extLst>
          </p:cNvPr>
          <p:cNvSpPr/>
          <p:nvPr/>
        </p:nvSpPr>
        <p:spPr>
          <a:xfrm rot="16200000">
            <a:off x="8996553" y="502343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90DEB8BD-7C7F-0718-EA1B-CDE0AAF86B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EEEF89A2-2E74-307D-C576-FB2A18EC98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2DCECAF4-EAF4-DB5F-56BD-0C83E0E40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4CBE2EE0-76D1-B5A7-7480-96E78FCDB47B}"/>
              </a:ext>
            </a:extLst>
          </p:cNvPr>
          <p:cNvSpPr/>
          <p:nvPr/>
        </p:nvSpPr>
        <p:spPr>
          <a:xfrm rot="16200000">
            <a:off x="4466440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DF7B779-A797-BF22-31EF-85D6A0B8ECF8}"/>
              </a:ext>
            </a:extLst>
          </p:cNvPr>
          <p:cNvSpPr/>
          <p:nvPr/>
        </p:nvSpPr>
        <p:spPr>
          <a:xfrm rot="16200000">
            <a:off x="6952049" y="5050140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01DD3E2-675B-E5A8-473C-6778B1C6DB97}"/>
              </a:ext>
            </a:extLst>
          </p:cNvPr>
          <p:cNvSpPr/>
          <p:nvPr/>
        </p:nvSpPr>
        <p:spPr>
          <a:xfrm rot="16200000">
            <a:off x="9468504" y="5025920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02498144-9DA2-50FF-B24D-F5BC801CA9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26038A4-CE2F-D136-469A-AF1560A27FA6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EFB217AC-1A15-2C3D-8DDB-6AAE84919A4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76AD9053-A494-26F1-8276-F807F1DA6962}"/>
              </a:ext>
            </a:extLst>
          </p:cNvPr>
          <p:cNvGraphicFramePr>
            <a:graphicFrameLocks noGrp="1"/>
          </p:cNvGraphicFramePr>
          <p:nvPr/>
        </p:nvGraphicFramePr>
        <p:xfrm>
          <a:off x="6813952" y="4050475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204CC2AA-BCA8-6723-C5D8-3B7908727166}"/>
              </a:ext>
            </a:extLst>
          </p:cNvPr>
          <p:cNvGraphicFramePr>
            <a:graphicFrameLocks noGrp="1"/>
          </p:cNvGraphicFramePr>
          <p:nvPr/>
        </p:nvGraphicFramePr>
        <p:xfrm>
          <a:off x="9330022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14E46D-99AD-F9C5-2E50-19EDF16A39E9}"/>
              </a:ext>
            </a:extLst>
          </p:cNvPr>
          <p:cNvGraphicFramePr>
            <a:graphicFrameLocks noGrp="1"/>
          </p:cNvGraphicFramePr>
          <p:nvPr/>
        </p:nvGraphicFramePr>
        <p:xfrm>
          <a:off x="4330745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75225E4C-C4B6-F39B-1C58-A13973AF09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pic>
        <p:nvPicPr>
          <p:cNvPr id="50" name="Graphic 49" descr="Crown with solid fill">
            <a:extLst>
              <a:ext uri="{FF2B5EF4-FFF2-40B4-BE49-F238E27FC236}">
                <a16:creationId xmlns:a16="http://schemas.microsoft.com/office/drawing/2014/main" id="{67C92120-D5A8-228F-F64D-3DEE2B67F9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CF458B10-F325-D063-A9DB-85EA469C6F48}"/>
              </a:ext>
            </a:extLst>
          </p:cNvPr>
          <p:cNvSpPr/>
          <p:nvPr/>
        </p:nvSpPr>
        <p:spPr>
          <a:xfrm rot="16200000">
            <a:off x="3516053" y="506038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62FD68D-B30E-B7F4-D7F1-F5B75BF13374}"/>
              </a:ext>
            </a:extLst>
          </p:cNvPr>
          <p:cNvSpPr/>
          <p:nvPr/>
        </p:nvSpPr>
        <p:spPr>
          <a:xfrm rot="16200000">
            <a:off x="5999260" y="505255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02692D2-4851-EFF0-4105-B844276BF747}"/>
              </a:ext>
            </a:extLst>
          </p:cNvPr>
          <p:cNvSpPr/>
          <p:nvPr/>
        </p:nvSpPr>
        <p:spPr>
          <a:xfrm rot="16200000">
            <a:off x="8515330" y="502963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53BC1DD-ACEF-35A6-D75C-5604C8257E9D}"/>
              </a:ext>
            </a:extLst>
          </p:cNvPr>
          <p:cNvSpPr/>
          <p:nvPr/>
        </p:nvSpPr>
        <p:spPr>
          <a:xfrm rot="16200000">
            <a:off x="3994490" y="504968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C0E6F93-024F-3D52-B3B2-57E82768EE63}"/>
              </a:ext>
            </a:extLst>
          </p:cNvPr>
          <p:cNvSpPr/>
          <p:nvPr/>
        </p:nvSpPr>
        <p:spPr>
          <a:xfrm rot="16200000">
            <a:off x="6480099" y="504968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EF07D90-D204-B22E-30D7-BD5455376BED}"/>
              </a:ext>
            </a:extLst>
          </p:cNvPr>
          <p:cNvSpPr/>
          <p:nvPr/>
        </p:nvSpPr>
        <p:spPr>
          <a:xfrm rot="16200000">
            <a:off x="8996554" y="502546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E17DA1-C5BA-161F-36CA-B33C157994C5}"/>
              </a:ext>
            </a:extLst>
          </p:cNvPr>
          <p:cNvSpPr/>
          <p:nvPr/>
        </p:nvSpPr>
        <p:spPr>
          <a:xfrm rot="16200000">
            <a:off x="4466441" y="505217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3365F9D-7C20-D61E-54FA-73B3DD09855F}"/>
              </a:ext>
            </a:extLst>
          </p:cNvPr>
          <p:cNvSpPr/>
          <p:nvPr/>
        </p:nvSpPr>
        <p:spPr>
          <a:xfrm rot="16200000">
            <a:off x="6952050" y="505217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BBF6C8-1D9A-43F7-0AA4-F5BC410A3532}"/>
              </a:ext>
            </a:extLst>
          </p:cNvPr>
          <p:cNvSpPr/>
          <p:nvPr/>
        </p:nvSpPr>
        <p:spPr>
          <a:xfrm rot="16200000">
            <a:off x="9468505" y="502795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TX1</a:t>
            </a:r>
          </a:p>
        </p:txBody>
      </p:sp>
      <p:pic>
        <p:nvPicPr>
          <p:cNvPr id="60" name="Graphic 59" descr="Mountain scene with solid fill">
            <a:extLst>
              <a:ext uri="{FF2B5EF4-FFF2-40B4-BE49-F238E27FC236}">
                <a16:creationId xmlns:a16="http://schemas.microsoft.com/office/drawing/2014/main" id="{120199EC-E972-0F4F-BBF3-C3E58E3A7E2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1" name="Hexagon 60">
            <a:extLst>
              <a:ext uri="{FF2B5EF4-FFF2-40B4-BE49-F238E27FC236}">
                <a16:creationId xmlns:a16="http://schemas.microsoft.com/office/drawing/2014/main" id="{3C71F4DA-E130-F941-2F17-80E4FB389392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36766B7-87B0-D347-FFEC-495EECBC5ABC}"/>
              </a:ext>
            </a:extLst>
          </p:cNvPr>
          <p:cNvSpPr/>
          <p:nvPr/>
        </p:nvSpPr>
        <p:spPr>
          <a:xfrm rot="16200000">
            <a:off x="4958621" y="5056468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0D6F284-81F6-6F27-3ADA-58F12B54CD4C}"/>
              </a:ext>
            </a:extLst>
          </p:cNvPr>
          <p:cNvSpPr/>
          <p:nvPr/>
        </p:nvSpPr>
        <p:spPr>
          <a:xfrm rot="16200000">
            <a:off x="7444230" y="5056468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29B374D-322B-3D24-CDEE-121E6F20537F}"/>
              </a:ext>
            </a:extLst>
          </p:cNvPr>
          <p:cNvSpPr/>
          <p:nvPr/>
        </p:nvSpPr>
        <p:spPr>
          <a:xfrm rot="16200000">
            <a:off x="9960685" y="5032248"/>
            <a:ext cx="1318650" cy="42142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BADF337-AA3A-57ED-EA0E-0597B78F9636}"/>
              </a:ext>
            </a:extLst>
          </p:cNvPr>
          <p:cNvSpPr/>
          <p:nvPr/>
        </p:nvSpPr>
        <p:spPr>
          <a:xfrm rot="16200000">
            <a:off x="4951344" y="503832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FABC806-1C6D-802B-72F6-CA7E79D5E971}"/>
              </a:ext>
            </a:extLst>
          </p:cNvPr>
          <p:cNvSpPr/>
          <p:nvPr/>
        </p:nvSpPr>
        <p:spPr>
          <a:xfrm rot="16200000">
            <a:off x="7436953" y="503832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00D1A8-031A-4FC6-949D-068EFAD3DB4F}"/>
              </a:ext>
            </a:extLst>
          </p:cNvPr>
          <p:cNvSpPr/>
          <p:nvPr/>
        </p:nvSpPr>
        <p:spPr>
          <a:xfrm rot="16200000">
            <a:off x="9953408" y="5014100"/>
            <a:ext cx="1318650" cy="421421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COMMIT TX3</a:t>
            </a:r>
          </a:p>
        </p:txBody>
      </p:sp>
    </p:spTree>
    <p:extLst>
      <p:ext uri="{BB962C8B-B14F-4D97-AF65-F5344CB8AC3E}">
        <p14:creationId xmlns:p14="http://schemas.microsoft.com/office/powerpoint/2010/main" val="318494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71" grpId="0" animBg="1"/>
      <p:bldP spid="72" grpId="0" animBg="1"/>
      <p:bldP spid="73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C17-A0EE-FBCE-5AF1-146B8704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Asynchronous Durability and Early Lock Release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7A34-FE3F-F505-EB33-4C889085F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0631B-6B54-ADE7-1D61-6272361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2C69-FD89-6349-9FB2-09C42021D6D7}" type="slidenum">
              <a:rPr lang="en-US" smtClean="0"/>
              <a:t>185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F946-FE48-E830-9A93-DC3137350022}"/>
              </a:ext>
            </a:extLst>
          </p:cNvPr>
          <p:cNvGraphicFramePr>
            <a:graphicFrameLocks noGrp="1"/>
          </p:cNvGraphicFramePr>
          <p:nvPr/>
        </p:nvGraphicFramePr>
        <p:xfrm>
          <a:off x="4175376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C948EB-DEFA-2A10-881E-59536A7735DA}"/>
              </a:ext>
            </a:extLst>
          </p:cNvPr>
          <p:cNvCxnSpPr>
            <a:cxnSpLocks/>
          </p:cNvCxnSpPr>
          <p:nvPr/>
        </p:nvCxnSpPr>
        <p:spPr>
          <a:xfrm flipV="1">
            <a:off x="1905975" y="3723876"/>
            <a:ext cx="1511782" cy="10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0661B85B-CD2C-6503-5650-65C8C3949344}"/>
              </a:ext>
            </a:extLst>
          </p:cNvPr>
          <p:cNvGrpSpPr/>
          <p:nvPr/>
        </p:nvGrpSpPr>
        <p:grpSpPr>
          <a:xfrm>
            <a:off x="3984262" y="2345169"/>
            <a:ext cx="1878361" cy="1580075"/>
            <a:chOff x="5190354" y="3761624"/>
            <a:chExt cx="1878361" cy="1580075"/>
          </a:xfrm>
          <a:solidFill>
            <a:schemeClr val="accent6"/>
          </a:solidFill>
        </p:grpSpPr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A201429F-B0C4-17CA-4678-8D4C45C9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90354" y="4215220"/>
              <a:ext cx="1126479" cy="1126479"/>
            </a:xfrm>
            <a:prstGeom prst="rect">
              <a:avLst/>
            </a:prstGeom>
          </p:spPr>
        </p:pic>
        <p:pic>
          <p:nvPicPr>
            <p:cNvPr id="10" name="Graphic 9" descr="Database outline">
              <a:extLst>
                <a:ext uri="{FF2B5EF4-FFF2-40B4-BE49-F238E27FC236}">
                  <a16:creationId xmlns:a16="http://schemas.microsoft.com/office/drawing/2014/main" id="{83C78B35-00C3-5723-E42E-B9B3380D0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42236" y="4215220"/>
              <a:ext cx="1126479" cy="1126479"/>
            </a:xfrm>
            <a:prstGeom prst="rect">
              <a:avLst/>
            </a:prstGeom>
          </p:spPr>
        </p:pic>
        <p:pic>
          <p:nvPicPr>
            <p:cNvPr id="11" name="Graphic 10" descr="Database outline">
              <a:extLst>
                <a:ext uri="{FF2B5EF4-FFF2-40B4-BE49-F238E27FC236}">
                  <a16:creationId xmlns:a16="http://schemas.microsoft.com/office/drawing/2014/main" id="{8EB019C0-3005-6DBD-1227-1EF0EDF25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" b="49163"/>
            <a:stretch/>
          </p:blipFill>
          <p:spPr>
            <a:xfrm>
              <a:off x="5532760" y="3761624"/>
              <a:ext cx="1126479" cy="572664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480B3D-9B64-4716-A412-4DE1493EB9B7}"/>
              </a:ext>
            </a:extLst>
          </p:cNvPr>
          <p:cNvGraphicFramePr>
            <a:graphicFrameLocks noGrp="1"/>
          </p:cNvGraphicFramePr>
          <p:nvPr/>
        </p:nvGraphicFramePr>
        <p:xfrm>
          <a:off x="9174653" y="39252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3" name="Graphic 12" descr="Database outline">
            <a:extLst>
              <a:ext uri="{FF2B5EF4-FFF2-40B4-BE49-F238E27FC236}">
                <a16:creationId xmlns:a16="http://schemas.microsoft.com/office/drawing/2014/main" id="{510284F3-506B-2357-593A-AEE9229E4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83539" y="2798765"/>
            <a:ext cx="1126479" cy="1126479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A09F0AB6-F151-EE69-EA88-44FA5DC6D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35421" y="2798765"/>
            <a:ext cx="1126479" cy="1126479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5D2D1779-C58C-87C0-C2A4-2D625EEE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" b="49163"/>
          <a:stretch/>
        </p:blipFill>
        <p:spPr>
          <a:xfrm>
            <a:off x="9325945" y="2345169"/>
            <a:ext cx="1126479" cy="57266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97FD63C-4C33-FB23-6CBB-ED8CC8CBAA66}"/>
              </a:ext>
            </a:extLst>
          </p:cNvPr>
          <p:cNvGraphicFramePr>
            <a:graphicFrameLocks noGrp="1"/>
          </p:cNvGraphicFramePr>
          <p:nvPr/>
        </p:nvGraphicFramePr>
        <p:xfrm>
          <a:off x="6658583" y="38909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30114D1-D8B9-903E-E0C6-C38AA6365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67469" y="2764464"/>
            <a:ext cx="1126479" cy="1126479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491FB7AD-EC55-D5E1-96EF-74B245ECE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9351" y="2764464"/>
            <a:ext cx="1126479" cy="1126479"/>
          </a:xfrm>
          <a:prstGeom prst="rect">
            <a:avLst/>
          </a:prstGeom>
        </p:spPr>
      </p:pic>
      <p:pic>
        <p:nvPicPr>
          <p:cNvPr id="19" name="Graphic 18" descr="Database outline">
            <a:extLst>
              <a:ext uri="{FF2B5EF4-FFF2-40B4-BE49-F238E27FC236}">
                <a16:creationId xmlns:a16="http://schemas.microsoft.com/office/drawing/2014/main" id="{7410A435-7F30-640A-499F-32A16723E54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" b="49163"/>
          <a:stretch/>
        </p:blipFill>
        <p:spPr>
          <a:xfrm>
            <a:off x="6809875" y="2310868"/>
            <a:ext cx="1126479" cy="572664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0815A4-68C1-9401-B854-D0AD90D3BD17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3343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77384D-D032-0CE4-B48E-EB228B159A48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680B058-D376-24BF-BAB1-36775D6DF923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77644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23" name="Graphic 22" descr="School girl outline">
            <a:extLst>
              <a:ext uri="{FF2B5EF4-FFF2-40B4-BE49-F238E27FC236}">
                <a16:creationId xmlns:a16="http://schemas.microsoft.com/office/drawing/2014/main" id="{604072DF-1323-C5CC-7891-30D8467199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0" y="3171415"/>
            <a:ext cx="1126479" cy="11264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8880A1C-D839-6131-3BAF-B455285C90DF}"/>
              </a:ext>
            </a:extLst>
          </p:cNvPr>
          <p:cNvSpPr txBox="1"/>
          <p:nvPr/>
        </p:nvSpPr>
        <p:spPr>
          <a:xfrm>
            <a:off x="1868523" y="3756522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Tx2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F73DE37-E5EC-A323-CC89-D03DA1074E6D}"/>
              </a:ext>
            </a:extLst>
          </p:cNvPr>
          <p:cNvGraphicFramePr>
            <a:graphicFrameLocks noGrp="1"/>
          </p:cNvGraphicFramePr>
          <p:nvPr/>
        </p:nvGraphicFramePr>
        <p:xfrm>
          <a:off x="2542234" y="3849873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BE79130-39C9-9514-93C9-8287F4544C70}"/>
              </a:ext>
            </a:extLst>
          </p:cNvPr>
          <p:cNvSpPr txBox="1"/>
          <p:nvPr/>
        </p:nvSpPr>
        <p:spPr>
          <a:xfrm>
            <a:off x="1879479" y="3171415"/>
            <a:ext cx="673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latin typeface="+mj-lt"/>
              </a:rPr>
              <a:t>Tx1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EEC7C93-B3A3-2EFD-68A2-D609FABB25E8}"/>
              </a:ext>
            </a:extLst>
          </p:cNvPr>
          <p:cNvGraphicFramePr>
            <a:graphicFrameLocks noGrp="1"/>
          </p:cNvGraphicFramePr>
          <p:nvPr/>
        </p:nvGraphicFramePr>
        <p:xfrm>
          <a:off x="2553190" y="3264766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115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37E7703-0E20-61BE-10F5-01DB0DA63487}"/>
              </a:ext>
            </a:extLst>
          </p:cNvPr>
          <p:cNvSpPr/>
          <p:nvPr/>
        </p:nvSpPr>
        <p:spPr>
          <a:xfrm>
            <a:off x="3896610" y="4585622"/>
            <a:ext cx="2243417" cy="13454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76D3B-AFDF-904D-BF11-7E96DFF3299E}"/>
              </a:ext>
            </a:extLst>
          </p:cNvPr>
          <p:cNvSpPr/>
          <p:nvPr/>
        </p:nvSpPr>
        <p:spPr>
          <a:xfrm>
            <a:off x="6388456" y="4585622"/>
            <a:ext cx="2243417" cy="134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29BED-93A4-ABC1-A644-6E00B7A013AC}"/>
              </a:ext>
            </a:extLst>
          </p:cNvPr>
          <p:cNvSpPr/>
          <p:nvPr/>
        </p:nvSpPr>
        <p:spPr>
          <a:xfrm>
            <a:off x="8880303" y="4561502"/>
            <a:ext cx="2243417" cy="13454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CCF2DE-1EF1-F235-4ABC-217E70B7C0F8}"/>
              </a:ext>
            </a:extLst>
          </p:cNvPr>
          <p:cNvSpPr/>
          <p:nvPr/>
        </p:nvSpPr>
        <p:spPr>
          <a:xfrm>
            <a:off x="3448544" y="2352832"/>
            <a:ext cx="7894300" cy="37565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81C56F-A652-A8C1-92EC-B6DCF0E5E463}"/>
              </a:ext>
            </a:extLst>
          </p:cNvPr>
          <p:cNvSpPr/>
          <p:nvPr/>
        </p:nvSpPr>
        <p:spPr>
          <a:xfrm rot="16200000">
            <a:off x="3516052" y="505835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B761C6-87D0-B45A-B9AF-17E2CE9FFD1D}"/>
              </a:ext>
            </a:extLst>
          </p:cNvPr>
          <p:cNvSpPr/>
          <p:nvPr/>
        </p:nvSpPr>
        <p:spPr>
          <a:xfrm rot="16200000">
            <a:off x="5999259" y="505052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5E12B6-A537-7D61-B2AA-E19169863B0B}"/>
              </a:ext>
            </a:extLst>
          </p:cNvPr>
          <p:cNvSpPr/>
          <p:nvPr/>
        </p:nvSpPr>
        <p:spPr>
          <a:xfrm rot="16200000">
            <a:off x="8515329" y="502760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9BD438D-A1C7-89EA-AC88-541167F3E908}"/>
              </a:ext>
            </a:extLst>
          </p:cNvPr>
          <p:cNvSpPr/>
          <p:nvPr/>
        </p:nvSpPr>
        <p:spPr>
          <a:xfrm rot="16200000">
            <a:off x="3994489" y="504765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38" name="Graphic 37" descr="Lock outline">
            <a:extLst>
              <a:ext uri="{FF2B5EF4-FFF2-40B4-BE49-F238E27FC236}">
                <a16:creationId xmlns:a16="http://schemas.microsoft.com/office/drawing/2014/main" id="{90DEB8BD-7C7F-0718-EA1B-CDE0AAF86B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6745" y="4029146"/>
            <a:ext cx="478741" cy="478741"/>
          </a:xfrm>
          <a:prstGeom prst="rect">
            <a:avLst/>
          </a:prstGeom>
        </p:spPr>
      </p:pic>
      <p:pic>
        <p:nvPicPr>
          <p:cNvPr id="39" name="Graphic 38" descr="Lock outline">
            <a:extLst>
              <a:ext uri="{FF2B5EF4-FFF2-40B4-BE49-F238E27FC236}">
                <a16:creationId xmlns:a16="http://schemas.microsoft.com/office/drawing/2014/main" id="{EEEF89A2-2E74-307D-C576-FB2A18EC98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4924" y="3980567"/>
            <a:ext cx="478741" cy="478741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2DCECAF4-EAF4-DB5F-56BD-0C83E0E40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61738" y="4029631"/>
            <a:ext cx="478741" cy="478741"/>
          </a:xfrm>
          <a:prstGeom prst="rect">
            <a:avLst/>
          </a:prstGeom>
        </p:spPr>
      </p:pic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02498144-9DA2-50FF-B24D-F5BC801CA9BB}"/>
              </a:ext>
            </a:extLst>
          </p:cNvPr>
          <p:cNvGraphicFramePr>
            <a:graphicFrameLocks noGrp="1"/>
          </p:cNvGraphicFramePr>
          <p:nvPr/>
        </p:nvGraphicFramePr>
        <p:xfrm>
          <a:off x="6810983" y="4046180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26038A4-CE2F-D136-469A-AF1560A27FA6}"/>
              </a:ext>
            </a:extLst>
          </p:cNvPr>
          <p:cNvGraphicFramePr>
            <a:graphicFrameLocks noGrp="1"/>
          </p:cNvGraphicFramePr>
          <p:nvPr/>
        </p:nvGraphicFramePr>
        <p:xfrm>
          <a:off x="9327053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EFB217AC-1A15-2C3D-8DDB-6AAE84919A4B}"/>
              </a:ext>
            </a:extLst>
          </p:cNvPr>
          <p:cNvGraphicFramePr>
            <a:graphicFrameLocks noGrp="1"/>
          </p:cNvGraphicFramePr>
          <p:nvPr/>
        </p:nvGraphicFramePr>
        <p:xfrm>
          <a:off x="4327776" y="4080481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76AD9053-A494-26F1-8276-F807F1DA6962}"/>
              </a:ext>
            </a:extLst>
          </p:cNvPr>
          <p:cNvGraphicFramePr>
            <a:graphicFrameLocks noGrp="1"/>
          </p:cNvGraphicFramePr>
          <p:nvPr/>
        </p:nvGraphicFramePr>
        <p:xfrm>
          <a:off x="6813952" y="4050475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204CC2AA-BCA8-6723-C5D8-3B7908727166}"/>
              </a:ext>
            </a:extLst>
          </p:cNvPr>
          <p:cNvGraphicFramePr>
            <a:graphicFrameLocks noGrp="1"/>
          </p:cNvGraphicFramePr>
          <p:nvPr/>
        </p:nvGraphicFramePr>
        <p:xfrm>
          <a:off x="9330022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14E46D-99AD-F9C5-2E50-19EDF16A39E9}"/>
              </a:ext>
            </a:extLst>
          </p:cNvPr>
          <p:cNvGraphicFramePr>
            <a:graphicFrameLocks noGrp="1"/>
          </p:cNvGraphicFramePr>
          <p:nvPr/>
        </p:nvGraphicFramePr>
        <p:xfrm>
          <a:off x="4330745" y="4084776"/>
          <a:ext cx="1528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49">
                  <a:extLst>
                    <a:ext uri="{9D8B030D-6E8A-4147-A177-3AD203B41FA5}">
                      <a16:colId xmlns:a16="http://schemas.microsoft.com/office/drawing/2014/main" val="340448544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627923932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2334321458"/>
                    </a:ext>
                  </a:extLst>
                </a:gridCol>
                <a:gridCol w="382249">
                  <a:extLst>
                    <a:ext uri="{9D8B030D-6E8A-4147-A177-3AD203B41FA5}">
                      <a16:colId xmlns:a16="http://schemas.microsoft.com/office/drawing/2014/main" val="458536661"/>
                    </a:ext>
                  </a:extLst>
                </a:gridCol>
              </a:tblGrid>
              <a:tr h="3618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9287"/>
                  </a:ext>
                </a:extLst>
              </a:tr>
            </a:tbl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0AC3894C-B86A-D9CA-B5B6-28F1696E90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3479" y="1690688"/>
            <a:ext cx="542286" cy="542286"/>
          </a:xfrm>
          <a:prstGeom prst="rect">
            <a:avLst/>
          </a:prstGeom>
        </p:spPr>
      </p:pic>
      <p:pic>
        <p:nvPicPr>
          <p:cNvPr id="50" name="Graphic 49" descr="Crown with solid fill">
            <a:extLst>
              <a:ext uri="{FF2B5EF4-FFF2-40B4-BE49-F238E27FC236}">
                <a16:creationId xmlns:a16="http://schemas.microsoft.com/office/drawing/2014/main" id="{4CBC6850-8EA3-2B27-243C-70F6B7401F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33152" y="1690688"/>
            <a:ext cx="542286" cy="542286"/>
          </a:xfrm>
          <a:prstGeom prst="rect">
            <a:avLst/>
          </a:prstGeom>
        </p:spPr>
      </p:pic>
      <p:pic>
        <p:nvPicPr>
          <p:cNvPr id="51" name="Graphic 50" descr="End with solid fill">
            <a:extLst>
              <a:ext uri="{FF2B5EF4-FFF2-40B4-BE49-F238E27FC236}">
                <a16:creationId xmlns:a16="http://schemas.microsoft.com/office/drawing/2014/main" id="{D8B8B0F7-D8A0-C520-E7A0-FDB7EB4A27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50563" y="5820644"/>
            <a:ext cx="588141" cy="588141"/>
          </a:xfrm>
          <a:prstGeom prst="rect">
            <a:avLst/>
          </a:prstGeom>
        </p:spPr>
      </p:pic>
      <p:pic>
        <p:nvPicPr>
          <p:cNvPr id="52" name="Graphic 51" descr="End with solid fill">
            <a:extLst>
              <a:ext uri="{FF2B5EF4-FFF2-40B4-BE49-F238E27FC236}">
                <a16:creationId xmlns:a16="http://schemas.microsoft.com/office/drawing/2014/main" id="{8B577B3D-9CAB-BC3B-34F9-063D89191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75786" y="5822423"/>
            <a:ext cx="588141" cy="588141"/>
          </a:xfrm>
          <a:prstGeom prst="rect">
            <a:avLst/>
          </a:prstGeom>
        </p:spPr>
      </p:pic>
      <p:pic>
        <p:nvPicPr>
          <p:cNvPr id="53" name="Graphic 52" descr="End with solid fill">
            <a:extLst>
              <a:ext uri="{FF2B5EF4-FFF2-40B4-BE49-F238E27FC236}">
                <a16:creationId xmlns:a16="http://schemas.microsoft.com/office/drawing/2014/main" id="{02A02BD2-7291-F33D-98C8-F3E6C562C5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50120" y="5803193"/>
            <a:ext cx="588141" cy="588141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907B0768-E082-8EAB-AAA6-F7BEA42A6D2E}"/>
              </a:ext>
            </a:extLst>
          </p:cNvPr>
          <p:cNvSpPr/>
          <p:nvPr/>
        </p:nvSpPr>
        <p:spPr>
          <a:xfrm rot="16200000">
            <a:off x="3516053" y="5060389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7062125-87B1-AD27-A4F2-55E9ACB3CCD8}"/>
              </a:ext>
            </a:extLst>
          </p:cNvPr>
          <p:cNvSpPr/>
          <p:nvPr/>
        </p:nvSpPr>
        <p:spPr>
          <a:xfrm rot="16200000">
            <a:off x="5999260" y="5052555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NO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B333724-99EA-C590-65AE-EB28AAF0B604}"/>
              </a:ext>
            </a:extLst>
          </p:cNvPr>
          <p:cNvSpPr/>
          <p:nvPr/>
        </p:nvSpPr>
        <p:spPr>
          <a:xfrm rot="16200000">
            <a:off x="8515330" y="5029632"/>
            <a:ext cx="1318650" cy="421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P1 [ TX2 ] YES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9C399C9-669B-6E97-8896-1D5122785F87}"/>
              </a:ext>
            </a:extLst>
          </p:cNvPr>
          <p:cNvSpPr/>
          <p:nvPr/>
        </p:nvSpPr>
        <p:spPr>
          <a:xfrm rot="16200000">
            <a:off x="3994490" y="5049684"/>
            <a:ext cx="1318650" cy="421421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ABORT TX2</a:t>
            </a:r>
          </a:p>
        </p:txBody>
      </p:sp>
      <p:pic>
        <p:nvPicPr>
          <p:cNvPr id="63" name="Graphic 62" descr="Mountain scene with solid fill">
            <a:extLst>
              <a:ext uri="{FF2B5EF4-FFF2-40B4-BE49-F238E27FC236}">
                <a16:creationId xmlns:a16="http://schemas.microsoft.com/office/drawing/2014/main" id="{7A2E6AD7-3FC8-3EAF-D479-8A492808905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439400" y="499198"/>
            <a:ext cx="914400" cy="914400"/>
          </a:xfrm>
          <a:prstGeom prst="rect">
            <a:avLst/>
          </a:prstGeom>
        </p:spPr>
      </p:pic>
      <p:sp>
        <p:nvSpPr>
          <p:cNvPr id="64" name="Hexagon 63">
            <a:extLst>
              <a:ext uri="{FF2B5EF4-FFF2-40B4-BE49-F238E27FC236}">
                <a16:creationId xmlns:a16="http://schemas.microsoft.com/office/drawing/2014/main" id="{231CE276-3FD2-654E-692F-97975C05930B}"/>
              </a:ext>
            </a:extLst>
          </p:cNvPr>
          <p:cNvSpPr/>
          <p:nvPr/>
        </p:nvSpPr>
        <p:spPr>
          <a:xfrm>
            <a:off x="10356272" y="499198"/>
            <a:ext cx="1080656" cy="914400"/>
          </a:xfrm>
          <a:prstGeom prst="hexagon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65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0.2|0.1|0.3|0.4|0.6|0.3|0.2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0.2|0.1|0.3|0.4|0.6|0.3|0.2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0.2|0.1|0.3|0.4|0.6|0.3|0.2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2.8|6.4|5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5341</TotalTime>
  <Words>15008</Words>
  <Application>Microsoft Macintosh PowerPoint</Application>
  <PresentationFormat>Widescreen</PresentationFormat>
  <Paragraphs>3564</Paragraphs>
  <Slides>185</Slides>
  <Notes>171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185</vt:i4>
      </vt:variant>
    </vt:vector>
  </HeadingPairs>
  <TitlesOfParts>
    <vt:vector size="191" baseType="lpstr">
      <vt:lpstr>Arial</vt:lpstr>
      <vt:lpstr>Calibri</vt:lpstr>
      <vt:lpstr>Calibri Light</vt:lpstr>
      <vt:lpstr>CMR12</vt:lpstr>
      <vt:lpstr>Courier New</vt:lpstr>
      <vt:lpstr>Office Theme</vt:lpstr>
      <vt:lpstr>Ph.D. Committee</vt:lpstr>
      <vt:lpstr>Modern Applications and Data Trends</vt:lpstr>
      <vt:lpstr>Modern Applications and Data Trends</vt:lpstr>
      <vt:lpstr>Modern Hardware and Innovations</vt:lpstr>
      <vt:lpstr>Modern Hardware and Innovations</vt:lpstr>
      <vt:lpstr>Modern Hardware and Innovations</vt:lpstr>
      <vt:lpstr>Modern Hardware and Innovations</vt:lpstr>
      <vt:lpstr>Data Stores: Heart of Systems Infrastructure</vt:lpstr>
      <vt:lpstr>Systems We Discuss</vt:lpstr>
      <vt:lpstr>Systems We Discuss</vt:lpstr>
      <vt:lpstr>Systems We Discuss</vt:lpstr>
      <vt:lpstr>Systems We Discuss</vt:lpstr>
      <vt:lpstr>Systems: Target Hardware</vt:lpstr>
      <vt:lpstr>Systems: Target Hardware</vt:lpstr>
      <vt:lpstr>Systems: Target Hardware</vt:lpstr>
      <vt:lpstr>Limitations: Low Throughput and Poor Scalability</vt:lpstr>
      <vt:lpstr>PowerPoint Presentation</vt:lpstr>
      <vt:lpstr>Systematic approach of re-architecting data stores to minimize I/O bottlenecks</vt:lpstr>
      <vt:lpstr>Minimizing I/O Bottlenecks in  Public Blockchains</vt:lpstr>
      <vt:lpstr>Public blockchains: Performance Limitations</vt:lpstr>
      <vt:lpstr>Public Blockchains: Outline</vt:lpstr>
      <vt:lpstr>Blockchains: Distributed Decentralized Databases</vt:lpstr>
      <vt:lpstr>Blockchains: Distributed Decentralized Databases</vt:lpstr>
      <vt:lpstr>Public Blockchains: SMR and Consensus</vt:lpstr>
      <vt:lpstr>Impact of Storage on Throughput</vt:lpstr>
      <vt:lpstr>Transaction Processing in Ethereum</vt:lpstr>
      <vt:lpstr>Transaction Processing in Ethereum</vt:lpstr>
      <vt:lpstr>Transaction Processing in Ethereum</vt:lpstr>
      <vt:lpstr>I/O Bottlenecks in Ethereum</vt:lpstr>
      <vt:lpstr>Transaction Processing in Ethereum</vt:lpstr>
      <vt:lpstr>Transaction Processing in Ethereum</vt:lpstr>
      <vt:lpstr>Faster Transaction Processing</vt:lpstr>
      <vt:lpstr>RainBlock: Faster Transaction Processing</vt:lpstr>
      <vt:lpstr>RainBlock: Architecture for Public Blockchains</vt:lpstr>
      <vt:lpstr>PowerPoint Presentation</vt:lpstr>
      <vt:lpstr>PowerPoint Presentation</vt:lpstr>
      <vt:lpstr>Handling Concurrent Operations</vt:lpstr>
      <vt:lpstr>PowerPoint Presentation</vt:lpstr>
      <vt:lpstr>PowerPoint Presentation</vt:lpstr>
      <vt:lpstr>Life of a Transaction in RainBlock</vt:lpstr>
      <vt:lpstr>RainBlock: Trust, Safety, and Security</vt:lpstr>
      <vt:lpstr>Implementation</vt:lpstr>
      <vt:lpstr>Implementation and Evaluation</vt:lpstr>
      <vt:lpstr>RainBlock: Evaluation</vt:lpstr>
      <vt:lpstr>RainBlock in Geo-Distributed Settings</vt:lpstr>
      <vt:lpstr>RainBlock: Limitations and Tradeoffs</vt:lpstr>
      <vt:lpstr>PowerPoint Presentation</vt:lpstr>
      <vt:lpstr>Minimizing I/O Bottlenecks in  PM Key-Value Stores</vt:lpstr>
      <vt:lpstr>PM Stores: Throughput and Scalability Limitations</vt:lpstr>
      <vt:lpstr>PM Stores: Throughput and Scalability Limitations</vt:lpstr>
      <vt:lpstr>PM Stores: Throughput and Scalability Limitations</vt:lpstr>
      <vt:lpstr>PM Stores: Outline</vt:lpstr>
      <vt:lpstr>PM: Non-Uniform Memory Access Servers</vt:lpstr>
      <vt:lpstr>PM: Non-Uniform Memory Access Servers</vt:lpstr>
      <vt:lpstr>PM: Alongside DRAM on Memory Bus</vt:lpstr>
      <vt:lpstr>PM: Alongside DRAM on Memory Bus</vt:lpstr>
      <vt:lpstr>PM: Alongside SSDs on PCIe Bus</vt:lpstr>
      <vt:lpstr>PM: Promising for Building Key-Value Stores</vt:lpstr>
      <vt:lpstr>PM: Promising for Building Key-Value Stores</vt:lpstr>
      <vt:lpstr>Existing PM Stores: Common Practices</vt:lpstr>
      <vt:lpstr>Existing PM Stores: Hardware-Managed NVDIMMs</vt:lpstr>
      <vt:lpstr>Existing PM Stores: Hardware-Managed NVDIMMs</vt:lpstr>
      <vt:lpstr>Existing PM Stores: Direct-Access to PM</vt:lpstr>
      <vt:lpstr>Existing PM Stores: Direct-Access to PM</vt:lpstr>
      <vt:lpstr>Existing PM Stores: Can Overload PM Controllers</vt:lpstr>
      <vt:lpstr>Common Practices in PM Stores</vt:lpstr>
      <vt:lpstr>Common Practices in PM Stores</vt:lpstr>
      <vt:lpstr>Common Practices and their Limitations</vt:lpstr>
      <vt:lpstr>PM Performance Characteristics</vt:lpstr>
      <vt:lpstr>Analyzing PM Characteristics</vt:lpstr>
      <vt:lpstr>Four Recommendations for PM Stores</vt:lpstr>
      <vt:lpstr>Four Recommendations for PM Stores</vt:lpstr>
      <vt:lpstr>Fine-Grained Control on all PM Accesses</vt:lpstr>
      <vt:lpstr>Skye: Fine-Grained Control on all PM Accesses</vt:lpstr>
      <vt:lpstr>Skye: Fine-Grained Control on all PM Accesses</vt:lpstr>
      <vt:lpstr>Skye: Fine-Grained Control on all PM Accesses</vt:lpstr>
      <vt:lpstr>Skye: Fine-Grained Control on all PM Accesses</vt:lpstr>
      <vt:lpstr>Skye: Fine-Grained Control on all PM Accesses</vt:lpstr>
      <vt:lpstr>Skye: Fine-Grained Control on all PM Accesses</vt:lpstr>
      <vt:lpstr>Skye: Fine-Grained Control on all PM Accesses</vt:lpstr>
      <vt:lpstr>Skye: Design and Architecture</vt:lpstr>
      <vt:lpstr>Life of a Put Request in Skye</vt:lpstr>
      <vt:lpstr>Life of a Get Request in Skye</vt:lpstr>
      <vt:lpstr>Life of a Get Request in Skye</vt:lpstr>
      <vt:lpstr>Implementation</vt:lpstr>
      <vt:lpstr>Evaluation</vt:lpstr>
      <vt:lpstr>Evaluation</vt:lpstr>
      <vt:lpstr>Skye: Throughput</vt:lpstr>
      <vt:lpstr>Skye: Throughput and Scalability</vt:lpstr>
      <vt:lpstr>Discussion: CXL Emulation</vt:lpstr>
      <vt:lpstr>Skye: Limitations and Tradeoffs</vt:lpstr>
      <vt:lpstr>Skye</vt:lpstr>
      <vt:lpstr>Minimizing I/O Bottlenecks in Distributed Databases</vt:lpstr>
      <vt:lpstr>Distributed Databases: Performance Limitations</vt:lpstr>
      <vt:lpstr>Distributed Databases: Outline</vt:lpstr>
      <vt:lpstr>Distributed Databased: Overview</vt:lpstr>
      <vt:lpstr>Distributed Databases: Partitioning</vt:lpstr>
      <vt:lpstr>Distributed Databases: Replication</vt:lpstr>
      <vt:lpstr>Distributed Transactions</vt:lpstr>
      <vt:lpstr>Two-Phase Commit and Atomicity</vt:lpstr>
      <vt:lpstr>Two-Phase Commit and Atomicity</vt:lpstr>
      <vt:lpstr>Two-Phase Commit and Atomicity</vt:lpstr>
      <vt:lpstr>Two-Phase Commit and Strong Consistency</vt:lpstr>
      <vt:lpstr>Two-Phase Commit and Strong Consistency</vt:lpstr>
      <vt:lpstr>Two-Phase Commit and Strong Consistency</vt:lpstr>
      <vt:lpstr>Two-Phase Commit and Durability</vt:lpstr>
      <vt:lpstr>Two-Phase Commit and Durability</vt:lpstr>
      <vt:lpstr>Two-Phase Commit and Durability</vt:lpstr>
      <vt:lpstr>Two-Phase Commit and Durability</vt:lpstr>
      <vt:lpstr>Two-Phase Commit and Durability</vt:lpstr>
      <vt:lpstr>Two-Phase Commit and Durability</vt:lpstr>
      <vt:lpstr>Two-Phase Commit and Durability</vt:lpstr>
      <vt:lpstr>Two-Phase Commit and Recovery Logs</vt:lpstr>
      <vt:lpstr>Two-Phase Commit and Recovery Logs</vt:lpstr>
      <vt:lpstr>Two-Phase Commit and Recovery Logs</vt:lpstr>
      <vt:lpstr>Two-Phase Commit and Recovery Logs</vt:lpstr>
      <vt:lpstr>Two-Phase Commit and Recovery Logs</vt:lpstr>
      <vt:lpstr>Two-Phase Commit and Recovery Logs</vt:lpstr>
      <vt:lpstr>Distributed Databased: Summary</vt:lpstr>
      <vt:lpstr>Distributed Databased: Summary</vt:lpstr>
      <vt:lpstr>Recovery Logs: Performance Limitations</vt:lpstr>
      <vt:lpstr>Recovery Logs: Performance Limitations</vt:lpstr>
      <vt:lpstr>Recovery Logs: Performance Limitations</vt:lpstr>
      <vt:lpstr>I/O Bottlenecks from Recovery Logs</vt:lpstr>
      <vt:lpstr>Alternate Updates to In-Memory and On-Disk State</vt:lpstr>
      <vt:lpstr>Alternate Updates to In-Memory and On-Disk State</vt:lpstr>
      <vt:lpstr>Coupling Updates to Honor Dependencies</vt:lpstr>
      <vt:lpstr>Tradeoff Performance for Simple Recovery</vt:lpstr>
      <vt:lpstr>High Throughput and Simple Recovery</vt:lpstr>
      <vt:lpstr>Cascades:</vt:lpstr>
      <vt:lpstr>Recoverability of Log Records</vt:lpstr>
      <vt:lpstr>Design Choices in Cascades</vt:lpstr>
      <vt:lpstr>Cascades Challenges</vt:lpstr>
      <vt:lpstr>Lattice: Fault-tolerant Logging Infrastructure</vt:lpstr>
      <vt:lpstr>Lattice and its API for Recoverable Logs</vt:lpstr>
      <vt:lpstr>Cascades with Lattice</vt:lpstr>
      <vt:lpstr>Cascades with Lattice</vt:lpstr>
      <vt:lpstr>Cascades with Lattice</vt:lpstr>
      <vt:lpstr>Cascades with Lattice</vt:lpstr>
      <vt:lpstr>Cascades with Lattice</vt:lpstr>
      <vt:lpstr>Implementation</vt:lpstr>
      <vt:lpstr>Evaluation</vt:lpstr>
      <vt:lpstr>Evaluation</vt:lpstr>
      <vt:lpstr>Cascades with High Contention</vt:lpstr>
      <vt:lpstr>Cascades with Faster Disks</vt:lpstr>
      <vt:lpstr>Overheads from Lattice</vt:lpstr>
      <vt:lpstr>Cascades</vt:lpstr>
      <vt:lpstr>Summary</vt:lpstr>
      <vt:lpstr>I/O Bottlenecks</vt:lpstr>
      <vt:lpstr>I/O Bottlenecks: Public Blockchains</vt:lpstr>
      <vt:lpstr>I/O Bottlenecks: PM Key-Value Stores</vt:lpstr>
      <vt:lpstr>I/O Bottlenecks: Distributed Databases</vt:lpstr>
      <vt:lpstr>I/O Bottlenecks: Public Blockchains</vt:lpstr>
      <vt:lpstr>Redesign Systems: Carefully Craft Components</vt:lpstr>
      <vt:lpstr>PM Key-Value Stores</vt:lpstr>
      <vt:lpstr>Distributed Databases</vt:lpstr>
      <vt:lpstr>Public Blockchains</vt:lpstr>
      <vt:lpstr>Conclusion</vt:lpstr>
      <vt:lpstr>Dissertation Committee</vt:lpstr>
      <vt:lpstr>Family &amp; Friends like Family</vt:lpstr>
      <vt:lpstr>Collaborators, Mentors, and Research Buddies</vt:lpstr>
      <vt:lpstr>Conclusion</vt:lpstr>
      <vt:lpstr>Conclusion – Questions?</vt:lpstr>
      <vt:lpstr>Fundamental Redesign – Why?</vt:lpstr>
      <vt:lpstr>Ethereum Consensus Discussion</vt:lpstr>
      <vt:lpstr>Ethereum Average Block Size</vt:lpstr>
      <vt:lpstr>Ethereum Transactions Per Day</vt:lpstr>
      <vt:lpstr>CXL Discussion</vt:lpstr>
      <vt:lpstr>CXL Performance</vt:lpstr>
      <vt:lpstr>PM is not commercially available anymore</vt:lpstr>
      <vt:lpstr>Lattice Dependency Tracking</vt:lpstr>
      <vt:lpstr>Cascades Notification Mechanism</vt:lpstr>
      <vt:lpstr>Consistency Levels: Cheat Sheet</vt:lpstr>
      <vt:lpstr>Lattice and RecoverableLogs API</vt:lpstr>
      <vt:lpstr>Cascades with Lattice</vt:lpstr>
      <vt:lpstr>Early Lock Release and Asynchronous Durability</vt:lpstr>
      <vt:lpstr>Modern Hardware and Innovations</vt:lpstr>
      <vt:lpstr>Modern Hardware and Innovations</vt:lpstr>
      <vt:lpstr>Modern Hardware and Innovations</vt:lpstr>
      <vt:lpstr>Modern Hardware and Innovations</vt:lpstr>
      <vt:lpstr>Lattice</vt:lpstr>
      <vt:lpstr>Coupling Updates to track Dependencies</vt:lpstr>
      <vt:lpstr>Decoupling In-Memory and On-Disk Updates</vt:lpstr>
      <vt:lpstr>Asynchronous Durability and Early Lock Release</vt:lpstr>
      <vt:lpstr>Asynchronous Durability and Early Lock Release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Ponnapalli, Soujanya</dc:creator>
  <cp:lastModifiedBy>Ponnapalli, Soujanya</cp:lastModifiedBy>
  <cp:revision>117</cp:revision>
  <dcterms:created xsi:type="dcterms:W3CDTF">2023-09-23T07:06:44Z</dcterms:created>
  <dcterms:modified xsi:type="dcterms:W3CDTF">2023-09-28T02:19:38Z</dcterms:modified>
</cp:coreProperties>
</file>