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5"/>
  </p:notesMasterIdLst>
  <p:handoutMasterIdLst>
    <p:handoutMasterId r:id="rId46"/>
  </p:handoutMasterIdLst>
  <p:sldIdLst>
    <p:sldId id="1616" r:id="rId2"/>
    <p:sldId id="1690" r:id="rId3"/>
    <p:sldId id="1704" r:id="rId4"/>
    <p:sldId id="1705" r:id="rId5"/>
    <p:sldId id="1706" r:id="rId6"/>
    <p:sldId id="1707" r:id="rId7"/>
    <p:sldId id="1628" r:id="rId8"/>
    <p:sldId id="1607" r:id="rId9"/>
    <p:sldId id="1691" r:id="rId10"/>
    <p:sldId id="1735" r:id="rId11"/>
    <p:sldId id="1693" r:id="rId12"/>
    <p:sldId id="1694" r:id="rId13"/>
    <p:sldId id="1695" r:id="rId14"/>
    <p:sldId id="1696" r:id="rId15"/>
    <p:sldId id="1708" r:id="rId16"/>
    <p:sldId id="1697" r:id="rId17"/>
    <p:sldId id="1709" r:id="rId18"/>
    <p:sldId id="1711" r:id="rId19"/>
    <p:sldId id="1712" r:id="rId20"/>
    <p:sldId id="1716" r:id="rId21"/>
    <p:sldId id="1717" r:id="rId22"/>
    <p:sldId id="1719" r:id="rId23"/>
    <p:sldId id="1700" r:id="rId24"/>
    <p:sldId id="1703" r:id="rId25"/>
    <p:sldId id="1736" r:id="rId26"/>
    <p:sldId id="1724" r:id="rId27"/>
    <p:sldId id="1725" r:id="rId28"/>
    <p:sldId id="1727" r:id="rId29"/>
    <p:sldId id="1728" r:id="rId30"/>
    <p:sldId id="1729" r:id="rId31"/>
    <p:sldId id="1686" r:id="rId32"/>
    <p:sldId id="1734" r:id="rId33"/>
    <p:sldId id="1667" r:id="rId34"/>
    <p:sldId id="1668" r:id="rId35"/>
    <p:sldId id="1685" r:id="rId36"/>
    <p:sldId id="1732" r:id="rId37"/>
    <p:sldId id="1733" r:id="rId38"/>
    <p:sldId id="1656" r:id="rId39"/>
    <p:sldId id="1661" r:id="rId40"/>
    <p:sldId id="1657" r:id="rId41"/>
    <p:sldId id="1660" r:id="rId42"/>
    <p:sldId id="1731" r:id="rId43"/>
    <p:sldId id="1737" r:id="rId44"/>
  </p:sldIdLst>
  <p:sldSz cx="9144000" cy="6858000" type="letter"/>
  <p:notesSz cx="6997700" cy="9271000"/>
  <p:defaultTextStyle>
    <a:defPPr>
      <a:defRPr lang="en-US"/>
    </a:defPPr>
    <a:lvl1pPr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624">
          <p15:clr>
            <a:srgbClr val="A4A3A4"/>
          </p15:clr>
        </p15:guide>
        <p15:guide id="2" pos="2880">
          <p15:clr>
            <a:srgbClr val="A4A3A4"/>
          </p15:clr>
        </p15:guide>
      </p15:sldGuideLst>
    </p:ext>
    <p:ext uri="{2D200454-40CA-4A62-9FC3-DE9A4176ACB9}">
      <p15:notesGuideLst xmlns:p15="http://schemas.microsoft.com/office/powerpoint/2012/main">
        <p15:guide id="1" orient="horz" pos="2919">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BD859"/>
    <a:srgbClr val="FF9999"/>
    <a:srgbClr val="0E3AA8"/>
    <a:srgbClr val="FF5050"/>
    <a:srgbClr val="CC9900"/>
    <a:srgbClr val="A2A2A2"/>
    <a:srgbClr val="002FF8"/>
    <a:srgbClr val="F9A8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70" autoAdjust="0"/>
    <p:restoredTop sz="73211" autoAdjust="0"/>
  </p:normalViewPr>
  <p:slideViewPr>
    <p:cSldViewPr>
      <p:cViewPr varScale="1">
        <p:scale>
          <a:sx n="96" d="100"/>
          <a:sy n="96" d="100"/>
        </p:scale>
        <p:origin x="1830" y="84"/>
      </p:cViewPr>
      <p:guideLst>
        <p:guide orient="horz" pos="624"/>
        <p:guide pos="2880"/>
      </p:guideLst>
    </p:cSldViewPr>
  </p:slideViewPr>
  <p:outlineViewPr>
    <p:cViewPr>
      <p:scale>
        <a:sx n="33" d="100"/>
        <a:sy n="33" d="100"/>
      </p:scale>
      <p:origin x="0" y="34068"/>
    </p:cViewPr>
  </p:outlineViewPr>
  <p:notesTextViewPr>
    <p:cViewPr>
      <p:scale>
        <a:sx n="3" d="2"/>
        <a:sy n="3" d="2"/>
      </p:scale>
      <p:origin x="0" y="0"/>
    </p:cViewPr>
  </p:notesTextViewPr>
  <p:sorterViewPr>
    <p:cViewPr>
      <p:scale>
        <a:sx n="90" d="100"/>
        <a:sy n="90" d="100"/>
      </p:scale>
      <p:origin x="0" y="-3240"/>
    </p:cViewPr>
  </p:sorterViewPr>
  <p:notesViewPr>
    <p:cSldViewPr>
      <p:cViewPr varScale="1">
        <p:scale>
          <a:sx n="60" d="100"/>
          <a:sy n="60" d="100"/>
        </p:scale>
        <p:origin x="-1428" y="-66"/>
      </p:cViewPr>
      <p:guideLst>
        <p:guide orient="horz" pos="2919"/>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19390" tIns="0" rIns="19390" bIns="0" numCol="1" anchor="t" anchorCtr="0" compatLnSpc="1">
            <a:prstTxWarp prst="textNoShape">
              <a:avLst/>
            </a:prstTxWarp>
          </a:bodyPr>
          <a:lstStyle>
            <a:lvl1pPr algn="l" defTabSz="930275">
              <a:defRPr sz="1000" i="1">
                <a:latin typeface="Arial" charset="0"/>
                <a:ea typeface="+mn-ea"/>
                <a:cs typeface="+mn-cs"/>
              </a:defRPr>
            </a:lvl1pPr>
          </a:lstStyle>
          <a:p>
            <a:pPr>
              <a:defRPr/>
            </a:pPr>
            <a:r>
              <a:rPr lang="en-US"/>
              <a:t>Granada 2003</a:t>
            </a:r>
          </a:p>
        </p:txBody>
      </p:sp>
      <p:sp>
        <p:nvSpPr>
          <p:cNvPr id="3075" name="Rectangle 3"/>
          <p:cNvSpPr>
            <a:spLocks noGrp="1" noChangeArrowheads="1"/>
          </p:cNvSpPr>
          <p:nvPr>
            <p:ph type="dt" sz="quarter" idx="1"/>
          </p:nvPr>
        </p:nvSpPr>
        <p:spPr bwMode="auto">
          <a:xfrm>
            <a:off x="3965575" y="0"/>
            <a:ext cx="3032125" cy="463550"/>
          </a:xfrm>
          <a:prstGeom prst="rect">
            <a:avLst/>
          </a:prstGeom>
          <a:noFill/>
          <a:ln w="9525">
            <a:noFill/>
            <a:miter lim="800000"/>
            <a:headEnd/>
            <a:tailEnd/>
          </a:ln>
          <a:effectLst/>
        </p:spPr>
        <p:txBody>
          <a:bodyPr vert="horz" wrap="square" lIns="19390" tIns="0" rIns="19390" bIns="0" numCol="1" anchor="t" anchorCtr="0" compatLnSpc="1">
            <a:prstTxWarp prst="textNoShape">
              <a:avLst/>
            </a:prstTxWarp>
          </a:bodyPr>
          <a:lstStyle>
            <a:lvl1pPr algn="r" defTabSz="930275">
              <a:defRPr sz="1000" i="1">
                <a:latin typeface="Arial" charset="0"/>
                <a:ea typeface="+mn-ea"/>
                <a:cs typeface="+mn-cs"/>
              </a:defRPr>
            </a:lvl1pPr>
          </a:lstStyle>
          <a:p>
            <a:pPr>
              <a:defRPr/>
            </a:pPr>
            <a:endParaRPr lang="en-US"/>
          </a:p>
        </p:txBody>
      </p:sp>
      <p:sp>
        <p:nvSpPr>
          <p:cNvPr id="3076" name="Rectangle 4"/>
          <p:cNvSpPr>
            <a:spLocks noGrp="1" noChangeArrowheads="1"/>
          </p:cNvSpPr>
          <p:nvPr>
            <p:ph type="ftr" sz="quarter" idx="2"/>
          </p:nvPr>
        </p:nvSpPr>
        <p:spPr bwMode="auto">
          <a:xfrm>
            <a:off x="0" y="8807450"/>
            <a:ext cx="3032125" cy="463550"/>
          </a:xfrm>
          <a:prstGeom prst="rect">
            <a:avLst/>
          </a:prstGeom>
          <a:noFill/>
          <a:ln w="9525">
            <a:noFill/>
            <a:miter lim="800000"/>
            <a:headEnd/>
            <a:tailEnd/>
          </a:ln>
          <a:effectLst/>
        </p:spPr>
        <p:txBody>
          <a:bodyPr vert="horz" wrap="square" lIns="19390" tIns="0" rIns="19390" bIns="0" numCol="1" anchor="b" anchorCtr="0" compatLnSpc="1">
            <a:prstTxWarp prst="textNoShape">
              <a:avLst/>
            </a:prstTxWarp>
          </a:bodyPr>
          <a:lstStyle>
            <a:lvl1pPr algn="l" defTabSz="930275">
              <a:defRPr sz="1000" i="1">
                <a:latin typeface="Arial" charset="0"/>
                <a:ea typeface="+mn-ea"/>
                <a:cs typeface="+mn-cs"/>
              </a:defRPr>
            </a:lvl1pPr>
          </a:lstStyle>
          <a:p>
            <a:pPr>
              <a:defRPr/>
            </a:pPr>
            <a:endParaRPr lang="en-US"/>
          </a:p>
        </p:txBody>
      </p:sp>
      <p:sp>
        <p:nvSpPr>
          <p:cNvPr id="3077" name="Rectangle 5"/>
          <p:cNvSpPr>
            <a:spLocks noGrp="1" noChangeArrowheads="1"/>
          </p:cNvSpPr>
          <p:nvPr>
            <p:ph type="sldNum" sz="quarter" idx="3"/>
          </p:nvPr>
        </p:nvSpPr>
        <p:spPr bwMode="auto">
          <a:xfrm>
            <a:off x="3965575" y="8807450"/>
            <a:ext cx="3032125" cy="463550"/>
          </a:xfrm>
          <a:prstGeom prst="rect">
            <a:avLst/>
          </a:prstGeom>
          <a:noFill/>
          <a:ln w="9525">
            <a:noFill/>
            <a:miter lim="800000"/>
            <a:headEnd/>
            <a:tailEnd/>
          </a:ln>
          <a:effectLst/>
        </p:spPr>
        <p:txBody>
          <a:bodyPr vert="horz" wrap="square" lIns="19390" tIns="0" rIns="19390" bIns="0" numCol="1" anchor="b" anchorCtr="0" compatLnSpc="1">
            <a:prstTxWarp prst="textNoShape">
              <a:avLst/>
            </a:prstTxWarp>
          </a:bodyPr>
          <a:lstStyle>
            <a:lvl1pPr algn="r" defTabSz="930275">
              <a:defRPr sz="1000" i="1"/>
            </a:lvl1pPr>
          </a:lstStyle>
          <a:p>
            <a:pPr>
              <a:defRPr/>
            </a:pPr>
            <a:fld id="{7643FD91-AFD3-4054-BA7B-37877144F894}" type="slidenum">
              <a:rPr lang="en-US" altLang="en-US"/>
              <a:pPr>
                <a:defRPr/>
              </a:pPr>
              <a:t>‹#›</a:t>
            </a:fld>
            <a:endParaRPr lang="en-US" altLang="en-US"/>
          </a:p>
        </p:txBody>
      </p:sp>
      <p:sp>
        <p:nvSpPr>
          <p:cNvPr id="13318" name="Rectangle 6"/>
          <p:cNvSpPr>
            <a:spLocks noChangeArrowheads="1"/>
          </p:cNvSpPr>
          <p:nvPr/>
        </p:nvSpPr>
        <p:spPr bwMode="auto">
          <a:xfrm>
            <a:off x="531813" y="8670925"/>
            <a:ext cx="1254125" cy="277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3715" tIns="46858" rIns="93715" bIns="46858">
            <a:spAutoFit/>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defRPr/>
            </a:pPr>
            <a:r>
              <a:rPr lang="en-US" altLang="en-US" sz="1200" smtClean="0"/>
              <a:t>Carlo H. Séquin</a:t>
            </a:r>
          </a:p>
        </p:txBody>
      </p:sp>
      <p:sp>
        <p:nvSpPr>
          <p:cNvPr id="13319" name="Rectangle 7"/>
          <p:cNvSpPr>
            <a:spLocks noChangeArrowheads="1"/>
          </p:cNvSpPr>
          <p:nvPr/>
        </p:nvSpPr>
        <p:spPr bwMode="auto">
          <a:xfrm>
            <a:off x="5686425" y="8669338"/>
            <a:ext cx="782638"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3715" tIns="46858" rIns="93715" bIns="46858">
            <a:spAutoFit/>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defRPr/>
            </a:pPr>
            <a:r>
              <a:rPr lang="en-US" altLang="en-US" sz="1200" smtClean="0"/>
              <a:t>Page </a:t>
            </a:r>
            <a:fld id="{B6E6D09F-C952-421F-8E64-6179CC8F25C4}" type="slidenum">
              <a:rPr lang="en-US" altLang="en-US" sz="1200" smtClean="0"/>
              <a:pPr>
                <a:defRPr/>
              </a:pPr>
              <a:t>‹#›</a:t>
            </a:fld>
            <a:endParaRPr lang="en-US" altLang="en-US" sz="1200" smtClean="0"/>
          </a:p>
        </p:txBody>
      </p:sp>
      <p:sp>
        <p:nvSpPr>
          <p:cNvPr id="13320" name="Rectangle 8"/>
          <p:cNvSpPr>
            <a:spLocks noChangeArrowheads="1"/>
          </p:cNvSpPr>
          <p:nvPr/>
        </p:nvSpPr>
        <p:spPr bwMode="auto">
          <a:xfrm>
            <a:off x="1139825" y="228600"/>
            <a:ext cx="47180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3715" tIns="46858" rIns="93715" bIns="46858">
            <a:spAutoFit/>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defRPr/>
            </a:pPr>
            <a:r>
              <a:rPr lang="ja-JP" altLang="en-US" sz="1800" smtClean="0"/>
              <a:t>“</a:t>
            </a:r>
            <a:r>
              <a:rPr lang="en-US" altLang="ja-JP" sz="1800" smtClean="0"/>
              <a:t>Whirled White Web</a:t>
            </a:r>
            <a:r>
              <a:rPr lang="ja-JP" altLang="en-US" sz="1800" smtClean="0"/>
              <a:t>”</a:t>
            </a:r>
            <a:r>
              <a:rPr lang="en-US" altLang="ja-JP" sz="1800" smtClean="0"/>
              <a:t> – Art and Math in Snow</a:t>
            </a:r>
            <a:endParaRPr lang="en-US" altLang="en-US" sz="1800" smtClean="0"/>
          </a:p>
        </p:txBody>
      </p:sp>
    </p:spTree>
    <p:extLst>
      <p:ext uri="{BB962C8B-B14F-4D97-AF65-F5344CB8AC3E}">
        <p14:creationId xmlns:p14="http://schemas.microsoft.com/office/powerpoint/2010/main" val="3165622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19390" tIns="0" rIns="19390" bIns="0" numCol="1" anchor="t" anchorCtr="0" compatLnSpc="1">
            <a:prstTxWarp prst="textNoShape">
              <a:avLst/>
            </a:prstTxWarp>
          </a:bodyPr>
          <a:lstStyle>
            <a:lvl1pPr algn="l" defTabSz="930275">
              <a:defRPr sz="1000" i="1">
                <a:latin typeface="Times New Roman" pitchFamily="-12" charset="0"/>
                <a:ea typeface="+mn-ea"/>
                <a:cs typeface="+mn-cs"/>
              </a:defRPr>
            </a:lvl1pPr>
          </a:lstStyle>
          <a:p>
            <a:pPr>
              <a:defRPr/>
            </a:pPr>
            <a:r>
              <a:rPr lang="en-US"/>
              <a:t>Granada 2003</a:t>
            </a:r>
          </a:p>
        </p:txBody>
      </p:sp>
      <p:sp>
        <p:nvSpPr>
          <p:cNvPr id="2051" name="Rectangle 3"/>
          <p:cNvSpPr>
            <a:spLocks noGrp="1" noChangeArrowheads="1"/>
          </p:cNvSpPr>
          <p:nvPr>
            <p:ph type="dt" idx="1"/>
          </p:nvPr>
        </p:nvSpPr>
        <p:spPr bwMode="auto">
          <a:xfrm>
            <a:off x="3965575" y="0"/>
            <a:ext cx="3032125" cy="463550"/>
          </a:xfrm>
          <a:prstGeom prst="rect">
            <a:avLst/>
          </a:prstGeom>
          <a:noFill/>
          <a:ln w="9525">
            <a:noFill/>
            <a:miter lim="800000"/>
            <a:headEnd/>
            <a:tailEnd/>
          </a:ln>
          <a:effectLst/>
        </p:spPr>
        <p:txBody>
          <a:bodyPr vert="horz" wrap="square" lIns="19390" tIns="0" rIns="19390" bIns="0" numCol="1" anchor="t" anchorCtr="0" compatLnSpc="1">
            <a:prstTxWarp prst="textNoShape">
              <a:avLst/>
            </a:prstTxWarp>
          </a:bodyPr>
          <a:lstStyle>
            <a:lvl1pPr algn="r" defTabSz="930275">
              <a:defRPr sz="1000" i="1">
                <a:latin typeface="Times New Roman" pitchFamily="-12" charset="0"/>
                <a:ea typeface="+mn-ea"/>
                <a:cs typeface="+mn-cs"/>
              </a:defRPr>
            </a:lvl1pPr>
          </a:lstStyle>
          <a:p>
            <a:pPr>
              <a:defRPr/>
            </a:pPr>
            <a:endParaRPr lang="en-US"/>
          </a:p>
        </p:txBody>
      </p:sp>
      <p:sp>
        <p:nvSpPr>
          <p:cNvPr id="2052" name="Rectangle 4"/>
          <p:cNvSpPr>
            <a:spLocks noGrp="1" noChangeArrowheads="1"/>
          </p:cNvSpPr>
          <p:nvPr>
            <p:ph type="ftr" sz="quarter" idx="4"/>
          </p:nvPr>
        </p:nvSpPr>
        <p:spPr bwMode="auto">
          <a:xfrm>
            <a:off x="0" y="8807450"/>
            <a:ext cx="3032125" cy="463550"/>
          </a:xfrm>
          <a:prstGeom prst="rect">
            <a:avLst/>
          </a:prstGeom>
          <a:noFill/>
          <a:ln w="9525">
            <a:noFill/>
            <a:miter lim="800000"/>
            <a:headEnd/>
            <a:tailEnd/>
          </a:ln>
          <a:effectLst/>
        </p:spPr>
        <p:txBody>
          <a:bodyPr vert="horz" wrap="square" lIns="19390" tIns="0" rIns="19390" bIns="0" numCol="1" anchor="b" anchorCtr="0" compatLnSpc="1">
            <a:prstTxWarp prst="textNoShape">
              <a:avLst/>
            </a:prstTxWarp>
          </a:bodyPr>
          <a:lstStyle>
            <a:lvl1pPr algn="l" defTabSz="930275">
              <a:defRPr sz="1000" i="1">
                <a:latin typeface="Times New Roman" pitchFamily="-12" charset="0"/>
                <a:ea typeface="+mn-ea"/>
                <a:cs typeface="+mn-cs"/>
              </a:defRPr>
            </a:lvl1pPr>
          </a:lstStyle>
          <a:p>
            <a:pPr>
              <a:defRPr/>
            </a:pPr>
            <a:endParaRPr lang="en-US"/>
          </a:p>
        </p:txBody>
      </p:sp>
      <p:sp>
        <p:nvSpPr>
          <p:cNvPr id="2053" name="Rectangle 5"/>
          <p:cNvSpPr>
            <a:spLocks noGrp="1" noChangeArrowheads="1"/>
          </p:cNvSpPr>
          <p:nvPr>
            <p:ph type="sldNum" sz="quarter" idx="5"/>
          </p:nvPr>
        </p:nvSpPr>
        <p:spPr bwMode="auto">
          <a:xfrm>
            <a:off x="3965575" y="8807450"/>
            <a:ext cx="3032125" cy="463550"/>
          </a:xfrm>
          <a:prstGeom prst="rect">
            <a:avLst/>
          </a:prstGeom>
          <a:noFill/>
          <a:ln w="9525">
            <a:noFill/>
            <a:miter lim="800000"/>
            <a:headEnd/>
            <a:tailEnd/>
          </a:ln>
          <a:effectLst/>
        </p:spPr>
        <p:txBody>
          <a:bodyPr vert="horz" wrap="square" lIns="19390" tIns="0" rIns="19390" bIns="0" numCol="1" anchor="b" anchorCtr="0" compatLnSpc="1">
            <a:prstTxWarp prst="textNoShape">
              <a:avLst/>
            </a:prstTxWarp>
          </a:bodyPr>
          <a:lstStyle>
            <a:lvl1pPr algn="r" defTabSz="930275">
              <a:defRPr sz="1000" i="1">
                <a:latin typeface="Times New Roman" panose="02020603050405020304" pitchFamily="18" charset="0"/>
              </a:defRPr>
            </a:lvl1pPr>
          </a:lstStyle>
          <a:p>
            <a:pPr>
              <a:defRPr/>
            </a:pPr>
            <a:fld id="{39878F6D-4E76-4327-ADF2-1C2DC09E95A3}" type="slidenum">
              <a:rPr lang="en-US" altLang="en-US"/>
              <a:pPr>
                <a:defRPr/>
              </a:pPr>
              <a:t>‹#›</a:t>
            </a:fld>
            <a:endParaRPr lang="en-US" altLang="en-US"/>
          </a:p>
        </p:txBody>
      </p:sp>
      <p:sp>
        <p:nvSpPr>
          <p:cNvPr id="2054" name="Rectangle 6"/>
          <p:cNvSpPr>
            <a:spLocks noGrp="1" noRot="1" noChangeAspect="1" noChangeArrowheads="1" noTextEdit="1"/>
          </p:cNvSpPr>
          <p:nvPr>
            <p:ph type="sldImg" idx="2"/>
          </p:nvPr>
        </p:nvSpPr>
        <p:spPr bwMode="auto">
          <a:xfrm>
            <a:off x="1190625" y="701675"/>
            <a:ext cx="4616450" cy="346233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sp>
      <p:sp>
        <p:nvSpPr>
          <p:cNvPr id="2055" name="Rectangle 7"/>
          <p:cNvSpPr>
            <a:spLocks noGrp="1" noChangeArrowheads="1"/>
          </p:cNvSpPr>
          <p:nvPr>
            <p:ph type="body" sz="quarter" idx="3"/>
          </p:nvPr>
        </p:nvSpPr>
        <p:spPr bwMode="auto">
          <a:xfrm>
            <a:off x="933450" y="4403725"/>
            <a:ext cx="5130800" cy="4171950"/>
          </a:xfrm>
          <a:prstGeom prst="rect">
            <a:avLst/>
          </a:prstGeom>
          <a:noFill/>
          <a:ln w="9525">
            <a:noFill/>
            <a:miter lim="800000"/>
            <a:headEnd/>
            <a:tailEnd/>
          </a:ln>
          <a:effectLst/>
        </p:spPr>
        <p:txBody>
          <a:bodyPr vert="horz" wrap="square" lIns="93715" tIns="46858" rIns="93715" bIns="46858"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08" name="Rectangle 8"/>
          <p:cNvSpPr>
            <a:spLocks noChangeArrowheads="1"/>
          </p:cNvSpPr>
          <p:nvPr/>
        </p:nvSpPr>
        <p:spPr bwMode="auto">
          <a:xfrm>
            <a:off x="1898650" y="304800"/>
            <a:ext cx="2946400" cy="369888"/>
          </a:xfrm>
          <a:prstGeom prst="rect">
            <a:avLst/>
          </a:prstGeom>
          <a:noFill/>
          <a:ln>
            <a:noFill/>
          </a:ln>
          <a:extLst/>
        </p:spPr>
        <p:txBody>
          <a:bodyPr wrap="none" lIns="93715" tIns="46858" rIns="93715" bIns="46858">
            <a:spAutoFit/>
          </a:bodyPr>
          <a:lstStyle>
            <a:lvl1pPr defTabSz="930275">
              <a:defRPr sz="2800">
                <a:solidFill>
                  <a:schemeClr val="tx1"/>
                </a:solidFill>
                <a:latin typeface="Arial" panose="020B0604020202020204" pitchFamily="34" charset="0"/>
                <a:ea typeface="ＭＳ Ｐゴシック" panose="020B0600070205080204" pitchFamily="34" charset="-128"/>
              </a:defRPr>
            </a:lvl1pPr>
            <a:lvl2pPr marL="742950" indent="-285750" defTabSz="930275">
              <a:defRPr sz="2800">
                <a:solidFill>
                  <a:schemeClr val="tx1"/>
                </a:solidFill>
                <a:latin typeface="Arial" panose="020B0604020202020204" pitchFamily="34" charset="0"/>
                <a:ea typeface="ＭＳ Ｐゴシック" panose="020B0600070205080204" pitchFamily="34" charset="-128"/>
              </a:defRPr>
            </a:lvl2pPr>
            <a:lvl3pPr marL="1143000" indent="-228600" defTabSz="930275">
              <a:defRPr sz="2800">
                <a:solidFill>
                  <a:schemeClr val="tx1"/>
                </a:solidFill>
                <a:latin typeface="Arial" panose="020B0604020202020204" pitchFamily="34" charset="0"/>
                <a:ea typeface="ＭＳ Ｐゴシック" panose="020B0600070205080204" pitchFamily="34" charset="-128"/>
              </a:defRPr>
            </a:lvl3pPr>
            <a:lvl4pPr marL="1600200" indent="-228600" defTabSz="930275">
              <a:defRPr sz="2800">
                <a:solidFill>
                  <a:schemeClr val="tx1"/>
                </a:solidFill>
                <a:latin typeface="Arial" panose="020B0604020202020204" pitchFamily="34" charset="0"/>
                <a:ea typeface="ＭＳ Ｐゴシック" panose="020B0600070205080204" pitchFamily="34" charset="-128"/>
              </a:defRPr>
            </a:lvl4pPr>
            <a:lvl5pPr marL="2057400" indent="-228600" defTabSz="930275">
              <a:defRPr sz="2800">
                <a:solidFill>
                  <a:schemeClr val="tx1"/>
                </a:solidFill>
                <a:latin typeface="Arial" panose="020B0604020202020204" pitchFamily="34" charset="0"/>
                <a:ea typeface="ＭＳ Ｐゴシック"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pPr>
              <a:defRPr/>
            </a:pPr>
            <a:r>
              <a:rPr lang="en-US" altLang="en-US" sz="1800" smtClean="0"/>
              <a:t>AAAS 2001, San Francisco</a:t>
            </a:r>
          </a:p>
        </p:txBody>
      </p:sp>
    </p:spTree>
    <p:extLst>
      <p:ext uri="{BB962C8B-B14F-4D97-AF65-F5344CB8AC3E}">
        <p14:creationId xmlns:p14="http://schemas.microsoft.com/office/powerpoint/2010/main" val="2803541462"/>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p:txBody>
          <a:bodyPr/>
          <a:lstStyle/>
          <a:p>
            <a:pPr>
              <a:defRPr/>
            </a:pPr>
            <a:r>
              <a:rPr lang="en-US"/>
              <a:t>Florida 1999</a:t>
            </a:r>
          </a:p>
        </p:txBody>
      </p:sp>
      <p:sp>
        <p:nvSpPr>
          <p:cNvPr id="5123"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A8B47E4A-5BA5-4458-BDE8-4B89DAD7F0B0}" type="slidenum">
              <a:rPr lang="en-US" altLang="en-US" sz="1000" smtClean="0">
                <a:latin typeface="Times New Roman" panose="02020603050405020304" pitchFamily="18" charset="0"/>
              </a:rPr>
              <a:pPr/>
              <a:t>1</a:t>
            </a:fld>
            <a:endParaRPr lang="en-US" altLang="en-US" sz="1000" smtClean="0">
              <a:latin typeface="Times New Roman" panose="02020603050405020304" pitchFamily="18" charset="0"/>
            </a:endParaRPr>
          </a:p>
        </p:txBody>
      </p:sp>
      <p:sp>
        <p:nvSpPr>
          <p:cNvPr id="5124" name="Rectangle 2"/>
          <p:cNvSpPr>
            <a:spLocks noGrp="1" noRot="1" noChangeAspect="1" noChangeArrowheads="1" noTextEdit="1"/>
          </p:cNvSpPr>
          <p:nvPr>
            <p:ph type="sldImg"/>
          </p:nvPr>
        </p:nvSpPr>
        <p:spPr>
          <a:ln cap="flat"/>
        </p:spPr>
      </p:sp>
      <p:sp>
        <p:nvSpPr>
          <p:cNvPr id="512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723" tIns="46862" rIns="93723" bIns="46862"/>
          <a:lstStyle/>
          <a:p>
            <a:r>
              <a:rPr lang="en-US" altLang="en-US" dirty="0" smtClean="0">
                <a:latin typeface="Arial" panose="020B0604020202020204" pitchFamily="34" charset="0"/>
              </a:rPr>
              <a:t>This is a very</a:t>
            </a:r>
            <a:r>
              <a:rPr lang="en-US" altLang="en-US" baseline="0" dirty="0" smtClean="0">
                <a:latin typeface="Arial" panose="020B0604020202020204" pitchFamily="34" charset="0"/>
              </a:rPr>
              <a:t> mathematical title … and possibly quite scary !</a:t>
            </a:r>
          </a:p>
          <a:p>
            <a:r>
              <a:rPr lang="en-US" altLang="en-US" baseline="0" dirty="0" smtClean="0">
                <a:latin typeface="Arial" panose="020B0604020202020204" pitchFamily="34" charset="0"/>
              </a:rPr>
              <a:t>Let me give you the more gentle subtitle …</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860409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p:txBody>
          <a:bodyPr/>
          <a:lstStyle/>
          <a:p>
            <a:pPr>
              <a:defRPr/>
            </a:pPr>
            <a:r>
              <a:rPr lang="en-US"/>
              <a:t>Florida 1999</a:t>
            </a:r>
          </a:p>
        </p:txBody>
      </p:sp>
      <p:sp>
        <p:nvSpPr>
          <p:cNvPr id="5123"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A8B47E4A-5BA5-4458-BDE8-4B89DAD7F0B0}" type="slidenum">
              <a:rPr lang="en-US" altLang="en-US" sz="1000" smtClean="0">
                <a:latin typeface="Times New Roman" panose="02020603050405020304" pitchFamily="18" charset="0"/>
              </a:rPr>
              <a:pPr/>
              <a:t>2</a:t>
            </a:fld>
            <a:endParaRPr lang="en-US" altLang="en-US" sz="1000" smtClean="0">
              <a:latin typeface="Times New Roman" panose="02020603050405020304" pitchFamily="18" charset="0"/>
            </a:endParaRPr>
          </a:p>
        </p:txBody>
      </p:sp>
      <p:sp>
        <p:nvSpPr>
          <p:cNvPr id="5124" name="Rectangle 2"/>
          <p:cNvSpPr>
            <a:spLocks noGrp="1" noRot="1" noChangeAspect="1" noChangeArrowheads="1" noTextEdit="1"/>
          </p:cNvSpPr>
          <p:nvPr>
            <p:ph type="sldImg"/>
          </p:nvPr>
        </p:nvSpPr>
        <p:spPr>
          <a:ln cap="flat"/>
        </p:spPr>
      </p:sp>
      <p:sp>
        <p:nvSpPr>
          <p:cNvPr id="512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723" tIns="46862" rIns="93723" bIns="46862"/>
          <a:lstStyle/>
          <a:p>
            <a:r>
              <a:rPr lang="en-US" altLang="en-US" dirty="0" smtClean="0">
                <a:latin typeface="Arial" panose="020B0604020202020204" pitchFamily="34" charset="0"/>
              </a:rPr>
              <a:t>-&gt;&gt; “How mathematicians</a:t>
            </a:r>
            <a:r>
              <a:rPr lang="en-US" altLang="en-US" baseline="0" dirty="0" smtClean="0">
                <a:latin typeface="Arial" panose="020B0604020202020204" pitchFamily="34" charset="0"/>
              </a:rPr>
              <a:t> my look at sculptures by Eva </a:t>
            </a:r>
            <a:r>
              <a:rPr lang="en-US" altLang="en-US" baseline="0" dirty="0" err="1" smtClean="0">
                <a:latin typeface="Arial" panose="020B0604020202020204" pitchFamily="34" charset="0"/>
              </a:rPr>
              <a:t>Hild</a:t>
            </a:r>
            <a:r>
              <a:rPr lang="en-US" altLang="en-US" baseline="0" dirty="0" smtClean="0">
                <a:latin typeface="Arial" panose="020B0604020202020204" pitchFamily="34" charset="0"/>
              </a:rPr>
              <a:t> and Charles Perry.”</a:t>
            </a:r>
            <a:endParaRPr lang="en-US" altLang="en-US" dirty="0" smtClean="0">
              <a:latin typeface="Arial" panose="020B0604020202020204" pitchFamily="34" charset="0"/>
            </a:endParaRPr>
          </a:p>
          <a:p>
            <a:r>
              <a:rPr lang="en-US" altLang="en-US" dirty="0" smtClean="0">
                <a:latin typeface="Arial" panose="020B0604020202020204" pitchFamily="34" charset="0"/>
              </a:rPr>
              <a:t>So </a:t>
            </a:r>
            <a:r>
              <a:rPr lang="en-US" altLang="en-US" baseline="0" dirty="0" smtClean="0">
                <a:latin typeface="Arial" panose="020B0604020202020204" pitchFamily="34" charset="0"/>
              </a:rPr>
              <a:t>there is nothing to be afraid of …</a:t>
            </a:r>
          </a:p>
          <a:p>
            <a:r>
              <a:rPr lang="en-US" altLang="en-US" baseline="0" dirty="0" smtClean="0">
                <a:latin typeface="Arial" panose="020B0604020202020204" pitchFamily="34" charset="0"/>
              </a:rPr>
              <a:t>-- But why would I take such a mathematical perspective ?? – A little bit about my background …</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420125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I grew up in Basel, CH,</a:t>
            </a:r>
          </a:p>
          <a:p>
            <a:r>
              <a:rPr lang="en-US" altLang="en-US" dirty="0" smtClean="0">
                <a:latin typeface="Arial" panose="020B0604020202020204" pitchFamily="34" charset="0"/>
              </a:rPr>
              <a:t>&gt;&gt;&gt; where I attended the </a:t>
            </a:r>
            <a:r>
              <a:rPr lang="en-US" altLang="en-US" dirty="0" err="1" smtClean="0">
                <a:latin typeface="Arial" panose="020B0604020202020204" pitchFamily="34" charset="0"/>
              </a:rPr>
              <a:t>Mathematisch</a:t>
            </a:r>
            <a:r>
              <a:rPr lang="en-US" altLang="en-US" dirty="0" smtClean="0">
                <a:latin typeface="Arial" panose="020B0604020202020204" pitchFamily="34" charset="0"/>
              </a:rPr>
              <a:t> </a:t>
            </a:r>
            <a:r>
              <a:rPr lang="en-US" altLang="en-US" dirty="0" err="1" smtClean="0">
                <a:latin typeface="Arial" panose="020B0604020202020204" pitchFamily="34" charset="0"/>
              </a:rPr>
              <a:t>Naturwissenschaftliche</a:t>
            </a:r>
            <a:r>
              <a:rPr lang="en-US" altLang="en-US" dirty="0" smtClean="0">
                <a:latin typeface="Arial" panose="020B0604020202020204" pitchFamily="34" charset="0"/>
              </a:rPr>
              <a:t> Gymnasium (M N G)  (a high school with emphasis in math and science).</a:t>
            </a:r>
          </a:p>
          <a:p>
            <a:r>
              <a:rPr lang="en-US" altLang="en-US" dirty="0" smtClean="0">
                <a:latin typeface="Arial" panose="020B0604020202020204" pitchFamily="34" charset="0"/>
              </a:rPr>
              <a:t>&gt;&gt;&gt; During my University years, I heard my math lectures in this 500 year old institute, where many famous mathematicians have lectured: . . .</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28676"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B3AE954D-6491-4B09-8369-A0BBE7250DC0}" type="slidenum">
              <a:rPr lang="en-US" altLang="en-US" sz="1000">
                <a:latin typeface="Times New Roman" panose="02020603050405020304" pitchFamily="18" charset="0"/>
              </a:rPr>
              <a:pPr/>
              <a:t>3</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278697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mtClean="0">
                <a:latin typeface="Arial" panose="020B0604020202020204" pitchFamily="34" charset="0"/>
              </a:rPr>
              <a:t>such as Jakob Bernoulli, or . . .</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30724"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F571FE8B-7B86-45F2-885C-3FE6F0169399}" type="slidenum">
              <a:rPr lang="en-US" altLang="en-US" sz="1000">
                <a:latin typeface="Times New Roman" panose="02020603050405020304" pitchFamily="18" charset="0"/>
              </a:rPr>
              <a:pPr/>
              <a:t>4</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763664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mtClean="0">
                <a:latin typeface="Arial" panose="020B0604020202020204" pitchFamily="34" charset="0"/>
              </a:rPr>
              <a:t>… or Leonhard Euler.</a:t>
            </a:r>
          </a:p>
          <a:p>
            <a:endParaRPr lang="en-US" altLang="en-US" smtClean="0">
              <a:latin typeface="Arial" panose="020B0604020202020204" pitchFamily="34" charset="0"/>
            </a:endParaRPr>
          </a:p>
          <a:p>
            <a:r>
              <a:rPr lang="en-US" altLang="en-US" smtClean="0">
                <a:latin typeface="Arial" panose="020B0604020202020204" pitchFamily="34" charset="0"/>
              </a:rPr>
              <a:t>From an early age on, I was fascinated with numbers …</a:t>
            </a:r>
          </a:p>
          <a:p>
            <a:endParaRPr lang="en-US" altLang="en-US"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32772"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8762FFB1-BC0E-4061-A9D1-31285F19A3D2}" type="slidenum">
              <a:rPr lang="en-US" altLang="en-US" sz="1000">
                <a:latin typeface="Times New Roman" panose="02020603050405020304" pitchFamily="18" charset="0"/>
              </a:rPr>
              <a:pPr/>
              <a:t>5</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2913306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p:txBody>
          <a:bodyPr/>
          <a:lstStyle/>
          <a:p>
            <a:pPr>
              <a:defRPr/>
            </a:pPr>
            <a:r>
              <a:rPr lang="en-US"/>
              <a:t>ISAMA 2004</a:t>
            </a:r>
          </a:p>
        </p:txBody>
      </p:sp>
      <p:sp>
        <p:nvSpPr>
          <p:cNvPr id="34818"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1B3C0ACD-5511-4111-B759-69C69D4A56A5}" type="slidenum">
              <a:rPr lang="en-US" altLang="en-US" sz="1000">
                <a:latin typeface="Times New Roman" panose="02020603050405020304" pitchFamily="18" charset="0"/>
              </a:rPr>
              <a:pPr/>
              <a:t>6</a:t>
            </a:fld>
            <a:endParaRPr lang="en-US" altLang="en-US" sz="1000">
              <a:latin typeface="Times New Roman" panose="02020603050405020304" pitchFamily="18"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and during high-school I fell in love with geometry.</a:t>
            </a:r>
          </a:p>
          <a:p>
            <a:r>
              <a:rPr lang="en-US" altLang="en-US" dirty="0" smtClean="0">
                <a:latin typeface="Arial" panose="020B0604020202020204" pitchFamily="34" charset="0"/>
              </a:rPr>
              <a:t>In 11</a:t>
            </a:r>
            <a:r>
              <a:rPr lang="en-US" altLang="en-US" baseline="30000" dirty="0" smtClean="0">
                <a:latin typeface="Arial" panose="020B0604020202020204" pitchFamily="34" charset="0"/>
              </a:rPr>
              <a:t>th</a:t>
            </a:r>
            <a:r>
              <a:rPr lang="en-US" altLang="en-US" dirty="0" smtClean="0">
                <a:latin typeface="Arial" panose="020B0604020202020204" pitchFamily="34" charset="0"/>
              </a:rPr>
              <a:t> grade  we had a subject called </a:t>
            </a:r>
            <a:r>
              <a:rPr lang="en-US" altLang="en-US" b="1" dirty="0" smtClean="0">
                <a:latin typeface="Arial" panose="020B0604020202020204" pitchFamily="34" charset="0"/>
              </a:rPr>
              <a:t>Descriptive Geometry</a:t>
            </a:r>
            <a:r>
              <a:rPr lang="en-US" altLang="en-US" dirty="0" smtClean="0">
                <a:latin typeface="Arial" panose="020B0604020202020204" pitchFamily="34" charset="0"/>
              </a:rPr>
              <a:t>, where we constructed the intersection lines between two cylinders. -- I thought that this was very cool </a:t>
            </a:r>
            <a:r>
              <a:rPr lang="en-US" altLang="ja-JP" dirty="0" smtClean="0">
                <a:latin typeface="Arial" panose="020B0604020202020204" pitchFamily="34" charset="0"/>
              </a:rPr>
              <a:t>stuff!</a:t>
            </a:r>
          </a:p>
          <a:p>
            <a:r>
              <a:rPr lang="en-US" altLang="en-US" dirty="0" smtClean="0">
                <a:latin typeface="Arial" panose="020B0604020202020204" pitchFamily="34" charset="0"/>
              </a:rPr>
              <a:t>Geometry has been in my blood stream ever since!</a:t>
            </a: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703977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So here again is one of these surface sculptures that I am trying to understand.</a:t>
            </a:r>
          </a:p>
          <a:p>
            <a:r>
              <a:rPr lang="en-US" altLang="en-US" dirty="0" smtClean="0">
                <a:latin typeface="Arial" panose="020B0604020202020204" pitchFamily="34" charset="0"/>
              </a:rPr>
              <a:t>Eva lives in Sweden and </a:t>
            </a:r>
            <a:r>
              <a:rPr lang="en-US" altLang="en-US" baseline="0" dirty="0" smtClean="0">
                <a:latin typeface="Arial" panose="020B0604020202020204" pitchFamily="34" charset="0"/>
              </a:rPr>
              <a:t>creates such beautiful, flowing surfaces with intricate connectivity.</a:t>
            </a:r>
          </a:p>
          <a:p>
            <a:r>
              <a:rPr lang="en-US" altLang="en-US" baseline="0" dirty="0" smtClean="0">
                <a:latin typeface="Arial" panose="020B0604020202020204" pitchFamily="34" charset="0"/>
              </a:rPr>
              <a:t>I never met her personally; but</a:t>
            </a:r>
            <a:r>
              <a:rPr lang="en-US" altLang="en-US" dirty="0" smtClean="0">
                <a:latin typeface="Arial" panose="020B0604020202020204" pitchFamily="34" charset="0"/>
              </a:rPr>
              <a:t> I became aware of her work on the Internet.</a:t>
            </a:r>
            <a:r>
              <a:rPr lang="en-US" altLang="en-US" baseline="0" dirty="0" smtClean="0">
                <a:latin typeface="Arial" panose="020B0604020202020204" pitchFamily="34" charset="0"/>
              </a:rPr>
              <a:t> </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23557"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EAEF4954-5E0C-4D53-BD42-F865570D0A59}" type="slidenum">
              <a:rPr lang="en-US" altLang="en-US" sz="1000" smtClean="0">
                <a:latin typeface="Times New Roman" panose="02020603050405020304" pitchFamily="18" charset="0"/>
              </a:rPr>
              <a:pPr/>
              <a:t>7</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1999986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baseline="0" dirty="0" smtClean="0">
                <a:latin typeface="Arial" panose="020B0604020202020204" pitchFamily="34" charset="0"/>
              </a:rPr>
              <a:t>Her web-site shows a</a:t>
            </a:r>
            <a:r>
              <a:rPr lang="en-US" altLang="en-US" dirty="0" smtClean="0">
                <a:latin typeface="Arial" panose="020B0604020202020204" pitchFamily="34" charset="0"/>
              </a:rPr>
              <a:t> large and highly varied collection of such surface sculptures. Most of them are in ceramic; some of them in metal.  </a:t>
            </a:r>
            <a:r>
              <a:rPr lang="en-US" sz="1200" b="0" i="0" u="none" strike="noStrike" kern="1200" baseline="0" dirty="0" smtClean="0">
                <a:solidFill>
                  <a:schemeClr val="tx1"/>
                </a:solidFill>
                <a:latin typeface="Arial" charset="0"/>
                <a:ea typeface="MS PGothic" panose="020B0600070205080204" pitchFamily="34" charset="-128"/>
                <a:cs typeface="MS PGothic" charset="0"/>
              </a:rPr>
              <a:t>Her sculptures are not only a pleasure to look at, but they raise questions such as:  How many tunnels are there? How many separate rims are there?  Is this a 1-sided or 2-sided surface?  A mathematician’s perspective helps</a:t>
            </a:r>
            <a:r>
              <a:rPr lang="en-US" altLang="en-US" baseline="0" dirty="0" smtClean="0">
                <a:latin typeface="Arial" panose="020B0604020202020204" pitchFamily="34" charset="0"/>
              </a:rPr>
              <a:t> to understand what is going on. </a:t>
            </a:r>
          </a:p>
          <a:p>
            <a:r>
              <a:rPr lang="en-US" altLang="en-US" baseline="0" dirty="0" smtClean="0">
                <a:latin typeface="Arial" panose="020B0604020202020204" pitchFamily="34" charset="0"/>
              </a:rPr>
              <a:t>Most of these sculptures can be seen as </a:t>
            </a:r>
            <a:r>
              <a:rPr lang="en-US" altLang="en-US" u="sng" baseline="0" dirty="0" smtClean="0">
                <a:latin typeface="Arial" panose="020B0604020202020204" pitchFamily="34" charset="0"/>
              </a:rPr>
              <a:t>2-manifolds</a:t>
            </a:r>
            <a:r>
              <a:rPr lang="en-US" altLang="en-US" baseline="0" dirty="0" smtClean="0">
                <a:latin typeface="Arial" panose="020B0604020202020204" pitchFamily="34" charset="0"/>
              </a:rPr>
              <a:t>.</a:t>
            </a:r>
            <a:endParaRPr lang="en-US" altLang="en-US" dirty="0" smtClean="0">
              <a:latin typeface="Arial" panose="020B0604020202020204" pitchFamily="34" charset="0"/>
            </a:endParaRPr>
          </a:p>
          <a:p>
            <a:endParaRPr lang="en-US" sz="1200" b="0" i="0" u="none" strike="noStrike" kern="1200" baseline="0" dirty="0" smtClean="0">
              <a:solidFill>
                <a:schemeClr val="tx1"/>
              </a:solidFill>
              <a:latin typeface="Arial" charset="0"/>
              <a:ea typeface="MS PGothic" panose="020B0600070205080204" pitchFamily="34" charset="-128"/>
              <a:cs typeface="MS PGothic"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1269"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C09A8A87-C892-4366-9B06-7430D5482164}" type="slidenum">
              <a:rPr lang="en-US" altLang="en-US" sz="1000" smtClean="0">
                <a:latin typeface="Times New Roman" panose="02020603050405020304" pitchFamily="18" charset="0"/>
              </a:rPr>
              <a:pPr/>
              <a:t>8</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4060286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2-Manifolds are . . .  </a:t>
            </a:r>
          </a:p>
          <a:p>
            <a:r>
              <a:rPr lang="en-US" dirty="0" smtClean="0"/>
              <a:t>--- </a:t>
            </a:r>
            <a:r>
              <a:rPr lang="en-US" baseline="0" dirty="0" smtClean="0"/>
              <a:t> &lt;&lt; S</a:t>
            </a:r>
            <a:r>
              <a:rPr lang="en-US" dirty="0" smtClean="0"/>
              <a:t>how a piece of cardboard;  some sculpture model {</a:t>
            </a:r>
            <a:r>
              <a:rPr lang="en-US" dirty="0" err="1" smtClean="0"/>
              <a:t>Volution</a:t>
            </a:r>
            <a:r>
              <a:rPr lang="en-US" dirty="0" smtClean="0"/>
              <a:t>}  … &gt;&gt;</a:t>
            </a:r>
          </a:p>
          <a:p>
            <a:r>
              <a:rPr lang="en-US" dirty="0" smtClean="0"/>
              <a:t>Mathematicians abstract this . .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To make this a true 2-manifold, every point</a:t>
            </a:r>
            <a:r>
              <a:rPr lang="en-US" baseline="0" dirty="0" smtClean="0"/>
              <a:t> in an interior region must have a disk-like neighborhood and </a:t>
            </a:r>
            <a:r>
              <a:rPr lang="en-US" dirty="0" smtClean="0"/>
              <a:t>every rim-point</a:t>
            </a:r>
            <a:r>
              <a:rPr lang="en-US" baseline="0" dirty="0" smtClean="0"/>
              <a:t> must have a half-disk neighborhood.  (Structures like a book, where multiple pages hang from a joint spine are NOT 2-manifolds.</a:t>
            </a:r>
            <a:endParaRPr lang="en-US" dirty="0" smtClean="0"/>
          </a:p>
          <a:p>
            <a:r>
              <a:rPr lang="en-US" dirty="0" smtClean="0"/>
              <a:t>-&gt;&gt;</a:t>
            </a:r>
            <a:r>
              <a:rPr lang="en-US" baseline="0" dirty="0" smtClean="0"/>
              <a:t>  </a:t>
            </a:r>
            <a:r>
              <a:rPr lang="en-US" dirty="0" smtClean="0"/>
              <a:t>Now we want to do a topological</a:t>
            </a:r>
            <a:r>
              <a:rPr lang="en-US" baseline="0" dirty="0" smtClean="0"/>
              <a:t> analysis of such surfaces.</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9</a:t>
            </a:fld>
            <a:endParaRPr lang="en-US" altLang="en-US"/>
          </a:p>
        </p:txBody>
      </p:sp>
    </p:spTree>
    <p:extLst>
      <p:ext uri="{BB962C8B-B14F-4D97-AF65-F5344CB8AC3E}">
        <p14:creationId xmlns:p14="http://schemas.microsoft.com/office/powerpoint/2010/main" val="1698576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that, we</a:t>
            </a:r>
            <a:r>
              <a:rPr lang="en-US" baseline="0" dirty="0" smtClean="0"/>
              <a:t> need to understand</a:t>
            </a:r>
            <a:r>
              <a:rPr lang="en-US" dirty="0" smtClean="0"/>
              <a:t>: What is topology ?  --  As the joke goes:</a:t>
            </a:r>
          </a:p>
          <a:p>
            <a:r>
              <a:rPr lang="en-US" dirty="0" smtClean="0"/>
              <a:t>For a topologist there is no difference between</a:t>
            </a:r>
            <a:r>
              <a:rPr lang="en-US" baseline="0" dirty="0" smtClean="0"/>
              <a:t> a coffee mug and a donut: they are both “handle-bodies of genus 1”</a:t>
            </a:r>
          </a:p>
          <a:p>
            <a:r>
              <a:rPr lang="en-US" baseline="0" dirty="0" smtClean="0"/>
              <a:t>Topologists do not look at geometry; they only are concerned with connectivity.</a:t>
            </a:r>
          </a:p>
          <a:p>
            <a:r>
              <a:rPr lang="en-US" baseline="0" dirty="0" smtClean="0"/>
              <a:t>For topologists shapes are infinitely stretchable and pliable.</a:t>
            </a:r>
          </a:p>
          <a:p>
            <a:r>
              <a:rPr lang="en-US" baseline="0" dirty="0" smtClean="0"/>
              <a:t>Another joke is:  Topology is the science that proves that you cannot take off your pants over your head.</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10</a:t>
            </a:fld>
            <a:endParaRPr lang="en-US" altLang="en-US"/>
          </a:p>
        </p:txBody>
      </p:sp>
    </p:spTree>
    <p:extLst>
      <p:ext uri="{BB962C8B-B14F-4D97-AF65-F5344CB8AC3E}">
        <p14:creationId xmlns:p14="http://schemas.microsoft.com/office/powerpoint/2010/main" val="331114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If we want to analyze surface sculptures,</a:t>
            </a:r>
            <a:r>
              <a:rPr lang="en-US" altLang="en-US" baseline="0" dirty="0" smtClean="0">
                <a:latin typeface="Arial" panose="020B0604020202020204" pitchFamily="34" charset="0"/>
              </a:rPr>
              <a:t> then the most important fact is the </a:t>
            </a:r>
            <a:r>
              <a:rPr lang="en-US" altLang="en-US" dirty="0" smtClean="0">
                <a:latin typeface="Arial" panose="020B0604020202020204" pitchFamily="34" charset="0"/>
              </a:rPr>
              <a:t> “Surface Classification Theorem.”  It says:  All 2-manifolds can be characterized by just 3 parameters: </a:t>
            </a:r>
            <a:br>
              <a:rPr lang="en-US" altLang="en-US" dirty="0" smtClean="0">
                <a:latin typeface="Arial" panose="020B0604020202020204" pitchFamily="34" charset="0"/>
              </a:rPr>
            </a:br>
            <a:r>
              <a:rPr lang="en-US" altLang="en-US" dirty="0" smtClean="0">
                <a:latin typeface="Arial" panose="020B0604020202020204" pitchFamily="34" charset="0"/>
              </a:rPr>
              <a:t>The </a:t>
            </a:r>
            <a:r>
              <a:rPr lang="en-US" altLang="en-US" u="sng" dirty="0" smtClean="0">
                <a:latin typeface="Arial" panose="020B0604020202020204" pitchFamily="34" charset="0"/>
              </a:rPr>
              <a:t>number of its borders</a:t>
            </a:r>
            <a:r>
              <a:rPr lang="en-US" altLang="en-US" dirty="0" smtClean="0">
                <a:latin typeface="Arial" panose="020B0604020202020204" pitchFamily="34" charset="0"/>
              </a:rPr>
              <a:t>, B:  -- or 1D rim-lines;   </a:t>
            </a:r>
            <a:r>
              <a:rPr lang="en-US" altLang="en-US" u="sng" dirty="0" smtClean="0">
                <a:latin typeface="Arial" panose="020B0604020202020204" pitchFamily="34" charset="0"/>
              </a:rPr>
              <a:t>its </a:t>
            </a:r>
            <a:r>
              <a:rPr lang="en-US" altLang="en-US" u="sng" dirty="0" err="1" smtClean="0">
                <a:latin typeface="Arial" panose="020B0604020202020204" pitchFamily="34" charset="0"/>
              </a:rPr>
              <a:t>orientability</a:t>
            </a:r>
            <a:r>
              <a:rPr lang="en-US" altLang="en-US" dirty="0" smtClean="0">
                <a:latin typeface="Arial" panose="020B0604020202020204" pitchFamily="34" charset="0"/>
              </a:rPr>
              <a:t>, S: whether the surface is single-sided or double-sided;   and its connectivity, specified either by the Genus, G, or by the Euler Characteristic, X,  -- </a:t>
            </a:r>
            <a:r>
              <a:rPr lang="en-US" dirty="0" smtClean="0"/>
              <a:t>Let’s understand these three </a:t>
            </a:r>
            <a:r>
              <a:rPr lang="en-US" dirty="0" err="1" smtClean="0"/>
              <a:t>characteristika</a:t>
            </a:r>
            <a:r>
              <a:rPr lang="en-US" dirty="0" smtClean="0"/>
              <a:t> . . .</a:t>
            </a:r>
          </a:p>
          <a:p>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31749"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67D0B0E7-16BB-4404-84BF-C034B409DBCF}" type="slidenum">
              <a:rPr lang="en-US" altLang="en-US" sz="1000" smtClean="0">
                <a:latin typeface="Times New Roman" panose="02020603050405020304" pitchFamily="18" charset="0"/>
              </a:rPr>
              <a:pPr/>
              <a:t>11</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643740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Here is a sculpture by Charles Perry.</a:t>
            </a:r>
          </a:p>
          <a:p>
            <a:r>
              <a:rPr lang="en-US" altLang="en-US" dirty="0" smtClean="0">
                <a:latin typeface="Arial" panose="020B0604020202020204" pitchFamily="34" charset="0"/>
              </a:rPr>
              <a:t>Determining the number of borders is the easiest of the 3 tasks:</a:t>
            </a:r>
          </a:p>
          <a:p>
            <a:r>
              <a:rPr lang="en-US" altLang="en-US" dirty="0" smtClean="0">
                <a:latin typeface="Arial" panose="020B0604020202020204" pitchFamily="34" charset="0"/>
              </a:rPr>
              <a:t>Run a finger along a rim-line until you come back to the starting point; count this as ONE border.  Then count the number of separate loops.  In this sculpture, there are  4 borders, marked by 4 different colors;</a:t>
            </a:r>
            <a:r>
              <a:rPr lang="en-US" altLang="en-US" baseline="0" dirty="0" smtClean="0">
                <a:latin typeface="Arial" panose="020B0604020202020204" pitchFamily="34" charset="0"/>
              </a:rPr>
              <a:t>  they all happen to be circles.</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33797"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D79EF827-0FB9-4644-BC7D-9E4A80129441}" type="slidenum">
              <a:rPr lang="en-US" altLang="en-US" sz="1000" smtClean="0">
                <a:latin typeface="Times New Roman" panose="02020603050405020304" pitchFamily="18" charset="0"/>
              </a:rPr>
              <a:pPr/>
              <a:t>12</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029265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One can determine the </a:t>
            </a:r>
            <a:r>
              <a:rPr lang="en-US" altLang="en-US" dirty="0" err="1" smtClean="0">
                <a:latin typeface="Arial" panose="020B0604020202020204" pitchFamily="34" charset="0"/>
              </a:rPr>
              <a:t>orientability</a:t>
            </a:r>
            <a:r>
              <a:rPr lang="en-US" altLang="en-US" dirty="0" smtClean="0">
                <a:latin typeface="Arial" panose="020B0604020202020204" pitchFamily="34" charset="0"/>
              </a:rPr>
              <a:t> of a surface by starting to </a:t>
            </a:r>
            <a:r>
              <a:rPr lang="en-US" altLang="en-US" u="sng" dirty="0" smtClean="0">
                <a:latin typeface="Arial" panose="020B0604020202020204" pitchFamily="34" charset="0"/>
              </a:rPr>
              <a:t>flood-fill-paint</a:t>
            </a:r>
            <a:r>
              <a:rPr lang="en-US" altLang="en-US" dirty="0" smtClean="0">
                <a:latin typeface="Arial" panose="020B0604020202020204" pitchFamily="34" charset="0"/>
              </a:rPr>
              <a:t> the surface without ever stepping across the rim.  If, in the end, </a:t>
            </a:r>
            <a:r>
              <a:rPr lang="en-US" altLang="en-US" u="sng" dirty="0" smtClean="0">
                <a:latin typeface="Arial" panose="020B0604020202020204" pitchFamily="34" charset="0"/>
              </a:rPr>
              <a:t>all</a:t>
            </a:r>
            <a:r>
              <a:rPr lang="en-US" altLang="en-US" dirty="0" smtClean="0">
                <a:latin typeface="Arial" panose="020B0604020202020204" pitchFamily="34" charset="0"/>
              </a:rPr>
              <a:t> surface areas have been painted, then the surface is </a:t>
            </a:r>
            <a:r>
              <a:rPr lang="en-US" altLang="en-US" u="sng" dirty="0" smtClean="0">
                <a:latin typeface="Arial" panose="020B0604020202020204" pitchFamily="34" charset="0"/>
              </a:rPr>
              <a:t>single-sided</a:t>
            </a:r>
            <a:r>
              <a:rPr lang="en-US" altLang="en-US" dirty="0" smtClean="0">
                <a:latin typeface="Arial" panose="020B0604020202020204" pitchFamily="34" charset="0"/>
              </a:rPr>
              <a:t>.</a:t>
            </a:r>
          </a:p>
          <a:p>
            <a:r>
              <a:rPr lang="en-US" altLang="en-US" dirty="0" smtClean="0">
                <a:latin typeface="Arial" panose="020B0604020202020204" pitchFamily="34" charset="0"/>
              </a:rPr>
              <a:t>If </a:t>
            </a:r>
            <a:r>
              <a:rPr lang="en-US" altLang="en-US" u="sng" dirty="0" smtClean="0">
                <a:latin typeface="Arial" panose="020B0604020202020204" pitchFamily="34" charset="0"/>
              </a:rPr>
              <a:t>only half of it got painted</a:t>
            </a:r>
            <a:r>
              <a:rPr lang="en-US" altLang="en-US" dirty="0" smtClean="0">
                <a:latin typeface="Arial" panose="020B0604020202020204" pitchFamily="34" charset="0"/>
              </a:rPr>
              <a:t>, and the rest of the surface can be painted with a different color, then the surface is double sided.</a:t>
            </a:r>
          </a:p>
          <a:p>
            <a:r>
              <a:rPr lang="en-US" altLang="en-US" dirty="0" smtClean="0">
                <a:latin typeface="Arial" panose="020B0604020202020204" pitchFamily="34" charset="0"/>
              </a:rPr>
              <a:t>-- If something else happens, then the surface was not a proper 2-manifold in the first place.</a:t>
            </a:r>
          </a:p>
          <a:p>
            <a:r>
              <a:rPr lang="en-US" altLang="en-US" dirty="0" smtClean="0">
                <a:latin typeface="Arial" panose="020B0604020202020204" pitchFamily="34" charset="0"/>
              </a:rPr>
              <a:t>A Moebius band is single-sided . . . &lt;&lt; show &gt;&gt;</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35845"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655D481F-56E2-4C3A-8625-1825C46380C6}" type="slidenum">
              <a:rPr lang="en-US" altLang="en-US" sz="1000" smtClean="0">
                <a:latin typeface="Times New Roman" panose="02020603050405020304" pitchFamily="18" charset="0"/>
              </a:rPr>
              <a:pPr/>
              <a:t>13</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662127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dirty="0" smtClean="0">
                <a:solidFill>
                  <a:schemeClr val="tx1"/>
                </a:solidFill>
              </a:rPr>
              <a:t>And so is this surface.  Often there is a quick way to determine surface </a:t>
            </a:r>
            <a:r>
              <a:rPr lang="en-US" dirty="0" err="1" smtClean="0">
                <a:solidFill>
                  <a:schemeClr val="tx1"/>
                </a:solidFill>
              </a:rPr>
              <a:t>orientability</a:t>
            </a:r>
            <a:r>
              <a:rPr lang="en-US" dirty="0" smtClean="0">
                <a:solidFill>
                  <a:schemeClr val="tx1"/>
                </a:solidFill>
              </a:rPr>
              <a:t>:</a:t>
            </a:r>
            <a:br>
              <a:rPr lang="en-US" dirty="0" smtClean="0">
                <a:solidFill>
                  <a:schemeClr val="tx1"/>
                </a:solidFill>
              </a:rPr>
            </a:br>
            <a:r>
              <a:rPr lang="en-US" dirty="0" smtClean="0">
                <a:solidFill>
                  <a:schemeClr val="tx1"/>
                </a:solidFill>
              </a:rPr>
              <a:t>If you can </a:t>
            </a:r>
            <a:r>
              <a:rPr lang="en-US" u="sng" dirty="0" smtClean="0">
                <a:solidFill>
                  <a:schemeClr val="tx1"/>
                </a:solidFill>
              </a:rPr>
              <a:t>find  a path  </a:t>
            </a:r>
            <a:r>
              <a:rPr lang="en-US" dirty="0" smtClean="0">
                <a:solidFill>
                  <a:schemeClr val="tx1"/>
                </a:solidFill>
              </a:rPr>
              <a:t>to get from “one side” to “the same point on other side” without stepping across a rim, it is a </a:t>
            </a:r>
            <a:r>
              <a:rPr lang="en-US" u="sng" dirty="0" smtClean="0">
                <a:solidFill>
                  <a:schemeClr val="tx1"/>
                </a:solidFill>
              </a:rPr>
              <a:t>single-sided surface</a:t>
            </a:r>
            <a:r>
              <a:rPr lang="en-US" dirty="0" smtClean="0">
                <a:solidFill>
                  <a:schemeClr val="tx1"/>
                </a:solidFill>
              </a:rPr>
              <a:t>.  Flood-fill-painting this surface would cover everything</a:t>
            </a:r>
            <a:r>
              <a:rPr lang="en-US" baseline="0" dirty="0" smtClean="0">
                <a:solidFill>
                  <a:schemeClr val="tx1"/>
                </a:solidFill>
              </a:rPr>
              <a:t> with the first color applied.</a:t>
            </a:r>
            <a:endParaRPr lang="en-US" dirty="0" smtClean="0">
              <a:solidFill>
                <a:schemeClr val="tx1"/>
              </a:solidFill>
            </a:endParaRPr>
          </a:p>
          <a:p>
            <a:pPr>
              <a:defRPr/>
            </a:pPr>
            <a:endParaRPr lang="en-US" dirty="0"/>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37893"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51AE3525-7D51-437C-9367-2059225F38E4}" type="slidenum">
              <a:rPr lang="en-US" altLang="en-US" sz="1000" smtClean="0">
                <a:latin typeface="Times New Roman" panose="02020603050405020304" pitchFamily="18" charset="0"/>
              </a:rPr>
              <a:pPr/>
              <a:t>14</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997914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leaves us with the 3</a:t>
            </a:r>
            <a:r>
              <a:rPr lang="en-US" baseline="30000" dirty="0" smtClean="0"/>
              <a:t>rd</a:t>
            </a:r>
            <a:r>
              <a:rPr lang="en-US" dirty="0" smtClean="0"/>
              <a:t> characteristic:  The </a:t>
            </a:r>
            <a:r>
              <a:rPr lang="en-US" u="sng" dirty="0" smtClean="0"/>
              <a:t>connectivity</a:t>
            </a:r>
            <a:r>
              <a:rPr lang="en-US" dirty="0" smtClean="0"/>
              <a:t> of the surface.</a:t>
            </a:r>
          </a:p>
          <a:p>
            <a:r>
              <a:rPr lang="en-US" dirty="0" smtClean="0"/>
              <a:t>Let’s first deal with some well-behaved surfaces, like the surface of a smooth physical object.</a:t>
            </a:r>
          </a:p>
          <a:p>
            <a:r>
              <a:rPr lang="en-US" dirty="0" smtClean="0"/>
              <a:t>In the top row</a:t>
            </a:r>
            <a:r>
              <a:rPr lang="en-US" baseline="0" dirty="0" smtClean="0"/>
              <a:t> are some mathematical surfaces, like a sphere, a torus, a 2-hole torus and a 3-hole torus; and in the bottom row are some corresponding physical objects you may find at your breakfast table.  The genus is defined as the number of independent, closed-loop cuts . . .  </a:t>
            </a:r>
            <a:br>
              <a:rPr lang="en-US" baseline="0" dirty="0" smtClean="0"/>
            </a:br>
            <a:r>
              <a:rPr lang="en-US" baseline="0" dirty="0" smtClean="0"/>
              <a:t>For these simple objects it is simply the number of tunnels going through a solid blob of material – or, alternately, the maximum number of handles or loops you could cut open without this object falling apart.</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15</a:t>
            </a:fld>
            <a:endParaRPr lang="en-US" altLang="en-US"/>
          </a:p>
        </p:txBody>
      </p:sp>
    </p:spTree>
    <p:extLst>
      <p:ext uri="{BB962C8B-B14F-4D97-AF65-F5344CB8AC3E}">
        <p14:creationId xmlns:p14="http://schemas.microsoft.com/office/powerpoint/2010/main" val="3784799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solidFill>
                  <a:schemeClr val="tx1"/>
                </a:solidFill>
                <a:latin typeface="Arial" panose="020B0604020202020204" pitchFamily="34" charset="0"/>
              </a:rPr>
              <a:t>Here is a more complicated handle-body of</a:t>
            </a:r>
            <a:r>
              <a:rPr lang="en-US" altLang="en-US" baseline="0" dirty="0" smtClean="0">
                <a:solidFill>
                  <a:schemeClr val="tx1"/>
                </a:solidFill>
                <a:latin typeface="Arial" panose="020B0604020202020204" pitchFamily="34" charset="0"/>
              </a:rPr>
              <a:t> genus 4.  It has </a:t>
            </a:r>
            <a:r>
              <a:rPr lang="en-US" altLang="en-US" u="sng" baseline="0" dirty="0" smtClean="0">
                <a:solidFill>
                  <a:schemeClr val="tx1"/>
                </a:solidFill>
                <a:latin typeface="Arial" panose="020B0604020202020204" pitchFamily="34" charset="0"/>
              </a:rPr>
              <a:t>four</a:t>
            </a:r>
            <a:r>
              <a:rPr lang="en-US" altLang="en-US" baseline="0" dirty="0" smtClean="0">
                <a:solidFill>
                  <a:schemeClr val="tx1"/>
                </a:solidFill>
                <a:latin typeface="Arial" panose="020B0604020202020204" pitchFamily="34" charset="0"/>
              </a:rPr>
              <a:t> tunnels.  So you can cut   up to four handles and still keep the result in one piece.  In blue, green, and red, I show 3 possible combinations of 4 loop cuts that do not interfere with one another.  But after any of these sets of four cuts have been made, we are done;  any additional closed-loop cut would split the surface apart.</a:t>
            </a:r>
          </a:p>
          <a:p>
            <a:endParaRPr lang="en-US" altLang="en-US" dirty="0" smtClean="0">
              <a:solidFill>
                <a:schemeClr val="tx1"/>
              </a:solidFill>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39941"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D473D70A-A096-4E35-9CDF-EB4363116A19}" type="slidenum">
              <a:rPr lang="en-US" altLang="en-US" sz="1000" smtClean="0">
                <a:latin typeface="Times New Roman" panose="02020603050405020304" pitchFamily="18" charset="0"/>
              </a:rPr>
              <a:pPr/>
              <a:t>16</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414823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solidFill>
                  <a:schemeClr val="tx1"/>
                </a:solidFill>
                <a:latin typeface="Arial" panose="020B0604020202020204" pitchFamily="34" charset="0"/>
              </a:rPr>
              <a:t>Now we look at the case of </a:t>
            </a:r>
            <a:r>
              <a:rPr lang="en-US" altLang="en-US" u="sng" dirty="0" smtClean="0">
                <a:solidFill>
                  <a:schemeClr val="tx1"/>
                </a:solidFill>
                <a:latin typeface="Arial" panose="020B0604020202020204" pitchFamily="34" charset="0"/>
              </a:rPr>
              <a:t>open surfaces with borders</a:t>
            </a:r>
            <a:r>
              <a:rPr lang="en-US" altLang="en-US" dirty="0" smtClean="0">
                <a:solidFill>
                  <a:schemeClr val="tx1"/>
                </a:solidFill>
                <a:latin typeface="Arial" panose="020B0604020202020204" pitchFamily="34" charset="0"/>
              </a:rPr>
              <a:t>.   I show a few disks with a varying number of punctures or holes.  All of them have genus 0:  </a:t>
            </a:r>
            <a:r>
              <a:rPr lang="en-US" altLang="en-US" u="sng" dirty="0" smtClean="0">
                <a:solidFill>
                  <a:schemeClr val="tx1"/>
                </a:solidFill>
                <a:latin typeface="Arial" panose="020B0604020202020204" pitchFamily="34" charset="0"/>
              </a:rPr>
              <a:t>The number of punctures does not change the genus.</a:t>
            </a:r>
            <a:endParaRPr lang="en-US" altLang="en-US" dirty="0" smtClean="0">
              <a:solidFill>
                <a:schemeClr val="tx1"/>
              </a:solidFill>
              <a:latin typeface="Arial" panose="020B0604020202020204" pitchFamily="34" charset="0"/>
            </a:endParaRPr>
          </a:p>
          <a:p>
            <a:r>
              <a:rPr lang="en-US" altLang="en-US" dirty="0" smtClean="0">
                <a:solidFill>
                  <a:schemeClr val="tx1"/>
                </a:solidFill>
                <a:latin typeface="Arial" panose="020B0604020202020204" pitchFamily="34" charset="0"/>
              </a:rPr>
              <a:t>Any closed loop would partition</a:t>
            </a:r>
            <a:r>
              <a:rPr lang="en-US" altLang="en-US" baseline="0" dirty="0" smtClean="0">
                <a:solidFill>
                  <a:schemeClr val="tx1"/>
                </a:solidFill>
                <a:latin typeface="Arial" panose="020B0604020202020204" pitchFamily="34" charset="0"/>
              </a:rPr>
              <a:t> the surface – whether there are punctures present or not!</a:t>
            </a:r>
          </a:p>
          <a:p>
            <a:r>
              <a:rPr lang="en-US" altLang="en-US" baseline="0" dirty="0" smtClean="0">
                <a:solidFill>
                  <a:schemeClr val="tx1"/>
                </a:solidFill>
                <a:latin typeface="Arial" panose="020B0604020202020204" pitchFamily="34" charset="0"/>
              </a:rPr>
              <a:t>NOTE that:   punctures are different from tunnels:  they go from one side of the surface to the other and have sharp rims.</a:t>
            </a:r>
          </a:p>
          <a:p>
            <a:r>
              <a:rPr lang="en-US" altLang="en-US" baseline="0" dirty="0" smtClean="0">
                <a:solidFill>
                  <a:schemeClr val="tx1"/>
                </a:solidFill>
                <a:latin typeface="Arial" panose="020B0604020202020204" pitchFamily="34" charset="0"/>
              </a:rPr>
              <a:t>Also: REMEMBER:  A disk is of genus zero.  It can be seen as sphere with one puncture, the rim of which is then stretched out.</a:t>
            </a:r>
            <a:endParaRPr lang="en-US" altLang="en-US" dirty="0" smtClean="0">
              <a:solidFill>
                <a:schemeClr val="tx1"/>
              </a:solidFill>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39941"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D473D70A-A096-4E35-9CDF-EB4363116A19}" type="slidenum">
              <a:rPr lang="en-US" altLang="en-US" sz="1000" smtClean="0">
                <a:latin typeface="Times New Roman" panose="02020603050405020304" pitchFamily="18" charset="0"/>
              </a:rPr>
              <a:pPr/>
              <a:t>17</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956622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Here is a 2-manifold sculpture … Trying to analyze it, we can easily find the #</a:t>
            </a:r>
            <a:r>
              <a:rPr lang="en-US" altLang="en-US" baseline="0" dirty="0" smtClean="0">
                <a:latin typeface="Arial" panose="020B0604020202020204" pitchFamily="34" charset="0"/>
              </a:rPr>
              <a:t> of borders (3) and see that it is double sided, because it has two different patinas on the two sides of this surface.  But what is its genus??  How many tunnels are there?  Or is this just a warped disk with some punctures?</a:t>
            </a:r>
          </a:p>
          <a:p>
            <a:r>
              <a:rPr lang="en-US" altLang="en-US" baseline="0" dirty="0" smtClean="0">
                <a:latin typeface="Arial" panose="020B0604020202020204" pitchFamily="34" charset="0"/>
              </a:rPr>
              <a:t>Fortunately, there is another tool to </a:t>
            </a:r>
            <a:r>
              <a:rPr lang="en-US" altLang="en-US" u="sng" baseline="0" dirty="0" smtClean="0">
                <a:latin typeface="Arial" panose="020B0604020202020204" pitchFamily="34" charset="0"/>
              </a:rPr>
              <a:t>analyze connectivity</a:t>
            </a:r>
            <a:r>
              <a:rPr lang="en-US" altLang="en-US" baseline="0" dirty="0" smtClean="0">
                <a:latin typeface="Arial" panose="020B0604020202020204" pitchFamily="34" charset="0"/>
              </a:rPr>
              <a:t>.  It is called </a:t>
            </a:r>
            <a:r>
              <a:rPr lang="en-US" altLang="en-US" u="sng" baseline="0" dirty="0" smtClean="0">
                <a:latin typeface="Arial" panose="020B0604020202020204" pitchFamily="34" charset="0"/>
              </a:rPr>
              <a:t>Euler Characteristic:</a:t>
            </a:r>
            <a:r>
              <a:rPr lang="en-US" altLang="en-US" baseline="0" dirty="0" smtClean="0">
                <a:latin typeface="Arial" panose="020B0604020202020204" pitchFamily="34" charset="0"/>
              </a:rPr>
              <a:t> …</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33797"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D9DAAB26-A1CE-4A5F-9BEE-685683449C0F}" type="slidenum">
              <a:rPr lang="en-US" altLang="en-US" sz="1000" smtClean="0">
                <a:latin typeface="Times New Roman" panose="02020603050405020304" pitchFamily="18" charset="0"/>
              </a:rPr>
              <a:pPr/>
              <a:t>18</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1520964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One way to find the E.C. is to draw a mesh onto the surface, and then apply the formula that E.C. is equal to # of V-E+F.</a:t>
            </a:r>
            <a:br>
              <a:rPr lang="en-US" altLang="en-US" dirty="0" smtClean="0">
                <a:latin typeface="Arial" panose="020B0604020202020204" pitchFamily="34" charset="0"/>
              </a:rPr>
            </a:br>
            <a:r>
              <a:rPr lang="en-US" altLang="en-US" dirty="0" smtClean="0">
                <a:latin typeface="Arial" panose="020B0604020202020204" pitchFamily="34" charset="0"/>
              </a:rPr>
              <a:t>Here I show the calculations for the regular Platonic Solids.  The result is always 2;</a:t>
            </a:r>
            <a:r>
              <a:rPr lang="en-US" altLang="en-US" baseline="0" dirty="0" smtClean="0">
                <a:latin typeface="Arial" panose="020B0604020202020204" pitchFamily="34" charset="0"/>
              </a:rPr>
              <a:t> because all of these are genus-zero surfaces with no borders.</a:t>
            </a:r>
            <a:endParaRPr lang="en-US" altLang="en-US" dirty="0" smtClean="0">
              <a:latin typeface="Arial" panose="020B0604020202020204" pitchFamily="34" charset="0"/>
            </a:endParaRPr>
          </a:p>
          <a:p>
            <a:r>
              <a:rPr lang="en-US" altLang="en-US" dirty="0" smtClean="0">
                <a:latin typeface="Arial" panose="020B0604020202020204" pitchFamily="34" charset="0"/>
              </a:rPr>
              <a:t>We can</a:t>
            </a:r>
            <a:r>
              <a:rPr lang="en-US" altLang="en-US" baseline="0" dirty="0" smtClean="0">
                <a:latin typeface="Arial" panose="020B0604020202020204" pitchFamily="34" charset="0"/>
              </a:rPr>
              <a:t> also draw corresponding meshes onto a sphere or onto other smooth surfaces.</a:t>
            </a:r>
          </a:p>
          <a:p>
            <a:r>
              <a:rPr lang="en-US" altLang="en-US" baseline="0" dirty="0" smtClean="0">
                <a:latin typeface="Arial" panose="020B0604020202020204" pitchFamily="34" charset="0"/>
              </a:rPr>
              <a:t>On the beach ball in the lower left, we have the same number of faces as there are edges.  There are two vertices, the N-pole and the S-pole; so the E.C. is again just 2.</a:t>
            </a:r>
            <a:endParaRPr lang="en-US" altLang="en-US" dirty="0" smtClean="0">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Arial" panose="020B0604020202020204" pitchFamily="34" charset="0"/>
              </a:rPr>
              <a:t>Then we apply the simple formula at the bottom to calculate</a:t>
            </a:r>
            <a:r>
              <a:rPr lang="en-US" altLang="en-US" baseline="0" dirty="0" smtClean="0">
                <a:latin typeface="Arial" panose="020B0604020202020204" pitchFamily="34" charset="0"/>
              </a:rPr>
              <a:t> the genus of the surface. For all objects on this slide, the result is genus = zero.</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7413"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670AE35E-3998-4970-823D-225702344D6E}" type="slidenum">
              <a:rPr lang="en-US" altLang="en-US" sz="1000" smtClean="0">
                <a:latin typeface="Times New Roman" panose="02020603050405020304" pitchFamily="18" charset="0"/>
              </a:rPr>
              <a:pPr/>
              <a:t>19</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4594875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Let’s look at the Euler Characteristic</a:t>
            </a:r>
            <a:r>
              <a:rPr lang="en-US" altLang="en-US" baseline="0" dirty="0" smtClean="0">
                <a:latin typeface="Arial" panose="020B0604020202020204" pitchFamily="34" charset="0"/>
              </a:rPr>
              <a:t> for open surfaces with borders. </a:t>
            </a:r>
            <a:r>
              <a:rPr lang="en-US" altLang="en-US" dirty="0" smtClean="0">
                <a:latin typeface="Arial" panose="020B0604020202020204" pitchFamily="34" charset="0"/>
              </a:rPr>
              <a:t>The EC of</a:t>
            </a:r>
            <a:r>
              <a:rPr lang="en-US" altLang="en-US" baseline="0" dirty="0" smtClean="0">
                <a:latin typeface="Arial" panose="020B0604020202020204" pitchFamily="34" charset="0"/>
              </a:rPr>
              <a:t> a disk-like surface patch is 1. It does not matter how we subdivide this surface into a mesh, a simple n-</a:t>
            </a:r>
            <a:r>
              <a:rPr lang="en-US" altLang="en-US" baseline="0" dirty="0" err="1" smtClean="0">
                <a:latin typeface="Arial" panose="020B0604020202020204" pitchFamily="34" charset="0"/>
              </a:rPr>
              <a:t>gon</a:t>
            </a:r>
            <a:r>
              <a:rPr lang="en-US" altLang="en-US" baseline="0" dirty="0" smtClean="0">
                <a:latin typeface="Arial" panose="020B0604020202020204" pitchFamily="34" charset="0"/>
              </a:rPr>
              <a:t>, a set of pizza slices, or a circular rim with one vertex.</a:t>
            </a:r>
          </a:p>
          <a:p>
            <a:r>
              <a:rPr lang="en-US" altLang="en-US" baseline="0" dirty="0" smtClean="0">
                <a:latin typeface="Arial" panose="020B0604020202020204" pitchFamily="34" charset="0"/>
              </a:rPr>
              <a:t>The crucial insight is that we can construct the EC incrementally as we deform a disk into a more complex surface with many punctures and borders.</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25605"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89AB66C2-0362-45C5-91B9-F58A697ED0B5}" type="slidenum">
              <a:rPr lang="en-US" altLang="en-US" sz="1000" smtClean="0">
                <a:latin typeface="Times New Roman" panose="02020603050405020304" pitchFamily="18" charset="0"/>
              </a:rPr>
              <a:pPr/>
              <a:t>20</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948979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Here</a:t>
            </a:r>
            <a:r>
              <a:rPr lang="en-US" altLang="en-US" baseline="0" dirty="0" smtClean="0">
                <a:latin typeface="Arial" panose="020B0604020202020204" pitchFamily="34" charset="0"/>
              </a:rPr>
              <a:t> is an example: </a:t>
            </a:r>
            <a:r>
              <a:rPr lang="en-US" altLang="en-US" dirty="0" smtClean="0">
                <a:latin typeface="Arial" panose="020B0604020202020204" pitchFamily="34" charset="0"/>
              </a:rPr>
              <a:t>A ribbon is just a disk. When we close it into a loop that EC gets reduced to 0.</a:t>
            </a:r>
            <a:r>
              <a:rPr lang="en-US" altLang="en-US" baseline="0" dirty="0" smtClean="0">
                <a:latin typeface="Arial" panose="020B0604020202020204" pitchFamily="34" charset="0"/>
              </a:rPr>
              <a:t>  But depending how we close the ribbon with or without a twist we may get one or two borders.  If we get just one border, it is a Moebius band and then the genus calculates to 1.  If there is no twist or only full twists, then we get 2 borders and the surface remains 2-sided and the genus is zero.</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27653"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8E8DB24D-356C-40B7-AD7A-F28D2BF6CD2B}" type="slidenum">
              <a:rPr lang="en-US" altLang="en-US" sz="1000" smtClean="0">
                <a:latin typeface="Times New Roman" panose="02020603050405020304" pitchFamily="18" charset="0"/>
              </a:rPr>
              <a:pPr/>
              <a:t>21</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168898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Now we do this calculation</a:t>
            </a:r>
            <a:r>
              <a:rPr lang="en-US" altLang="en-US" baseline="0" dirty="0" smtClean="0">
                <a:latin typeface="Arial" panose="020B0604020202020204" pitchFamily="34" charset="0"/>
              </a:rPr>
              <a:t> </a:t>
            </a:r>
            <a:r>
              <a:rPr lang="en-US" altLang="en-US" baseline="0" smtClean="0">
                <a:latin typeface="Arial" panose="020B0604020202020204" pitchFamily="34" charset="0"/>
              </a:rPr>
              <a:t>on real </a:t>
            </a:r>
            <a:r>
              <a:rPr lang="en-US" altLang="en-US" baseline="0" dirty="0" smtClean="0">
                <a:latin typeface="Arial" panose="020B0604020202020204" pitchFamily="34" charset="0"/>
              </a:rPr>
              <a:t>sculpture</a:t>
            </a:r>
            <a:r>
              <a:rPr lang="en-US" altLang="en-US" dirty="0" smtClean="0">
                <a:latin typeface="Arial" panose="020B0604020202020204" pitchFamily="34" charset="0"/>
              </a:rPr>
              <a:t>: “Endless Ribbon” by Max Bill. This is a non-orientable Moebius-band; it has a single border. Its E.C. can be found most easily by laying a simple mesh on this surface, consisting of 2 vertices, 3 edges and a single rectangular, twisted face.  It’s E.C. thus is 0, and from this we calculate a genus of 1.</a:t>
            </a:r>
          </a:p>
          <a:p>
            <a:r>
              <a:rPr lang="en-US" altLang="en-US" dirty="0" smtClean="0">
                <a:latin typeface="Arial" panose="020B0604020202020204" pitchFamily="34" charset="0"/>
              </a:rPr>
              <a:t>And indeed there is one cut we can make on a Moebius band that keeps the surface still connected. You probably have seen this trick how a Moebius band can be cut down the middle, resulting in a double-sized, 2-sided loop with a full twist in it.</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31749"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9C779AB3-3BD9-48FB-84F1-27E8A4541851}" type="slidenum">
              <a:rPr lang="en-US" altLang="en-US" sz="1000" smtClean="0">
                <a:latin typeface="Times New Roman" panose="02020603050405020304" pitchFamily="18" charset="0"/>
              </a:rPr>
              <a:pPr/>
              <a:t>22</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9609392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Here is one of my own small sculpture. </a:t>
            </a:r>
          </a:p>
          <a:p>
            <a:r>
              <a:rPr lang="en-US" altLang="en-US" dirty="0" smtClean="0">
                <a:latin typeface="Arial" panose="020B0604020202020204" pitchFamily="34" charset="0"/>
              </a:rPr>
              <a:t>This surface is 2-sided and has</a:t>
            </a:r>
            <a:r>
              <a:rPr lang="en-US" altLang="en-US" baseline="0" dirty="0" smtClean="0">
                <a:latin typeface="Arial" panose="020B0604020202020204" pitchFamily="34" charset="0"/>
              </a:rPr>
              <a:t> a single border, consisting of 12 quarter-circle segments on a cube surface. </a:t>
            </a:r>
            <a:r>
              <a:rPr lang="en-US" altLang="en-US" dirty="0" smtClean="0">
                <a:latin typeface="Arial" panose="020B0604020202020204" pitchFamily="34" charset="0"/>
              </a:rPr>
              <a:t>It</a:t>
            </a:r>
            <a:r>
              <a:rPr lang="en-US" altLang="en-US" baseline="0" dirty="0" smtClean="0">
                <a:latin typeface="Arial" panose="020B0604020202020204" pitchFamily="34" charset="0"/>
              </a:rPr>
              <a:t> takes two cuts, shown in green to break the two tunnels and open this surface into a disk; so it’s E.C. is -1.  From this we calculate its genus to be 1, and indeed we can find a closed cutting loop that still leaves the surface completely connected.</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44037"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17872688-D184-419F-8038-63B6D1408CF3}" type="slidenum">
              <a:rPr lang="en-US" altLang="en-US" sz="1000" smtClean="0">
                <a:latin typeface="Times New Roman" panose="02020603050405020304" pitchFamily="18" charset="0"/>
              </a:rPr>
              <a:pPr/>
              <a:t>23</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7940152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Brent Collins’ “Moebius Shell” is single-sided, but it has two borders (outlined in yellow and red). Its E.C. is -1, (2 cuts are required to break all the ribbon loops).  And from this we calculate again a genus of 1.</a:t>
            </a:r>
          </a:p>
          <a:p>
            <a:r>
              <a:rPr lang="en-US" altLang="en-US" dirty="0" smtClean="0">
                <a:latin typeface="Arial" panose="020B0604020202020204" pitchFamily="34" charset="0"/>
              </a:rPr>
              <a:t>&gt;&gt;&gt; On</a:t>
            </a:r>
            <a:r>
              <a:rPr lang="en-US" altLang="en-US" baseline="0" dirty="0" smtClean="0">
                <a:latin typeface="Arial" panose="020B0604020202020204" pitchFamily="34" charset="0"/>
              </a:rPr>
              <a:t> this surface w</a:t>
            </a:r>
            <a:r>
              <a:rPr lang="en-US" altLang="en-US" dirty="0" smtClean="0">
                <a:latin typeface="Arial" panose="020B0604020202020204" pitchFamily="34" charset="0"/>
              </a:rPr>
              <a:t>e can make ONE cut – either along the blue OR the green curve and keep the surface still connected – but not both! Since the two curves intersect each other, the second one would no longer be a closed loop.</a:t>
            </a:r>
          </a:p>
          <a:p>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50181"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3155E89F-EABE-4059-85E5-C6D830BD66A9}" type="slidenum">
              <a:rPr lang="en-US" altLang="en-US" sz="1000" smtClean="0">
                <a:latin typeface="Times New Roman" panose="02020603050405020304" pitchFamily="18" charset="0"/>
              </a:rPr>
              <a:pPr/>
              <a:t>24</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19498118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seen the basic operation of surface classification.  But this is not something you learn 20 minutes. If you are interested,</a:t>
            </a:r>
            <a:r>
              <a:rPr lang="en-US" baseline="0" dirty="0" smtClean="0"/>
              <a:t> I will give two one-hour workshops this afternoon, where we go over these steps again in more detail and with lots of little models to practice on.</a:t>
            </a:r>
          </a:p>
          <a:p>
            <a:r>
              <a:rPr lang="en-US" baseline="0" dirty="0" smtClean="0"/>
              <a:t>Now for the next 5 minutes, I will just give you some eye-candy of several 2-manifold sculptures and show the result of the classification analysis.</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25</a:t>
            </a:fld>
            <a:endParaRPr lang="en-US" altLang="en-US"/>
          </a:p>
        </p:txBody>
      </p:sp>
    </p:spTree>
    <p:extLst>
      <p:ext uri="{BB962C8B-B14F-4D97-AF65-F5344CB8AC3E}">
        <p14:creationId xmlns:p14="http://schemas.microsoft.com/office/powerpoint/2010/main" val="20191000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Here we come back to Perry’s “Tetra” sculpture. This surface is two-sided; it has 4 borders. It takes 3</a:t>
            </a:r>
            <a:r>
              <a:rPr lang="en-US" altLang="en-US" baseline="0" dirty="0" smtClean="0">
                <a:latin typeface="Arial" panose="020B0604020202020204" pitchFamily="34" charset="0"/>
              </a:rPr>
              <a:t> cuts to break all the ribbon loops, so its EC is -2</a:t>
            </a:r>
            <a:r>
              <a:rPr lang="en-US" altLang="en-US" dirty="0" smtClean="0">
                <a:latin typeface="Arial" panose="020B0604020202020204" pitchFamily="34" charset="0"/>
              </a:rPr>
              <a:t> and its genus is zero.</a:t>
            </a:r>
          </a:p>
          <a:p>
            <a:r>
              <a:rPr lang="en-US" altLang="en-US" dirty="0" smtClean="0">
                <a:latin typeface="Arial" panose="020B0604020202020204" pitchFamily="34" charset="0"/>
              </a:rPr>
              <a:t>Being double-sided and of genus 0, means it is topologically equivalent to a </a:t>
            </a:r>
            <a:r>
              <a:rPr lang="en-US" altLang="en-US" u="sng" dirty="0" smtClean="0">
                <a:latin typeface="Arial" panose="020B0604020202020204" pitchFamily="34" charset="0"/>
              </a:rPr>
              <a:t>sphere</a:t>
            </a:r>
            <a:r>
              <a:rPr lang="en-US" altLang="en-US" dirty="0" smtClean="0">
                <a:latin typeface="Arial" panose="020B0604020202020204" pitchFamily="34" charset="0"/>
              </a:rPr>
              <a:t>; and the fact that is has four borders means that the </a:t>
            </a:r>
            <a:r>
              <a:rPr lang="en-US" altLang="en-US" u="sng" dirty="0" smtClean="0">
                <a:latin typeface="Arial" panose="020B0604020202020204" pitchFamily="34" charset="0"/>
              </a:rPr>
              <a:t>sphere has four punctures</a:t>
            </a:r>
            <a:r>
              <a:rPr lang="en-US" altLang="en-US" dirty="0" smtClean="0">
                <a:latin typeface="Arial" panose="020B0604020202020204" pitchFamily="34" charset="0"/>
              </a:rPr>
              <a:t>. On this surface there are no closed-loop cuts that leave this surface connected!</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52229"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F61831EE-0870-4374-9A68-4522E89DB6A0}" type="slidenum">
              <a:rPr lang="en-US" altLang="en-US" sz="1000" smtClean="0">
                <a:latin typeface="Times New Roman" panose="02020603050405020304" pitchFamily="18" charset="0"/>
              </a:rPr>
              <a:pPr/>
              <a:t>26</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908716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This sculpture looks somewhat similar, and is topologically exactly the same: “D2d” referring to the overall symmetry of the this shape.</a:t>
            </a:r>
          </a:p>
          <a:p>
            <a:r>
              <a:rPr lang="en-US" altLang="en-US" dirty="0" smtClean="0">
                <a:latin typeface="Arial" panose="020B0604020202020204" pitchFamily="34" charset="0"/>
              </a:rPr>
              <a:t>Here it might be easier to see that this is just a sphere with 4 large holes.  To visualize this, push the front branch with the positive diagonal slope to the back, and pull the other diagonal branch to the front; and now you can see the 4 large holes, 2 in front and 2 in the back.</a:t>
            </a:r>
          </a:p>
        </p:txBody>
      </p:sp>
      <p:sp>
        <p:nvSpPr>
          <p:cNvPr id="4" name="Header Placeholder 3"/>
          <p:cNvSpPr>
            <a:spLocks noGrp="1"/>
          </p:cNvSpPr>
          <p:nvPr>
            <p:ph type="hdr" sz="quarter"/>
          </p:nvPr>
        </p:nvSpPr>
        <p:spPr/>
        <p:txBody>
          <a:bodyPr/>
          <a:lstStyle/>
          <a:p>
            <a:pPr>
              <a:defRPr/>
            </a:pPr>
            <a:r>
              <a:rPr lang="en-US" smtClean="0">
                <a:solidFill>
                  <a:srgbClr val="000000"/>
                </a:solidFill>
              </a:rPr>
              <a:t>Granada 2003</a:t>
            </a:r>
            <a:endParaRPr lang="en-US">
              <a:solidFill>
                <a:srgbClr val="000000"/>
              </a:solidFill>
            </a:endParaRPr>
          </a:p>
        </p:txBody>
      </p:sp>
      <p:sp>
        <p:nvSpPr>
          <p:cNvPr id="54277"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647E913C-AC1E-4DB5-9094-B128621E7CA2}" type="slidenum">
              <a:rPr lang="en-US" altLang="en-US" sz="1000" smtClean="0">
                <a:solidFill>
                  <a:srgbClr val="000000"/>
                </a:solidFill>
                <a:latin typeface="Times New Roman" panose="02020603050405020304" pitchFamily="18" charset="0"/>
              </a:rPr>
              <a:pPr/>
              <a:t>27</a:t>
            </a:fld>
            <a:endParaRPr lang="en-US" altLang="en-US" sz="1000"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773253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solidFill>
                  <a:schemeClr val="tx1"/>
                </a:solidFill>
                <a:latin typeface="Arial" panose="020B0604020202020204" pitchFamily="34" charset="0"/>
              </a:rPr>
              <a:t>In this sculpture, the four 3-way junctions of the previous</a:t>
            </a:r>
            <a:r>
              <a:rPr lang="en-US" altLang="en-US" baseline="0" dirty="0" smtClean="0">
                <a:solidFill>
                  <a:schemeClr val="tx1"/>
                </a:solidFill>
                <a:latin typeface="Arial" panose="020B0604020202020204" pitchFamily="34" charset="0"/>
              </a:rPr>
              <a:t> sculptures </a:t>
            </a:r>
            <a:r>
              <a:rPr lang="en-US" altLang="en-US" dirty="0" smtClean="0">
                <a:solidFill>
                  <a:schemeClr val="tx1"/>
                </a:solidFill>
                <a:latin typeface="Arial" panose="020B0604020202020204" pitchFamily="34" charset="0"/>
              </a:rPr>
              <a:t>have been merged into two tightly coupled pairs. This surface is still double-sided; but now it has only 2 borders.  So its genus is 1; thus it is a torus with two punctures!</a:t>
            </a:r>
          </a:p>
          <a:p>
            <a:r>
              <a:rPr lang="en-US" altLang="en-US" dirty="0" smtClean="0">
                <a:solidFill>
                  <a:schemeClr val="tx1"/>
                </a:solidFill>
                <a:latin typeface="Arial" panose="020B0604020202020204" pitchFamily="34" charset="0"/>
              </a:rPr>
              <a:t>&gt;&gt;&gt; So, there must be one closed-loop cut that leaves this sculpture connected – It is indicated by the magenta line.</a:t>
            </a:r>
          </a:p>
          <a:p>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marL="0" marR="0" lvl="0" indent="0" algn="l" defTabSz="930275" rtl="0" eaLnBrk="0" fontAlgn="base" latinLnBrk="0" hangingPunct="0">
              <a:lnSpc>
                <a:spcPct val="100000"/>
              </a:lnSpc>
              <a:spcBef>
                <a:spcPct val="0"/>
              </a:spcBef>
              <a:spcAft>
                <a:spcPct val="0"/>
              </a:spcAft>
              <a:buClrTx/>
              <a:buSzTx/>
              <a:buFontTx/>
              <a:buNone/>
              <a:tabLst/>
              <a:defRPr/>
            </a:pPr>
            <a:r>
              <a:rPr kumimoji="0" lang="en-US" sz="1000" b="0" i="1" u="none" strike="noStrike" kern="1200" cap="none" spc="0" normalizeH="0" baseline="0" noProof="0" smtClean="0">
                <a:ln>
                  <a:noFill/>
                </a:ln>
                <a:solidFill>
                  <a:srgbClr val="000000"/>
                </a:solidFill>
                <a:effectLst/>
                <a:uLnTx/>
                <a:uFillTx/>
                <a:latin typeface="Times New Roman" pitchFamily="-12" charset="0"/>
                <a:ea typeface="+mn-ea"/>
                <a:cs typeface="+mn-cs"/>
              </a:rPr>
              <a:t>Granada 2003</a:t>
            </a:r>
            <a:endParaRPr kumimoji="0" lang="en-US" sz="1000" b="0" i="1" u="none" strike="noStrike" kern="1200" cap="none" spc="0" normalizeH="0" baseline="0" noProof="0">
              <a:ln>
                <a:noFill/>
              </a:ln>
              <a:solidFill>
                <a:srgbClr val="000000"/>
              </a:solidFill>
              <a:effectLst/>
              <a:uLnTx/>
              <a:uFillTx/>
              <a:latin typeface="Times New Roman" pitchFamily="-12" charset="0"/>
              <a:ea typeface="+mn-ea"/>
              <a:cs typeface="+mn-cs"/>
            </a:endParaRPr>
          </a:p>
        </p:txBody>
      </p:sp>
      <p:sp>
        <p:nvSpPr>
          <p:cNvPr id="74757"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marL="0" marR="0" lvl="0" indent="0" algn="r" defTabSz="930275" rtl="0" eaLnBrk="0" fontAlgn="base" latinLnBrk="0" hangingPunct="0">
              <a:lnSpc>
                <a:spcPct val="100000"/>
              </a:lnSpc>
              <a:spcBef>
                <a:spcPct val="0"/>
              </a:spcBef>
              <a:spcAft>
                <a:spcPct val="0"/>
              </a:spcAft>
              <a:buClrTx/>
              <a:buSzTx/>
              <a:buFontTx/>
              <a:buNone/>
              <a:tabLst/>
              <a:defRPr/>
            </a:pPr>
            <a:fld id="{2F6D668B-3D69-46A1-BB13-950B3F4C0353}"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30275" rtl="0" eaLnBrk="0" fontAlgn="base" latinLnBrk="0" hangingPunct="0">
                <a:lnSpc>
                  <a:spcPct val="100000"/>
                </a:lnSpc>
                <a:spcBef>
                  <a:spcPct val="0"/>
                </a:spcBef>
                <a:spcAft>
                  <a:spcPct val="0"/>
                </a:spcAft>
                <a:buClrTx/>
                <a:buSzTx/>
                <a:buFontTx/>
                <a:buNone/>
                <a:tabLst/>
                <a:defRPr/>
              </a:pPr>
              <a:t>28</a:t>
            </a:fld>
            <a:endPar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16589517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Arial" panose="020B0604020202020204" pitchFamily="34" charset="0"/>
              </a:rPr>
              <a:t>Now let’s look at Brent Collins’ work.  Here is his pioneering sculpture “Hyperbolic Hexagon” which started our collaboration 20 years ago.</a:t>
            </a:r>
          </a:p>
          <a:p>
            <a:r>
              <a:rPr lang="en-US" altLang="en-US" dirty="0" smtClean="0">
                <a:latin typeface="Arial" panose="020B0604020202020204" pitchFamily="34" charset="0"/>
              </a:rPr>
              <a:t>It is clearly double-sided, as the coloring on the right shows.</a:t>
            </a:r>
          </a:p>
          <a:p>
            <a:r>
              <a:rPr lang="en-US" altLang="en-US" dirty="0" smtClean="0">
                <a:latin typeface="Arial" panose="020B0604020202020204" pitchFamily="34" charset="0"/>
              </a:rPr>
              <a:t>You can see 3 borders outlined in yellow, and a 4</a:t>
            </a:r>
            <a:r>
              <a:rPr lang="en-US" altLang="en-US" baseline="30000" dirty="0" smtClean="0">
                <a:latin typeface="Arial" panose="020B0604020202020204" pitchFamily="34" charset="0"/>
              </a:rPr>
              <a:t>th</a:t>
            </a:r>
            <a:r>
              <a:rPr lang="en-US" altLang="en-US" dirty="0" smtClean="0">
                <a:latin typeface="Arial" panose="020B0604020202020204" pitchFamily="34" charset="0"/>
              </a:rPr>
              <a:t>, triangular one lies in the back.</a:t>
            </a:r>
          </a:p>
          <a:p>
            <a:r>
              <a:rPr lang="en-US" altLang="en-US" dirty="0" smtClean="0">
                <a:latin typeface="Arial" panose="020B0604020202020204" pitchFamily="34" charset="0"/>
              </a:rPr>
              <a:t>7 cuts are required to open up this surface into the topology of a simple disk, and this gives an E.C. of -6</a:t>
            </a:r>
            <a:r>
              <a:rPr lang="en-US" altLang="en-US" baseline="0" dirty="0" smtClean="0">
                <a:latin typeface="Arial" panose="020B0604020202020204" pitchFamily="34" charset="0"/>
              </a:rPr>
              <a:t> and  genus of 0.</a:t>
            </a:r>
          </a:p>
          <a:p>
            <a:r>
              <a:rPr lang="en-US" altLang="en-US" baseline="0" dirty="0" smtClean="0">
                <a:latin typeface="Arial" panose="020B0604020202020204" pitchFamily="34" charset="0"/>
              </a:rPr>
              <a:t>Once again we have a sphere with 4 punctures.</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marL="0" marR="0" lvl="0" indent="0" algn="l" defTabSz="930275" rtl="0" eaLnBrk="0" fontAlgn="base" latinLnBrk="0" hangingPunct="0">
              <a:lnSpc>
                <a:spcPct val="100000"/>
              </a:lnSpc>
              <a:spcBef>
                <a:spcPct val="0"/>
              </a:spcBef>
              <a:spcAft>
                <a:spcPct val="0"/>
              </a:spcAft>
              <a:buClrTx/>
              <a:buSzTx/>
              <a:buFontTx/>
              <a:buNone/>
              <a:tabLst/>
              <a:defRPr/>
            </a:pPr>
            <a:r>
              <a:rPr kumimoji="0" lang="en-US" sz="1000" b="0" i="1" u="none" strike="noStrike" kern="1200" cap="none" spc="0" normalizeH="0" baseline="0" noProof="0" smtClean="0">
                <a:ln>
                  <a:noFill/>
                </a:ln>
                <a:solidFill>
                  <a:srgbClr val="000000"/>
                </a:solidFill>
                <a:effectLst/>
                <a:uLnTx/>
                <a:uFillTx/>
                <a:latin typeface="Times New Roman" pitchFamily="-12" charset="0"/>
                <a:ea typeface="+mn-ea"/>
                <a:cs typeface="+mn-cs"/>
              </a:rPr>
              <a:t>Granada 2003</a:t>
            </a:r>
            <a:endParaRPr kumimoji="0" lang="en-US" sz="1000" b="0" i="1" u="none" strike="noStrike" kern="1200" cap="none" spc="0" normalizeH="0" baseline="0" noProof="0">
              <a:ln>
                <a:noFill/>
              </a:ln>
              <a:solidFill>
                <a:srgbClr val="000000"/>
              </a:solidFill>
              <a:effectLst/>
              <a:uLnTx/>
              <a:uFillTx/>
              <a:latin typeface="Times New Roman" pitchFamily="-12" charset="0"/>
              <a:ea typeface="+mn-ea"/>
              <a:cs typeface="+mn-cs"/>
            </a:endParaRPr>
          </a:p>
        </p:txBody>
      </p:sp>
      <p:sp>
        <p:nvSpPr>
          <p:cNvPr id="84997"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marL="0" marR="0" lvl="0" indent="0" algn="r" defTabSz="930275" rtl="0" eaLnBrk="0" fontAlgn="base" latinLnBrk="0" hangingPunct="0">
              <a:lnSpc>
                <a:spcPct val="100000"/>
              </a:lnSpc>
              <a:spcBef>
                <a:spcPct val="0"/>
              </a:spcBef>
              <a:spcAft>
                <a:spcPct val="0"/>
              </a:spcAft>
              <a:buClrTx/>
              <a:buSzTx/>
              <a:buFontTx/>
              <a:buNone/>
              <a:tabLst/>
              <a:defRPr/>
            </a:pPr>
            <a:fld id="{86FBA53C-4E48-4EB7-892C-AA8AF1A3F39A}"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30275" rtl="0" eaLnBrk="0" fontAlgn="base" latinLnBrk="0" hangingPunct="0">
                <a:lnSpc>
                  <a:spcPct val="100000"/>
                </a:lnSpc>
                <a:spcBef>
                  <a:spcPct val="0"/>
                </a:spcBef>
                <a:spcAft>
                  <a:spcPct val="0"/>
                </a:spcAft>
                <a:buClrTx/>
                <a:buSzTx/>
                <a:buFontTx/>
                <a:buNone/>
                <a:tabLst/>
                <a:defRPr/>
              </a:pPr>
              <a:t>29</a:t>
            </a:fld>
            <a:endPar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22726346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On the other hand, here is a sculpture of really high genus. Single-sidedness plays an important role, since we need not divide by 2 in the formula for the genus.  Higher-order saddles also help, because they provide a lot of branches for added connectivity. </a:t>
            </a:r>
          </a:p>
          <a:p>
            <a:r>
              <a:rPr lang="en-US" altLang="en-US" dirty="0" smtClean="0">
                <a:latin typeface="Arial" panose="020B0604020202020204" pitchFamily="34" charset="0"/>
              </a:rPr>
              <a:t>Here</a:t>
            </a:r>
            <a:r>
              <a:rPr lang="en-US" altLang="en-US" baseline="0" dirty="0" smtClean="0">
                <a:latin typeface="Arial" panose="020B0604020202020204" pitchFamily="34" charset="0"/>
              </a:rPr>
              <a:t> we have </a:t>
            </a:r>
            <a:r>
              <a:rPr lang="en-US" altLang="en-US" dirty="0" smtClean="0">
                <a:latin typeface="Arial" panose="020B0604020202020204" pitchFamily="34" charset="0"/>
              </a:rPr>
              <a:t>seven 4</a:t>
            </a:r>
            <a:r>
              <a:rPr lang="en-US" altLang="en-US" baseline="30000" dirty="0" smtClean="0">
                <a:latin typeface="Arial" panose="020B0604020202020204" pitchFamily="34" charset="0"/>
              </a:rPr>
              <a:t>th</a:t>
            </a:r>
            <a:r>
              <a:rPr lang="en-US" altLang="en-US" dirty="0" smtClean="0">
                <a:latin typeface="Arial" panose="020B0604020202020204" pitchFamily="34" charset="0"/>
              </a:rPr>
              <a:t>-order saddles connected into a </a:t>
            </a:r>
            <a:r>
              <a:rPr lang="en-US" altLang="en-US" dirty="0" err="1" smtClean="0">
                <a:latin typeface="Arial" panose="020B0604020202020204" pitchFamily="34" charset="0"/>
              </a:rPr>
              <a:t>Scherk</a:t>
            </a:r>
            <a:r>
              <a:rPr lang="en-US" altLang="en-US" dirty="0" smtClean="0">
                <a:latin typeface="Arial" panose="020B0604020202020204" pitchFamily="34" charset="0"/>
              </a:rPr>
              <a:t>-Collins ring, and twisted in such a way that there is only a single border curve.  And in this way we can indeed make a surface of genus 22 with a single puncture!</a:t>
            </a:r>
          </a:p>
        </p:txBody>
      </p:sp>
      <p:sp>
        <p:nvSpPr>
          <p:cNvPr id="4" name="Header Placeholder 3"/>
          <p:cNvSpPr>
            <a:spLocks noGrp="1"/>
          </p:cNvSpPr>
          <p:nvPr>
            <p:ph type="hdr" sz="quarter"/>
          </p:nvPr>
        </p:nvSpPr>
        <p:spPr/>
        <p:txBody>
          <a:bodyPr/>
          <a:lstStyle/>
          <a:p>
            <a:pPr marL="0" marR="0" lvl="0" indent="0" algn="l" defTabSz="930275" rtl="0" eaLnBrk="0" fontAlgn="base" latinLnBrk="0" hangingPunct="0">
              <a:lnSpc>
                <a:spcPct val="100000"/>
              </a:lnSpc>
              <a:spcBef>
                <a:spcPct val="0"/>
              </a:spcBef>
              <a:spcAft>
                <a:spcPct val="0"/>
              </a:spcAft>
              <a:buClrTx/>
              <a:buSzTx/>
              <a:buFontTx/>
              <a:buNone/>
              <a:tabLst/>
              <a:defRPr/>
            </a:pPr>
            <a:r>
              <a:rPr kumimoji="0" lang="en-US" sz="1000" b="0" i="1" u="none" strike="noStrike" kern="1200" cap="none" spc="0" normalizeH="0" baseline="0" noProof="0" smtClean="0">
                <a:ln>
                  <a:noFill/>
                </a:ln>
                <a:solidFill>
                  <a:srgbClr val="000000"/>
                </a:solidFill>
                <a:effectLst/>
                <a:uLnTx/>
                <a:uFillTx/>
                <a:latin typeface="Times New Roman" pitchFamily="-12" charset="0"/>
                <a:ea typeface="+mn-ea"/>
                <a:cs typeface="+mn-cs"/>
              </a:rPr>
              <a:t>Granada 2003</a:t>
            </a:r>
            <a:endParaRPr kumimoji="0" lang="en-US" sz="1000" b="0" i="1" u="none" strike="noStrike" kern="1200" cap="none" spc="0" normalizeH="0" baseline="0" noProof="0">
              <a:ln>
                <a:noFill/>
              </a:ln>
              <a:solidFill>
                <a:srgbClr val="000000"/>
              </a:solidFill>
              <a:effectLst/>
              <a:uLnTx/>
              <a:uFillTx/>
              <a:latin typeface="Times New Roman" pitchFamily="-12" charset="0"/>
              <a:ea typeface="+mn-ea"/>
              <a:cs typeface="+mn-cs"/>
            </a:endParaRPr>
          </a:p>
        </p:txBody>
      </p:sp>
      <p:sp>
        <p:nvSpPr>
          <p:cNvPr id="89093"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marL="0" marR="0" lvl="0" indent="0" algn="r" defTabSz="930275" rtl="0" eaLnBrk="0" fontAlgn="base" latinLnBrk="0" hangingPunct="0">
              <a:lnSpc>
                <a:spcPct val="100000"/>
              </a:lnSpc>
              <a:spcBef>
                <a:spcPct val="0"/>
              </a:spcBef>
              <a:spcAft>
                <a:spcPct val="0"/>
              </a:spcAft>
              <a:buClrTx/>
              <a:buSzTx/>
              <a:buFontTx/>
              <a:buNone/>
              <a:tabLst/>
              <a:defRPr/>
            </a:pPr>
            <a:fld id="{FED0FB94-5D8F-4044-B55C-9CB4056FA41C}"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30275" rtl="0" eaLnBrk="0" fontAlgn="base" latinLnBrk="0" hangingPunct="0">
                <a:lnSpc>
                  <a:spcPct val="100000"/>
                </a:lnSpc>
                <a:spcBef>
                  <a:spcPct val="0"/>
                </a:spcBef>
                <a:spcAft>
                  <a:spcPct val="0"/>
                </a:spcAft>
                <a:buClrTx/>
                <a:buSzTx/>
                <a:buFontTx/>
                <a:buNone/>
                <a:tabLst/>
                <a:defRPr/>
              </a:pPr>
              <a:t>30</a:t>
            </a:fld>
            <a:endPar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1241053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Arial" panose="020B0604020202020204" pitchFamily="34" charset="0"/>
              </a:rPr>
              <a:t>Now we come back to </a:t>
            </a:r>
            <a:r>
              <a:rPr lang="en-US" altLang="en-US" dirty="0" err="1" smtClean="0">
                <a:latin typeface="Arial" panose="020B0604020202020204" pitchFamily="34" charset="0"/>
              </a:rPr>
              <a:t>Hild’s</a:t>
            </a:r>
            <a:r>
              <a:rPr lang="en-US" altLang="en-US" dirty="0" smtClean="0">
                <a:latin typeface="Arial" panose="020B0604020202020204" pitchFamily="34" charset="0"/>
              </a:rPr>
              <a:t> sculpture:  It is a double-sided surface with a single border.  When you glue a suitably warped disk to this border, you obtain a simple two-hole torus. </a:t>
            </a:r>
            <a:r>
              <a:rPr lang="en-US" altLang="en-US" baseline="0" dirty="0" smtClean="0">
                <a:latin typeface="Arial" panose="020B0604020202020204" pitchFamily="34" charset="0"/>
              </a:rPr>
              <a:t> You can then see that this sculpture is a 2-hole torus with a single puncture.</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82949"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F2CC0E01-5398-4D73-8084-6FE4FFB7198E}" type="slidenum">
              <a:rPr lang="en-US" altLang="en-US" sz="1000" smtClean="0">
                <a:latin typeface="Times New Roman" panose="02020603050405020304" pitchFamily="18" charset="0"/>
              </a:rPr>
              <a:pPr/>
              <a:t>31</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14095391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another sculpture by Eva </a:t>
            </a:r>
            <a:r>
              <a:rPr lang="en-US" dirty="0" err="1" smtClean="0"/>
              <a:t>Hild</a:t>
            </a:r>
            <a:r>
              <a:rPr lang="en-US" baseline="0" dirty="0" smtClean="0"/>
              <a:t> and my CAD model on the right. My model is highly symmetrical and thus looks somewhat rigid.  </a:t>
            </a:r>
            <a:r>
              <a:rPr lang="en-US" baseline="0" dirty="0" err="1" smtClean="0"/>
              <a:t>Hild’s</a:t>
            </a:r>
            <a:r>
              <a:rPr lang="en-US" baseline="0" dirty="0" smtClean="0"/>
              <a:t> </a:t>
            </a:r>
            <a:r>
              <a:rPr lang="en-US" dirty="0" smtClean="0"/>
              <a:t>sculptures are more “organic”  free-form.  They are deliberately kept</a:t>
            </a:r>
            <a:r>
              <a:rPr lang="en-US" baseline="0" dirty="0" smtClean="0"/>
              <a:t> slightly asymmetrical.</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32</a:t>
            </a:fld>
            <a:endParaRPr lang="en-US" altLang="en-US"/>
          </a:p>
        </p:txBody>
      </p:sp>
    </p:spTree>
    <p:extLst>
      <p:ext uri="{BB962C8B-B14F-4D97-AF65-F5344CB8AC3E}">
        <p14:creationId xmlns:p14="http://schemas.microsoft.com/office/powerpoint/2010/main" val="13659471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a:t>
            </a:r>
            <a:r>
              <a:rPr lang="en-US" dirty="0" err="1" smtClean="0"/>
              <a:t>Hild’s</a:t>
            </a:r>
            <a:r>
              <a:rPr lang="en-US" dirty="0" smtClean="0"/>
              <a:t> more complex and more convoluted, free-form sculptures.</a:t>
            </a:r>
          </a:p>
          <a:p>
            <a:endParaRPr lang="en-US" dirty="0" smtClean="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33</a:t>
            </a:fld>
            <a:endParaRPr lang="en-US" altLang="en-US"/>
          </a:p>
        </p:txBody>
      </p:sp>
    </p:spTree>
    <p:extLst>
      <p:ext uri="{BB962C8B-B14F-4D97-AF65-F5344CB8AC3E}">
        <p14:creationId xmlns:p14="http://schemas.microsoft.com/office/powerpoint/2010/main" val="34519332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figure out the topology and connectivity of the given surface,</a:t>
            </a:r>
            <a:r>
              <a:rPr lang="en-US" baseline="0" dirty="0" smtClean="0"/>
              <a:t> I have made the simple model at the bottom.  This is an orientable surface of genus 4 with a single border.</a:t>
            </a:r>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34</a:t>
            </a:fld>
            <a:endParaRPr lang="en-US" altLang="en-US"/>
          </a:p>
        </p:txBody>
      </p:sp>
    </p:spTree>
    <p:extLst>
      <p:ext uri="{BB962C8B-B14F-4D97-AF65-F5344CB8AC3E}">
        <p14:creationId xmlns:p14="http://schemas.microsoft.com/office/powerpoint/2010/main" val="13103519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Eva also did a marvelous 12 foot tall</a:t>
            </a:r>
            <a:r>
              <a:rPr lang="en-US" baseline="0" dirty="0" smtClean="0"/>
              <a:t> </a:t>
            </a:r>
            <a:r>
              <a:rPr lang="en-US" dirty="0" smtClean="0"/>
              <a:t>snow sculpture</a:t>
            </a:r>
            <a:r>
              <a:rPr lang="en-US" baseline="0" dirty="0" smtClean="0"/>
              <a:t> a</a:t>
            </a:r>
            <a:r>
              <a:rPr lang="en-US" dirty="0" smtClean="0"/>
              <a:t>t</a:t>
            </a:r>
            <a:r>
              <a:rPr lang="en-US" baseline="0" dirty="0" smtClean="0"/>
              <a:t> the annual snow-sculpting competition in Breckenridge, CO.</a:t>
            </a:r>
            <a:endParaRPr lang="en-US" dirty="0" smtClean="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35</a:t>
            </a:fld>
            <a:endParaRPr lang="en-US" altLang="en-US"/>
          </a:p>
        </p:txBody>
      </p:sp>
    </p:spTree>
    <p:extLst>
      <p:ext uri="{BB962C8B-B14F-4D97-AF65-F5344CB8AC3E}">
        <p14:creationId xmlns:p14="http://schemas.microsoft.com/office/powerpoint/2010/main" val="20938649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analysis of</a:t>
            </a:r>
            <a:r>
              <a:rPr lang="en-US" baseline="0" dirty="0" smtClean="0"/>
              <a:t> this </a:t>
            </a:r>
            <a:r>
              <a:rPr lang="en-US" dirty="0" smtClean="0"/>
              <a:t>snow sculpture</a:t>
            </a:r>
            <a:r>
              <a:rPr lang="en-US" baseline="0" dirty="0" smtClean="0"/>
              <a:t> shows that it is 2-sided; has a single border, and is of genus 3.</a:t>
            </a:r>
            <a:endParaRPr lang="en-US" dirty="0" smtClean="0"/>
          </a:p>
        </p:txBody>
      </p:sp>
      <p:sp>
        <p:nvSpPr>
          <p:cNvPr id="4" name="Header Placeholder 3"/>
          <p:cNvSpPr>
            <a:spLocks noGrp="1"/>
          </p:cNvSpPr>
          <p:nvPr>
            <p:ph type="hdr" sz="quarter" idx="10"/>
          </p:nvPr>
        </p:nvSpPr>
        <p:spPr/>
        <p:txBody>
          <a:bodyPr/>
          <a:lstStyle/>
          <a:p>
            <a:pPr marL="0" marR="0" lvl="0" indent="0" algn="l" defTabSz="930275" rtl="0" eaLnBrk="0" fontAlgn="base" latinLnBrk="0" hangingPunct="0">
              <a:lnSpc>
                <a:spcPct val="100000"/>
              </a:lnSpc>
              <a:spcBef>
                <a:spcPct val="0"/>
              </a:spcBef>
              <a:spcAft>
                <a:spcPct val="0"/>
              </a:spcAft>
              <a:buClrTx/>
              <a:buSzTx/>
              <a:buFontTx/>
              <a:buNone/>
              <a:tabLst/>
              <a:defRPr/>
            </a:pPr>
            <a:r>
              <a:rPr kumimoji="0" lang="en-US" sz="1000" b="0" i="1" u="none" strike="noStrike" kern="1200" cap="none" spc="0" normalizeH="0" baseline="0" noProof="0" smtClean="0">
                <a:ln>
                  <a:noFill/>
                </a:ln>
                <a:solidFill>
                  <a:srgbClr val="000000"/>
                </a:solidFill>
                <a:effectLst/>
                <a:uLnTx/>
                <a:uFillTx/>
                <a:latin typeface="Times New Roman" pitchFamily="-12" charset="0"/>
                <a:ea typeface="+mn-ea"/>
                <a:cs typeface="+mn-cs"/>
              </a:rPr>
              <a:t>Granada 2003</a:t>
            </a:r>
            <a:endParaRPr kumimoji="0" lang="en-US" sz="1000" b="0" i="1" u="none" strike="noStrike" kern="1200" cap="none" spc="0" normalizeH="0" baseline="0" noProof="0">
              <a:ln>
                <a:noFill/>
              </a:ln>
              <a:solidFill>
                <a:srgbClr val="000000"/>
              </a:solidFill>
              <a:effectLst/>
              <a:uLnTx/>
              <a:uFillTx/>
              <a:latin typeface="Times New Roman" pitchFamily="-12"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30275" rtl="0" eaLnBrk="0" fontAlgn="base" latinLnBrk="0" hangingPunct="0">
              <a:lnSpc>
                <a:spcPct val="100000"/>
              </a:lnSpc>
              <a:spcBef>
                <a:spcPct val="0"/>
              </a:spcBef>
              <a:spcAft>
                <a:spcPct val="0"/>
              </a:spcAft>
              <a:buClrTx/>
              <a:buSzTx/>
              <a:buFontTx/>
              <a:buNone/>
              <a:tabLst/>
              <a:defRPr/>
            </a:pPr>
            <a:fld id="{39878F6D-4E76-4327-ADF2-1C2DC09E95A3}"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30275" rtl="0" eaLnBrk="0" fontAlgn="base" latinLnBrk="0" hangingPunct="0">
                <a:lnSpc>
                  <a:spcPct val="100000"/>
                </a:lnSpc>
                <a:spcBef>
                  <a:spcPct val="0"/>
                </a:spcBef>
                <a:spcAft>
                  <a:spcPct val="0"/>
                </a:spcAft>
                <a:buClrTx/>
                <a:buSzTx/>
                <a:buFontTx/>
                <a:buNone/>
                <a:tabLst/>
                <a:defRPr/>
              </a:pPr>
              <a:t>36</a:t>
            </a:fld>
            <a:endParaRPr kumimoji="0" lang="en-US" altLang="en-US" sz="1000" b="0" i="1"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8590905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my analysis of Eva </a:t>
            </a:r>
            <a:r>
              <a:rPr lang="en-US" dirty="0" err="1" smtClean="0"/>
              <a:t>Hild’s</a:t>
            </a:r>
            <a:r>
              <a:rPr lang="en-US" dirty="0" smtClean="0"/>
              <a:t> sculptures, I found only </a:t>
            </a:r>
            <a:r>
              <a:rPr lang="en-US" dirty="0" err="1" smtClean="0"/>
              <a:t>TWO-sided</a:t>
            </a:r>
            <a:r>
              <a:rPr lang="en-US" baseline="0" dirty="0" smtClean="0"/>
              <a:t> surfaces!</a:t>
            </a:r>
          </a:p>
          <a:p>
            <a:r>
              <a:rPr lang="en-US" baseline="0" dirty="0" smtClean="0"/>
              <a:t>Is it possible to make a single sided sculpture that looks like it might have come out of Eva </a:t>
            </a:r>
            <a:r>
              <a:rPr lang="en-US" baseline="0" dirty="0" err="1" smtClean="0"/>
              <a:t>Hild’s</a:t>
            </a:r>
            <a:r>
              <a:rPr lang="en-US" baseline="0" dirty="0" smtClean="0"/>
              <a:t> studio?</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37</a:t>
            </a:fld>
            <a:endParaRPr lang="en-US" altLang="en-US"/>
          </a:p>
        </p:txBody>
      </p:sp>
    </p:spTree>
    <p:extLst>
      <p:ext uri="{BB962C8B-B14F-4D97-AF65-F5344CB8AC3E}">
        <p14:creationId xmlns:p14="http://schemas.microsoft.com/office/powerpoint/2010/main" val="13300067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quick reminder what orientable and non-orientable surfaces may look like.</a:t>
            </a:r>
            <a:endParaRPr lang="en-US" baseline="0" dirty="0" smtClean="0"/>
          </a:p>
          <a:p>
            <a:r>
              <a:rPr lang="en-US" baseline="0" dirty="0" smtClean="0"/>
              <a:t>Cylinders and “cooling towers” are orientable and have distinct insides and outsides; but the Moebius band on the right is single-sided. </a:t>
            </a:r>
            <a:r>
              <a:rPr lang="en-US" baseline="0" dirty="0" err="1" smtClean="0"/>
              <a:t>Hild’s</a:t>
            </a:r>
            <a:r>
              <a:rPr lang="en-US" baseline="0" dirty="0" smtClean="0"/>
              <a:t> “Interruption” is clearly 2-sided, as shown by the red and blue paint.  A Klein bottle on the other hand is single-sided.</a:t>
            </a:r>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38</a:t>
            </a:fld>
            <a:endParaRPr lang="en-US" altLang="en-US"/>
          </a:p>
        </p:txBody>
      </p:sp>
    </p:spTree>
    <p:extLst>
      <p:ext uri="{BB962C8B-B14F-4D97-AF65-F5344CB8AC3E}">
        <p14:creationId xmlns:p14="http://schemas.microsoft.com/office/powerpoint/2010/main" val="29372866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err="1" smtClean="0">
                <a:solidFill>
                  <a:schemeClr val="tx1"/>
                </a:solidFill>
                <a:effectLst/>
                <a:latin typeface="Arial" charset="0"/>
                <a:ea typeface="MS PGothic" panose="020B0600070205080204" pitchFamily="34" charset="-128"/>
                <a:cs typeface="MS PGothic" charset="0"/>
              </a:rPr>
              <a:t>Hild</a:t>
            </a:r>
            <a:r>
              <a:rPr lang="en-US" sz="1200" kern="1200" dirty="0" smtClean="0">
                <a:solidFill>
                  <a:schemeClr val="tx1"/>
                </a:solidFill>
                <a:effectLst/>
                <a:latin typeface="Arial" charset="0"/>
                <a:ea typeface="MS PGothic" panose="020B0600070205080204" pitchFamily="34" charset="-128"/>
                <a:cs typeface="MS PGothic" charset="0"/>
              </a:rPr>
              <a:t> uses lots of funnel shapes.  So, one way of creating a single-sided</a:t>
            </a:r>
            <a:r>
              <a:rPr lang="en-US" sz="1200" kern="1200" baseline="0" dirty="0" smtClean="0">
                <a:solidFill>
                  <a:schemeClr val="tx1"/>
                </a:solidFill>
                <a:effectLst/>
                <a:latin typeface="Arial" charset="0"/>
                <a:ea typeface="MS PGothic" panose="020B0600070205080204" pitchFamily="34" charset="-128"/>
                <a:cs typeface="MS PGothic" charset="0"/>
              </a:rPr>
              <a:t> surface is to take 3 tunnels or cooling towers, and use a tongue to connect the top of one to the bottom of the next one in a cyclical fashion.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x-none" sz="1200" kern="1200" dirty="0" smtClean="0">
                <a:solidFill>
                  <a:schemeClr val="tx1"/>
                </a:solidFill>
                <a:effectLst/>
                <a:latin typeface="Arial" charset="0"/>
                <a:ea typeface="MS PGothic" panose="020B0600070205080204" pitchFamily="34" charset="-128"/>
                <a:cs typeface="MS PGothic" charset="0"/>
              </a:rPr>
              <a:t>The minimal </a:t>
            </a:r>
            <a:r>
              <a:rPr lang="en-US" sz="1200" kern="1200" dirty="0" smtClean="0">
                <a:solidFill>
                  <a:schemeClr val="tx1"/>
                </a:solidFill>
                <a:effectLst/>
                <a:latin typeface="Arial" charset="0"/>
                <a:ea typeface="MS PGothic" panose="020B0600070205080204" pitchFamily="34" charset="-128"/>
                <a:cs typeface="MS PGothic" charset="0"/>
              </a:rPr>
              <a:t>variant</a:t>
            </a:r>
            <a:r>
              <a:rPr lang="en-US" sz="1200" kern="1200" baseline="0" dirty="0" smtClean="0">
                <a:solidFill>
                  <a:schemeClr val="tx1"/>
                </a:solidFill>
                <a:effectLst/>
                <a:latin typeface="Arial" charset="0"/>
                <a:ea typeface="MS PGothic" panose="020B0600070205080204" pitchFamily="34" charset="-128"/>
                <a:cs typeface="MS PGothic" charset="0"/>
              </a:rPr>
              <a:t> </a:t>
            </a:r>
            <a:r>
              <a:rPr lang="x-none" sz="1200" kern="1200" dirty="0" smtClean="0">
                <a:solidFill>
                  <a:schemeClr val="tx1"/>
                </a:solidFill>
                <a:effectLst/>
                <a:latin typeface="Arial" charset="0"/>
                <a:ea typeface="MS PGothic" panose="020B0600070205080204" pitchFamily="34" charset="-128"/>
                <a:cs typeface="MS PGothic" charset="0"/>
              </a:rPr>
              <a:t>of this approach is a single tower with a helical </a:t>
            </a:r>
            <a:r>
              <a:rPr lang="en-US" sz="1200" kern="1200" dirty="0" smtClean="0">
                <a:solidFill>
                  <a:schemeClr val="tx1"/>
                </a:solidFill>
                <a:effectLst/>
                <a:latin typeface="Arial" charset="0"/>
                <a:ea typeface="MS PGothic" panose="020B0600070205080204" pitchFamily="34" charset="-128"/>
                <a:cs typeface="MS PGothic" charset="0"/>
              </a:rPr>
              <a:t>tongue</a:t>
            </a:r>
            <a:r>
              <a:rPr lang="x-none" sz="1200" kern="1200" dirty="0" smtClean="0">
                <a:solidFill>
                  <a:schemeClr val="tx1"/>
                </a:solidFill>
                <a:effectLst/>
                <a:latin typeface="Arial" charset="0"/>
                <a:ea typeface="MS PGothic" panose="020B0600070205080204" pitchFamily="34" charset="-128"/>
                <a:cs typeface="MS PGothic" charset="0"/>
              </a:rPr>
              <a:t> connecting the top </a:t>
            </a:r>
            <a:r>
              <a:rPr lang="en-US" sz="1200" kern="1200" dirty="0" smtClean="0">
                <a:solidFill>
                  <a:schemeClr val="tx1"/>
                </a:solidFill>
                <a:effectLst/>
                <a:latin typeface="Arial" charset="0"/>
                <a:ea typeface="MS PGothic" panose="020B0600070205080204" pitchFamily="34" charset="-128"/>
                <a:cs typeface="MS PGothic" charset="0"/>
              </a:rPr>
              <a:t>rim </a:t>
            </a:r>
            <a:r>
              <a:rPr lang="x-none" sz="1200" kern="1200" dirty="0" smtClean="0">
                <a:solidFill>
                  <a:schemeClr val="tx1"/>
                </a:solidFill>
                <a:effectLst/>
                <a:latin typeface="Arial" charset="0"/>
                <a:ea typeface="MS PGothic" panose="020B0600070205080204" pitchFamily="34" charset="-128"/>
                <a:cs typeface="MS PGothic" charset="0"/>
              </a:rPr>
              <a:t>to the bottom rim.  I </a:t>
            </a:r>
            <a:r>
              <a:rPr lang="en-US" sz="1200" kern="1200" dirty="0" smtClean="0">
                <a:solidFill>
                  <a:schemeClr val="tx1"/>
                </a:solidFill>
                <a:effectLst/>
                <a:latin typeface="Arial" charset="0"/>
                <a:ea typeface="MS PGothic" panose="020B0600070205080204" pitchFamily="34" charset="-128"/>
                <a:cs typeface="MS PGothic" charset="0"/>
              </a:rPr>
              <a:t>tried </a:t>
            </a:r>
            <a:r>
              <a:rPr lang="x-none" sz="1200" kern="1200" dirty="0" smtClean="0">
                <a:solidFill>
                  <a:schemeClr val="tx1"/>
                </a:solidFill>
                <a:effectLst/>
                <a:latin typeface="Arial" charset="0"/>
                <a:ea typeface="MS PGothic" panose="020B0600070205080204" pitchFamily="34" charset="-128"/>
                <a:cs typeface="MS PGothic" charset="0"/>
              </a:rPr>
              <a:t>a few different geometries</a:t>
            </a:r>
            <a:r>
              <a:rPr lang="en-US" sz="1200" kern="1200" dirty="0" smtClean="0">
                <a:solidFill>
                  <a:schemeClr val="tx1"/>
                </a:solidFill>
                <a:effectLst/>
                <a:latin typeface="Arial" charset="0"/>
                <a:ea typeface="MS PGothic" panose="020B0600070205080204" pitchFamily="34" charset="-128"/>
                <a:cs typeface="MS PGothic" charset="0"/>
              </a:rPr>
              <a:t>,</a:t>
            </a:r>
            <a:r>
              <a:rPr lang="x-none" sz="1200" kern="1200" dirty="0" smtClean="0">
                <a:solidFill>
                  <a:schemeClr val="tx1"/>
                </a:solidFill>
                <a:effectLst/>
                <a:latin typeface="Arial" charset="0"/>
                <a:ea typeface="MS PGothic" panose="020B0600070205080204" pitchFamily="34" charset="-128"/>
                <a:cs typeface="MS PGothic" charset="0"/>
              </a:rPr>
              <a:t> changing the length, width</a:t>
            </a:r>
            <a:r>
              <a:rPr lang="en-US" sz="1200" kern="1200" dirty="0" smtClean="0">
                <a:solidFill>
                  <a:schemeClr val="tx1"/>
                </a:solidFill>
                <a:effectLst/>
                <a:latin typeface="Arial" charset="0"/>
                <a:ea typeface="MS PGothic" panose="020B0600070205080204" pitchFamily="34" charset="-128"/>
                <a:cs typeface="MS PGothic" charset="0"/>
              </a:rPr>
              <a:t>,</a:t>
            </a:r>
            <a:r>
              <a:rPr lang="x-none" sz="1200" kern="1200" dirty="0" smtClean="0">
                <a:solidFill>
                  <a:schemeClr val="tx1"/>
                </a:solidFill>
                <a:effectLst/>
                <a:latin typeface="Arial" charset="0"/>
                <a:ea typeface="MS PGothic" panose="020B0600070205080204" pitchFamily="34" charset="-128"/>
                <a:cs typeface="MS PGothic" charset="0"/>
              </a:rPr>
              <a:t> and steepness of that ribbon</a:t>
            </a:r>
            <a:r>
              <a:rPr lang="en-US" sz="1200" kern="1200" dirty="0" smtClean="0">
                <a:solidFill>
                  <a:schemeClr val="tx1"/>
                </a:solidFill>
                <a:effectLst/>
                <a:latin typeface="Arial" charset="0"/>
                <a:ea typeface="MS PGothic" panose="020B0600070205080204" pitchFamily="34" charset="-128"/>
                <a:cs typeface="MS PGothic" charset="0"/>
              </a:rPr>
              <a:t> as shown in B, C, and D.  The last on is </a:t>
            </a:r>
            <a:r>
              <a:rPr lang="x-none" sz="1200" kern="1200" dirty="0" smtClean="0">
                <a:solidFill>
                  <a:schemeClr val="tx1"/>
                </a:solidFill>
                <a:effectLst/>
                <a:latin typeface="Arial" charset="0"/>
                <a:ea typeface="MS PGothic" panose="020B0600070205080204" pitchFamily="34" charset="-128"/>
                <a:cs typeface="MS PGothic" charset="0"/>
              </a:rPr>
              <a:t>my favorite</a:t>
            </a:r>
            <a:r>
              <a:rPr lang="en-US" sz="1200" kern="1200" dirty="0" smtClean="0">
                <a:solidFill>
                  <a:schemeClr val="tx1"/>
                </a:solidFill>
                <a:effectLst/>
                <a:latin typeface="Arial" charset="0"/>
                <a:ea typeface="MS PGothic" panose="020B0600070205080204" pitchFamily="34" charset="-128"/>
                <a:cs typeface="MS PGothic" charset="0"/>
              </a:rPr>
              <a:t>;</a:t>
            </a:r>
            <a:r>
              <a:rPr lang="x-none" sz="1200" kern="1200" dirty="0" smtClean="0">
                <a:solidFill>
                  <a:schemeClr val="tx1"/>
                </a:solidFill>
                <a:effectLst/>
                <a:latin typeface="Arial" charset="0"/>
                <a:ea typeface="MS PGothic" panose="020B0600070205080204" pitchFamily="34" charset="-128"/>
                <a:cs typeface="MS PGothic" charset="0"/>
              </a:rPr>
              <a:t> </a:t>
            </a:r>
            <a:r>
              <a:rPr lang="en-US" sz="1200" kern="1200" dirty="0" smtClean="0">
                <a:solidFill>
                  <a:schemeClr val="tx1"/>
                </a:solidFill>
                <a:effectLst/>
                <a:latin typeface="Arial" charset="0"/>
                <a:ea typeface="MS PGothic" panose="020B0600070205080204" pitchFamily="34" charset="-128"/>
                <a:cs typeface="MS PGothic" charset="0"/>
              </a:rPr>
              <a:t> I think this one would feel quite at home in </a:t>
            </a:r>
            <a:r>
              <a:rPr lang="en-US" sz="1200" kern="1200" dirty="0" err="1" smtClean="0">
                <a:solidFill>
                  <a:schemeClr val="tx1"/>
                </a:solidFill>
                <a:effectLst/>
                <a:latin typeface="Arial" charset="0"/>
                <a:ea typeface="MS PGothic" panose="020B0600070205080204" pitchFamily="34" charset="-128"/>
                <a:cs typeface="MS PGothic" charset="0"/>
              </a:rPr>
              <a:t>Hild’s</a:t>
            </a:r>
            <a:r>
              <a:rPr lang="en-US" sz="1200" kern="1200" dirty="0" smtClean="0">
                <a:solidFill>
                  <a:schemeClr val="tx1"/>
                </a:solidFill>
                <a:effectLst/>
                <a:latin typeface="Arial" charset="0"/>
                <a:ea typeface="MS PGothic" panose="020B0600070205080204" pitchFamily="34" charset="-128"/>
                <a:cs typeface="MS PGothic" charset="0"/>
              </a:rPr>
              <a:t> collection.</a:t>
            </a:r>
          </a:p>
          <a:p>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39</a:t>
            </a:fld>
            <a:endParaRPr lang="en-US" altLang="en-US"/>
          </a:p>
        </p:txBody>
      </p:sp>
    </p:spTree>
    <p:extLst>
      <p:ext uri="{BB962C8B-B14F-4D97-AF65-F5344CB8AC3E}">
        <p14:creationId xmlns:p14="http://schemas.microsoft.com/office/powerpoint/2010/main" val="13525648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S PGothic" panose="020B0600070205080204" pitchFamily="34" charset="-128"/>
                <a:cs typeface="MS PGothic" charset="0"/>
              </a:rPr>
              <a:t>Another approach starts with a double funnel, called</a:t>
            </a:r>
            <a:r>
              <a:rPr lang="en-US" sz="1200" kern="1200" baseline="0" dirty="0" smtClean="0">
                <a:solidFill>
                  <a:schemeClr val="tx1"/>
                </a:solidFill>
                <a:effectLst/>
                <a:latin typeface="Arial" charset="0"/>
                <a:ea typeface="MS PGothic" panose="020B0600070205080204" pitchFamily="34" charset="-128"/>
                <a:cs typeface="MS PGothic" charset="0"/>
              </a:rPr>
              <a:t> a “</a:t>
            </a:r>
            <a:r>
              <a:rPr lang="en-US" sz="1200" kern="1200" dirty="0" err="1" smtClean="0">
                <a:solidFill>
                  <a:schemeClr val="tx1"/>
                </a:solidFill>
                <a:effectLst/>
                <a:latin typeface="Arial" charset="0"/>
                <a:ea typeface="MS PGothic" panose="020B0600070205080204" pitchFamily="34" charset="-128"/>
                <a:cs typeface="MS PGothic" charset="0"/>
              </a:rPr>
              <a:t>Dyck</a:t>
            </a:r>
            <a:r>
              <a:rPr lang="en-US" sz="1200" kern="1200" dirty="0" smtClean="0">
                <a:solidFill>
                  <a:schemeClr val="tx1"/>
                </a:solidFill>
                <a:effectLst/>
                <a:latin typeface="Arial" charset="0"/>
                <a:ea typeface="MS PGothic" panose="020B0600070205080204" pitchFamily="34" charset="-128"/>
                <a:cs typeface="MS PGothic" charset="0"/>
              </a:rPr>
              <a:t> disk” (top left) and connects the two stubs </a:t>
            </a:r>
            <a:r>
              <a:rPr lang="en-US" sz="1200" kern="1200" baseline="0" dirty="0" smtClean="0">
                <a:solidFill>
                  <a:schemeClr val="tx1"/>
                </a:solidFill>
                <a:effectLst/>
                <a:latin typeface="Arial" charset="0"/>
                <a:ea typeface="MS PGothic" panose="020B0600070205080204" pitchFamily="34" charset="-128"/>
                <a:cs typeface="MS PGothic" charset="0"/>
              </a:rPr>
              <a:t>with a toroidal loop (top right)</a:t>
            </a:r>
            <a:r>
              <a:rPr lang="en-US" sz="1200" kern="1200" dirty="0" smtClean="0">
                <a:solidFill>
                  <a:schemeClr val="tx1"/>
                </a:solidFill>
                <a:effectLst/>
                <a:latin typeface="Arial" charset="0"/>
                <a:ea typeface="MS PGothic" panose="020B0600070205080204" pitchFamily="34" charset="-128"/>
                <a:cs typeface="MS PGothic" charset="0"/>
              </a:rPr>
              <a:t>.  However, such a toroidal handle is </a:t>
            </a:r>
            <a:r>
              <a:rPr lang="en-US" sz="1200" u="sng" kern="1200" dirty="0" smtClean="0">
                <a:solidFill>
                  <a:schemeClr val="tx1"/>
                </a:solidFill>
                <a:effectLst/>
                <a:latin typeface="Arial" charset="0"/>
                <a:ea typeface="MS PGothic" panose="020B0600070205080204" pitchFamily="34" charset="-128"/>
                <a:cs typeface="MS PGothic" charset="0"/>
              </a:rPr>
              <a:t>not</a:t>
            </a:r>
            <a:r>
              <a:rPr lang="en-US" sz="1200" kern="1200" dirty="0" smtClean="0">
                <a:solidFill>
                  <a:schemeClr val="tx1"/>
                </a:solidFill>
                <a:effectLst/>
                <a:latin typeface="Arial" charset="0"/>
                <a:ea typeface="MS PGothic" panose="020B0600070205080204" pitchFamily="34" charset="-128"/>
                <a:cs typeface="MS PGothic" charset="0"/>
              </a:rPr>
              <a:t> a typical feature in </a:t>
            </a:r>
            <a:r>
              <a:rPr lang="en-US" sz="1200" kern="1200" dirty="0" err="1" smtClean="0">
                <a:solidFill>
                  <a:schemeClr val="tx1"/>
                </a:solidFill>
                <a:effectLst/>
                <a:latin typeface="Arial" charset="0"/>
                <a:ea typeface="MS PGothic" panose="020B0600070205080204" pitchFamily="34" charset="-128"/>
                <a:cs typeface="MS PGothic" charset="0"/>
              </a:rPr>
              <a:t>Hild’s</a:t>
            </a:r>
            <a:r>
              <a:rPr lang="en-US" sz="1200" kern="1200" dirty="0" smtClean="0">
                <a:solidFill>
                  <a:schemeClr val="tx1"/>
                </a:solidFill>
                <a:effectLst/>
                <a:latin typeface="Arial" charset="0"/>
                <a:ea typeface="MS PGothic" panose="020B0600070205080204" pitchFamily="34" charset="-128"/>
                <a:cs typeface="MS PGothic" charset="0"/>
              </a:rPr>
              <a:t> artwork.</a:t>
            </a:r>
            <a:r>
              <a:rPr lang="en-US" sz="1200" kern="1200" baseline="0" dirty="0" smtClean="0">
                <a:solidFill>
                  <a:schemeClr val="tx1"/>
                </a:solidFill>
                <a:effectLst/>
                <a:latin typeface="Arial" charset="0"/>
                <a:ea typeface="MS PGothic" panose="020B0600070205080204" pitchFamily="34" charset="-128"/>
                <a:cs typeface="MS PGothic" charset="0"/>
              </a:rPr>
              <a:t>  We can get rid of it by placing 3 or more</a:t>
            </a:r>
            <a:r>
              <a:rPr lang="en-US" sz="1200" kern="1200" dirty="0" smtClean="0">
                <a:solidFill>
                  <a:schemeClr val="tx1"/>
                </a:solidFill>
                <a:effectLst/>
                <a:latin typeface="Arial" charset="0"/>
                <a:ea typeface="MS PGothic" panose="020B0600070205080204" pitchFamily="34" charset="-128"/>
                <a:cs typeface="MS PGothic" charset="0"/>
              </a:rPr>
              <a:t> </a:t>
            </a:r>
            <a:r>
              <a:rPr lang="en-US" sz="1200" kern="1200" dirty="0" err="1" smtClean="0">
                <a:solidFill>
                  <a:schemeClr val="tx1"/>
                </a:solidFill>
                <a:effectLst/>
                <a:latin typeface="Arial" charset="0"/>
                <a:ea typeface="MS PGothic" panose="020B0600070205080204" pitchFamily="34" charset="-128"/>
                <a:cs typeface="MS PGothic" charset="0"/>
              </a:rPr>
              <a:t>Dyck</a:t>
            </a:r>
            <a:r>
              <a:rPr lang="en-US" sz="1200" kern="1200" dirty="0" smtClean="0">
                <a:solidFill>
                  <a:schemeClr val="tx1"/>
                </a:solidFill>
                <a:effectLst/>
                <a:latin typeface="Arial" charset="0"/>
                <a:ea typeface="MS PGothic" panose="020B0600070205080204" pitchFamily="34" charset="-128"/>
                <a:cs typeface="MS PGothic" charset="0"/>
              </a:rPr>
              <a:t> disks into a closed loop.  Any such loop formed with an </a:t>
            </a:r>
            <a:r>
              <a:rPr lang="en-US" sz="1200" u="sng" kern="1200" dirty="0" smtClean="0">
                <a:solidFill>
                  <a:schemeClr val="tx1"/>
                </a:solidFill>
                <a:effectLst/>
                <a:latin typeface="Arial" charset="0"/>
                <a:ea typeface="MS PGothic" panose="020B0600070205080204" pitchFamily="34" charset="-128"/>
                <a:cs typeface="MS PGothic" charset="0"/>
              </a:rPr>
              <a:t>odd</a:t>
            </a:r>
            <a:r>
              <a:rPr lang="en-US" sz="1200" kern="1200" dirty="0" smtClean="0">
                <a:solidFill>
                  <a:schemeClr val="tx1"/>
                </a:solidFill>
                <a:effectLst/>
                <a:latin typeface="Arial" charset="0"/>
                <a:ea typeface="MS PGothic" panose="020B0600070205080204" pitchFamily="34" charset="-128"/>
                <a:cs typeface="MS PGothic" charset="0"/>
              </a:rPr>
              <a:t> number of disks will result in a single-sided manifold; the bottom row shows loops with 3, 5, and 7 such disks.</a:t>
            </a:r>
            <a:endParaRPr lang="en-US" dirty="0" smtClean="0"/>
          </a:p>
          <a:p>
            <a:r>
              <a:rPr lang="en-US" dirty="0" smtClean="0"/>
              <a:t>However, Eva </a:t>
            </a:r>
            <a:r>
              <a:rPr lang="en-US" dirty="0" err="1" smtClean="0"/>
              <a:t>Hild</a:t>
            </a:r>
            <a:r>
              <a:rPr lang="en-US" dirty="0" smtClean="0"/>
              <a:t> would not like such strict regularity!</a:t>
            </a:r>
            <a:endParaRPr lang="en-US" baseline="0" dirty="0" smtClean="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40</a:t>
            </a:fld>
            <a:endParaRPr lang="en-US" altLang="en-US"/>
          </a:p>
        </p:txBody>
      </p:sp>
    </p:spTree>
    <p:extLst>
      <p:ext uri="{BB962C8B-B14F-4D97-AF65-F5344CB8AC3E}">
        <p14:creationId xmlns:p14="http://schemas.microsoft.com/office/powerpoint/2010/main" val="1832322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make all </a:t>
            </a:r>
            <a:r>
              <a:rPr lang="en-US" dirty="0" err="1" smtClean="0"/>
              <a:t>Dyck</a:t>
            </a:r>
            <a:r>
              <a:rPr lang="en-US" dirty="0" smtClean="0"/>
              <a:t> disks of somewhat different sizes</a:t>
            </a:r>
            <a:r>
              <a:rPr lang="en-US" baseline="0" dirty="0" smtClean="0"/>
              <a:t> and close the loop with an additional blob as found in Eva’s sculpture “Hollow.”</a:t>
            </a:r>
            <a:endParaRPr lang="en-US" dirty="0" smtClean="0"/>
          </a:p>
          <a:p>
            <a:r>
              <a:rPr lang="en-US" dirty="0" smtClean="0"/>
              <a:t>And here you see the result of</a:t>
            </a:r>
            <a:r>
              <a:rPr lang="en-US" baseline="0" dirty="0" smtClean="0"/>
              <a:t> this “Pentagonal </a:t>
            </a:r>
            <a:r>
              <a:rPr lang="en-US" baseline="0" dirty="0" err="1" smtClean="0"/>
              <a:t>Dyck</a:t>
            </a:r>
            <a:r>
              <a:rPr lang="en-US" baseline="0" dirty="0" smtClean="0"/>
              <a:t> Cycle”.</a:t>
            </a:r>
          </a:p>
          <a:p>
            <a:r>
              <a:rPr lang="en-US" baseline="0" dirty="0" smtClean="0"/>
              <a:t>It was exhibited in the nominees’ art gallery at the 2017 Bridges conference in Waterloo.</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41</a:t>
            </a:fld>
            <a:endParaRPr lang="en-US" altLang="en-US"/>
          </a:p>
        </p:txBody>
      </p:sp>
    </p:spTree>
    <p:extLst>
      <p:ext uri="{BB962C8B-B14F-4D97-AF65-F5344CB8AC3E}">
        <p14:creationId xmlns:p14="http://schemas.microsoft.com/office/powerpoint/2010/main" val="30178431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Topology is fun!   I find it intriguing to see these relationships between different looking sculptures.</a:t>
            </a:r>
          </a:p>
          <a:p>
            <a:r>
              <a:rPr lang="en-US" altLang="en-US" dirty="0" smtClean="0">
                <a:latin typeface="Arial" panose="020B0604020202020204" pitchFamily="34" charset="0"/>
              </a:rPr>
              <a:t>Applying surface classification yields a deeper understanding of a sculpture and helps to retain a mental image of it.</a:t>
            </a:r>
          </a:p>
          <a:p>
            <a:r>
              <a:rPr lang="en-US" altLang="en-US" sz="1200" dirty="0" smtClean="0"/>
              <a:t>However -- The beauty of a sculpture does not primarily come from its </a:t>
            </a:r>
            <a:r>
              <a:rPr lang="en-US" altLang="en-US" sz="1200" u="sng" dirty="0" smtClean="0"/>
              <a:t>topology</a:t>
            </a:r>
            <a:r>
              <a:rPr lang="en-US" altLang="en-US" sz="1200" dirty="0" smtClean="0"/>
              <a:t>, but from its </a:t>
            </a:r>
            <a:r>
              <a:rPr lang="en-US" altLang="en-US" sz="1200" u="sng" dirty="0" smtClean="0"/>
              <a:t>geometry</a:t>
            </a:r>
            <a:r>
              <a:rPr lang="en-US" altLang="en-US" sz="1200" dirty="0" smtClean="0"/>
              <a:t>.</a:t>
            </a:r>
          </a:p>
          <a:p>
            <a:r>
              <a:rPr lang="en-US" altLang="en-US" sz="1200" dirty="0" smtClean="0"/>
              <a:t>That is why we need artists like Charles Perry and Eva </a:t>
            </a:r>
            <a:r>
              <a:rPr lang="en-US" altLang="en-US" sz="1200" dirty="0" err="1" smtClean="0"/>
              <a:t>Hild</a:t>
            </a:r>
            <a:r>
              <a:rPr lang="en-US" altLang="en-US" sz="1200" dirty="0" smtClean="0"/>
              <a:t> who can cast a particular topology into a beautiful geometry.</a:t>
            </a:r>
          </a:p>
          <a:p>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05477"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4BBFF265-37DE-469A-9145-C8D31A1E2D5F}" type="slidenum">
              <a:rPr lang="en-US" altLang="en-US" sz="1000" smtClean="0">
                <a:latin typeface="Times New Roman" panose="02020603050405020304" pitchFamily="18" charset="0"/>
              </a:rPr>
              <a:pPr/>
              <a:t>42</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1663428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want to hear</a:t>
            </a:r>
            <a:r>
              <a:rPr lang="en-US" baseline="0" dirty="0" smtClean="0"/>
              <a:t> more about the topology of surfaces, come to the Library.</a:t>
            </a:r>
            <a:endParaRPr lang="en-US" dirty="0" smtClean="0"/>
          </a:p>
          <a:p>
            <a:r>
              <a:rPr lang="en-US" dirty="0" smtClean="0"/>
              <a:t>I hope to see some of you there …</a:t>
            </a:r>
          </a:p>
          <a:p>
            <a:r>
              <a:rPr lang="en-US" dirty="0" smtClean="0"/>
              <a:t>At </a:t>
            </a:r>
            <a:r>
              <a:rPr lang="en-US" dirty="0" smtClean="0"/>
              <a:t>the bottom you can </a:t>
            </a:r>
            <a:r>
              <a:rPr lang="en-US" dirty="0" smtClean="0"/>
              <a:t>see, </a:t>
            </a:r>
            <a:r>
              <a:rPr lang="en-US" dirty="0" smtClean="0"/>
              <a:t>where you can find the slides that I just presented.</a:t>
            </a:r>
          </a:p>
          <a:p>
            <a:endParaRPr lang="en-US" dirty="0" smtClean="0"/>
          </a:p>
          <a:p>
            <a:r>
              <a:rPr lang="en-US" dirty="0" smtClean="0"/>
              <a:t>Questions??</a:t>
            </a:r>
          </a:p>
          <a:p>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39878F6D-4E76-4327-ADF2-1C2DC09E95A3}" type="slidenum">
              <a:rPr lang="en-US" altLang="en-US" smtClean="0"/>
              <a:pPr>
                <a:defRPr/>
              </a:pPr>
              <a:t>43</a:t>
            </a:fld>
            <a:endParaRPr lang="en-US" altLang="en-US"/>
          </a:p>
        </p:txBody>
      </p:sp>
    </p:spTree>
    <p:extLst>
      <p:ext uri="{BB962C8B-B14F-4D97-AF65-F5344CB8AC3E}">
        <p14:creationId xmlns:p14="http://schemas.microsoft.com/office/powerpoint/2010/main" val="739354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D9602F9A-AFD3-4A1B-90AA-28483155C889}" type="slidenum">
              <a:rPr lang="en-US" altLang="en-US"/>
              <a:pPr>
                <a:defRPr/>
              </a:pPr>
              <a:t>‹#›</a:t>
            </a:fld>
            <a:endParaRPr lang="en-US" altLang="en-US"/>
          </a:p>
        </p:txBody>
      </p:sp>
    </p:spTree>
    <p:extLst>
      <p:ext uri="{BB962C8B-B14F-4D97-AF65-F5344CB8AC3E}">
        <p14:creationId xmlns:p14="http://schemas.microsoft.com/office/powerpoint/2010/main" val="3371142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b="0"/>
            </a:lvl1pPr>
            <a:lvl2pPr>
              <a:defRPr b="0"/>
            </a:lvl2pPr>
            <a:lvl4pPr>
              <a:defRPr b="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607D3BD4-27F1-4113-8BA0-5B970A9EC2D9}" type="slidenum">
              <a:rPr lang="en-US" altLang="en-US"/>
              <a:pPr>
                <a:defRPr/>
              </a:pPr>
              <a:t>‹#›</a:t>
            </a:fld>
            <a:endParaRPr lang="en-US" altLang="en-US"/>
          </a:p>
        </p:txBody>
      </p:sp>
    </p:spTree>
    <p:extLst>
      <p:ext uri="{BB962C8B-B14F-4D97-AF65-F5344CB8AC3E}">
        <p14:creationId xmlns:p14="http://schemas.microsoft.com/office/powerpoint/2010/main" val="1286574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C625D930-9585-49F7-AC34-DEF18783CA6E}" type="slidenum">
              <a:rPr lang="en-US" altLang="en-US"/>
              <a:pPr>
                <a:defRPr/>
              </a:pPr>
              <a:t>‹#›</a:t>
            </a:fld>
            <a:endParaRPr lang="en-US" altLang="en-US"/>
          </a:p>
        </p:txBody>
      </p:sp>
    </p:spTree>
    <p:extLst>
      <p:ext uri="{BB962C8B-B14F-4D97-AF65-F5344CB8AC3E}">
        <p14:creationId xmlns:p14="http://schemas.microsoft.com/office/powerpoint/2010/main" val="60034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47700" y="1447800"/>
            <a:ext cx="38481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47800"/>
            <a:ext cx="38481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658D4C40-F337-4DD9-91EF-CC4505BE00C0}" type="slidenum">
              <a:rPr lang="en-US" altLang="en-US"/>
              <a:pPr>
                <a:defRPr/>
              </a:pPr>
              <a:t>‹#›</a:t>
            </a:fld>
            <a:endParaRPr lang="en-US" altLang="en-US"/>
          </a:p>
        </p:txBody>
      </p:sp>
    </p:spTree>
    <p:extLst>
      <p:ext uri="{BB962C8B-B14F-4D97-AF65-F5344CB8AC3E}">
        <p14:creationId xmlns:p14="http://schemas.microsoft.com/office/powerpoint/2010/main" val="755415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ftr" sz="quarter" idx="11"/>
          </p:nvPr>
        </p:nvSpPr>
        <p:spPr>
          <a:ln/>
        </p:spPr>
        <p:txBody>
          <a:bodyPr/>
          <a:lstStyle>
            <a:lvl1pPr>
              <a:defRPr/>
            </a:lvl1pPr>
          </a:lstStyle>
          <a:p>
            <a:pPr>
              <a:defRPr/>
            </a:pPr>
            <a:endParaRPr lang="en-US"/>
          </a:p>
        </p:txBody>
      </p:sp>
      <p:sp>
        <p:nvSpPr>
          <p:cNvPr id="9" name="Rectangle 4"/>
          <p:cNvSpPr>
            <a:spLocks noGrp="1" noChangeArrowheads="1"/>
          </p:cNvSpPr>
          <p:nvPr>
            <p:ph type="sldNum" sz="quarter" idx="12"/>
          </p:nvPr>
        </p:nvSpPr>
        <p:spPr>
          <a:ln/>
        </p:spPr>
        <p:txBody>
          <a:bodyPr/>
          <a:lstStyle>
            <a:lvl1pPr>
              <a:defRPr/>
            </a:lvl1pPr>
          </a:lstStyle>
          <a:p>
            <a:pPr>
              <a:defRPr/>
            </a:pPr>
            <a:fld id="{DC0C7D00-ACB7-4962-B0E1-EE59E14A2A7E}" type="slidenum">
              <a:rPr lang="en-US" altLang="en-US"/>
              <a:pPr>
                <a:defRPr/>
              </a:pPr>
              <a:t>‹#›</a:t>
            </a:fld>
            <a:endParaRPr lang="en-US" altLang="en-US"/>
          </a:p>
        </p:txBody>
      </p:sp>
    </p:spTree>
    <p:extLst>
      <p:ext uri="{BB962C8B-B14F-4D97-AF65-F5344CB8AC3E}">
        <p14:creationId xmlns:p14="http://schemas.microsoft.com/office/powerpoint/2010/main" val="642368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ftr" sz="quarter" idx="11"/>
          </p:nvPr>
        </p:nvSpPr>
        <p:spPr>
          <a:ln/>
        </p:spPr>
        <p:txBody>
          <a:bodyPr/>
          <a:lstStyle>
            <a:lvl1pPr>
              <a:defRPr/>
            </a:lvl1pPr>
          </a:lstStyle>
          <a:p>
            <a:pPr>
              <a:defRPr/>
            </a:pPr>
            <a:endParaRPr lang="en-US"/>
          </a:p>
        </p:txBody>
      </p:sp>
      <p:sp>
        <p:nvSpPr>
          <p:cNvPr id="5" name="Rectangle 4"/>
          <p:cNvSpPr>
            <a:spLocks noGrp="1" noChangeArrowheads="1"/>
          </p:cNvSpPr>
          <p:nvPr>
            <p:ph type="sldNum" sz="quarter" idx="12"/>
          </p:nvPr>
        </p:nvSpPr>
        <p:spPr>
          <a:ln/>
        </p:spPr>
        <p:txBody>
          <a:bodyPr/>
          <a:lstStyle>
            <a:lvl1pPr>
              <a:defRPr/>
            </a:lvl1pPr>
          </a:lstStyle>
          <a:p>
            <a:pPr>
              <a:defRPr/>
            </a:pPr>
            <a:fld id="{B91A2B3A-8923-4F59-B9C6-2649A964358A}" type="slidenum">
              <a:rPr lang="en-US" altLang="en-US"/>
              <a:pPr>
                <a:defRPr/>
              </a:pPr>
              <a:t>‹#›</a:t>
            </a:fld>
            <a:endParaRPr lang="en-US" altLang="en-US"/>
          </a:p>
        </p:txBody>
      </p:sp>
    </p:spTree>
    <p:extLst>
      <p:ext uri="{BB962C8B-B14F-4D97-AF65-F5344CB8AC3E}">
        <p14:creationId xmlns:p14="http://schemas.microsoft.com/office/powerpoint/2010/main" val="8090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ftr" sz="quarter" idx="11"/>
          </p:nvPr>
        </p:nvSpPr>
        <p:spPr>
          <a:ln/>
        </p:spPr>
        <p:txBody>
          <a:bodyPr/>
          <a:lstStyle>
            <a:lvl1pPr>
              <a:defRPr/>
            </a:lvl1pPr>
          </a:lstStyle>
          <a:p>
            <a:pPr>
              <a:defRPr/>
            </a:pPr>
            <a:endParaRPr lang="en-US"/>
          </a:p>
        </p:txBody>
      </p:sp>
      <p:sp>
        <p:nvSpPr>
          <p:cNvPr id="4" name="Rectangle 4"/>
          <p:cNvSpPr>
            <a:spLocks noGrp="1" noChangeArrowheads="1"/>
          </p:cNvSpPr>
          <p:nvPr>
            <p:ph type="sldNum" sz="quarter" idx="12"/>
          </p:nvPr>
        </p:nvSpPr>
        <p:spPr>
          <a:ln/>
        </p:spPr>
        <p:txBody>
          <a:bodyPr/>
          <a:lstStyle>
            <a:lvl1pPr>
              <a:defRPr/>
            </a:lvl1pPr>
          </a:lstStyle>
          <a:p>
            <a:pPr>
              <a:defRPr/>
            </a:pPr>
            <a:fld id="{21C07793-CFDD-4EFF-B8D4-4B06EBF2CE57}" type="slidenum">
              <a:rPr lang="en-US" altLang="en-US"/>
              <a:pPr>
                <a:defRPr/>
              </a:pPr>
              <a:t>‹#›</a:t>
            </a:fld>
            <a:endParaRPr lang="en-US" altLang="en-US"/>
          </a:p>
        </p:txBody>
      </p:sp>
    </p:spTree>
    <p:extLst>
      <p:ext uri="{BB962C8B-B14F-4D97-AF65-F5344CB8AC3E}">
        <p14:creationId xmlns:p14="http://schemas.microsoft.com/office/powerpoint/2010/main" val="1436943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82CC073A-6BED-4832-A524-C2A32171BFCD}" type="slidenum">
              <a:rPr lang="en-US" altLang="en-US"/>
              <a:pPr>
                <a:defRPr/>
              </a:pPr>
              <a:t>‹#›</a:t>
            </a:fld>
            <a:endParaRPr lang="en-US" altLang="en-US"/>
          </a:p>
        </p:txBody>
      </p:sp>
    </p:spTree>
    <p:extLst>
      <p:ext uri="{BB962C8B-B14F-4D97-AF65-F5344CB8AC3E}">
        <p14:creationId xmlns:p14="http://schemas.microsoft.com/office/powerpoint/2010/main" val="323285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8ACB571D-78E3-41BF-B6CD-EB21C47D9221}" type="slidenum">
              <a:rPr lang="en-US" altLang="en-US"/>
              <a:pPr>
                <a:defRPr/>
              </a:pPr>
              <a:t>‹#›</a:t>
            </a:fld>
            <a:endParaRPr lang="en-US" altLang="en-US"/>
          </a:p>
        </p:txBody>
      </p:sp>
    </p:spTree>
    <p:extLst>
      <p:ext uri="{BB962C8B-B14F-4D97-AF65-F5344CB8AC3E}">
        <p14:creationId xmlns:p14="http://schemas.microsoft.com/office/powerpoint/2010/main" val="4225517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E7BD2A36-FD02-469D-956B-F48E97D9A70E}" type="slidenum">
              <a:rPr lang="en-US" altLang="en-US"/>
              <a:pPr>
                <a:defRPr/>
              </a:pPr>
              <a:t>‹#›</a:t>
            </a:fld>
            <a:endParaRPr lang="en-US" altLang="en-US"/>
          </a:p>
        </p:txBody>
      </p:sp>
    </p:spTree>
    <p:extLst>
      <p:ext uri="{BB962C8B-B14F-4D97-AF65-F5344CB8AC3E}">
        <p14:creationId xmlns:p14="http://schemas.microsoft.com/office/powerpoint/2010/main" val="4065420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304800"/>
            <a:ext cx="1962150" cy="6400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47700" y="304800"/>
            <a:ext cx="5734050"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8DBCBC62-24A4-4AE0-A497-A07C1BE7AD40}" type="slidenum">
              <a:rPr lang="en-US" altLang="en-US"/>
              <a:pPr>
                <a:defRPr/>
              </a:pPr>
              <a:t>‹#›</a:t>
            </a:fld>
            <a:endParaRPr lang="en-US" altLang="en-US"/>
          </a:p>
        </p:txBody>
      </p:sp>
    </p:spTree>
    <p:extLst>
      <p:ext uri="{BB962C8B-B14F-4D97-AF65-F5344CB8AC3E}">
        <p14:creationId xmlns:p14="http://schemas.microsoft.com/office/powerpoint/2010/main" val="3562921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defRPr sz="1400">
                <a:latin typeface="Times New Roman" pitchFamily="-12" charset="0"/>
                <a:ea typeface="+mn-ea"/>
                <a:cs typeface="+mn-cs"/>
              </a:defRPr>
            </a:lvl1pPr>
          </a:lstStyle>
          <a:p>
            <a:pPr>
              <a:defRPr/>
            </a:pPr>
            <a:endParaRPr lang="en-US"/>
          </a:p>
        </p:txBody>
      </p:sp>
      <p:sp>
        <p:nvSpPr>
          <p:cNvPr id="1027"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atin typeface="Times New Roman" pitchFamily="-12" charset="0"/>
                <a:ea typeface="+mn-ea"/>
                <a:cs typeface="+mn-cs"/>
              </a:defRPr>
            </a:lvl1pPr>
          </a:lstStyle>
          <a:p>
            <a:pPr>
              <a:defRPr/>
            </a:pPr>
            <a:endParaRPr lang="en-US"/>
          </a:p>
        </p:txBody>
      </p:sp>
      <p:sp>
        <p:nvSpPr>
          <p:cNvPr id="1028"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atin typeface="Times New Roman" panose="02020603050405020304" pitchFamily="18" charset="0"/>
              </a:defRPr>
            </a:lvl1pPr>
          </a:lstStyle>
          <a:p>
            <a:pPr>
              <a:defRPr/>
            </a:pPr>
            <a:fld id="{F1EA7468-1F9C-4DF7-A61C-BCDCF5082FAC}" type="slidenum">
              <a:rPr lang="en-US" altLang="en-US"/>
              <a:pPr>
                <a:defRPr/>
              </a:pPr>
              <a:t>‹#›</a:t>
            </a:fld>
            <a:endParaRPr lang="en-US" altLang="en-US"/>
          </a:p>
        </p:txBody>
      </p:sp>
      <p:sp>
        <p:nvSpPr>
          <p:cNvPr id="1030" name="Rectangle 6"/>
          <p:cNvSpPr>
            <a:spLocks noGrp="1" noChangeArrowheads="1"/>
          </p:cNvSpPr>
          <p:nvPr>
            <p:ph type="title"/>
          </p:nvPr>
        </p:nvSpPr>
        <p:spPr bwMode="auto">
          <a:xfrm>
            <a:off x="685800" y="304800"/>
            <a:ext cx="7772400" cy="6858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 name="Rectangle 7"/>
          <p:cNvSpPr>
            <a:spLocks noGrp="1" noChangeArrowheads="1"/>
          </p:cNvSpPr>
          <p:nvPr>
            <p:ph type="body" idx="1"/>
          </p:nvPr>
        </p:nvSpPr>
        <p:spPr bwMode="auto">
          <a:xfrm>
            <a:off x="647700" y="1447800"/>
            <a:ext cx="7848600" cy="525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mj-lt"/>
          <a:ea typeface="MS PGothic" panose="020B0600070205080204" pitchFamily="34" charset="-128"/>
          <a:cs typeface="MS PGothic" charset="0"/>
        </a:defRPr>
      </a:lvl1pPr>
      <a:lvl2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ea typeface="MS PGothic" panose="020B0600070205080204" pitchFamily="34" charset="-128"/>
          <a:cs typeface="MS PGothic" charset="0"/>
        </a:defRPr>
      </a:lvl2pPr>
      <a:lvl3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ea typeface="MS PGothic" panose="020B0600070205080204" pitchFamily="34" charset="-128"/>
          <a:cs typeface="MS PGothic" charset="0"/>
        </a:defRPr>
      </a:lvl3pPr>
      <a:lvl4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ea typeface="MS PGothic" panose="020B0600070205080204" pitchFamily="34" charset="-128"/>
          <a:cs typeface="MS PGothic" charset="0"/>
        </a:defRPr>
      </a:lvl4pPr>
      <a:lvl5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ea typeface="MS PGothic" panose="020B0600070205080204" pitchFamily="34" charset="-128"/>
          <a:cs typeface="MS PGothic" charset="0"/>
        </a:defRPr>
      </a:lvl5pPr>
      <a:lvl6pPr marL="457200"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defRPr>
      </a:lvl6pPr>
      <a:lvl7pPr marL="914400"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defRPr>
      </a:lvl7pPr>
      <a:lvl8pPr marL="1371600"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defRPr>
      </a:lvl8pPr>
      <a:lvl9pPr marL="1828800"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50000"/>
        </a:spcBef>
        <a:spcAft>
          <a:spcPct val="0"/>
        </a:spcAft>
        <a:buClr>
          <a:schemeClr val="hlink"/>
        </a:buClr>
        <a:buSzPct val="75000"/>
        <a:buFont typeface="Monotype Sorts" charset="2"/>
        <a:buChar char="u"/>
        <a:defRPr sz="2800" b="1">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1">
          <a:solidFill>
            <a:schemeClr val="tx1"/>
          </a:solidFill>
          <a:latin typeface="+mn-lt"/>
          <a:ea typeface="MS PGothic" panose="020B0600070205080204" pitchFamily="34" charset="-128"/>
          <a:cs typeface="MS PGothic"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cs typeface="MS PGothic"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1">
          <a:solidFill>
            <a:schemeClr val="tx1"/>
          </a:solidFill>
          <a:latin typeface="+mn-lt"/>
          <a:ea typeface="MS PGothic" panose="020B0600070205080204" pitchFamily="34" charset="-128"/>
          <a:cs typeface="MS PGothic"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cs typeface="MS PGothic"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png"/><Relationship Id="rId9"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jpeg"/><Relationship Id="rId7" Type="http://schemas.openxmlformats.org/officeDocument/2006/relationships/image" Target="../media/image37.jpeg"/><Relationship Id="rId12"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6.jpeg"/><Relationship Id="rId11" Type="http://schemas.openxmlformats.org/officeDocument/2006/relationships/image" Target="../media/image41.png"/><Relationship Id="rId5" Type="http://schemas.openxmlformats.org/officeDocument/2006/relationships/image" Target="../media/image35.jpeg"/><Relationship Id="rId10" Type="http://schemas.openxmlformats.org/officeDocument/2006/relationships/image" Target="../media/image40.png"/><Relationship Id="rId4" Type="http://schemas.openxmlformats.org/officeDocument/2006/relationships/image" Target="../media/image34.jpeg"/><Relationship Id="rId9"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2.jpg"/></Relationships>
</file>

<file path=ppt/slides/_rels/slide2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3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jp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7.jpg"/><Relationship Id="rId4" Type="http://schemas.openxmlformats.org/officeDocument/2006/relationships/image" Target="../media/image66.jpg"/></Relationships>
</file>

<file path=ppt/slides/_rels/slide3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0.JP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22.jpg"/><Relationship Id="rId4" Type="http://schemas.openxmlformats.org/officeDocument/2006/relationships/image" Target="../media/image72.png"/></Relationships>
</file>

<file path=ppt/slides/_rels/slide3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a:xfrm>
            <a:off x="0" y="304800"/>
            <a:ext cx="9144000" cy="685800"/>
          </a:xfrm>
        </p:spPr>
        <p:txBody>
          <a:bodyPr/>
          <a:lstStyle/>
          <a:p>
            <a:pPr>
              <a:defRPr/>
            </a:pPr>
            <a:r>
              <a:rPr lang="en-US" altLang="en-US" sz="3200" dirty="0" smtClean="0">
                <a:latin typeface="Helvetica" panose="020B0604020202020204" pitchFamily="34" charset="0"/>
              </a:rPr>
              <a:t>MSRI, Celebration of Mind,  October 15, 2017</a:t>
            </a:r>
          </a:p>
        </p:txBody>
      </p:sp>
      <p:sp>
        <p:nvSpPr>
          <p:cNvPr id="4099" name="Rectangle 3"/>
          <p:cNvSpPr>
            <a:spLocks noGrp="1" noChangeArrowheads="1"/>
          </p:cNvSpPr>
          <p:nvPr>
            <p:ph type="body" idx="1"/>
          </p:nvPr>
        </p:nvSpPr>
        <p:spPr>
          <a:xfrm>
            <a:off x="724858" y="1828800"/>
            <a:ext cx="7772400" cy="1462087"/>
          </a:xfrm>
          <a:solidFill>
            <a:schemeClr val="tx2">
              <a:lumMod val="20000"/>
              <a:lumOff val="80000"/>
            </a:schemeClr>
          </a:solidFill>
          <a:ln w="12700" cap="flat">
            <a:solidFill>
              <a:schemeClr val="bg2"/>
            </a:solidFill>
            <a:miter lim="800000"/>
            <a:headEnd/>
            <a:tailEnd/>
          </a:ln>
        </p:spPr>
        <p:txBody>
          <a:bodyPr/>
          <a:lstStyle/>
          <a:p>
            <a:pPr algn="ctr">
              <a:lnSpc>
                <a:spcPct val="90000"/>
              </a:lnSpc>
              <a:buNone/>
            </a:pPr>
            <a:r>
              <a:rPr lang="en-US" sz="4800" b="1" dirty="0" smtClean="0">
                <a:solidFill>
                  <a:schemeClr val="bg1">
                    <a:lumMod val="60000"/>
                    <a:lumOff val="40000"/>
                  </a:schemeClr>
                </a:solidFill>
              </a:rPr>
              <a:t>2-Manifold Sculptures  </a:t>
            </a:r>
            <a:r>
              <a:rPr lang="en-US" sz="4000" b="1" dirty="0" smtClean="0">
                <a:solidFill>
                  <a:schemeClr val="bg1">
                    <a:lumMod val="60000"/>
                    <a:lumOff val="40000"/>
                  </a:schemeClr>
                </a:solidFill>
              </a:rPr>
              <a:t>&amp;</a:t>
            </a:r>
            <a:r>
              <a:rPr lang="en-US" sz="4800" b="1" dirty="0" smtClean="0">
                <a:solidFill>
                  <a:schemeClr val="bg1">
                    <a:lumMod val="60000"/>
                    <a:lumOff val="40000"/>
                  </a:schemeClr>
                </a:solidFill>
              </a:rPr>
              <a:t> </a:t>
            </a:r>
            <a:br>
              <a:rPr lang="en-US" sz="4800" b="1" dirty="0" smtClean="0">
                <a:solidFill>
                  <a:schemeClr val="bg1">
                    <a:lumMod val="60000"/>
                    <a:lumOff val="40000"/>
                  </a:schemeClr>
                </a:solidFill>
              </a:rPr>
            </a:br>
            <a:r>
              <a:rPr lang="en-US" sz="4800" b="1" dirty="0" smtClean="0">
                <a:solidFill>
                  <a:schemeClr val="bg1">
                    <a:lumMod val="60000"/>
                    <a:lumOff val="40000"/>
                  </a:schemeClr>
                </a:solidFill>
              </a:rPr>
              <a:t>Surface Classification</a:t>
            </a:r>
            <a:endParaRPr lang="en-US" altLang="en-US" sz="2000" dirty="0" smtClean="0">
              <a:solidFill>
                <a:schemeClr val="bg1">
                  <a:lumMod val="60000"/>
                  <a:lumOff val="40000"/>
                </a:schemeClr>
              </a:solidFill>
              <a:latin typeface="Helvetica" panose="020B0604020202020204" pitchFamily="34" charset="0"/>
            </a:endParaRPr>
          </a:p>
        </p:txBody>
      </p:sp>
      <p:sp>
        <p:nvSpPr>
          <p:cNvPr id="4" name="Text Box 4"/>
          <p:cNvSpPr txBox="1">
            <a:spLocks noChangeArrowheads="1"/>
          </p:cNvSpPr>
          <p:nvPr/>
        </p:nvSpPr>
        <p:spPr bwMode="auto">
          <a:xfrm>
            <a:off x="1828800" y="4267200"/>
            <a:ext cx="5678157" cy="1384995"/>
          </a:xfrm>
          <a:prstGeom prst="rect">
            <a:avLst/>
          </a:prstGeom>
          <a:noFill/>
          <a:ln w="12700">
            <a:noFill/>
            <a:miter lim="800000"/>
            <a:headEnd type="none" w="sm" len="sm"/>
            <a:tailEnd type="none" w="sm" len="sm"/>
          </a:ln>
          <a:effec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gn="ctr">
              <a:defRPr/>
            </a:pPr>
            <a:r>
              <a:rPr lang="en-US" altLang="en-US" dirty="0">
                <a:latin typeface="Helvetica" panose="020B0604020202020204" pitchFamily="34" charset="0"/>
              </a:rPr>
              <a:t>Carlo H. </a:t>
            </a:r>
            <a:r>
              <a:rPr lang="en-US" altLang="en-US" dirty="0" err="1">
                <a:latin typeface="Helvetica" panose="020B0604020202020204" pitchFamily="34" charset="0"/>
              </a:rPr>
              <a:t>Séquin</a:t>
            </a:r>
            <a:r>
              <a:rPr lang="en-US" altLang="en-US" dirty="0">
                <a:latin typeface="Helvetica" panose="020B0604020202020204" pitchFamily="34" charset="0"/>
              </a:rPr>
              <a:t> </a:t>
            </a:r>
            <a:endParaRPr lang="en-US" altLang="en-US" dirty="0" smtClean="0">
              <a:latin typeface="Helvetica" panose="020B0604020202020204" pitchFamily="34" charset="0"/>
            </a:endParaRPr>
          </a:p>
          <a:p>
            <a:pPr algn="ctr">
              <a:defRPr/>
            </a:pPr>
            <a:r>
              <a:rPr lang="en-US" altLang="en-US" dirty="0" smtClean="0">
                <a:solidFill>
                  <a:schemeClr val="tx2"/>
                </a:solidFill>
                <a:effectLst>
                  <a:outerShdw blurRad="38100" dist="38100" dir="2700000" algn="tl">
                    <a:srgbClr val="000000"/>
                  </a:outerShdw>
                </a:effectLst>
              </a:rPr>
              <a:t>EECS  Computer Science Division</a:t>
            </a:r>
          </a:p>
          <a:p>
            <a:pPr algn="ctr">
              <a:defRPr/>
            </a:pPr>
            <a:r>
              <a:rPr lang="en-US" altLang="en-US" dirty="0" smtClean="0">
                <a:solidFill>
                  <a:schemeClr val="tx2"/>
                </a:solidFill>
                <a:effectLst>
                  <a:outerShdw blurRad="38100" dist="38100" dir="2700000" algn="tl">
                    <a:srgbClr val="000000"/>
                  </a:outerShdw>
                </a:effectLst>
              </a:rPr>
              <a:t>University of California,  Berkeley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a:xfrm>
            <a:off x="9808" y="1551225"/>
            <a:ext cx="9144000" cy="1178520"/>
          </a:xfrm>
        </p:spPr>
        <p:txBody>
          <a:bodyPr/>
          <a:lstStyle/>
          <a:p>
            <a:pPr>
              <a:defRPr/>
            </a:pPr>
            <a:r>
              <a:rPr lang="en-US" altLang="en-US" sz="3200" dirty="0" smtClean="0">
                <a:latin typeface="Helvetica" panose="020B0604020202020204" pitchFamily="34" charset="0"/>
              </a:rPr>
              <a:t>How mathematicians may look at sculptures by  </a:t>
            </a:r>
            <a:r>
              <a:rPr lang="en-US" altLang="en-US" sz="3200" dirty="0" smtClean="0">
                <a:solidFill>
                  <a:schemeClr val="tx1"/>
                </a:solidFill>
                <a:latin typeface="Helvetica" panose="020B0604020202020204" pitchFamily="34" charset="0"/>
              </a:rPr>
              <a:t>Eva </a:t>
            </a:r>
            <a:r>
              <a:rPr lang="en-US" altLang="en-US" sz="3200" dirty="0" err="1" smtClean="0">
                <a:solidFill>
                  <a:schemeClr val="tx1"/>
                </a:solidFill>
                <a:latin typeface="Helvetica" panose="020B0604020202020204" pitchFamily="34" charset="0"/>
              </a:rPr>
              <a:t>Hild</a:t>
            </a:r>
            <a:r>
              <a:rPr lang="en-US" altLang="en-US" sz="3200" dirty="0" smtClean="0">
                <a:solidFill>
                  <a:schemeClr val="tx1"/>
                </a:solidFill>
                <a:latin typeface="Helvetica" panose="020B0604020202020204" pitchFamily="34" charset="0"/>
              </a:rPr>
              <a:t>   </a:t>
            </a:r>
            <a:r>
              <a:rPr lang="en-US" altLang="en-US" sz="3200" dirty="0" smtClean="0">
                <a:latin typeface="Helvetica" panose="020B0604020202020204" pitchFamily="34" charset="0"/>
              </a:rPr>
              <a:t>and by   </a:t>
            </a:r>
            <a:r>
              <a:rPr lang="en-US" altLang="en-US" sz="3200" dirty="0" smtClean="0">
                <a:solidFill>
                  <a:schemeClr val="tx1"/>
                </a:solidFill>
                <a:latin typeface="Helvetica" panose="020B0604020202020204" pitchFamily="34" charset="0"/>
              </a:rPr>
              <a:t>Charles Perry</a:t>
            </a:r>
          </a:p>
        </p:txBody>
      </p:sp>
      <p:sp>
        <p:nvSpPr>
          <p:cNvPr id="7" name="Rectangle 3"/>
          <p:cNvSpPr txBox="1">
            <a:spLocks noChangeArrowheads="1"/>
          </p:cNvSpPr>
          <p:nvPr/>
        </p:nvSpPr>
        <p:spPr bwMode="auto">
          <a:xfrm>
            <a:off x="1495708" y="304801"/>
            <a:ext cx="6172200" cy="1142999"/>
          </a:xfrm>
          <a:prstGeom prst="rect">
            <a:avLst/>
          </a:prstGeom>
          <a:solidFill>
            <a:schemeClr val="tx2">
              <a:lumMod val="20000"/>
              <a:lumOff val="80000"/>
            </a:schemeClr>
          </a:solidFill>
          <a:ln w="12700" cap="flat">
            <a:solidFill>
              <a:schemeClr val="bg1"/>
            </a:solidFill>
            <a:miter lim="800000"/>
            <a:headEnd/>
            <a:tailEnd/>
          </a:ln>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cs typeface="MS PGothic"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cs typeface="MS PGothic"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cs typeface="MS PGothic"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cs typeface="MS PGothic"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algn="ctr">
              <a:lnSpc>
                <a:spcPct val="90000"/>
              </a:lnSpc>
              <a:buFont typeface="Monotype Sorts" charset="2"/>
              <a:buNone/>
            </a:pPr>
            <a:r>
              <a:rPr lang="en-US" sz="4000" b="1" kern="0" dirty="0" smtClean="0">
                <a:solidFill>
                  <a:schemeClr val="bg1">
                    <a:lumMod val="40000"/>
                    <a:lumOff val="60000"/>
                  </a:schemeClr>
                </a:solidFill>
              </a:rPr>
              <a:t>2-Manifold Sculptures  </a:t>
            </a:r>
            <a:r>
              <a:rPr lang="en-US" sz="3200" b="1" kern="0" dirty="0" smtClean="0">
                <a:solidFill>
                  <a:schemeClr val="bg1">
                    <a:lumMod val="40000"/>
                    <a:lumOff val="60000"/>
                  </a:schemeClr>
                </a:solidFill>
              </a:rPr>
              <a:t>&amp;</a:t>
            </a:r>
            <a:r>
              <a:rPr lang="en-US" sz="4000" b="1" kern="0" dirty="0" smtClean="0">
                <a:solidFill>
                  <a:schemeClr val="bg1">
                    <a:lumMod val="40000"/>
                    <a:lumOff val="60000"/>
                  </a:schemeClr>
                </a:solidFill>
              </a:rPr>
              <a:t> </a:t>
            </a:r>
            <a:br>
              <a:rPr lang="en-US" sz="4000" b="1" kern="0" dirty="0" smtClean="0">
                <a:solidFill>
                  <a:schemeClr val="bg1">
                    <a:lumMod val="40000"/>
                    <a:lumOff val="60000"/>
                  </a:schemeClr>
                </a:solidFill>
              </a:rPr>
            </a:br>
            <a:r>
              <a:rPr lang="en-US" sz="4000" b="1" kern="0" dirty="0" smtClean="0">
                <a:solidFill>
                  <a:schemeClr val="bg1">
                    <a:lumMod val="40000"/>
                    <a:lumOff val="60000"/>
                  </a:schemeClr>
                </a:solidFill>
              </a:rPr>
              <a:t>Surface Classification</a:t>
            </a:r>
            <a:endParaRPr lang="en-US" altLang="en-US" sz="1600" kern="0" dirty="0" smtClean="0">
              <a:solidFill>
                <a:schemeClr val="bg1">
                  <a:lumMod val="40000"/>
                  <a:lumOff val="60000"/>
                </a:schemeClr>
              </a:solidFill>
              <a:latin typeface="Helvetica" panose="020B0604020202020204" pitchFamily="34" charset="0"/>
            </a:endParaRPr>
          </a:p>
        </p:txBody>
      </p:sp>
      <p:pic>
        <p:nvPicPr>
          <p:cNvPr id="2" name="Picture 1"/>
          <p:cNvPicPr>
            <a:picLocks noChangeAspect="1"/>
          </p:cNvPicPr>
          <p:nvPr/>
        </p:nvPicPr>
        <p:blipFill>
          <a:blip r:embed="rId3"/>
          <a:stretch>
            <a:fillRect/>
          </a:stretch>
        </p:blipFill>
        <p:spPr>
          <a:xfrm>
            <a:off x="381000" y="2900882"/>
            <a:ext cx="4008435" cy="306190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8481" y="2895601"/>
            <a:ext cx="4017579" cy="3572802"/>
          </a:xfrm>
          <a:prstGeom prst="rect">
            <a:avLst/>
          </a:prstGeom>
        </p:spPr>
      </p:pic>
    </p:spTree>
    <p:extLst>
      <p:ext uri="{BB962C8B-B14F-4D97-AF65-F5344CB8AC3E}">
        <p14:creationId xmlns:p14="http://schemas.microsoft.com/office/powerpoint/2010/main" val="267133261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13" y="15875"/>
            <a:ext cx="9094787"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2438400" y="152400"/>
            <a:ext cx="6477000" cy="685800"/>
          </a:xfrm>
        </p:spPr>
        <p:txBody>
          <a:bodyPr/>
          <a:lstStyle/>
          <a:p>
            <a:r>
              <a:rPr lang="en-US" altLang="en-US" smtClean="0"/>
              <a:t>Basel, Switzerland</a:t>
            </a:r>
          </a:p>
        </p:txBody>
      </p:sp>
      <p:grpSp>
        <p:nvGrpSpPr>
          <p:cNvPr id="10" name="Group 9"/>
          <p:cNvGrpSpPr>
            <a:grpSpLocks/>
          </p:cNvGrpSpPr>
          <p:nvPr/>
        </p:nvGrpSpPr>
        <p:grpSpPr bwMode="auto">
          <a:xfrm>
            <a:off x="195263" y="4114800"/>
            <a:ext cx="2930525" cy="2459038"/>
            <a:chOff x="194817" y="4114800"/>
            <a:chExt cx="2931560" cy="2458720"/>
          </a:xfrm>
        </p:grpSpPr>
        <p:pic>
          <p:nvPicPr>
            <p:cNvPr id="27655"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4817" y="4616704"/>
              <a:ext cx="2931560" cy="19568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 Placeholder 6"/>
            <p:cNvSpPr txBox="1">
              <a:spLocks/>
            </p:cNvSpPr>
            <p:nvPr/>
          </p:nvSpPr>
          <p:spPr bwMode="auto">
            <a:xfrm>
              <a:off x="685527" y="4114800"/>
              <a:ext cx="1808802" cy="501585"/>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1">
                  <a:solidFill>
                    <a:schemeClr val="tx1"/>
                  </a:solidFill>
                  <a:latin typeface="+mn-lt"/>
                  <a:ea typeface="ＭＳ Ｐゴシック" charset="0"/>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1">
                  <a:solidFill>
                    <a:schemeClr val="tx1"/>
                  </a:solidFill>
                  <a:latin typeface="+mn-lt"/>
                  <a:ea typeface="ＭＳ Ｐゴシック"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ＭＳ Ｐゴシック"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1">
                  <a:solidFill>
                    <a:schemeClr val="tx1"/>
                  </a:solidFill>
                  <a:latin typeface="+mn-lt"/>
                  <a:ea typeface="ＭＳ Ｐゴシック"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ＭＳ Ｐゴシック"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lgn="ctr">
                <a:buFont typeface="Monotype Sorts" charset="2"/>
                <a:buNone/>
                <a:defRPr/>
              </a:pPr>
              <a:r>
                <a:rPr lang="en-US" b="0" kern="0" dirty="0" smtClean="0"/>
                <a:t>M N G</a:t>
              </a:r>
              <a:endParaRPr lang="en-US" b="0" kern="0" dirty="0"/>
            </a:p>
          </p:txBody>
        </p:sp>
      </p:grpSp>
      <p:grpSp>
        <p:nvGrpSpPr>
          <p:cNvPr id="4" name="Group 3"/>
          <p:cNvGrpSpPr>
            <a:grpSpLocks/>
          </p:cNvGrpSpPr>
          <p:nvPr/>
        </p:nvGrpSpPr>
        <p:grpSpPr bwMode="auto">
          <a:xfrm>
            <a:off x="3352800" y="3975100"/>
            <a:ext cx="5562600" cy="2598738"/>
            <a:chOff x="3352800" y="3975408"/>
            <a:chExt cx="5562600" cy="2598430"/>
          </a:xfrm>
        </p:grpSpPr>
        <p:pic>
          <p:nvPicPr>
            <p:cNvPr id="27653" name="Picture 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2800" y="4174442"/>
              <a:ext cx="5562600" cy="23993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654" name="Down Arrow 7"/>
            <p:cNvSpPr>
              <a:spLocks noChangeArrowheads="1"/>
            </p:cNvSpPr>
            <p:nvPr/>
          </p:nvSpPr>
          <p:spPr bwMode="auto">
            <a:xfrm>
              <a:off x="6248400" y="3975408"/>
              <a:ext cx="228626" cy="990728"/>
            </a:xfrm>
            <a:prstGeom prst="downArrow">
              <a:avLst>
                <a:gd name="adj1" fmla="val 50000"/>
                <a:gd name="adj2" fmla="val 49995"/>
              </a:avLst>
            </a:prstGeom>
            <a:solidFill>
              <a:schemeClr val="accent2"/>
            </a:solidFill>
            <a:ln w="12700">
              <a:solidFill>
                <a:schemeClr val="tx1"/>
              </a:solidFill>
              <a:round/>
              <a:headEnd type="none" w="sm" len="sm"/>
              <a:tailEnd type="none" w="sm" len="sm"/>
            </a:ln>
          </p:spPr>
          <p:txBody>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gn="ctr"/>
              <a:endParaRPr lang="en-US" altLang="en-US"/>
            </a:p>
          </p:txBody>
        </p:sp>
      </p:grpSp>
    </p:spTree>
    <p:extLst>
      <p:ext uri="{BB962C8B-B14F-4D97-AF65-F5344CB8AC3E}">
        <p14:creationId xmlns:p14="http://schemas.microsoft.com/office/powerpoint/2010/main" val="2673034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mtClean="0"/>
              <a:t>Jakob Bernoulli  (1654‒1705)</a:t>
            </a:r>
          </a:p>
        </p:txBody>
      </p:sp>
      <p:pic>
        <p:nvPicPr>
          <p:cNvPr id="29698"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90600" y="1066800"/>
            <a:ext cx="3516313" cy="5334000"/>
          </a:xfrm>
        </p:spPr>
      </p:pic>
      <p:pic>
        <p:nvPicPr>
          <p:cNvPr id="29699"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1066800"/>
            <a:ext cx="2540000" cy="2155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0"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3352800"/>
            <a:ext cx="2540000" cy="254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1" name="Text Placeholder 6"/>
          <p:cNvSpPr>
            <a:spLocks noGrp="1"/>
          </p:cNvSpPr>
          <p:nvPr>
            <p:ph type="body" idx="4294967295"/>
          </p:nvPr>
        </p:nvSpPr>
        <p:spPr>
          <a:xfrm>
            <a:off x="4343400" y="6019800"/>
            <a:ext cx="4152900" cy="685800"/>
          </a:xfrm>
        </p:spPr>
        <p:txBody>
          <a:bodyPr/>
          <a:lstStyle/>
          <a:p>
            <a:pPr marL="0" indent="0" algn="ctr">
              <a:buFont typeface="Monotype Sorts" charset="2"/>
              <a:buNone/>
            </a:pPr>
            <a:r>
              <a:rPr lang="en-US" altLang="en-US" b="0" smtClean="0"/>
              <a:t>Logarithmic Spiral</a:t>
            </a:r>
          </a:p>
        </p:txBody>
      </p:sp>
    </p:spTree>
    <p:extLst>
      <p:ext uri="{BB962C8B-B14F-4D97-AF65-F5344CB8AC3E}">
        <p14:creationId xmlns:p14="http://schemas.microsoft.com/office/powerpoint/2010/main" val="14924919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mtClean="0"/>
              <a:t>Leonhard Euler  (1707‒1783)</a:t>
            </a:r>
          </a:p>
        </p:txBody>
      </p:sp>
      <p:sp>
        <p:nvSpPr>
          <p:cNvPr id="4" name="Text Placeholder 6"/>
          <p:cNvSpPr txBox="1">
            <a:spLocks/>
          </p:cNvSpPr>
          <p:nvPr/>
        </p:nvSpPr>
        <p:spPr bwMode="auto">
          <a:xfrm>
            <a:off x="4298950" y="5791200"/>
            <a:ext cx="4152900" cy="685800"/>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1">
                <a:solidFill>
                  <a:schemeClr val="tx1"/>
                </a:solidFill>
                <a:latin typeface="+mn-lt"/>
                <a:ea typeface="ＭＳ Ｐゴシック" charset="0"/>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1">
                <a:solidFill>
                  <a:schemeClr val="tx1"/>
                </a:solidFill>
                <a:latin typeface="+mn-lt"/>
                <a:ea typeface="ＭＳ Ｐゴシック"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ＭＳ Ｐゴシック"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1">
                <a:solidFill>
                  <a:schemeClr val="tx1"/>
                </a:solidFill>
                <a:latin typeface="+mn-lt"/>
                <a:ea typeface="ＭＳ Ｐゴシック"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ＭＳ Ｐゴシック"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lgn="ctr">
              <a:buFont typeface="Monotype Sorts" charset="2"/>
              <a:buNone/>
              <a:defRPr/>
            </a:pPr>
            <a:r>
              <a:rPr lang="en-US" b="0" kern="0" dirty="0" smtClean="0"/>
              <a:t>Imaginary Numbers</a:t>
            </a:r>
            <a:endParaRPr lang="en-US" b="0" kern="0" dirty="0"/>
          </a:p>
        </p:txBody>
      </p:sp>
      <p:pic>
        <p:nvPicPr>
          <p:cNvPr id="3174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43000"/>
            <a:ext cx="3429000" cy="5178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48"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6613" y="4608513"/>
            <a:ext cx="3459162" cy="1077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49"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54500" y="1143000"/>
            <a:ext cx="4241800" cy="309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55282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62" name="Rectangle 2"/>
          <p:cNvSpPr>
            <a:spLocks noGrp="1" noChangeArrowheads="1"/>
          </p:cNvSpPr>
          <p:nvPr>
            <p:ph type="title"/>
          </p:nvPr>
        </p:nvSpPr>
        <p:spPr/>
        <p:txBody>
          <a:bodyPr/>
          <a:lstStyle/>
          <a:p>
            <a:r>
              <a:rPr lang="en-US" altLang="en-US" smtClean="0"/>
              <a:t>Descriptive Geometry</a:t>
            </a:r>
          </a:p>
        </p:txBody>
      </p:sp>
      <p:pic>
        <p:nvPicPr>
          <p:cNvPr id="33794" name="Picture 4" descr="darstGeom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663" y="1125538"/>
            <a:ext cx="4232275" cy="5484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5" name="Picture 5" descr="darstGeom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1225" y="1147763"/>
            <a:ext cx="4167188" cy="5462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546894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i="1" dirty="0" smtClean="0"/>
              <a:t>“Hollow” </a:t>
            </a:r>
            <a:r>
              <a:rPr lang="en-US" b="0" dirty="0" smtClean="0"/>
              <a:t>by Eva </a:t>
            </a:r>
            <a:r>
              <a:rPr lang="en-US" b="0" dirty="0" err="1" smtClean="0"/>
              <a:t>Hild</a:t>
            </a:r>
            <a:r>
              <a:rPr lang="en-US" b="0" dirty="0" smtClean="0"/>
              <a:t>, </a:t>
            </a:r>
            <a:r>
              <a:rPr lang="en-US" b="0" dirty="0" err="1" smtClean="0"/>
              <a:t>Varberg</a:t>
            </a:r>
            <a:r>
              <a:rPr lang="en-US" b="0" dirty="0" smtClean="0"/>
              <a:t>, 2006</a:t>
            </a:r>
            <a:endParaRPr lang="en-US" b="0" dirty="0"/>
          </a:p>
        </p:txBody>
      </p:sp>
      <p:pic>
        <p:nvPicPr>
          <p:cNvPr id="2253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66800"/>
            <a:ext cx="7259879" cy="553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Eva </a:t>
            </a:r>
            <a:r>
              <a:rPr lang="en-US" dirty="0" err="1" smtClean="0"/>
              <a:t>Hild</a:t>
            </a:r>
            <a:endParaRPr lang="en-US" dirty="0"/>
          </a:p>
        </p:txBody>
      </p:sp>
      <p:sp>
        <p:nvSpPr>
          <p:cNvPr id="10243" name="Content Placeholder 2"/>
          <p:cNvSpPr>
            <a:spLocks noGrp="1"/>
          </p:cNvSpPr>
          <p:nvPr>
            <p:ph idx="1"/>
          </p:nvPr>
        </p:nvSpPr>
        <p:spPr>
          <a:xfrm>
            <a:off x="-6350" y="1066800"/>
            <a:ext cx="9144000" cy="838200"/>
          </a:xfrm>
        </p:spPr>
        <p:txBody>
          <a:bodyPr/>
          <a:lstStyle/>
          <a:p>
            <a:pPr marL="0" indent="0" algn="ctr">
              <a:buFont typeface="Monotype Sorts" charset="2"/>
              <a:buNone/>
            </a:pPr>
            <a:r>
              <a:rPr lang="en-US" altLang="en-US" sz="2400" dirty="0" smtClean="0"/>
              <a:t>An large collection of ceramic creations &amp; metal sculptures</a:t>
            </a:r>
          </a:p>
        </p:txBody>
      </p:sp>
      <p:pic>
        <p:nvPicPr>
          <p:cNvPr id="1024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77988"/>
            <a:ext cx="9144000" cy="5145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95275"/>
            <a:ext cx="7772400" cy="685800"/>
          </a:xfrm>
        </p:spPr>
        <p:txBody>
          <a:bodyPr/>
          <a:lstStyle/>
          <a:p>
            <a:r>
              <a:rPr lang="en-US" dirty="0" smtClean="0"/>
              <a:t>2-Manifolds</a:t>
            </a:r>
            <a:endParaRPr lang="en-US" dirty="0"/>
          </a:p>
        </p:txBody>
      </p:sp>
      <p:sp>
        <p:nvSpPr>
          <p:cNvPr id="3" name="Content Placeholder 2"/>
          <p:cNvSpPr>
            <a:spLocks noGrp="1"/>
          </p:cNvSpPr>
          <p:nvPr>
            <p:ph idx="1"/>
          </p:nvPr>
        </p:nvSpPr>
        <p:spPr>
          <a:xfrm>
            <a:off x="685800" y="990600"/>
            <a:ext cx="8458200" cy="3352800"/>
          </a:xfrm>
        </p:spPr>
        <p:txBody>
          <a:bodyPr/>
          <a:lstStyle/>
          <a:p>
            <a:r>
              <a:rPr lang="en-US" sz="2400" dirty="0" smtClean="0"/>
              <a:t>Structures made out of thin sheets of material, </a:t>
            </a:r>
            <a:br>
              <a:rPr lang="en-US" sz="2400" dirty="0" smtClean="0"/>
            </a:br>
            <a:r>
              <a:rPr lang="en-US" sz="2400" dirty="0" smtClean="0"/>
              <a:t>e.g., paper, sheet metal, plastic …</a:t>
            </a:r>
          </a:p>
          <a:p>
            <a:r>
              <a:rPr lang="en-US" sz="2400" dirty="0"/>
              <a:t>Mathematicians abstract this to where </a:t>
            </a:r>
            <a:r>
              <a:rPr lang="en-US" sz="2400" dirty="0" smtClean="0"/>
              <a:t>we have</a:t>
            </a:r>
            <a:r>
              <a:rPr lang="en-US" sz="2400" dirty="0"/>
              <a:t/>
            </a:r>
            <a:br>
              <a:rPr lang="en-US" sz="2400" dirty="0"/>
            </a:br>
            <a:r>
              <a:rPr lang="en-US" sz="2400" b="1" dirty="0">
                <a:solidFill>
                  <a:schemeClr val="tx2">
                    <a:lumMod val="40000"/>
                    <a:lumOff val="60000"/>
                  </a:schemeClr>
                </a:solidFill>
              </a:rPr>
              <a:t>an infinitely thin sheet of math substance</a:t>
            </a:r>
            <a:r>
              <a:rPr lang="en-US" sz="2400" dirty="0" smtClean="0"/>
              <a:t>.</a:t>
            </a:r>
            <a:endParaRPr lang="en-US" sz="2400" dirty="0"/>
          </a:p>
          <a:p>
            <a:r>
              <a:rPr lang="en-US" sz="2400" dirty="0" smtClean="0"/>
              <a:t>Every  </a:t>
            </a:r>
            <a:r>
              <a:rPr lang="en-US" sz="2400" b="1" dirty="0" smtClean="0">
                <a:solidFill>
                  <a:srgbClr val="FBD859"/>
                </a:solidFill>
              </a:rPr>
              <a:t>interior point  </a:t>
            </a:r>
            <a:r>
              <a:rPr lang="en-US" sz="2400" dirty="0" smtClean="0"/>
              <a:t>has a  </a:t>
            </a:r>
            <a:r>
              <a:rPr lang="en-US" sz="2400" b="1" dirty="0" smtClean="0">
                <a:solidFill>
                  <a:srgbClr val="FBD859"/>
                </a:solidFill>
              </a:rPr>
              <a:t>disk-like</a:t>
            </a:r>
            <a:r>
              <a:rPr lang="en-US" sz="2400" dirty="0" smtClean="0"/>
              <a:t>  neighborhood.</a:t>
            </a:r>
          </a:p>
          <a:p>
            <a:r>
              <a:rPr lang="en-US" sz="2400" dirty="0" smtClean="0"/>
              <a:t>Every </a:t>
            </a:r>
            <a:r>
              <a:rPr lang="en-US" sz="2400" b="1" dirty="0" smtClean="0">
                <a:solidFill>
                  <a:srgbClr val="FF0000"/>
                </a:solidFill>
              </a:rPr>
              <a:t> rim-point  </a:t>
            </a:r>
            <a:r>
              <a:rPr lang="en-US" sz="2400" dirty="0" smtClean="0"/>
              <a:t>has a  </a:t>
            </a:r>
            <a:r>
              <a:rPr lang="en-US" sz="2400" b="1" dirty="0" smtClean="0">
                <a:solidFill>
                  <a:srgbClr val="FF0000"/>
                </a:solidFill>
              </a:rPr>
              <a:t>half-disk</a:t>
            </a:r>
            <a:r>
              <a:rPr lang="en-US" sz="2400" dirty="0" smtClean="0"/>
              <a:t>  neighborhood.</a:t>
            </a:r>
            <a:endParaRPr lang="en-US" sz="2400" dirty="0"/>
          </a:p>
          <a:p>
            <a:endParaRPr lang="en-US" sz="2400" dirty="0" smtClean="0"/>
          </a:p>
        </p:txBody>
      </p:sp>
      <p:pic>
        <p:nvPicPr>
          <p:cNvPr id="4" name="Picture 3"/>
          <p:cNvPicPr>
            <a:picLocks noChangeAspect="1"/>
          </p:cNvPicPr>
          <p:nvPr/>
        </p:nvPicPr>
        <p:blipFill>
          <a:blip r:embed="rId3"/>
          <a:stretch>
            <a:fillRect/>
          </a:stretch>
        </p:blipFill>
        <p:spPr>
          <a:xfrm>
            <a:off x="2057399" y="3962400"/>
            <a:ext cx="5106373" cy="2362200"/>
          </a:xfrm>
          <a:prstGeom prst="rect">
            <a:avLst/>
          </a:prstGeom>
        </p:spPr>
      </p:pic>
    </p:spTree>
    <p:extLst>
      <p:ext uri="{BB962C8B-B14F-4D97-AF65-F5344CB8AC3E}">
        <p14:creationId xmlns:p14="http://schemas.microsoft.com/office/powerpoint/2010/main" val="19221173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Topological Analysis</a:t>
            </a:r>
            <a:endParaRPr lang="en-US" dirty="0"/>
          </a:p>
        </p:txBody>
      </p:sp>
      <p:sp>
        <p:nvSpPr>
          <p:cNvPr id="3" name="Content Placeholder 2"/>
          <p:cNvSpPr>
            <a:spLocks noGrp="1"/>
          </p:cNvSpPr>
          <p:nvPr>
            <p:ph idx="1"/>
          </p:nvPr>
        </p:nvSpPr>
        <p:spPr>
          <a:xfrm>
            <a:off x="647700" y="1447800"/>
            <a:ext cx="3619500" cy="609600"/>
          </a:xfrm>
        </p:spPr>
        <p:txBody>
          <a:bodyPr/>
          <a:lstStyle/>
          <a:p>
            <a:pPr marL="0" indent="0">
              <a:buNone/>
            </a:pPr>
            <a:r>
              <a:rPr lang="en-US" dirty="0"/>
              <a:t>What is </a:t>
            </a:r>
            <a:r>
              <a:rPr lang="en-US" dirty="0" smtClean="0"/>
              <a:t>Topology?</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1447800"/>
            <a:ext cx="4600575" cy="342127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2438400"/>
            <a:ext cx="2286000" cy="2286000"/>
          </a:xfrm>
          <a:prstGeom prst="rect">
            <a:avLst/>
          </a:prstGeom>
        </p:spPr>
      </p:pic>
      <p:sp>
        <p:nvSpPr>
          <p:cNvPr id="6" name="TextBox 5"/>
          <p:cNvSpPr txBox="1"/>
          <p:nvPr/>
        </p:nvSpPr>
        <p:spPr>
          <a:xfrm>
            <a:off x="1608221" y="4836063"/>
            <a:ext cx="5943600" cy="1384995"/>
          </a:xfrm>
          <a:prstGeom prst="rect">
            <a:avLst/>
          </a:prstGeom>
          <a:noFill/>
        </p:spPr>
        <p:txBody>
          <a:bodyPr wrap="square" rtlCol="0">
            <a:spAutoFit/>
          </a:bodyPr>
          <a:lstStyle/>
          <a:p>
            <a:pPr algn="ctr"/>
            <a:r>
              <a:rPr lang="en-US" dirty="0" smtClean="0"/>
              <a:t>A coffee </a:t>
            </a:r>
            <a:r>
              <a:rPr lang="en-US" dirty="0"/>
              <a:t>mug and a </a:t>
            </a:r>
            <a:r>
              <a:rPr lang="en-US" dirty="0" smtClean="0"/>
              <a:t>donut are both</a:t>
            </a:r>
            <a:endParaRPr lang="en-US" dirty="0"/>
          </a:p>
          <a:p>
            <a:pPr algn="ctr"/>
            <a:r>
              <a:rPr lang="en-US" dirty="0" smtClean="0"/>
              <a:t>“handle-bodies </a:t>
            </a:r>
            <a:r>
              <a:rPr lang="en-US" dirty="0"/>
              <a:t>of genus 1”</a:t>
            </a:r>
          </a:p>
          <a:p>
            <a:pPr algn="ctr"/>
            <a:endParaRPr lang="en-US" dirty="0"/>
          </a:p>
        </p:txBody>
      </p:sp>
      <p:sp>
        <p:nvSpPr>
          <p:cNvPr id="7" name="TextBox 6"/>
          <p:cNvSpPr txBox="1"/>
          <p:nvPr/>
        </p:nvSpPr>
        <p:spPr>
          <a:xfrm>
            <a:off x="8021" y="6043375"/>
            <a:ext cx="9144000" cy="523220"/>
          </a:xfrm>
          <a:prstGeom prst="rect">
            <a:avLst/>
          </a:prstGeom>
          <a:noFill/>
        </p:spPr>
        <p:txBody>
          <a:bodyPr wrap="square" rtlCol="0">
            <a:spAutoFit/>
          </a:bodyPr>
          <a:lstStyle/>
          <a:p>
            <a:pPr algn="ctr"/>
            <a:r>
              <a:rPr lang="en-US" dirty="0" smtClean="0">
                <a:solidFill>
                  <a:schemeClr val="accent1">
                    <a:lumMod val="40000"/>
                    <a:lumOff val="60000"/>
                  </a:schemeClr>
                </a:solidFill>
              </a:rPr>
              <a:t>Geometry is NOT important  –  only connectivity!</a:t>
            </a:r>
            <a:endParaRPr lang="en-US" dirty="0">
              <a:solidFill>
                <a:schemeClr val="accent1">
                  <a:lumMod val="40000"/>
                  <a:lumOff val="60000"/>
                </a:schemeClr>
              </a:solidFill>
            </a:endParaRPr>
          </a:p>
        </p:txBody>
      </p:sp>
    </p:spTree>
    <p:extLst>
      <p:ext uri="{BB962C8B-B14F-4D97-AF65-F5344CB8AC3E}">
        <p14:creationId xmlns:p14="http://schemas.microsoft.com/office/powerpoint/2010/main" val="31097558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85800"/>
          </a:xfrm>
        </p:spPr>
        <p:txBody>
          <a:bodyPr/>
          <a:lstStyle/>
          <a:p>
            <a:pPr>
              <a:defRPr/>
            </a:pPr>
            <a:r>
              <a:rPr lang="en-US" dirty="0" smtClean="0"/>
              <a:t>Topological Analysis of 2-Manifolds</a:t>
            </a:r>
            <a:endParaRPr lang="en-US" dirty="0"/>
          </a:p>
        </p:txBody>
      </p:sp>
      <p:sp>
        <p:nvSpPr>
          <p:cNvPr id="16387" name="Content Placeholder 2"/>
          <p:cNvSpPr>
            <a:spLocks noGrp="1"/>
          </p:cNvSpPr>
          <p:nvPr>
            <p:ph idx="1"/>
          </p:nvPr>
        </p:nvSpPr>
        <p:spPr>
          <a:xfrm>
            <a:off x="762000" y="1447800"/>
            <a:ext cx="8340725" cy="5105400"/>
          </a:xfrm>
        </p:spPr>
        <p:txBody>
          <a:bodyPr/>
          <a:lstStyle/>
          <a:p>
            <a:pPr marL="0" indent="0">
              <a:buFont typeface="Monotype Sorts" charset="2"/>
              <a:buNone/>
              <a:defRPr/>
            </a:pPr>
            <a:r>
              <a:rPr lang="en-US" altLang="en-US" dirty="0" smtClean="0">
                <a:solidFill>
                  <a:srgbClr val="FFFF00"/>
                </a:solidFill>
              </a:rPr>
              <a:t>Surface Classification Theorem:</a:t>
            </a:r>
          </a:p>
          <a:p>
            <a:pPr>
              <a:defRPr/>
            </a:pPr>
            <a:r>
              <a:rPr lang="en-US" altLang="en-US" sz="2400" dirty="0" smtClean="0"/>
              <a:t>All 2-manifolds can be characterized by 3 parameters:</a:t>
            </a:r>
            <a:br>
              <a:rPr lang="en-US" altLang="en-US" sz="2400" dirty="0" smtClean="0"/>
            </a:br>
            <a:endParaRPr lang="en-US" altLang="en-US" sz="2400" dirty="0" smtClean="0"/>
          </a:p>
          <a:p>
            <a:pPr lvl="1">
              <a:defRPr/>
            </a:pPr>
            <a:r>
              <a:rPr lang="en-US" altLang="en-US" dirty="0" smtClean="0"/>
              <a:t>Number of borders, </a:t>
            </a:r>
            <a:r>
              <a:rPr lang="en-US" altLang="en-US" i="1" dirty="0" smtClean="0">
                <a:solidFill>
                  <a:srgbClr val="FFFF00"/>
                </a:solidFill>
              </a:rPr>
              <a:t>B</a:t>
            </a:r>
            <a:r>
              <a:rPr lang="en-US" altLang="en-US" dirty="0" smtClean="0"/>
              <a:t>:  # of 1D rim-lines;</a:t>
            </a:r>
            <a:br>
              <a:rPr lang="en-US" altLang="en-US" dirty="0" smtClean="0"/>
            </a:br>
            <a:endParaRPr lang="en-US" altLang="en-US" dirty="0" smtClean="0"/>
          </a:p>
          <a:p>
            <a:pPr lvl="1">
              <a:defRPr/>
            </a:pPr>
            <a:r>
              <a:rPr lang="en-US" altLang="en-US" dirty="0" err="1" smtClean="0"/>
              <a:t>Orientability</a:t>
            </a:r>
            <a:r>
              <a:rPr lang="en-US" altLang="en-US" dirty="0" smtClean="0"/>
              <a:t>, </a:t>
            </a:r>
            <a:r>
              <a:rPr lang="en-US" altLang="en-US" i="1" dirty="0" smtClean="0">
                <a:solidFill>
                  <a:srgbClr val="FFFF00"/>
                </a:solidFill>
              </a:rPr>
              <a:t>S</a:t>
            </a:r>
            <a:r>
              <a:rPr lang="en-US" altLang="en-US" dirty="0" smtClean="0"/>
              <a:t>:  single- / double- sided;</a:t>
            </a:r>
            <a:br>
              <a:rPr lang="en-US" altLang="en-US" dirty="0" smtClean="0"/>
            </a:br>
            <a:endParaRPr lang="en-US" altLang="en-US" dirty="0" smtClean="0"/>
          </a:p>
          <a:p>
            <a:pPr lvl="1">
              <a:defRPr/>
            </a:pPr>
            <a:r>
              <a:rPr lang="en-US" altLang="en-US" dirty="0" smtClean="0"/>
              <a:t>Genus, </a:t>
            </a:r>
            <a:r>
              <a:rPr lang="en-US" altLang="en-US" i="1" dirty="0" smtClean="0">
                <a:solidFill>
                  <a:srgbClr val="FFFF00"/>
                </a:solidFill>
              </a:rPr>
              <a:t>G</a:t>
            </a:r>
            <a:r>
              <a:rPr lang="en-US" altLang="en-US" dirty="0" smtClean="0"/>
              <a:t>,  or:  Euler Characteristic, </a:t>
            </a:r>
            <a:r>
              <a:rPr lang="en-US" altLang="en-US" i="1" dirty="0" smtClean="0">
                <a:solidFill>
                  <a:srgbClr val="FFFF00"/>
                </a:solidFill>
              </a:rPr>
              <a:t>X</a:t>
            </a:r>
            <a:r>
              <a:rPr lang="en-US" altLang="en-US" dirty="0" smtClean="0"/>
              <a:t>,</a:t>
            </a:r>
            <a:br>
              <a:rPr lang="en-US" altLang="en-US" dirty="0" smtClean="0"/>
            </a:br>
            <a:r>
              <a:rPr lang="en-US" altLang="en-US" dirty="0" smtClean="0"/>
              <a:t>specifying “connectivity” . . .</a:t>
            </a:r>
          </a:p>
        </p:txBody>
      </p:sp>
    </p:spTree>
    <p:extLst>
      <p:ext uri="{BB962C8B-B14F-4D97-AF65-F5344CB8AC3E}">
        <p14:creationId xmlns:p14="http://schemas.microsoft.com/office/powerpoint/2010/main" val="5216988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85800"/>
          </a:xfrm>
        </p:spPr>
        <p:txBody>
          <a:bodyPr/>
          <a:lstStyle/>
          <a:p>
            <a:pPr>
              <a:defRPr/>
            </a:pPr>
            <a:r>
              <a:rPr lang="en-US" dirty="0" smtClean="0"/>
              <a:t>Determining the Number of Borders</a:t>
            </a:r>
            <a:endParaRPr lang="en-US" dirty="0"/>
          </a:p>
        </p:txBody>
      </p:sp>
      <p:sp>
        <p:nvSpPr>
          <p:cNvPr id="32771" name="Content Placeholder 2"/>
          <p:cNvSpPr>
            <a:spLocks noGrp="1"/>
          </p:cNvSpPr>
          <p:nvPr>
            <p:ph idx="1"/>
          </p:nvPr>
        </p:nvSpPr>
        <p:spPr>
          <a:xfrm>
            <a:off x="4572000" y="1676400"/>
            <a:ext cx="4191000" cy="3276600"/>
          </a:xfrm>
        </p:spPr>
        <p:txBody>
          <a:bodyPr/>
          <a:lstStyle/>
          <a:p>
            <a:r>
              <a:rPr lang="en-US" altLang="en-US" sz="2400" dirty="0" smtClean="0"/>
              <a:t>Run along a rim-line </a:t>
            </a:r>
            <a:br>
              <a:rPr lang="en-US" altLang="en-US" sz="2400" dirty="0" smtClean="0"/>
            </a:br>
            <a:r>
              <a:rPr lang="en-US" altLang="en-US" sz="2400" dirty="0" smtClean="0"/>
              <a:t>until you come back </a:t>
            </a:r>
            <a:br>
              <a:rPr lang="en-US" altLang="en-US" sz="2400" dirty="0" smtClean="0"/>
            </a:br>
            <a:r>
              <a:rPr lang="en-US" altLang="en-US" sz="2400" dirty="0" smtClean="0"/>
              <a:t>to the starting point; </a:t>
            </a:r>
          </a:p>
          <a:p>
            <a:r>
              <a:rPr lang="en-US" altLang="en-US" sz="2400" dirty="0" smtClean="0"/>
              <a:t>count the number of </a:t>
            </a:r>
            <a:br>
              <a:rPr lang="en-US" altLang="en-US" sz="2400" dirty="0" smtClean="0"/>
            </a:br>
            <a:r>
              <a:rPr lang="en-US" altLang="en-US" sz="2400" dirty="0" smtClean="0"/>
              <a:t>separate loops.</a:t>
            </a:r>
          </a:p>
          <a:p>
            <a:endParaRPr lang="en-US" altLang="en-US" sz="2400" dirty="0" smtClean="0"/>
          </a:p>
          <a:p>
            <a:r>
              <a:rPr lang="en-US" altLang="en-US" sz="2400" dirty="0" smtClean="0"/>
              <a:t>Here, there are 4 borders:</a:t>
            </a:r>
          </a:p>
        </p:txBody>
      </p:sp>
      <p:pic>
        <p:nvPicPr>
          <p:cNvPr id="3277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4588"/>
            <a:ext cx="3886200" cy="528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Oval 4"/>
          <p:cNvSpPr>
            <a:spLocks noChangeArrowheads="1"/>
          </p:cNvSpPr>
          <p:nvPr/>
        </p:nvSpPr>
        <p:spPr bwMode="auto">
          <a:xfrm>
            <a:off x="4953000" y="5105400"/>
            <a:ext cx="533400" cy="533400"/>
          </a:xfrm>
          <a:prstGeom prst="ellipse">
            <a:avLst/>
          </a:prstGeom>
          <a:solidFill>
            <a:schemeClr val="bg1"/>
          </a:solidFill>
          <a:ln w="38100" algn="ctr">
            <a:solidFill>
              <a:schemeClr val="accent1">
                <a:lumMod val="75000"/>
              </a:schemeClr>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defRPr/>
            </a:pPr>
            <a:endParaRPr lang="en-US" altLang="en-US" b="0" smtClean="0"/>
          </a:p>
        </p:txBody>
      </p:sp>
      <p:sp>
        <p:nvSpPr>
          <p:cNvPr id="32774" name="Oval 5"/>
          <p:cNvSpPr>
            <a:spLocks noChangeArrowheads="1"/>
          </p:cNvSpPr>
          <p:nvPr/>
        </p:nvSpPr>
        <p:spPr bwMode="auto">
          <a:xfrm>
            <a:off x="7358063" y="5100638"/>
            <a:ext cx="533400" cy="533400"/>
          </a:xfrm>
          <a:prstGeom prst="ellipse">
            <a:avLst/>
          </a:prstGeom>
          <a:solidFill>
            <a:schemeClr val="bg1"/>
          </a:solidFill>
          <a:ln w="38100" algn="ctr">
            <a:solidFill>
              <a:srgbClr val="FFFF00"/>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sp>
        <p:nvSpPr>
          <p:cNvPr id="7" name="Oval 6"/>
          <p:cNvSpPr>
            <a:spLocks noChangeArrowheads="1"/>
          </p:cNvSpPr>
          <p:nvPr/>
        </p:nvSpPr>
        <p:spPr bwMode="auto">
          <a:xfrm>
            <a:off x="6556375" y="5097463"/>
            <a:ext cx="533400" cy="533400"/>
          </a:xfrm>
          <a:prstGeom prst="ellipse">
            <a:avLst/>
          </a:prstGeom>
          <a:solidFill>
            <a:schemeClr val="bg1"/>
          </a:solidFill>
          <a:ln w="38100" algn="ctr">
            <a:solidFill>
              <a:schemeClr val="tx2">
                <a:lumMod val="75000"/>
              </a:schemeClr>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defRPr/>
            </a:pPr>
            <a:endParaRPr lang="en-US" altLang="en-US" b="0" smtClean="0"/>
          </a:p>
        </p:txBody>
      </p:sp>
      <p:sp>
        <p:nvSpPr>
          <p:cNvPr id="32776" name="Oval 7"/>
          <p:cNvSpPr>
            <a:spLocks noChangeArrowheads="1"/>
          </p:cNvSpPr>
          <p:nvPr/>
        </p:nvSpPr>
        <p:spPr bwMode="auto">
          <a:xfrm>
            <a:off x="5754688" y="5097463"/>
            <a:ext cx="533400" cy="533400"/>
          </a:xfrm>
          <a:prstGeom prst="ellipse">
            <a:avLst/>
          </a:prstGeom>
          <a:solidFill>
            <a:schemeClr val="bg1"/>
          </a:solidFill>
          <a:ln w="38100" algn="ctr">
            <a:solidFill>
              <a:srgbClr val="FF0000"/>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spTree>
    <p:extLst>
      <p:ext uri="{BB962C8B-B14F-4D97-AF65-F5344CB8AC3E}">
        <p14:creationId xmlns:p14="http://schemas.microsoft.com/office/powerpoint/2010/main" val="32506402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85800"/>
          </a:xfrm>
        </p:spPr>
        <p:txBody>
          <a:bodyPr/>
          <a:lstStyle/>
          <a:p>
            <a:pPr>
              <a:defRPr/>
            </a:pPr>
            <a:r>
              <a:rPr lang="en-US" dirty="0" smtClean="0"/>
              <a:t>Determining the Surface </a:t>
            </a:r>
            <a:r>
              <a:rPr lang="en-US" dirty="0" err="1" smtClean="0"/>
              <a:t>Orientability</a:t>
            </a:r>
            <a:endParaRPr lang="en-US" dirty="0"/>
          </a:p>
        </p:txBody>
      </p:sp>
      <p:sp>
        <p:nvSpPr>
          <p:cNvPr id="34819" name="Content Placeholder 2"/>
          <p:cNvSpPr>
            <a:spLocks noGrp="1"/>
          </p:cNvSpPr>
          <p:nvPr>
            <p:ph idx="1"/>
          </p:nvPr>
        </p:nvSpPr>
        <p:spPr>
          <a:xfrm>
            <a:off x="4572000" y="1295400"/>
            <a:ext cx="4572000" cy="5486400"/>
          </a:xfrm>
        </p:spPr>
        <p:txBody>
          <a:bodyPr/>
          <a:lstStyle/>
          <a:p>
            <a:pPr>
              <a:defRPr/>
            </a:pPr>
            <a:r>
              <a:rPr lang="en-US" altLang="en-US" sz="2400" dirty="0" smtClean="0"/>
              <a:t>Flood-fill paint the surface </a:t>
            </a:r>
            <a:br>
              <a:rPr lang="en-US" altLang="en-US" sz="2400" dirty="0" smtClean="0"/>
            </a:br>
            <a:r>
              <a:rPr lang="en-US" altLang="en-US" sz="2400" dirty="0" smtClean="0"/>
              <a:t>without stepping across rim.</a:t>
            </a:r>
            <a:br>
              <a:rPr lang="en-US" altLang="en-US" sz="2400" dirty="0" smtClean="0"/>
            </a:br>
            <a:endParaRPr lang="en-US" altLang="en-US" sz="2400" dirty="0" smtClean="0"/>
          </a:p>
          <a:p>
            <a:pPr>
              <a:defRPr/>
            </a:pPr>
            <a:r>
              <a:rPr lang="en-US" altLang="en-US" sz="2400" dirty="0" smtClean="0"/>
              <a:t>If whole surface is painted, </a:t>
            </a:r>
            <a:br>
              <a:rPr lang="en-US" altLang="en-US" sz="2400" dirty="0" smtClean="0"/>
            </a:br>
            <a:r>
              <a:rPr lang="en-US" altLang="en-US" sz="2400" dirty="0" smtClean="0"/>
              <a:t>it is a single-sided surface</a:t>
            </a:r>
            <a:br>
              <a:rPr lang="en-US" altLang="en-US" sz="2400" dirty="0" smtClean="0"/>
            </a:br>
            <a:r>
              <a:rPr lang="en-US" altLang="en-US" sz="2400" dirty="0" smtClean="0"/>
              <a:t>(“non-orientable”).</a:t>
            </a:r>
            <a:br>
              <a:rPr lang="en-US" altLang="en-US" sz="2400" dirty="0" smtClean="0"/>
            </a:br>
            <a:endParaRPr lang="en-US" altLang="en-US" sz="2400" dirty="0" smtClean="0"/>
          </a:p>
          <a:p>
            <a:pPr>
              <a:defRPr/>
            </a:pPr>
            <a:r>
              <a:rPr lang="en-US" altLang="en-US" sz="2400" dirty="0" smtClean="0">
                <a:solidFill>
                  <a:schemeClr val="accent1">
                    <a:lumMod val="60000"/>
                    <a:lumOff val="40000"/>
                  </a:schemeClr>
                </a:solidFill>
              </a:rPr>
              <a:t>If only half is painted,</a:t>
            </a:r>
            <a:r>
              <a:rPr lang="en-US" altLang="en-US" sz="2400" dirty="0" smtClean="0"/>
              <a:t/>
            </a:r>
            <a:br>
              <a:rPr lang="en-US" altLang="en-US" sz="2400" dirty="0" smtClean="0"/>
            </a:br>
            <a:r>
              <a:rPr lang="en-US" altLang="en-US" sz="2400" dirty="0" smtClean="0"/>
              <a:t>it is a two-sided surface</a:t>
            </a:r>
            <a:br>
              <a:rPr lang="en-US" altLang="en-US" sz="2400" dirty="0" smtClean="0"/>
            </a:br>
            <a:r>
              <a:rPr lang="en-US" altLang="en-US" sz="2400" dirty="0" smtClean="0"/>
              <a:t>(“orientable”).</a:t>
            </a:r>
            <a:br>
              <a:rPr lang="en-US" altLang="en-US" sz="2400" dirty="0" smtClean="0"/>
            </a:br>
            <a:r>
              <a:rPr lang="en-US" altLang="en-US" sz="2400" dirty="0" smtClean="0">
                <a:solidFill>
                  <a:srgbClr val="FF9999"/>
                </a:solidFill>
              </a:rPr>
              <a:t>The other side can then be painted a different color.</a:t>
            </a:r>
          </a:p>
          <a:p>
            <a:pPr>
              <a:defRPr/>
            </a:pPr>
            <a:endParaRPr lang="en-US" altLang="en-US" sz="2400" dirty="0" smtClean="0"/>
          </a:p>
        </p:txBody>
      </p:sp>
      <p:pic>
        <p:nvPicPr>
          <p:cNvPr id="3482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447800"/>
            <a:ext cx="398145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1" name="TextBox 3"/>
          <p:cNvSpPr txBox="1">
            <a:spLocks noChangeArrowheads="1"/>
          </p:cNvSpPr>
          <p:nvPr/>
        </p:nvSpPr>
        <p:spPr bwMode="auto">
          <a:xfrm>
            <a:off x="914400" y="5888038"/>
            <a:ext cx="3319463"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0"/>
              <a:t>A double-sided surface</a:t>
            </a:r>
          </a:p>
        </p:txBody>
      </p:sp>
    </p:spTree>
    <p:extLst>
      <p:ext uri="{BB962C8B-B14F-4D97-AF65-F5344CB8AC3E}">
        <p14:creationId xmlns:p14="http://schemas.microsoft.com/office/powerpoint/2010/main" val="38988968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0825" cy="685800"/>
          </a:xfrm>
        </p:spPr>
        <p:txBody>
          <a:bodyPr/>
          <a:lstStyle/>
          <a:p>
            <a:pPr>
              <a:defRPr/>
            </a:pPr>
            <a:r>
              <a:rPr lang="en-US" dirty="0" smtClean="0"/>
              <a:t>Determining Surface </a:t>
            </a:r>
            <a:r>
              <a:rPr lang="en-US" dirty="0" err="1" smtClean="0"/>
              <a:t>Orientability</a:t>
            </a:r>
            <a:r>
              <a:rPr lang="en-US" dirty="0" smtClean="0"/>
              <a:t> (2)</a:t>
            </a:r>
            <a:endParaRPr lang="en-US" dirty="0"/>
          </a:p>
        </p:txBody>
      </p:sp>
      <p:sp>
        <p:nvSpPr>
          <p:cNvPr id="3" name="Content Placeholder 2"/>
          <p:cNvSpPr>
            <a:spLocks noGrp="1"/>
          </p:cNvSpPr>
          <p:nvPr>
            <p:ph idx="1"/>
          </p:nvPr>
        </p:nvSpPr>
        <p:spPr>
          <a:xfrm>
            <a:off x="4267200" y="1219200"/>
            <a:ext cx="4873625" cy="3581400"/>
          </a:xfrm>
        </p:spPr>
        <p:txBody>
          <a:bodyPr/>
          <a:lstStyle/>
          <a:p>
            <a:pPr marL="0" indent="0">
              <a:lnSpc>
                <a:spcPct val="150000"/>
              </a:lnSpc>
              <a:buFont typeface="Monotype Sorts" charset="2"/>
              <a:buNone/>
              <a:defRPr/>
            </a:pPr>
            <a:r>
              <a:rPr lang="en-US" dirty="0" smtClean="0">
                <a:solidFill>
                  <a:srgbClr val="FFFF00"/>
                </a:solidFill>
              </a:rPr>
              <a:t>A shortcut:</a:t>
            </a:r>
            <a:br>
              <a:rPr lang="en-US" dirty="0" smtClean="0">
                <a:solidFill>
                  <a:srgbClr val="FFFF00"/>
                </a:solidFill>
              </a:rPr>
            </a:br>
            <a:r>
              <a:rPr lang="en-US" sz="1400" dirty="0" smtClean="0">
                <a:solidFill>
                  <a:srgbClr val="FFFF00"/>
                </a:solidFill>
              </a:rPr>
              <a:t/>
            </a:r>
            <a:br>
              <a:rPr lang="en-US" sz="1400" dirty="0" smtClean="0">
                <a:solidFill>
                  <a:srgbClr val="FFFF00"/>
                </a:solidFill>
              </a:rPr>
            </a:br>
            <a:r>
              <a:rPr lang="en-US" sz="2400" dirty="0" smtClean="0"/>
              <a:t>If you can find  </a:t>
            </a:r>
            <a:r>
              <a:rPr lang="en-US" sz="2400" dirty="0" smtClean="0">
                <a:solidFill>
                  <a:schemeClr val="accent5">
                    <a:lumMod val="75000"/>
                  </a:schemeClr>
                </a:solidFill>
              </a:rPr>
              <a:t>a path  </a:t>
            </a:r>
            <a:r>
              <a:rPr lang="en-US" sz="2400" dirty="0" smtClean="0"/>
              <a:t>to get </a:t>
            </a:r>
            <a:br>
              <a:rPr lang="en-US" sz="2400" dirty="0" smtClean="0"/>
            </a:br>
            <a:r>
              <a:rPr lang="en-US" sz="2400" dirty="0" smtClean="0"/>
              <a:t>from  “one side”  to  “the other” without stepping across a rim, </a:t>
            </a:r>
            <a:br>
              <a:rPr lang="en-US" sz="2400" dirty="0" smtClean="0"/>
            </a:br>
            <a:r>
              <a:rPr lang="en-US" sz="2400" dirty="0" smtClean="0"/>
              <a:t>it is a </a:t>
            </a:r>
            <a:r>
              <a:rPr lang="en-US" sz="2400" u="sng" dirty="0" smtClean="0"/>
              <a:t>single-sided surface</a:t>
            </a:r>
            <a:r>
              <a:rPr lang="en-US" sz="2400" dirty="0" smtClean="0"/>
              <a:t>.</a:t>
            </a:r>
          </a:p>
          <a:p>
            <a:pPr marL="0" indent="0">
              <a:lnSpc>
                <a:spcPct val="150000"/>
              </a:lnSpc>
              <a:buFont typeface="Monotype Sorts" charset="2"/>
              <a:buNone/>
              <a:defRPr/>
            </a:pPr>
            <a:r>
              <a:rPr lang="en-US" sz="2400" dirty="0" smtClean="0">
                <a:solidFill>
                  <a:schemeClr val="accent2"/>
                </a:solidFill>
              </a:rPr>
              <a:t>-- like a </a:t>
            </a:r>
            <a:br>
              <a:rPr lang="en-US" sz="2400" dirty="0" smtClean="0">
                <a:solidFill>
                  <a:schemeClr val="accent2"/>
                </a:solidFill>
              </a:rPr>
            </a:br>
            <a:r>
              <a:rPr lang="en-US" sz="2400" dirty="0" err="1" smtClean="0">
                <a:solidFill>
                  <a:schemeClr val="accent2"/>
                </a:solidFill>
              </a:rPr>
              <a:t>Möbius</a:t>
            </a:r>
            <a:r>
              <a:rPr lang="en-US" sz="2400" dirty="0" smtClean="0">
                <a:solidFill>
                  <a:schemeClr val="accent2"/>
                </a:solidFill>
              </a:rPr>
              <a:t> band</a:t>
            </a:r>
            <a:r>
              <a:rPr lang="en-US" sz="2400" dirty="0" smtClean="0"/>
              <a:t>:</a:t>
            </a:r>
            <a:endParaRPr lang="en-US" sz="2400" dirty="0"/>
          </a:p>
        </p:txBody>
      </p:sp>
      <p:pic>
        <p:nvPicPr>
          <p:cNvPr id="3686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19200"/>
            <a:ext cx="3565525" cy="502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Freeform 4"/>
          <p:cNvSpPr/>
          <p:nvPr/>
        </p:nvSpPr>
        <p:spPr bwMode="auto">
          <a:xfrm>
            <a:off x="1639888" y="3833813"/>
            <a:ext cx="1354137" cy="1557337"/>
          </a:xfrm>
          <a:custGeom>
            <a:avLst/>
            <a:gdLst>
              <a:gd name="connsiteX0" fmla="*/ 964423 w 1369305"/>
              <a:gd name="connsiteY0" fmla="*/ 1578233 h 1587858"/>
              <a:gd name="connsiteX1" fmla="*/ 1359058 w 1369305"/>
              <a:gd name="connsiteY1" fmla="*/ 1212473 h 1587858"/>
              <a:gd name="connsiteX2" fmla="*/ 1156928 w 1369305"/>
              <a:gd name="connsiteY2" fmla="*/ 413576 h 1587858"/>
              <a:gd name="connsiteX3" fmla="*/ 175151 w 1369305"/>
              <a:gd name="connsiteY3" fmla="*/ 18940 h 1587858"/>
              <a:gd name="connsiteX4" fmla="*/ 59648 w 1369305"/>
              <a:gd name="connsiteY4" fmla="*/ 991092 h 1587858"/>
              <a:gd name="connsiteX5" fmla="*/ 829669 w 1369305"/>
              <a:gd name="connsiteY5" fmla="*/ 1587858 h 1587858"/>
              <a:gd name="connsiteX0" fmla="*/ 957181 w 1351826"/>
              <a:gd name="connsiteY0" fmla="*/ 1605487 h 1615112"/>
              <a:gd name="connsiteX1" fmla="*/ 1351816 w 1351826"/>
              <a:gd name="connsiteY1" fmla="*/ 1239727 h 1615112"/>
              <a:gd name="connsiteX2" fmla="*/ 966806 w 1351826"/>
              <a:gd name="connsiteY2" fmla="*/ 267575 h 1615112"/>
              <a:gd name="connsiteX3" fmla="*/ 167909 w 1351826"/>
              <a:gd name="connsiteY3" fmla="*/ 46194 h 1615112"/>
              <a:gd name="connsiteX4" fmla="*/ 52406 w 1351826"/>
              <a:gd name="connsiteY4" fmla="*/ 1018346 h 1615112"/>
              <a:gd name="connsiteX5" fmla="*/ 822427 w 1351826"/>
              <a:gd name="connsiteY5" fmla="*/ 1615112 h 1615112"/>
              <a:gd name="connsiteX0" fmla="*/ 957181 w 1351951"/>
              <a:gd name="connsiteY0" fmla="*/ 1642625 h 1652250"/>
              <a:gd name="connsiteX1" fmla="*/ 1351816 w 1351951"/>
              <a:gd name="connsiteY1" fmla="*/ 1276865 h 1652250"/>
              <a:gd name="connsiteX2" fmla="*/ 966806 w 1351951"/>
              <a:gd name="connsiteY2" fmla="*/ 304713 h 1652250"/>
              <a:gd name="connsiteX3" fmla="*/ 167909 w 1351951"/>
              <a:gd name="connsiteY3" fmla="*/ 83332 h 1652250"/>
              <a:gd name="connsiteX4" fmla="*/ 52406 w 1351951"/>
              <a:gd name="connsiteY4" fmla="*/ 1055484 h 1652250"/>
              <a:gd name="connsiteX5" fmla="*/ 822427 w 1351951"/>
              <a:gd name="connsiteY5" fmla="*/ 1652250 h 1652250"/>
              <a:gd name="connsiteX0" fmla="*/ 994092 w 1388737"/>
              <a:gd name="connsiteY0" fmla="*/ 1512653 h 1522278"/>
              <a:gd name="connsiteX1" fmla="*/ 1388727 w 1388737"/>
              <a:gd name="connsiteY1" fmla="*/ 1146893 h 1522278"/>
              <a:gd name="connsiteX2" fmla="*/ 1003717 w 1388737"/>
              <a:gd name="connsiteY2" fmla="*/ 174741 h 1522278"/>
              <a:gd name="connsiteX3" fmla="*/ 118193 w 1388737"/>
              <a:gd name="connsiteY3" fmla="*/ 68863 h 1522278"/>
              <a:gd name="connsiteX4" fmla="*/ 89317 w 1388737"/>
              <a:gd name="connsiteY4" fmla="*/ 925512 h 1522278"/>
              <a:gd name="connsiteX5" fmla="*/ 859338 w 1388737"/>
              <a:gd name="connsiteY5" fmla="*/ 1522278 h 1522278"/>
              <a:gd name="connsiteX0" fmla="*/ 1034927 w 1429572"/>
              <a:gd name="connsiteY0" fmla="*/ 1606328 h 1615953"/>
              <a:gd name="connsiteX1" fmla="*/ 1429562 w 1429572"/>
              <a:gd name="connsiteY1" fmla="*/ 1240568 h 1615953"/>
              <a:gd name="connsiteX2" fmla="*/ 1044552 w 1429572"/>
              <a:gd name="connsiteY2" fmla="*/ 268416 h 1615953"/>
              <a:gd name="connsiteX3" fmla="*/ 159028 w 1429572"/>
              <a:gd name="connsiteY3" fmla="*/ 162538 h 1615953"/>
              <a:gd name="connsiteX4" fmla="*/ 130152 w 1429572"/>
              <a:gd name="connsiteY4" fmla="*/ 1019187 h 1615953"/>
              <a:gd name="connsiteX5" fmla="*/ 900173 w 1429572"/>
              <a:gd name="connsiteY5" fmla="*/ 1615953 h 1615953"/>
              <a:gd name="connsiteX0" fmla="*/ 967954 w 1362599"/>
              <a:gd name="connsiteY0" fmla="*/ 1521129 h 1530754"/>
              <a:gd name="connsiteX1" fmla="*/ 1362589 w 1362599"/>
              <a:gd name="connsiteY1" fmla="*/ 1155369 h 1530754"/>
              <a:gd name="connsiteX2" fmla="*/ 977579 w 1362599"/>
              <a:gd name="connsiteY2" fmla="*/ 183217 h 1530754"/>
              <a:gd name="connsiteX3" fmla="*/ 92055 w 1362599"/>
              <a:gd name="connsiteY3" fmla="*/ 77339 h 1530754"/>
              <a:gd name="connsiteX4" fmla="*/ 111305 w 1362599"/>
              <a:gd name="connsiteY4" fmla="*/ 1049491 h 1530754"/>
              <a:gd name="connsiteX5" fmla="*/ 833200 w 1362599"/>
              <a:gd name="connsiteY5" fmla="*/ 1530754 h 1530754"/>
              <a:gd name="connsiteX0" fmla="*/ 1018564 w 1413209"/>
              <a:gd name="connsiteY0" fmla="*/ 1521129 h 1530754"/>
              <a:gd name="connsiteX1" fmla="*/ 1413199 w 1413209"/>
              <a:gd name="connsiteY1" fmla="*/ 1155369 h 1530754"/>
              <a:gd name="connsiteX2" fmla="*/ 1028189 w 1413209"/>
              <a:gd name="connsiteY2" fmla="*/ 183217 h 1530754"/>
              <a:gd name="connsiteX3" fmla="*/ 142665 w 1413209"/>
              <a:gd name="connsiteY3" fmla="*/ 77339 h 1530754"/>
              <a:gd name="connsiteX4" fmla="*/ 161915 w 1413209"/>
              <a:gd name="connsiteY4" fmla="*/ 1049491 h 1530754"/>
              <a:gd name="connsiteX5" fmla="*/ 883810 w 1413209"/>
              <a:gd name="connsiteY5" fmla="*/ 1530754 h 1530754"/>
              <a:gd name="connsiteX0" fmla="*/ 1018564 w 1413209"/>
              <a:gd name="connsiteY0" fmla="*/ 1521129 h 1530754"/>
              <a:gd name="connsiteX1" fmla="*/ 1413199 w 1413209"/>
              <a:gd name="connsiteY1" fmla="*/ 1155369 h 1530754"/>
              <a:gd name="connsiteX2" fmla="*/ 1028189 w 1413209"/>
              <a:gd name="connsiteY2" fmla="*/ 183217 h 1530754"/>
              <a:gd name="connsiteX3" fmla="*/ 142665 w 1413209"/>
              <a:gd name="connsiteY3" fmla="*/ 77339 h 1530754"/>
              <a:gd name="connsiteX4" fmla="*/ 161915 w 1413209"/>
              <a:gd name="connsiteY4" fmla="*/ 1049491 h 1530754"/>
              <a:gd name="connsiteX5" fmla="*/ 883810 w 1413209"/>
              <a:gd name="connsiteY5" fmla="*/ 1530754 h 1530754"/>
              <a:gd name="connsiteX0" fmla="*/ 1018564 w 1345838"/>
              <a:gd name="connsiteY0" fmla="*/ 1513693 h 1523318"/>
              <a:gd name="connsiteX1" fmla="*/ 1345822 w 1345838"/>
              <a:gd name="connsiteY1" fmla="*/ 965053 h 1523318"/>
              <a:gd name="connsiteX2" fmla="*/ 1028189 w 1345838"/>
              <a:gd name="connsiteY2" fmla="*/ 175781 h 1523318"/>
              <a:gd name="connsiteX3" fmla="*/ 142665 w 1345838"/>
              <a:gd name="connsiteY3" fmla="*/ 69903 h 1523318"/>
              <a:gd name="connsiteX4" fmla="*/ 161915 w 1345838"/>
              <a:gd name="connsiteY4" fmla="*/ 1042055 h 1523318"/>
              <a:gd name="connsiteX5" fmla="*/ 883810 w 1345838"/>
              <a:gd name="connsiteY5" fmla="*/ 1523318 h 1523318"/>
              <a:gd name="connsiteX0" fmla="*/ 1018564 w 1346504"/>
              <a:gd name="connsiteY0" fmla="*/ 1513693 h 1523318"/>
              <a:gd name="connsiteX1" fmla="*/ 1345822 w 1346504"/>
              <a:gd name="connsiteY1" fmla="*/ 965053 h 1523318"/>
              <a:gd name="connsiteX2" fmla="*/ 1028189 w 1346504"/>
              <a:gd name="connsiteY2" fmla="*/ 175781 h 1523318"/>
              <a:gd name="connsiteX3" fmla="*/ 142665 w 1346504"/>
              <a:gd name="connsiteY3" fmla="*/ 69903 h 1523318"/>
              <a:gd name="connsiteX4" fmla="*/ 161915 w 1346504"/>
              <a:gd name="connsiteY4" fmla="*/ 1042055 h 1523318"/>
              <a:gd name="connsiteX5" fmla="*/ 883810 w 1346504"/>
              <a:gd name="connsiteY5" fmla="*/ 1523318 h 1523318"/>
              <a:gd name="connsiteX0" fmla="*/ 1014272 w 1342096"/>
              <a:gd name="connsiteY0" fmla="*/ 1540949 h 1550574"/>
              <a:gd name="connsiteX1" fmla="*/ 1341530 w 1342096"/>
              <a:gd name="connsiteY1" fmla="*/ 992309 h 1550574"/>
              <a:gd name="connsiteX2" fmla="*/ 946895 w 1342096"/>
              <a:gd name="connsiteY2" fmla="*/ 135660 h 1550574"/>
              <a:gd name="connsiteX3" fmla="*/ 138373 w 1342096"/>
              <a:gd name="connsiteY3" fmla="*/ 97159 h 1550574"/>
              <a:gd name="connsiteX4" fmla="*/ 157623 w 1342096"/>
              <a:gd name="connsiteY4" fmla="*/ 1069311 h 1550574"/>
              <a:gd name="connsiteX5" fmla="*/ 879518 w 1342096"/>
              <a:gd name="connsiteY5" fmla="*/ 1550574 h 1550574"/>
              <a:gd name="connsiteX0" fmla="*/ 1014272 w 1342096"/>
              <a:gd name="connsiteY0" fmla="*/ 1550503 h 1560128"/>
              <a:gd name="connsiteX1" fmla="*/ 1341530 w 1342096"/>
              <a:gd name="connsiteY1" fmla="*/ 1001863 h 1560128"/>
              <a:gd name="connsiteX2" fmla="*/ 946895 w 1342096"/>
              <a:gd name="connsiteY2" fmla="*/ 145214 h 1560128"/>
              <a:gd name="connsiteX3" fmla="*/ 138373 w 1342096"/>
              <a:gd name="connsiteY3" fmla="*/ 106713 h 1560128"/>
              <a:gd name="connsiteX4" fmla="*/ 157623 w 1342096"/>
              <a:gd name="connsiteY4" fmla="*/ 1078865 h 1560128"/>
              <a:gd name="connsiteX5" fmla="*/ 879518 w 1342096"/>
              <a:gd name="connsiteY5" fmla="*/ 1560128 h 1560128"/>
              <a:gd name="connsiteX0" fmla="*/ 940487 w 1268311"/>
              <a:gd name="connsiteY0" fmla="*/ 1547320 h 1556945"/>
              <a:gd name="connsiteX1" fmla="*/ 1267745 w 1268311"/>
              <a:gd name="connsiteY1" fmla="*/ 998680 h 1556945"/>
              <a:gd name="connsiteX2" fmla="*/ 873110 w 1268311"/>
              <a:gd name="connsiteY2" fmla="*/ 142031 h 1556945"/>
              <a:gd name="connsiteX3" fmla="*/ 103089 w 1268311"/>
              <a:gd name="connsiteY3" fmla="*/ 93904 h 1556945"/>
              <a:gd name="connsiteX4" fmla="*/ 83838 w 1268311"/>
              <a:gd name="connsiteY4" fmla="*/ 1075682 h 1556945"/>
              <a:gd name="connsiteX5" fmla="*/ 805733 w 1268311"/>
              <a:gd name="connsiteY5" fmla="*/ 1556945 h 1556945"/>
              <a:gd name="connsiteX0" fmla="*/ 1013958 w 1341782"/>
              <a:gd name="connsiteY0" fmla="*/ 1605596 h 1615221"/>
              <a:gd name="connsiteX1" fmla="*/ 1341216 w 1341782"/>
              <a:gd name="connsiteY1" fmla="*/ 1056956 h 1615221"/>
              <a:gd name="connsiteX2" fmla="*/ 946581 w 1341782"/>
              <a:gd name="connsiteY2" fmla="*/ 200307 h 1615221"/>
              <a:gd name="connsiteX3" fmla="*/ 176560 w 1341782"/>
              <a:gd name="connsiteY3" fmla="*/ 152180 h 1615221"/>
              <a:gd name="connsiteX4" fmla="*/ 157309 w 1341782"/>
              <a:gd name="connsiteY4" fmla="*/ 1133958 h 1615221"/>
              <a:gd name="connsiteX5" fmla="*/ 879204 w 1341782"/>
              <a:gd name="connsiteY5" fmla="*/ 1615221 h 1615221"/>
              <a:gd name="connsiteX0" fmla="*/ 978728 w 1306552"/>
              <a:gd name="connsiteY0" fmla="*/ 1547320 h 1556945"/>
              <a:gd name="connsiteX1" fmla="*/ 1305986 w 1306552"/>
              <a:gd name="connsiteY1" fmla="*/ 998680 h 1556945"/>
              <a:gd name="connsiteX2" fmla="*/ 911351 w 1306552"/>
              <a:gd name="connsiteY2" fmla="*/ 142031 h 1556945"/>
              <a:gd name="connsiteX3" fmla="*/ 141330 w 1306552"/>
              <a:gd name="connsiteY3" fmla="*/ 93904 h 1556945"/>
              <a:gd name="connsiteX4" fmla="*/ 64328 w 1306552"/>
              <a:gd name="connsiteY4" fmla="*/ 1075682 h 1556945"/>
              <a:gd name="connsiteX5" fmla="*/ 843974 w 1306552"/>
              <a:gd name="connsiteY5" fmla="*/ 1556945 h 1556945"/>
              <a:gd name="connsiteX0" fmla="*/ 1025415 w 1353239"/>
              <a:gd name="connsiteY0" fmla="*/ 1547320 h 1556945"/>
              <a:gd name="connsiteX1" fmla="*/ 1352673 w 1353239"/>
              <a:gd name="connsiteY1" fmla="*/ 998680 h 1556945"/>
              <a:gd name="connsiteX2" fmla="*/ 958038 w 1353239"/>
              <a:gd name="connsiteY2" fmla="*/ 142031 h 1556945"/>
              <a:gd name="connsiteX3" fmla="*/ 188017 w 1353239"/>
              <a:gd name="connsiteY3" fmla="*/ 93904 h 1556945"/>
              <a:gd name="connsiteX4" fmla="*/ 111015 w 1353239"/>
              <a:gd name="connsiteY4" fmla="*/ 1075682 h 1556945"/>
              <a:gd name="connsiteX5" fmla="*/ 890661 w 1353239"/>
              <a:gd name="connsiteY5" fmla="*/ 1556945 h 155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3239" h="1556945">
                <a:moveTo>
                  <a:pt x="1025415" y="1547320"/>
                </a:moveTo>
                <a:cubicBezTo>
                  <a:pt x="1206690" y="1461494"/>
                  <a:pt x="1363902" y="1232895"/>
                  <a:pt x="1352673" y="998680"/>
                </a:cubicBezTo>
                <a:cubicBezTo>
                  <a:pt x="1341444" y="764465"/>
                  <a:pt x="1152147" y="292827"/>
                  <a:pt x="958038" y="142031"/>
                </a:cubicBezTo>
                <a:cubicBezTo>
                  <a:pt x="763929" y="-8765"/>
                  <a:pt x="329187" y="-61704"/>
                  <a:pt x="188017" y="93904"/>
                </a:cubicBezTo>
                <a:cubicBezTo>
                  <a:pt x="46847" y="249512"/>
                  <a:pt x="-111970" y="658588"/>
                  <a:pt x="111015" y="1075682"/>
                </a:cubicBezTo>
                <a:cubicBezTo>
                  <a:pt x="334000" y="1492776"/>
                  <a:pt x="444690" y="1475932"/>
                  <a:pt x="890661" y="1556945"/>
                </a:cubicBezTo>
              </a:path>
            </a:pathLst>
          </a:custGeom>
          <a:noFill/>
          <a:ln w="38100" cap="flat" cmpd="sng" algn="ctr">
            <a:solidFill>
              <a:schemeClr val="accent5">
                <a:lumMod val="75000"/>
              </a:schemeClr>
            </a:solidFill>
            <a:prstDash val="solid"/>
            <a:round/>
            <a:headEnd type="none" w="sm" len="sm"/>
            <a:tailEnd type="none" w="sm" len="sm"/>
          </a:ln>
          <a:effectLst/>
        </p:spPr>
        <p:txBody>
          <a:bodyPr/>
          <a:lstStyle/>
          <a:p>
            <a:pPr algn="ctr">
              <a:defRPr/>
            </a:pPr>
            <a:endParaRPr lang="en-US">
              <a:latin typeface="Arial"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4600" y="4800600"/>
            <a:ext cx="1826035" cy="1639281"/>
          </a:xfrm>
          <a:prstGeom prst="rect">
            <a:avLst/>
          </a:prstGeom>
        </p:spPr>
      </p:pic>
    </p:spTree>
    <p:extLst>
      <p:ext uri="{BB962C8B-B14F-4D97-AF65-F5344CB8AC3E}">
        <p14:creationId xmlns:p14="http://schemas.microsoft.com/office/powerpoint/2010/main" val="35878851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Connectivity of Closed Surfaces</a:t>
            </a:r>
            <a:endParaRPr lang="en-US" dirty="0"/>
          </a:p>
        </p:txBody>
      </p:sp>
      <p:sp>
        <p:nvSpPr>
          <p:cNvPr id="3" name="Content Placeholder 2"/>
          <p:cNvSpPr>
            <a:spLocks noGrp="1"/>
          </p:cNvSpPr>
          <p:nvPr>
            <p:ph idx="1"/>
          </p:nvPr>
        </p:nvSpPr>
        <p:spPr>
          <a:xfrm>
            <a:off x="949539" y="4964865"/>
            <a:ext cx="7758987" cy="533400"/>
          </a:xfrm>
        </p:spPr>
        <p:txBody>
          <a:bodyPr/>
          <a:lstStyle/>
          <a:p>
            <a:pPr marL="0" indent="0">
              <a:buNone/>
            </a:pPr>
            <a:r>
              <a:rPr lang="en-US" sz="2400" dirty="0" smtClean="0"/>
              <a:t>genus 0          genus 1           genus 2          genus 3</a:t>
            </a:r>
            <a:endParaRPr lang="en-US" sz="2400" dirty="0"/>
          </a:p>
        </p:txBody>
      </p:sp>
      <p:pic>
        <p:nvPicPr>
          <p:cNvPr id="6" name="Picture 2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8695" y="1524000"/>
            <a:ext cx="1614124" cy="1616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07832" y="1524000"/>
            <a:ext cx="1600892" cy="1616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Arc 8"/>
          <p:cNvSpPr/>
          <p:nvPr/>
        </p:nvSpPr>
        <p:spPr bwMode="auto">
          <a:xfrm>
            <a:off x="5960787" y="1847605"/>
            <a:ext cx="308010" cy="335301"/>
          </a:xfrm>
          <a:prstGeom prst="arc">
            <a:avLst>
              <a:gd name="adj1" fmla="val 11828216"/>
              <a:gd name="adj2" fmla="val 13"/>
            </a:avLst>
          </a:prstGeom>
          <a:noFill/>
          <a:ln w="19050" cap="flat" cmpd="sng" algn="ctr">
            <a:solidFill>
              <a:srgbClr val="FF0000"/>
            </a:solidFill>
            <a:prstDash val="solid"/>
            <a:round/>
            <a:headEnd type="none" w="sm" len="sm"/>
            <a:tailEnd type="none" w="sm" len="sm"/>
          </a:ln>
          <a:effectLst/>
        </p:spPr>
        <p:txBody>
          <a:bodyPr/>
          <a:lstStyle/>
          <a:p>
            <a:pPr algn="ctr">
              <a:defRPr/>
            </a:pPr>
            <a:endParaRPr lang="en-US">
              <a:latin typeface="Arial" charset="0"/>
            </a:endParaRPr>
          </a:p>
        </p:txBody>
      </p:sp>
      <p:sp>
        <p:nvSpPr>
          <p:cNvPr id="10" name="Arc 9"/>
          <p:cNvSpPr/>
          <p:nvPr/>
        </p:nvSpPr>
        <p:spPr bwMode="auto">
          <a:xfrm>
            <a:off x="5643270" y="2582538"/>
            <a:ext cx="308010" cy="335301"/>
          </a:xfrm>
          <a:prstGeom prst="arc">
            <a:avLst>
              <a:gd name="adj1" fmla="val 11828216"/>
              <a:gd name="adj2" fmla="val 13"/>
            </a:avLst>
          </a:prstGeom>
          <a:noFill/>
          <a:ln w="19050" cap="flat" cmpd="sng" algn="ctr">
            <a:solidFill>
              <a:srgbClr val="FF0000"/>
            </a:solidFill>
            <a:prstDash val="solid"/>
            <a:round/>
            <a:headEnd type="none" w="sm" len="sm"/>
            <a:tailEnd type="none" w="sm" len="sm"/>
          </a:ln>
          <a:effectLst/>
        </p:spPr>
        <p:txBody>
          <a:bodyPr/>
          <a:lstStyle/>
          <a:p>
            <a:pPr algn="ctr">
              <a:defRPr/>
            </a:pPr>
            <a:endParaRPr lang="en-US">
              <a:latin typeface="Arial" charset="0"/>
            </a:endParaRPr>
          </a:p>
        </p:txBody>
      </p:sp>
      <p:sp>
        <p:nvSpPr>
          <p:cNvPr id="11" name="TextBox 10"/>
          <p:cNvSpPr txBox="1"/>
          <p:nvPr/>
        </p:nvSpPr>
        <p:spPr>
          <a:xfrm>
            <a:off x="1143000" y="920285"/>
            <a:ext cx="6946132" cy="523220"/>
          </a:xfrm>
          <a:prstGeom prst="rect">
            <a:avLst/>
          </a:prstGeom>
          <a:noFill/>
        </p:spPr>
        <p:txBody>
          <a:bodyPr wrap="none" rtlCol="0">
            <a:spAutoFit/>
          </a:bodyPr>
          <a:lstStyle/>
          <a:p>
            <a:r>
              <a:rPr lang="en-US" u="sng" dirty="0" smtClean="0"/>
              <a:t>Handle-Bodies</a:t>
            </a:r>
            <a:r>
              <a:rPr lang="en-US" dirty="0" smtClean="0"/>
              <a:t>:  “blobby”, “tubular” shapes</a:t>
            </a:r>
            <a:endParaRPr lang="en-US" dirty="0"/>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8694" y="3351989"/>
            <a:ext cx="1614123" cy="1614123"/>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3200" y="1524000"/>
            <a:ext cx="1616074" cy="1616074"/>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59105" y="1531631"/>
            <a:ext cx="1608443" cy="1608443"/>
          </a:xfrm>
          <a:prstGeom prst="rect">
            <a:avLst/>
          </a:prstGeom>
        </p:spPr>
      </p:pic>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59105" y="3331369"/>
            <a:ext cx="1608443" cy="1608443"/>
          </a:xfrm>
          <a:prstGeom prst="rect">
            <a:avLst/>
          </a:prstGeom>
        </p:spPr>
      </p:pic>
      <p:pic>
        <p:nvPicPr>
          <p:cNvPr id="17" name="Picture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43200" y="3351989"/>
            <a:ext cx="1606764" cy="1606764"/>
          </a:xfrm>
          <a:prstGeom prst="rect">
            <a:avLst/>
          </a:prstGeom>
        </p:spPr>
      </p:pic>
      <p:pic>
        <p:nvPicPr>
          <p:cNvPr id="18" name="Pictur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0346" y="3351989"/>
            <a:ext cx="1608377" cy="1608377"/>
          </a:xfrm>
          <a:prstGeom prst="rect">
            <a:avLst/>
          </a:prstGeom>
        </p:spPr>
      </p:pic>
      <p:sp>
        <p:nvSpPr>
          <p:cNvPr id="19" name="Content Placeholder 2"/>
          <p:cNvSpPr txBox="1">
            <a:spLocks/>
          </p:cNvSpPr>
          <p:nvPr/>
        </p:nvSpPr>
        <p:spPr bwMode="auto">
          <a:xfrm>
            <a:off x="2073566" y="5498265"/>
            <a:ext cx="6689434"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cs typeface="MS PGothic"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cs typeface="MS PGothic"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cs typeface="MS PGothic"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cs typeface="MS PGothic"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None/>
            </a:pPr>
            <a:r>
              <a:rPr lang="en-US" altLang="en-US" sz="2400" kern="0" dirty="0" smtClean="0">
                <a:solidFill>
                  <a:srgbClr val="FFFF00"/>
                </a:solidFill>
              </a:rPr>
              <a:t>The number of independent closed-loop cuts </a:t>
            </a:r>
            <a:br>
              <a:rPr lang="en-US" altLang="en-US" sz="2400" kern="0" dirty="0" smtClean="0">
                <a:solidFill>
                  <a:srgbClr val="FFFF00"/>
                </a:solidFill>
              </a:rPr>
            </a:br>
            <a:r>
              <a:rPr lang="en-US" altLang="en-US" sz="2400" kern="0" dirty="0" smtClean="0">
                <a:solidFill>
                  <a:srgbClr val="FFFF00"/>
                </a:solidFill>
              </a:rPr>
              <a:t>that can be made on a surface, while leaving </a:t>
            </a:r>
            <a:br>
              <a:rPr lang="en-US" altLang="en-US" sz="2400" kern="0" dirty="0" smtClean="0">
                <a:solidFill>
                  <a:srgbClr val="FFFF00"/>
                </a:solidFill>
              </a:rPr>
            </a:br>
            <a:r>
              <a:rPr lang="en-US" altLang="en-US" sz="2400" kern="0" dirty="0" smtClean="0">
                <a:solidFill>
                  <a:srgbClr val="FFFF00"/>
                </a:solidFill>
              </a:rPr>
              <a:t>all its pieces connected to one another.</a:t>
            </a:r>
          </a:p>
        </p:txBody>
      </p:sp>
      <p:sp>
        <p:nvSpPr>
          <p:cNvPr id="20" name="Arc 19"/>
          <p:cNvSpPr/>
          <p:nvPr/>
        </p:nvSpPr>
        <p:spPr bwMode="auto">
          <a:xfrm>
            <a:off x="3809559" y="2107622"/>
            <a:ext cx="409356" cy="481670"/>
          </a:xfrm>
          <a:prstGeom prst="arc">
            <a:avLst>
              <a:gd name="adj1" fmla="val 11828216"/>
              <a:gd name="adj2" fmla="val 13"/>
            </a:avLst>
          </a:prstGeom>
          <a:noFill/>
          <a:ln w="38100" cap="flat" cmpd="sng" algn="ctr">
            <a:solidFill>
              <a:srgbClr val="FFFF00"/>
            </a:solidFill>
            <a:prstDash val="solid"/>
            <a:round/>
            <a:headEnd type="none" w="sm" len="sm"/>
            <a:tailEnd type="none" w="sm" len="sm"/>
          </a:ln>
          <a:effectLst/>
        </p:spPr>
        <p:txBody>
          <a:bodyPr/>
          <a:lstStyle/>
          <a:p>
            <a:pPr algn="ctr">
              <a:defRPr/>
            </a:pPr>
            <a:endParaRPr lang="en-US">
              <a:solidFill>
                <a:srgbClr val="FFFF00"/>
              </a:solidFill>
              <a:latin typeface="Arial" charset="0"/>
            </a:endParaRPr>
          </a:p>
        </p:txBody>
      </p:sp>
      <p:sp>
        <p:nvSpPr>
          <p:cNvPr id="21" name="Oval 20"/>
          <p:cNvSpPr/>
          <p:nvPr/>
        </p:nvSpPr>
        <p:spPr bwMode="auto">
          <a:xfrm>
            <a:off x="1130174" y="1924187"/>
            <a:ext cx="567283" cy="567283"/>
          </a:xfrm>
          <a:prstGeom prst="ellipse">
            <a:avLst/>
          </a:prstGeom>
          <a:noFill/>
          <a:ln w="28575" cap="flat" cmpd="sng" algn="ctr">
            <a:solidFill>
              <a:schemeClr val="accent2">
                <a:lumMod val="75000"/>
              </a:schemeClr>
            </a:solidFill>
            <a:prstDash val="sysDot"/>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cxnSp>
        <p:nvCxnSpPr>
          <p:cNvPr id="23" name="Straight Connector 22"/>
          <p:cNvCxnSpPr/>
          <p:nvPr/>
        </p:nvCxnSpPr>
        <p:spPr bwMode="auto">
          <a:xfrm>
            <a:off x="7701852" y="2580275"/>
            <a:ext cx="210877" cy="253460"/>
          </a:xfrm>
          <a:prstGeom prst="line">
            <a:avLst/>
          </a:prstGeom>
          <a:solidFill>
            <a:schemeClr val="bg1"/>
          </a:solidFill>
          <a:ln w="57150" cap="flat" cmpd="sng" algn="ctr">
            <a:solidFill>
              <a:schemeClr val="accent1">
                <a:lumMod val="50000"/>
              </a:schemeClr>
            </a:solidFill>
            <a:prstDash val="solid"/>
            <a:round/>
            <a:headEnd type="none" w="sm" len="sm"/>
            <a:tailEnd type="none" w="sm" len="sm"/>
          </a:ln>
          <a:effectLst/>
        </p:spPr>
      </p:cxnSp>
      <p:cxnSp>
        <p:nvCxnSpPr>
          <p:cNvPr id="25" name="Straight Connector 24"/>
          <p:cNvCxnSpPr/>
          <p:nvPr/>
        </p:nvCxnSpPr>
        <p:spPr bwMode="auto">
          <a:xfrm flipH="1">
            <a:off x="6704372" y="2326741"/>
            <a:ext cx="293957" cy="9112"/>
          </a:xfrm>
          <a:prstGeom prst="line">
            <a:avLst/>
          </a:prstGeom>
          <a:solidFill>
            <a:schemeClr val="bg1"/>
          </a:solidFill>
          <a:ln w="57150" cap="flat" cmpd="sng" algn="ctr">
            <a:solidFill>
              <a:schemeClr val="accent1">
                <a:lumMod val="50000"/>
              </a:schemeClr>
            </a:solidFill>
            <a:prstDash val="solid"/>
            <a:round/>
            <a:headEnd type="none" w="sm" len="sm"/>
            <a:tailEnd type="none" w="sm" len="sm"/>
          </a:ln>
          <a:effectLst/>
        </p:spPr>
      </p:cxnSp>
      <p:cxnSp>
        <p:nvCxnSpPr>
          <p:cNvPr id="26" name="Straight Connector 25"/>
          <p:cNvCxnSpPr/>
          <p:nvPr/>
        </p:nvCxnSpPr>
        <p:spPr bwMode="auto">
          <a:xfrm flipH="1">
            <a:off x="7597893" y="2153968"/>
            <a:ext cx="11376" cy="272690"/>
          </a:xfrm>
          <a:prstGeom prst="line">
            <a:avLst/>
          </a:prstGeom>
          <a:solidFill>
            <a:schemeClr val="bg1"/>
          </a:solidFill>
          <a:ln w="57150" cap="flat" cmpd="sng" algn="ctr">
            <a:solidFill>
              <a:schemeClr val="accent1">
                <a:lumMod val="50000"/>
              </a:schemeClr>
            </a:solidFill>
            <a:prstDash val="solid"/>
            <a:round/>
            <a:headEnd type="none" w="sm" len="sm"/>
            <a:tailEnd type="none" w="sm" len="sm"/>
          </a:ln>
          <a:effectLst/>
        </p:spPr>
      </p:cxnSp>
      <p:sp>
        <p:nvSpPr>
          <p:cNvPr id="4" name="TextBox 3"/>
          <p:cNvSpPr txBox="1"/>
          <p:nvPr/>
        </p:nvSpPr>
        <p:spPr>
          <a:xfrm>
            <a:off x="949539" y="5417770"/>
            <a:ext cx="1124026" cy="523220"/>
          </a:xfrm>
          <a:prstGeom prst="rect">
            <a:avLst/>
          </a:prstGeom>
          <a:noFill/>
        </p:spPr>
        <p:txBody>
          <a:bodyPr wrap="none" rtlCol="0">
            <a:spAutoFit/>
          </a:bodyPr>
          <a:lstStyle/>
          <a:p>
            <a:r>
              <a:rPr lang="en-US" sz="2400" dirty="0" smtClean="0">
                <a:solidFill>
                  <a:srgbClr val="FFFF00"/>
                </a:solidFill>
              </a:rPr>
              <a:t>genus</a:t>
            </a:r>
            <a:r>
              <a:rPr lang="en-US" dirty="0" smtClean="0">
                <a:solidFill>
                  <a:srgbClr val="FFFF00"/>
                </a:solidFill>
              </a:rPr>
              <a:t>:</a:t>
            </a:r>
            <a:endParaRPr lang="en-US" dirty="0">
              <a:solidFill>
                <a:srgbClr val="FFFF00"/>
              </a:solidFill>
            </a:endParaRPr>
          </a:p>
        </p:txBody>
      </p:sp>
    </p:spTree>
    <p:extLst>
      <p:ext uri="{BB962C8B-B14F-4D97-AF65-F5344CB8AC3E}">
        <p14:creationId xmlns:p14="http://schemas.microsoft.com/office/powerpoint/2010/main" val="3925704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8138"/>
            <a:ext cx="9123363" cy="685800"/>
          </a:xfrm>
        </p:spPr>
        <p:txBody>
          <a:bodyPr/>
          <a:lstStyle/>
          <a:p>
            <a:pPr>
              <a:defRPr/>
            </a:pPr>
            <a:r>
              <a:rPr lang="en-US" altLang="en-US" dirty="0" smtClean="0"/>
              <a:t>Finding the Genus of a Handle-Body</a:t>
            </a:r>
          </a:p>
        </p:txBody>
      </p:sp>
      <p:sp>
        <p:nvSpPr>
          <p:cNvPr id="38915" name="Content Placeholder 2"/>
          <p:cNvSpPr>
            <a:spLocks noGrp="1"/>
          </p:cNvSpPr>
          <p:nvPr>
            <p:ph idx="1"/>
          </p:nvPr>
        </p:nvSpPr>
        <p:spPr>
          <a:xfrm>
            <a:off x="1219198" y="1161144"/>
            <a:ext cx="6856413" cy="1371600"/>
          </a:xfrm>
        </p:spPr>
        <p:txBody>
          <a:bodyPr/>
          <a:lstStyle/>
          <a:p>
            <a:r>
              <a:rPr lang="en-US" altLang="en-US" sz="2400" dirty="0" smtClean="0">
                <a:solidFill>
                  <a:srgbClr val="FFFF00"/>
                </a:solidFill>
              </a:rPr>
              <a:t>The number of independent closed-loop cuts </a:t>
            </a:r>
            <a:br>
              <a:rPr lang="en-US" altLang="en-US" sz="2400" dirty="0" smtClean="0">
                <a:solidFill>
                  <a:srgbClr val="FFFF00"/>
                </a:solidFill>
              </a:rPr>
            </a:br>
            <a:r>
              <a:rPr lang="en-US" altLang="en-US" sz="2400" dirty="0" smtClean="0">
                <a:solidFill>
                  <a:srgbClr val="FFFF00"/>
                </a:solidFill>
              </a:rPr>
              <a:t>that can be made on a surface, while leaving </a:t>
            </a:r>
            <a:br>
              <a:rPr lang="en-US" altLang="en-US" sz="2400" dirty="0" smtClean="0">
                <a:solidFill>
                  <a:srgbClr val="FFFF00"/>
                </a:solidFill>
              </a:rPr>
            </a:br>
            <a:r>
              <a:rPr lang="en-US" altLang="en-US" sz="2400" dirty="0" smtClean="0">
                <a:solidFill>
                  <a:srgbClr val="FFFF00"/>
                </a:solidFill>
              </a:rPr>
              <a:t>all its pieces connected to one another.</a:t>
            </a:r>
          </a:p>
        </p:txBody>
      </p:sp>
      <p:sp>
        <p:nvSpPr>
          <p:cNvPr id="29" name="Content Placeholder 2"/>
          <p:cNvSpPr txBox="1">
            <a:spLocks/>
          </p:cNvSpPr>
          <p:nvPr/>
        </p:nvSpPr>
        <p:spPr bwMode="auto">
          <a:xfrm>
            <a:off x="1600200" y="5049619"/>
            <a:ext cx="6475412" cy="1541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cs typeface="MS PGothic"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cs typeface="MS PGothic"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cs typeface="MS PGothic"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cs typeface="MS PGothic"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r>
              <a:rPr lang="en-US" altLang="en-US" sz="2400" kern="0" dirty="0" smtClean="0">
                <a:solidFill>
                  <a:srgbClr val="FFFF00"/>
                </a:solidFill>
              </a:rPr>
              <a:t>Subsequent cuts must not intersect !</a:t>
            </a:r>
            <a:br>
              <a:rPr lang="en-US" altLang="en-US" sz="2400" kern="0" dirty="0" smtClean="0">
                <a:solidFill>
                  <a:srgbClr val="FFFF00"/>
                </a:solidFill>
              </a:rPr>
            </a:br>
            <a:r>
              <a:rPr lang="en-US" altLang="en-US" sz="2400" kern="0" dirty="0" smtClean="0">
                <a:solidFill>
                  <a:srgbClr val="FFFF00"/>
                </a:solidFill>
              </a:rPr>
              <a:t>Some admissible combinations:  </a:t>
            </a:r>
            <a:br>
              <a:rPr lang="en-US" altLang="en-US" sz="2400" kern="0" dirty="0" smtClean="0">
                <a:solidFill>
                  <a:srgbClr val="FFFF00"/>
                </a:solidFill>
              </a:rPr>
            </a:br>
            <a:r>
              <a:rPr lang="en-US" altLang="en-US" b="1" kern="0" dirty="0" smtClean="0">
                <a:solidFill>
                  <a:schemeClr val="tx2">
                    <a:lumMod val="75000"/>
                  </a:schemeClr>
                </a:solidFill>
              </a:rPr>
              <a:t>a </a:t>
            </a:r>
            <a:r>
              <a:rPr lang="en-US" altLang="en-US" b="1" kern="0" dirty="0" err="1" smtClean="0">
                <a:solidFill>
                  <a:schemeClr val="tx2">
                    <a:lumMod val="75000"/>
                  </a:schemeClr>
                </a:solidFill>
              </a:rPr>
              <a:t>a</a:t>
            </a:r>
            <a:r>
              <a:rPr lang="en-US" altLang="en-US" b="1" kern="0" dirty="0" smtClean="0">
                <a:solidFill>
                  <a:schemeClr val="tx2">
                    <a:lumMod val="75000"/>
                  </a:schemeClr>
                </a:solidFill>
              </a:rPr>
              <a:t> </a:t>
            </a:r>
            <a:r>
              <a:rPr lang="en-US" altLang="en-US" b="1" kern="0" dirty="0" err="1" smtClean="0">
                <a:solidFill>
                  <a:schemeClr val="tx2">
                    <a:lumMod val="75000"/>
                  </a:schemeClr>
                </a:solidFill>
              </a:rPr>
              <a:t>a</a:t>
            </a:r>
            <a:r>
              <a:rPr lang="en-US" altLang="en-US" b="1" kern="0" dirty="0" smtClean="0">
                <a:solidFill>
                  <a:schemeClr val="tx2">
                    <a:lumMod val="75000"/>
                  </a:schemeClr>
                </a:solidFill>
              </a:rPr>
              <a:t> </a:t>
            </a:r>
            <a:r>
              <a:rPr lang="en-US" altLang="en-US" b="1" kern="0" dirty="0" err="1" smtClean="0">
                <a:solidFill>
                  <a:schemeClr val="tx2">
                    <a:lumMod val="75000"/>
                  </a:schemeClr>
                </a:solidFill>
              </a:rPr>
              <a:t>a</a:t>
            </a:r>
            <a:r>
              <a:rPr lang="en-US" altLang="en-US" b="1" kern="0" dirty="0" smtClean="0">
                <a:solidFill>
                  <a:schemeClr val="tx2">
                    <a:lumMod val="75000"/>
                  </a:schemeClr>
                </a:solidFill>
              </a:rPr>
              <a:t>     </a:t>
            </a:r>
            <a:r>
              <a:rPr lang="en-US" altLang="en-US" b="1" kern="0" dirty="0" smtClean="0">
                <a:solidFill>
                  <a:schemeClr val="accent1">
                    <a:lumMod val="75000"/>
                  </a:schemeClr>
                </a:solidFill>
              </a:rPr>
              <a:t>b </a:t>
            </a:r>
            <a:r>
              <a:rPr lang="en-US" altLang="en-US" b="1" kern="0" dirty="0" err="1" smtClean="0">
                <a:solidFill>
                  <a:schemeClr val="accent1">
                    <a:lumMod val="75000"/>
                  </a:schemeClr>
                </a:solidFill>
              </a:rPr>
              <a:t>b</a:t>
            </a:r>
            <a:r>
              <a:rPr lang="en-US" altLang="en-US" b="1" kern="0" dirty="0" smtClean="0">
                <a:solidFill>
                  <a:schemeClr val="accent1">
                    <a:lumMod val="75000"/>
                  </a:schemeClr>
                </a:solidFill>
              </a:rPr>
              <a:t> </a:t>
            </a:r>
            <a:r>
              <a:rPr lang="en-US" altLang="en-US" b="1" kern="0" dirty="0" err="1" smtClean="0">
                <a:solidFill>
                  <a:schemeClr val="accent1">
                    <a:lumMod val="75000"/>
                  </a:schemeClr>
                </a:solidFill>
              </a:rPr>
              <a:t>b</a:t>
            </a:r>
            <a:r>
              <a:rPr lang="en-US" altLang="en-US" b="1" kern="0" dirty="0" smtClean="0">
                <a:solidFill>
                  <a:schemeClr val="accent1">
                    <a:lumMod val="75000"/>
                  </a:schemeClr>
                </a:solidFill>
              </a:rPr>
              <a:t> </a:t>
            </a:r>
            <a:r>
              <a:rPr lang="en-US" altLang="en-US" b="1" kern="0" dirty="0" err="1" smtClean="0">
                <a:solidFill>
                  <a:schemeClr val="accent1">
                    <a:lumMod val="75000"/>
                  </a:schemeClr>
                </a:solidFill>
              </a:rPr>
              <a:t>b</a:t>
            </a:r>
            <a:r>
              <a:rPr lang="en-US" altLang="en-US" b="1" kern="0" dirty="0" smtClean="0">
                <a:solidFill>
                  <a:schemeClr val="accent1">
                    <a:lumMod val="75000"/>
                  </a:schemeClr>
                </a:solidFill>
              </a:rPr>
              <a:t>      </a:t>
            </a:r>
            <a:r>
              <a:rPr lang="en-US" altLang="en-US" b="1" kern="0" dirty="0" smtClean="0">
                <a:solidFill>
                  <a:schemeClr val="accent2">
                    <a:lumMod val="75000"/>
                  </a:schemeClr>
                </a:solidFill>
              </a:rPr>
              <a:t>c </a:t>
            </a:r>
            <a:r>
              <a:rPr lang="en-US" altLang="en-US" b="1" kern="0" dirty="0" err="1" smtClean="0">
                <a:solidFill>
                  <a:schemeClr val="accent2">
                    <a:lumMod val="75000"/>
                  </a:schemeClr>
                </a:solidFill>
              </a:rPr>
              <a:t>c</a:t>
            </a:r>
            <a:r>
              <a:rPr lang="en-US" altLang="en-US" b="1" kern="0" dirty="0" smtClean="0">
                <a:solidFill>
                  <a:schemeClr val="accent2">
                    <a:lumMod val="75000"/>
                  </a:schemeClr>
                </a:solidFill>
              </a:rPr>
              <a:t> </a:t>
            </a:r>
            <a:r>
              <a:rPr lang="en-US" altLang="en-US" b="1" kern="0" dirty="0" err="1" smtClean="0">
                <a:solidFill>
                  <a:schemeClr val="accent2">
                    <a:lumMod val="75000"/>
                  </a:schemeClr>
                </a:solidFill>
              </a:rPr>
              <a:t>c</a:t>
            </a:r>
            <a:r>
              <a:rPr lang="en-US" altLang="en-US" b="1" kern="0" dirty="0" smtClean="0">
                <a:solidFill>
                  <a:schemeClr val="accent2">
                    <a:lumMod val="75000"/>
                  </a:schemeClr>
                </a:solidFill>
              </a:rPr>
              <a:t> </a:t>
            </a:r>
            <a:r>
              <a:rPr lang="en-US" altLang="en-US" b="1" kern="0" dirty="0" err="1" smtClean="0">
                <a:solidFill>
                  <a:schemeClr val="accent2">
                    <a:lumMod val="75000"/>
                  </a:schemeClr>
                </a:solidFill>
              </a:rPr>
              <a:t>c</a:t>
            </a:r>
            <a:endParaRPr lang="en-US" altLang="en-US" b="1" kern="0" dirty="0" smtClean="0">
              <a:solidFill>
                <a:schemeClr val="accent2">
                  <a:lumMod val="75000"/>
                </a:schemeClr>
              </a:solidFill>
            </a:endParaRPr>
          </a:p>
        </p:txBody>
      </p:sp>
      <p:grpSp>
        <p:nvGrpSpPr>
          <p:cNvPr id="6" name="Group 5"/>
          <p:cNvGrpSpPr/>
          <p:nvPr/>
        </p:nvGrpSpPr>
        <p:grpSpPr>
          <a:xfrm>
            <a:off x="838200" y="2477550"/>
            <a:ext cx="7458157" cy="2216688"/>
            <a:chOff x="838200" y="2477550"/>
            <a:chExt cx="7458157" cy="2216688"/>
          </a:xfrm>
        </p:grpSpPr>
        <p:pic>
          <p:nvPicPr>
            <p:cNvPr id="38919"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971800"/>
              <a:ext cx="7458157" cy="1722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924" name="TextBox 23"/>
            <p:cNvSpPr txBox="1">
              <a:spLocks noChangeArrowheads="1"/>
            </p:cNvSpPr>
            <p:nvPr/>
          </p:nvSpPr>
          <p:spPr bwMode="auto">
            <a:xfrm>
              <a:off x="3898272" y="2477550"/>
              <a:ext cx="128111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0" dirty="0"/>
                <a:t>genus 4</a:t>
              </a:r>
            </a:p>
          </p:txBody>
        </p:sp>
        <p:sp>
          <p:nvSpPr>
            <p:cNvPr id="3" name="TextBox 2"/>
            <p:cNvSpPr txBox="1"/>
            <p:nvPr/>
          </p:nvSpPr>
          <p:spPr>
            <a:xfrm>
              <a:off x="7792016" y="3327181"/>
              <a:ext cx="385042" cy="523220"/>
            </a:xfrm>
            <a:prstGeom prst="rect">
              <a:avLst/>
            </a:prstGeom>
            <a:noFill/>
          </p:spPr>
          <p:txBody>
            <a:bodyPr wrap="none" rtlCol="0">
              <a:spAutoFit/>
            </a:bodyPr>
            <a:lstStyle/>
            <a:p>
              <a:r>
                <a:rPr lang="en-US" dirty="0" smtClean="0">
                  <a:solidFill>
                    <a:schemeClr val="tx2">
                      <a:lumMod val="75000"/>
                    </a:schemeClr>
                  </a:solidFill>
                </a:rPr>
                <a:t>a</a:t>
              </a:r>
              <a:endParaRPr lang="en-US" dirty="0">
                <a:solidFill>
                  <a:schemeClr val="tx2">
                    <a:lumMod val="75000"/>
                  </a:schemeClr>
                </a:solidFill>
              </a:endParaRPr>
            </a:p>
          </p:txBody>
        </p:sp>
        <p:sp>
          <p:nvSpPr>
            <p:cNvPr id="30" name="TextBox 29"/>
            <p:cNvSpPr txBox="1"/>
            <p:nvPr/>
          </p:nvSpPr>
          <p:spPr>
            <a:xfrm>
              <a:off x="5300804" y="4113324"/>
              <a:ext cx="385042" cy="523220"/>
            </a:xfrm>
            <a:prstGeom prst="rect">
              <a:avLst/>
            </a:prstGeom>
            <a:noFill/>
          </p:spPr>
          <p:txBody>
            <a:bodyPr wrap="none" rtlCol="0">
              <a:spAutoFit/>
            </a:bodyPr>
            <a:lstStyle/>
            <a:p>
              <a:r>
                <a:rPr lang="en-US" dirty="0" smtClean="0">
                  <a:solidFill>
                    <a:schemeClr val="tx2">
                      <a:lumMod val="75000"/>
                    </a:schemeClr>
                  </a:solidFill>
                </a:rPr>
                <a:t>a</a:t>
              </a:r>
              <a:endParaRPr lang="en-US" dirty="0">
                <a:solidFill>
                  <a:schemeClr val="tx2">
                    <a:lumMod val="75000"/>
                  </a:schemeClr>
                </a:solidFill>
              </a:endParaRPr>
            </a:p>
          </p:txBody>
        </p:sp>
        <p:sp>
          <p:nvSpPr>
            <p:cNvPr id="31" name="TextBox 30"/>
            <p:cNvSpPr txBox="1"/>
            <p:nvPr/>
          </p:nvSpPr>
          <p:spPr>
            <a:xfrm>
              <a:off x="3551976" y="4129921"/>
              <a:ext cx="385042" cy="523220"/>
            </a:xfrm>
            <a:prstGeom prst="rect">
              <a:avLst/>
            </a:prstGeom>
            <a:noFill/>
          </p:spPr>
          <p:txBody>
            <a:bodyPr wrap="none" rtlCol="0">
              <a:spAutoFit/>
            </a:bodyPr>
            <a:lstStyle/>
            <a:p>
              <a:r>
                <a:rPr lang="en-US" dirty="0" smtClean="0">
                  <a:solidFill>
                    <a:schemeClr val="tx2">
                      <a:lumMod val="75000"/>
                    </a:schemeClr>
                  </a:solidFill>
                </a:rPr>
                <a:t>a</a:t>
              </a:r>
              <a:endParaRPr lang="en-US" dirty="0">
                <a:solidFill>
                  <a:schemeClr val="tx2">
                    <a:lumMod val="75000"/>
                  </a:schemeClr>
                </a:solidFill>
              </a:endParaRPr>
            </a:p>
          </p:txBody>
        </p:sp>
        <p:sp>
          <p:nvSpPr>
            <p:cNvPr id="32" name="TextBox 31"/>
            <p:cNvSpPr txBox="1"/>
            <p:nvPr/>
          </p:nvSpPr>
          <p:spPr>
            <a:xfrm>
              <a:off x="994642" y="3657600"/>
              <a:ext cx="385042" cy="523220"/>
            </a:xfrm>
            <a:prstGeom prst="rect">
              <a:avLst/>
            </a:prstGeom>
            <a:noFill/>
          </p:spPr>
          <p:txBody>
            <a:bodyPr wrap="none" rtlCol="0">
              <a:spAutoFit/>
            </a:bodyPr>
            <a:lstStyle/>
            <a:p>
              <a:r>
                <a:rPr lang="en-US" dirty="0" smtClean="0">
                  <a:solidFill>
                    <a:schemeClr val="tx2">
                      <a:lumMod val="75000"/>
                    </a:schemeClr>
                  </a:solidFill>
                </a:rPr>
                <a:t>a</a:t>
              </a:r>
              <a:endParaRPr lang="en-US" dirty="0">
                <a:solidFill>
                  <a:schemeClr val="tx2">
                    <a:lumMod val="75000"/>
                  </a:schemeClr>
                </a:solidFill>
              </a:endParaRPr>
            </a:p>
          </p:txBody>
        </p:sp>
        <p:sp>
          <p:nvSpPr>
            <p:cNvPr id="4" name="TextBox 3"/>
            <p:cNvSpPr txBox="1"/>
            <p:nvPr/>
          </p:nvSpPr>
          <p:spPr>
            <a:xfrm>
              <a:off x="5257423" y="3089130"/>
              <a:ext cx="385042" cy="523220"/>
            </a:xfrm>
            <a:prstGeom prst="rect">
              <a:avLst/>
            </a:prstGeom>
            <a:noFill/>
          </p:spPr>
          <p:txBody>
            <a:bodyPr wrap="none" rtlCol="0">
              <a:spAutoFit/>
            </a:bodyPr>
            <a:lstStyle/>
            <a:p>
              <a:r>
                <a:rPr lang="en-US" dirty="0" smtClean="0">
                  <a:solidFill>
                    <a:schemeClr val="accent1">
                      <a:lumMod val="75000"/>
                    </a:schemeClr>
                  </a:solidFill>
                </a:rPr>
                <a:t>b</a:t>
              </a:r>
              <a:endParaRPr lang="en-US" dirty="0">
                <a:solidFill>
                  <a:schemeClr val="accent1">
                    <a:lumMod val="75000"/>
                  </a:schemeClr>
                </a:solidFill>
              </a:endParaRPr>
            </a:p>
          </p:txBody>
        </p:sp>
        <p:sp>
          <p:nvSpPr>
            <p:cNvPr id="34" name="TextBox 33"/>
            <p:cNvSpPr txBox="1"/>
            <p:nvPr/>
          </p:nvSpPr>
          <p:spPr>
            <a:xfrm>
              <a:off x="6111844" y="3526739"/>
              <a:ext cx="385042" cy="523220"/>
            </a:xfrm>
            <a:prstGeom prst="rect">
              <a:avLst/>
            </a:prstGeom>
            <a:noFill/>
          </p:spPr>
          <p:txBody>
            <a:bodyPr wrap="none" rtlCol="0">
              <a:spAutoFit/>
            </a:bodyPr>
            <a:lstStyle/>
            <a:p>
              <a:r>
                <a:rPr lang="en-US" dirty="0" smtClean="0">
                  <a:solidFill>
                    <a:schemeClr val="accent1">
                      <a:lumMod val="75000"/>
                    </a:schemeClr>
                  </a:solidFill>
                </a:rPr>
                <a:t>b</a:t>
              </a:r>
              <a:endParaRPr lang="en-US" dirty="0">
                <a:solidFill>
                  <a:schemeClr val="accent1">
                    <a:lumMod val="75000"/>
                  </a:schemeClr>
                </a:solidFill>
              </a:endParaRPr>
            </a:p>
          </p:txBody>
        </p:sp>
        <p:sp>
          <p:nvSpPr>
            <p:cNvPr id="35" name="TextBox 34"/>
            <p:cNvSpPr txBox="1"/>
            <p:nvPr/>
          </p:nvSpPr>
          <p:spPr>
            <a:xfrm>
              <a:off x="4417337" y="3561444"/>
              <a:ext cx="385042" cy="523220"/>
            </a:xfrm>
            <a:prstGeom prst="rect">
              <a:avLst/>
            </a:prstGeom>
            <a:noFill/>
          </p:spPr>
          <p:txBody>
            <a:bodyPr wrap="none" rtlCol="0">
              <a:spAutoFit/>
            </a:bodyPr>
            <a:lstStyle/>
            <a:p>
              <a:r>
                <a:rPr lang="en-US" dirty="0" smtClean="0">
                  <a:solidFill>
                    <a:schemeClr val="accent1">
                      <a:lumMod val="75000"/>
                    </a:schemeClr>
                  </a:solidFill>
                </a:rPr>
                <a:t>b</a:t>
              </a:r>
              <a:endParaRPr lang="en-US" dirty="0">
                <a:solidFill>
                  <a:schemeClr val="accent1">
                    <a:lumMod val="75000"/>
                  </a:schemeClr>
                </a:solidFill>
              </a:endParaRPr>
            </a:p>
          </p:txBody>
        </p:sp>
        <p:sp>
          <p:nvSpPr>
            <p:cNvPr id="36" name="TextBox 35"/>
            <p:cNvSpPr txBox="1"/>
            <p:nvPr/>
          </p:nvSpPr>
          <p:spPr>
            <a:xfrm>
              <a:off x="2713777" y="3550882"/>
              <a:ext cx="385042" cy="523220"/>
            </a:xfrm>
            <a:prstGeom prst="rect">
              <a:avLst/>
            </a:prstGeom>
            <a:noFill/>
          </p:spPr>
          <p:txBody>
            <a:bodyPr wrap="none" rtlCol="0">
              <a:spAutoFit/>
            </a:bodyPr>
            <a:lstStyle/>
            <a:p>
              <a:r>
                <a:rPr lang="en-US" dirty="0" smtClean="0">
                  <a:solidFill>
                    <a:schemeClr val="accent1">
                      <a:lumMod val="75000"/>
                    </a:schemeClr>
                  </a:solidFill>
                </a:rPr>
                <a:t>b</a:t>
              </a:r>
              <a:endParaRPr lang="en-US" dirty="0">
                <a:solidFill>
                  <a:schemeClr val="accent1">
                    <a:lumMod val="75000"/>
                  </a:schemeClr>
                </a:solidFill>
              </a:endParaRPr>
            </a:p>
          </p:txBody>
        </p:sp>
        <p:sp>
          <p:nvSpPr>
            <p:cNvPr id="5" name="TextBox 4"/>
            <p:cNvSpPr txBox="1"/>
            <p:nvPr/>
          </p:nvSpPr>
          <p:spPr>
            <a:xfrm>
              <a:off x="6997574" y="3218184"/>
              <a:ext cx="364202" cy="523220"/>
            </a:xfrm>
            <a:prstGeom prst="rect">
              <a:avLst/>
            </a:prstGeom>
            <a:noFill/>
          </p:spPr>
          <p:txBody>
            <a:bodyPr wrap="none" rtlCol="0">
              <a:spAutoFit/>
            </a:bodyPr>
            <a:lstStyle/>
            <a:p>
              <a:r>
                <a:rPr lang="en-US" dirty="0" smtClean="0">
                  <a:solidFill>
                    <a:schemeClr val="accent2">
                      <a:lumMod val="75000"/>
                    </a:schemeClr>
                  </a:solidFill>
                </a:rPr>
                <a:t>c</a:t>
              </a:r>
              <a:endParaRPr lang="en-US" dirty="0">
                <a:solidFill>
                  <a:schemeClr val="accent2">
                    <a:lumMod val="75000"/>
                  </a:schemeClr>
                </a:solidFill>
              </a:endParaRPr>
            </a:p>
          </p:txBody>
        </p:sp>
        <p:sp>
          <p:nvSpPr>
            <p:cNvPr id="38" name="TextBox 37"/>
            <p:cNvSpPr txBox="1"/>
            <p:nvPr/>
          </p:nvSpPr>
          <p:spPr>
            <a:xfrm>
              <a:off x="5592778" y="3270995"/>
              <a:ext cx="364202" cy="523220"/>
            </a:xfrm>
            <a:prstGeom prst="rect">
              <a:avLst/>
            </a:prstGeom>
            <a:noFill/>
          </p:spPr>
          <p:txBody>
            <a:bodyPr wrap="none" rtlCol="0">
              <a:spAutoFit/>
            </a:bodyPr>
            <a:lstStyle/>
            <a:p>
              <a:r>
                <a:rPr lang="en-US" dirty="0" smtClean="0">
                  <a:solidFill>
                    <a:schemeClr val="accent2">
                      <a:lumMod val="75000"/>
                    </a:schemeClr>
                  </a:solidFill>
                </a:rPr>
                <a:t>c</a:t>
              </a:r>
              <a:endParaRPr lang="en-US" dirty="0">
                <a:solidFill>
                  <a:schemeClr val="accent2">
                    <a:lumMod val="75000"/>
                  </a:schemeClr>
                </a:solidFill>
              </a:endParaRPr>
            </a:p>
          </p:txBody>
        </p:sp>
        <p:sp>
          <p:nvSpPr>
            <p:cNvPr id="39" name="TextBox 38"/>
            <p:cNvSpPr txBox="1"/>
            <p:nvPr/>
          </p:nvSpPr>
          <p:spPr>
            <a:xfrm>
              <a:off x="3898272" y="3287592"/>
              <a:ext cx="364202" cy="523220"/>
            </a:xfrm>
            <a:prstGeom prst="rect">
              <a:avLst/>
            </a:prstGeom>
            <a:noFill/>
          </p:spPr>
          <p:txBody>
            <a:bodyPr wrap="none" rtlCol="0">
              <a:spAutoFit/>
            </a:bodyPr>
            <a:lstStyle/>
            <a:p>
              <a:r>
                <a:rPr lang="en-US" dirty="0" smtClean="0">
                  <a:solidFill>
                    <a:schemeClr val="accent2">
                      <a:lumMod val="75000"/>
                    </a:schemeClr>
                  </a:solidFill>
                </a:rPr>
                <a:t>c</a:t>
              </a:r>
              <a:endParaRPr lang="en-US" dirty="0">
                <a:solidFill>
                  <a:schemeClr val="accent2">
                    <a:lumMod val="75000"/>
                  </a:schemeClr>
                </a:solidFill>
              </a:endParaRPr>
            </a:p>
          </p:txBody>
        </p:sp>
        <p:sp>
          <p:nvSpPr>
            <p:cNvPr id="40" name="TextBox 39"/>
            <p:cNvSpPr txBox="1"/>
            <p:nvPr/>
          </p:nvSpPr>
          <p:spPr>
            <a:xfrm>
              <a:off x="1995535" y="3277030"/>
              <a:ext cx="364202" cy="523220"/>
            </a:xfrm>
            <a:prstGeom prst="rect">
              <a:avLst/>
            </a:prstGeom>
            <a:noFill/>
          </p:spPr>
          <p:txBody>
            <a:bodyPr wrap="none" rtlCol="0">
              <a:spAutoFit/>
            </a:bodyPr>
            <a:lstStyle/>
            <a:p>
              <a:r>
                <a:rPr lang="en-US" dirty="0" smtClean="0">
                  <a:solidFill>
                    <a:schemeClr val="accent2">
                      <a:lumMod val="75000"/>
                    </a:schemeClr>
                  </a:solidFill>
                </a:rPr>
                <a:t>c</a:t>
              </a:r>
              <a:endParaRPr lang="en-US" dirty="0">
                <a:solidFill>
                  <a:schemeClr val="accent2">
                    <a:lumMod val="75000"/>
                  </a:schemeClr>
                </a:solidFill>
              </a:endParaRPr>
            </a:p>
          </p:txBody>
        </p:sp>
      </p:grpSp>
    </p:spTree>
    <p:extLst>
      <p:ext uri="{BB962C8B-B14F-4D97-AF65-F5344CB8AC3E}">
        <p14:creationId xmlns:p14="http://schemas.microsoft.com/office/powerpoint/2010/main" val="32627186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8138"/>
            <a:ext cx="9123363" cy="685800"/>
          </a:xfrm>
        </p:spPr>
        <p:txBody>
          <a:bodyPr/>
          <a:lstStyle/>
          <a:p>
            <a:pPr>
              <a:defRPr/>
            </a:pPr>
            <a:r>
              <a:rPr lang="en-US" altLang="en-US" dirty="0"/>
              <a:t>Finding the Genus </a:t>
            </a:r>
            <a:r>
              <a:rPr lang="en-US" altLang="en-US" dirty="0" smtClean="0"/>
              <a:t>of Open Surfaces</a:t>
            </a:r>
          </a:p>
        </p:txBody>
      </p:sp>
      <p:sp>
        <p:nvSpPr>
          <p:cNvPr id="38915" name="Content Placeholder 2"/>
          <p:cNvSpPr>
            <a:spLocks noGrp="1"/>
          </p:cNvSpPr>
          <p:nvPr>
            <p:ph idx="1"/>
          </p:nvPr>
        </p:nvSpPr>
        <p:spPr>
          <a:xfrm>
            <a:off x="1311779" y="1153733"/>
            <a:ext cx="6856413" cy="1371600"/>
          </a:xfrm>
        </p:spPr>
        <p:txBody>
          <a:bodyPr/>
          <a:lstStyle/>
          <a:p>
            <a:r>
              <a:rPr lang="en-US" altLang="en-US" sz="2400" dirty="0" smtClean="0">
                <a:solidFill>
                  <a:srgbClr val="FFFF00"/>
                </a:solidFill>
              </a:rPr>
              <a:t>The number of independent closed-loop cuts </a:t>
            </a:r>
            <a:br>
              <a:rPr lang="en-US" altLang="en-US" sz="2400" dirty="0" smtClean="0">
                <a:solidFill>
                  <a:srgbClr val="FFFF00"/>
                </a:solidFill>
              </a:rPr>
            </a:br>
            <a:r>
              <a:rPr lang="en-US" altLang="en-US" sz="2400" dirty="0" smtClean="0">
                <a:solidFill>
                  <a:srgbClr val="FFFF00"/>
                </a:solidFill>
              </a:rPr>
              <a:t>that can be made on a surface, while leaving </a:t>
            </a:r>
            <a:br>
              <a:rPr lang="en-US" altLang="en-US" sz="2400" dirty="0" smtClean="0">
                <a:solidFill>
                  <a:srgbClr val="FFFF00"/>
                </a:solidFill>
              </a:rPr>
            </a:br>
            <a:r>
              <a:rPr lang="en-US" altLang="en-US" sz="2400" dirty="0" smtClean="0">
                <a:solidFill>
                  <a:srgbClr val="FFFF00"/>
                </a:solidFill>
              </a:rPr>
              <a:t>all its pieces connected to one another.</a:t>
            </a:r>
          </a:p>
        </p:txBody>
      </p:sp>
      <p:sp>
        <p:nvSpPr>
          <p:cNvPr id="38917" name="TextBox 4"/>
          <p:cNvSpPr txBox="1">
            <a:spLocks noChangeArrowheads="1"/>
          </p:cNvSpPr>
          <p:nvPr/>
        </p:nvSpPr>
        <p:spPr bwMode="auto">
          <a:xfrm>
            <a:off x="367818" y="2667000"/>
            <a:ext cx="837601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b="0" dirty="0"/>
              <a:t>Surfaces with </a:t>
            </a:r>
            <a:r>
              <a:rPr lang="en-US" altLang="en-US" b="0" dirty="0" smtClean="0"/>
              <a:t>borders:   E.g., </a:t>
            </a:r>
            <a:r>
              <a:rPr lang="en-US" altLang="en-US" b="0" dirty="0" smtClean="0">
                <a:solidFill>
                  <a:schemeClr val="accent1">
                    <a:lumMod val="60000"/>
                    <a:lumOff val="40000"/>
                  </a:schemeClr>
                </a:solidFill>
              </a:rPr>
              <a:t>(</a:t>
            </a:r>
            <a:r>
              <a:rPr lang="en-US" altLang="en-US" b="0" dirty="0">
                <a:solidFill>
                  <a:schemeClr val="accent1">
                    <a:lumMod val="60000"/>
                    <a:lumOff val="40000"/>
                  </a:schemeClr>
                </a:solidFill>
              </a:rPr>
              <a:t>disks with punctures)</a:t>
            </a:r>
          </a:p>
        </p:txBody>
      </p:sp>
      <p:grpSp>
        <p:nvGrpSpPr>
          <p:cNvPr id="6" name="Group 5"/>
          <p:cNvGrpSpPr/>
          <p:nvPr/>
        </p:nvGrpSpPr>
        <p:grpSpPr>
          <a:xfrm>
            <a:off x="908543" y="3412467"/>
            <a:ext cx="7116215" cy="1145382"/>
            <a:chOff x="908543" y="3412467"/>
            <a:chExt cx="7116215" cy="1145382"/>
          </a:xfrm>
        </p:grpSpPr>
        <p:grpSp>
          <p:nvGrpSpPr>
            <p:cNvPr id="3" name="Group 2"/>
            <p:cNvGrpSpPr/>
            <p:nvPr/>
          </p:nvGrpSpPr>
          <p:grpSpPr>
            <a:xfrm>
              <a:off x="908543" y="3414849"/>
              <a:ext cx="1905000" cy="1143000"/>
              <a:chOff x="4700588" y="3640138"/>
              <a:chExt cx="1905000" cy="1143000"/>
            </a:xfrm>
          </p:grpSpPr>
          <p:sp>
            <p:nvSpPr>
              <p:cNvPr id="8" name="Oval 7"/>
              <p:cNvSpPr/>
              <p:nvPr/>
            </p:nvSpPr>
            <p:spPr bwMode="auto">
              <a:xfrm>
                <a:off x="4700588" y="3640138"/>
                <a:ext cx="1905000" cy="1143000"/>
              </a:xfrm>
              <a:prstGeom prst="ellipse">
                <a:avLst/>
              </a:prstGeom>
              <a:solidFill>
                <a:schemeClr val="accent1">
                  <a:lumMod val="50000"/>
                </a:schemeClr>
              </a:solidFill>
              <a:ln w="38100" cap="flat" cmpd="sng" algn="ctr">
                <a:solidFill>
                  <a:schemeClr val="tx1"/>
                </a:solidFill>
                <a:prstDash val="solid"/>
                <a:round/>
                <a:headEnd type="none" w="sm" len="sm"/>
                <a:tailEnd type="none" w="sm" len="sm"/>
              </a:ln>
              <a:effectLst/>
            </p:spPr>
            <p:txBody>
              <a:bodyPr/>
              <a:lstStyle/>
              <a:p>
                <a:pPr algn="ctr">
                  <a:defRPr/>
                </a:pPr>
                <a:endParaRPr lang="en-US">
                  <a:latin typeface="Arial" charset="0"/>
                </a:endParaRPr>
              </a:p>
            </p:txBody>
          </p:sp>
          <p:sp>
            <p:nvSpPr>
              <p:cNvPr id="11" name="Freeform 10"/>
              <p:cNvSpPr/>
              <p:nvPr/>
            </p:nvSpPr>
            <p:spPr bwMode="auto">
              <a:xfrm>
                <a:off x="4972050" y="3883025"/>
                <a:ext cx="1200150" cy="652463"/>
              </a:xfrm>
              <a:custGeom>
                <a:avLst/>
                <a:gdLst>
                  <a:gd name="connsiteX0" fmla="*/ 653805 w 1200376"/>
                  <a:gd name="connsiteY0" fmla="*/ 616767 h 653112"/>
                  <a:gd name="connsiteX1" fmla="*/ 921819 w 1200376"/>
                  <a:gd name="connsiteY1" fmla="*/ 608884 h 653112"/>
                  <a:gd name="connsiteX2" fmla="*/ 1197716 w 1200376"/>
                  <a:gd name="connsiteY2" fmla="*/ 104387 h 653112"/>
                  <a:gd name="connsiteX3" fmla="*/ 748398 w 1200376"/>
                  <a:gd name="connsiteY3" fmla="*/ 9794 h 653112"/>
                  <a:gd name="connsiteX4" fmla="*/ 519798 w 1200376"/>
                  <a:gd name="connsiteY4" fmla="*/ 254160 h 653112"/>
                  <a:gd name="connsiteX5" fmla="*/ 54716 w 1200376"/>
                  <a:gd name="connsiteY5" fmla="*/ 269925 h 653112"/>
                  <a:gd name="connsiteX6" fmla="*/ 46833 w 1200376"/>
                  <a:gd name="connsiteY6" fmla="*/ 561587 h 653112"/>
                  <a:gd name="connsiteX7" fmla="*/ 393674 w 1200376"/>
                  <a:gd name="connsiteY7" fmla="*/ 498525 h 653112"/>
                  <a:gd name="connsiteX8" fmla="*/ 693219 w 1200376"/>
                  <a:gd name="connsiteY8" fmla="*/ 514291 h 653112"/>
                  <a:gd name="connsiteX9" fmla="*/ 653805 w 1200376"/>
                  <a:gd name="connsiteY9" fmla="*/ 616767 h 653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0376" h="653112">
                    <a:moveTo>
                      <a:pt x="653805" y="616767"/>
                    </a:moveTo>
                    <a:cubicBezTo>
                      <a:pt x="691905" y="632532"/>
                      <a:pt x="831167" y="694281"/>
                      <a:pt x="921819" y="608884"/>
                    </a:cubicBezTo>
                    <a:cubicBezTo>
                      <a:pt x="1012471" y="523487"/>
                      <a:pt x="1226619" y="204235"/>
                      <a:pt x="1197716" y="104387"/>
                    </a:cubicBezTo>
                    <a:cubicBezTo>
                      <a:pt x="1168813" y="4539"/>
                      <a:pt x="861384" y="-15168"/>
                      <a:pt x="748398" y="9794"/>
                    </a:cubicBezTo>
                    <a:cubicBezTo>
                      <a:pt x="635412" y="34756"/>
                      <a:pt x="635412" y="210805"/>
                      <a:pt x="519798" y="254160"/>
                    </a:cubicBezTo>
                    <a:cubicBezTo>
                      <a:pt x="404184" y="297515"/>
                      <a:pt x="133543" y="218687"/>
                      <a:pt x="54716" y="269925"/>
                    </a:cubicBezTo>
                    <a:cubicBezTo>
                      <a:pt x="-24111" y="321163"/>
                      <a:pt x="-9660" y="523487"/>
                      <a:pt x="46833" y="561587"/>
                    </a:cubicBezTo>
                    <a:cubicBezTo>
                      <a:pt x="103326" y="599687"/>
                      <a:pt x="285943" y="506408"/>
                      <a:pt x="393674" y="498525"/>
                    </a:cubicBezTo>
                    <a:cubicBezTo>
                      <a:pt x="501405" y="490642"/>
                      <a:pt x="644609" y="494584"/>
                      <a:pt x="693219" y="514291"/>
                    </a:cubicBezTo>
                    <a:cubicBezTo>
                      <a:pt x="741829" y="533998"/>
                      <a:pt x="615705" y="601002"/>
                      <a:pt x="653805" y="616767"/>
                    </a:cubicBezTo>
                    <a:close/>
                  </a:path>
                </a:pathLst>
              </a:custGeom>
              <a:solidFill>
                <a:schemeClr val="accent1">
                  <a:lumMod val="75000"/>
                </a:schemeClr>
              </a:solidFill>
              <a:ln w="38100" cap="flat" cmpd="sng" algn="ctr">
                <a:solidFill>
                  <a:srgbClr val="FF0000"/>
                </a:solidFill>
                <a:prstDash val="solid"/>
                <a:round/>
                <a:headEnd type="none" w="sm" len="sm"/>
                <a:tailEnd type="none" w="sm" len="sm"/>
              </a:ln>
              <a:effectLst/>
            </p:spPr>
            <p:txBody>
              <a:bodyPr/>
              <a:lstStyle/>
              <a:p>
                <a:pPr algn="ctr">
                  <a:defRPr/>
                </a:pPr>
                <a:endParaRPr lang="en-US">
                  <a:latin typeface="Arial" charset="0"/>
                </a:endParaRPr>
              </a:p>
            </p:txBody>
          </p:sp>
        </p:grpSp>
        <p:grpSp>
          <p:nvGrpSpPr>
            <p:cNvPr id="4" name="Group 3"/>
            <p:cNvGrpSpPr/>
            <p:nvPr/>
          </p:nvGrpSpPr>
          <p:grpSpPr>
            <a:xfrm>
              <a:off x="3603323" y="3412467"/>
              <a:ext cx="1905000" cy="1143000"/>
              <a:chOff x="6757988" y="3640138"/>
              <a:chExt cx="1905000" cy="1143000"/>
            </a:xfrm>
          </p:grpSpPr>
          <p:sp>
            <p:nvSpPr>
              <p:cNvPr id="9" name="Oval 8"/>
              <p:cNvSpPr/>
              <p:nvPr/>
            </p:nvSpPr>
            <p:spPr bwMode="auto">
              <a:xfrm>
                <a:off x="6757988" y="3640138"/>
                <a:ext cx="1905000" cy="1143000"/>
              </a:xfrm>
              <a:prstGeom prst="ellipse">
                <a:avLst/>
              </a:prstGeom>
              <a:solidFill>
                <a:schemeClr val="accent1">
                  <a:lumMod val="50000"/>
                </a:schemeClr>
              </a:solidFill>
              <a:ln w="38100" cap="flat" cmpd="sng" algn="ctr">
                <a:solidFill>
                  <a:schemeClr val="tx1"/>
                </a:solidFill>
                <a:prstDash val="solid"/>
                <a:round/>
                <a:headEnd type="none" w="sm" len="sm"/>
                <a:tailEnd type="none" w="sm" len="sm"/>
              </a:ln>
              <a:effectLst/>
            </p:spPr>
            <p:txBody>
              <a:bodyPr/>
              <a:lstStyle/>
              <a:p>
                <a:pPr algn="ctr">
                  <a:defRPr/>
                </a:pPr>
                <a:endParaRPr lang="en-US">
                  <a:latin typeface="Arial" charset="0"/>
                </a:endParaRPr>
              </a:p>
            </p:txBody>
          </p:sp>
          <p:sp>
            <p:nvSpPr>
              <p:cNvPr id="12" name="Freeform 11"/>
              <p:cNvSpPr/>
              <p:nvPr/>
            </p:nvSpPr>
            <p:spPr bwMode="auto">
              <a:xfrm>
                <a:off x="7078663" y="3883025"/>
                <a:ext cx="1200150" cy="652463"/>
              </a:xfrm>
              <a:custGeom>
                <a:avLst/>
                <a:gdLst>
                  <a:gd name="connsiteX0" fmla="*/ 653805 w 1200376"/>
                  <a:gd name="connsiteY0" fmla="*/ 616767 h 653112"/>
                  <a:gd name="connsiteX1" fmla="*/ 921819 w 1200376"/>
                  <a:gd name="connsiteY1" fmla="*/ 608884 h 653112"/>
                  <a:gd name="connsiteX2" fmla="*/ 1197716 w 1200376"/>
                  <a:gd name="connsiteY2" fmla="*/ 104387 h 653112"/>
                  <a:gd name="connsiteX3" fmla="*/ 748398 w 1200376"/>
                  <a:gd name="connsiteY3" fmla="*/ 9794 h 653112"/>
                  <a:gd name="connsiteX4" fmla="*/ 519798 w 1200376"/>
                  <a:gd name="connsiteY4" fmla="*/ 254160 h 653112"/>
                  <a:gd name="connsiteX5" fmla="*/ 54716 w 1200376"/>
                  <a:gd name="connsiteY5" fmla="*/ 269925 h 653112"/>
                  <a:gd name="connsiteX6" fmla="*/ 46833 w 1200376"/>
                  <a:gd name="connsiteY6" fmla="*/ 561587 h 653112"/>
                  <a:gd name="connsiteX7" fmla="*/ 393674 w 1200376"/>
                  <a:gd name="connsiteY7" fmla="*/ 498525 h 653112"/>
                  <a:gd name="connsiteX8" fmla="*/ 693219 w 1200376"/>
                  <a:gd name="connsiteY8" fmla="*/ 514291 h 653112"/>
                  <a:gd name="connsiteX9" fmla="*/ 653805 w 1200376"/>
                  <a:gd name="connsiteY9" fmla="*/ 616767 h 653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0376" h="653112">
                    <a:moveTo>
                      <a:pt x="653805" y="616767"/>
                    </a:moveTo>
                    <a:cubicBezTo>
                      <a:pt x="691905" y="632532"/>
                      <a:pt x="831167" y="694281"/>
                      <a:pt x="921819" y="608884"/>
                    </a:cubicBezTo>
                    <a:cubicBezTo>
                      <a:pt x="1012471" y="523487"/>
                      <a:pt x="1226619" y="204235"/>
                      <a:pt x="1197716" y="104387"/>
                    </a:cubicBezTo>
                    <a:cubicBezTo>
                      <a:pt x="1168813" y="4539"/>
                      <a:pt x="861384" y="-15168"/>
                      <a:pt x="748398" y="9794"/>
                    </a:cubicBezTo>
                    <a:cubicBezTo>
                      <a:pt x="635412" y="34756"/>
                      <a:pt x="635412" y="210805"/>
                      <a:pt x="519798" y="254160"/>
                    </a:cubicBezTo>
                    <a:cubicBezTo>
                      <a:pt x="404184" y="297515"/>
                      <a:pt x="133543" y="218687"/>
                      <a:pt x="54716" y="269925"/>
                    </a:cubicBezTo>
                    <a:cubicBezTo>
                      <a:pt x="-24111" y="321163"/>
                      <a:pt x="-9660" y="523487"/>
                      <a:pt x="46833" y="561587"/>
                    </a:cubicBezTo>
                    <a:cubicBezTo>
                      <a:pt x="103326" y="599687"/>
                      <a:pt x="285943" y="506408"/>
                      <a:pt x="393674" y="498525"/>
                    </a:cubicBezTo>
                    <a:cubicBezTo>
                      <a:pt x="501405" y="490642"/>
                      <a:pt x="644609" y="494584"/>
                      <a:pt x="693219" y="514291"/>
                    </a:cubicBezTo>
                    <a:cubicBezTo>
                      <a:pt x="741829" y="533998"/>
                      <a:pt x="615705" y="601002"/>
                      <a:pt x="653805" y="616767"/>
                    </a:cubicBezTo>
                    <a:close/>
                  </a:path>
                </a:pathLst>
              </a:custGeom>
              <a:solidFill>
                <a:schemeClr val="accent1">
                  <a:lumMod val="75000"/>
                </a:schemeClr>
              </a:solidFill>
              <a:ln w="38100" cap="flat" cmpd="sng" algn="ctr">
                <a:solidFill>
                  <a:srgbClr val="FF0000"/>
                </a:solidFill>
                <a:prstDash val="solid"/>
                <a:round/>
                <a:headEnd type="none" w="sm" len="sm"/>
                <a:tailEnd type="none" w="sm" len="sm"/>
              </a:ln>
              <a:effectLst/>
            </p:spPr>
            <p:txBody>
              <a:bodyPr/>
              <a:lstStyle/>
              <a:p>
                <a:pPr algn="ctr">
                  <a:defRPr/>
                </a:pPr>
                <a:endParaRPr lang="en-US">
                  <a:latin typeface="Arial" charset="0"/>
                </a:endParaRPr>
              </a:p>
            </p:txBody>
          </p:sp>
          <p:sp>
            <p:nvSpPr>
              <p:cNvPr id="38933" name="Oval 12"/>
              <p:cNvSpPr>
                <a:spLocks noChangeArrowheads="1"/>
              </p:cNvSpPr>
              <p:nvPr/>
            </p:nvSpPr>
            <p:spPr bwMode="auto">
              <a:xfrm>
                <a:off x="7079184" y="3808915"/>
                <a:ext cx="409106" cy="242544"/>
              </a:xfrm>
              <a:prstGeom prst="ellipse">
                <a:avLst/>
              </a:prstGeom>
              <a:solidFill>
                <a:schemeClr val="bg1"/>
              </a:solidFill>
              <a:ln w="38100">
                <a:solidFill>
                  <a:schemeClr val="tx1"/>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sp>
            <p:nvSpPr>
              <p:cNvPr id="38934" name="Oval 13"/>
              <p:cNvSpPr>
                <a:spLocks noChangeArrowheads="1"/>
              </p:cNvSpPr>
              <p:nvPr/>
            </p:nvSpPr>
            <p:spPr bwMode="auto">
              <a:xfrm>
                <a:off x="7690098" y="4088087"/>
                <a:ext cx="409106" cy="242544"/>
              </a:xfrm>
              <a:prstGeom prst="ellipse">
                <a:avLst/>
              </a:prstGeom>
              <a:solidFill>
                <a:schemeClr val="bg1"/>
              </a:solidFill>
              <a:ln w="38100">
                <a:solidFill>
                  <a:schemeClr val="tx1"/>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grpSp>
        <p:grpSp>
          <p:nvGrpSpPr>
            <p:cNvPr id="5" name="Group 4"/>
            <p:cNvGrpSpPr/>
            <p:nvPr/>
          </p:nvGrpSpPr>
          <p:grpSpPr>
            <a:xfrm>
              <a:off x="6119758" y="3414849"/>
              <a:ext cx="1905000" cy="1143000"/>
              <a:chOff x="5781675" y="4857750"/>
              <a:chExt cx="1905000" cy="1143000"/>
            </a:xfrm>
          </p:grpSpPr>
          <p:sp>
            <p:nvSpPr>
              <p:cNvPr id="10" name="Oval 9"/>
              <p:cNvSpPr/>
              <p:nvPr/>
            </p:nvSpPr>
            <p:spPr bwMode="auto">
              <a:xfrm>
                <a:off x="5781675" y="4857750"/>
                <a:ext cx="1905000" cy="1143000"/>
              </a:xfrm>
              <a:prstGeom prst="ellipse">
                <a:avLst/>
              </a:prstGeom>
              <a:solidFill>
                <a:schemeClr val="accent1">
                  <a:lumMod val="50000"/>
                </a:schemeClr>
              </a:solidFill>
              <a:ln w="38100" cap="flat" cmpd="sng" algn="ctr">
                <a:solidFill>
                  <a:schemeClr val="tx1"/>
                </a:solidFill>
                <a:prstDash val="solid"/>
                <a:round/>
                <a:headEnd type="none" w="sm" len="sm"/>
                <a:tailEnd type="none" w="sm" len="sm"/>
              </a:ln>
              <a:effectLst/>
            </p:spPr>
            <p:txBody>
              <a:bodyPr/>
              <a:lstStyle/>
              <a:p>
                <a:pPr algn="ctr">
                  <a:defRPr/>
                </a:pPr>
                <a:endParaRPr lang="en-US">
                  <a:latin typeface="Arial" charset="0"/>
                </a:endParaRPr>
              </a:p>
            </p:txBody>
          </p:sp>
          <p:sp>
            <p:nvSpPr>
              <p:cNvPr id="38935" name="Oval 14"/>
              <p:cNvSpPr>
                <a:spLocks noChangeArrowheads="1"/>
              </p:cNvSpPr>
              <p:nvPr/>
            </p:nvSpPr>
            <p:spPr bwMode="auto">
              <a:xfrm>
                <a:off x="6529787" y="4945218"/>
                <a:ext cx="409106" cy="242544"/>
              </a:xfrm>
              <a:prstGeom prst="ellipse">
                <a:avLst/>
              </a:prstGeom>
              <a:solidFill>
                <a:schemeClr val="bg1"/>
              </a:solidFill>
              <a:ln w="38100">
                <a:solidFill>
                  <a:schemeClr val="tx1"/>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sp>
            <p:nvSpPr>
              <p:cNvPr id="38936" name="Oval 15"/>
              <p:cNvSpPr>
                <a:spLocks noChangeArrowheads="1"/>
              </p:cNvSpPr>
              <p:nvPr/>
            </p:nvSpPr>
            <p:spPr bwMode="auto">
              <a:xfrm>
                <a:off x="6041291" y="5187761"/>
                <a:ext cx="409106" cy="242544"/>
              </a:xfrm>
              <a:prstGeom prst="ellipse">
                <a:avLst/>
              </a:prstGeom>
              <a:solidFill>
                <a:schemeClr val="bg1"/>
              </a:solidFill>
              <a:ln w="38100">
                <a:solidFill>
                  <a:schemeClr val="tx1"/>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sp>
            <p:nvSpPr>
              <p:cNvPr id="38937" name="Oval 16"/>
              <p:cNvSpPr>
                <a:spLocks noChangeArrowheads="1"/>
              </p:cNvSpPr>
              <p:nvPr/>
            </p:nvSpPr>
            <p:spPr bwMode="auto">
              <a:xfrm>
                <a:off x="6248187" y="5590431"/>
                <a:ext cx="409106" cy="242544"/>
              </a:xfrm>
              <a:prstGeom prst="ellipse">
                <a:avLst/>
              </a:prstGeom>
              <a:solidFill>
                <a:schemeClr val="bg1"/>
              </a:solidFill>
              <a:ln w="38100">
                <a:solidFill>
                  <a:schemeClr val="tx1"/>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sp>
            <p:nvSpPr>
              <p:cNvPr id="38938" name="Oval 17"/>
              <p:cNvSpPr>
                <a:spLocks noChangeArrowheads="1"/>
              </p:cNvSpPr>
              <p:nvPr/>
            </p:nvSpPr>
            <p:spPr bwMode="auto">
              <a:xfrm>
                <a:off x="6919087" y="5538701"/>
                <a:ext cx="409106" cy="242544"/>
              </a:xfrm>
              <a:prstGeom prst="ellipse">
                <a:avLst/>
              </a:prstGeom>
              <a:solidFill>
                <a:schemeClr val="bg1"/>
              </a:solidFill>
              <a:ln w="38100">
                <a:solidFill>
                  <a:schemeClr val="tx1"/>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sp>
            <p:nvSpPr>
              <p:cNvPr id="38939" name="Oval 18"/>
              <p:cNvSpPr>
                <a:spLocks noChangeArrowheads="1"/>
              </p:cNvSpPr>
              <p:nvPr/>
            </p:nvSpPr>
            <p:spPr bwMode="auto">
              <a:xfrm>
                <a:off x="7079184" y="5138003"/>
                <a:ext cx="409106" cy="242544"/>
              </a:xfrm>
              <a:prstGeom prst="ellipse">
                <a:avLst/>
              </a:prstGeom>
              <a:solidFill>
                <a:schemeClr val="bg1"/>
              </a:solidFill>
              <a:ln w="38100">
                <a:solidFill>
                  <a:schemeClr val="tx1"/>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grpSp>
      </p:grpSp>
      <p:sp>
        <p:nvSpPr>
          <p:cNvPr id="38922" name="TextBox 21"/>
          <p:cNvSpPr txBox="1">
            <a:spLocks noChangeArrowheads="1"/>
          </p:cNvSpPr>
          <p:nvPr/>
        </p:nvSpPr>
        <p:spPr bwMode="auto">
          <a:xfrm>
            <a:off x="685800" y="4760529"/>
            <a:ext cx="8452343"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0" dirty="0" smtClean="0">
                <a:solidFill>
                  <a:schemeClr val="accent1">
                    <a:lumMod val="60000"/>
                    <a:lumOff val="40000"/>
                  </a:schemeClr>
                </a:solidFill>
              </a:rPr>
              <a:t>All are genus 0.   Punctures do not affect the genus.</a:t>
            </a:r>
          </a:p>
          <a:p>
            <a:pPr>
              <a:spcBef>
                <a:spcPct val="0"/>
              </a:spcBef>
              <a:buClrTx/>
              <a:buSzTx/>
              <a:buFontTx/>
              <a:buNone/>
            </a:pPr>
            <a:r>
              <a:rPr lang="en-US" altLang="en-US" sz="2000" dirty="0" smtClean="0">
                <a:solidFill>
                  <a:srgbClr val="FF0000"/>
                </a:solidFill>
              </a:rPr>
              <a:t>No closed-loop cut can be made without dividing the surface.</a:t>
            </a:r>
            <a:br>
              <a:rPr lang="en-US" altLang="en-US" sz="2000" dirty="0" smtClean="0">
                <a:solidFill>
                  <a:srgbClr val="FF0000"/>
                </a:solidFill>
              </a:rPr>
            </a:br>
            <a:r>
              <a:rPr lang="en-US" altLang="en-US" sz="2000" dirty="0" smtClean="0">
                <a:solidFill>
                  <a:schemeClr val="accent5">
                    <a:lumMod val="90000"/>
                  </a:schemeClr>
                </a:solidFill>
              </a:rPr>
              <a:t>Punctures are different from tunnels;  they have  </a:t>
            </a:r>
            <a:r>
              <a:rPr lang="en-US" altLang="en-US" sz="2000" dirty="0" smtClean="0"/>
              <a:t>sharp rims</a:t>
            </a:r>
            <a:r>
              <a:rPr lang="en-US" altLang="en-US" sz="2000" dirty="0" smtClean="0">
                <a:solidFill>
                  <a:schemeClr val="accent5">
                    <a:lumMod val="90000"/>
                  </a:schemeClr>
                </a:solidFill>
              </a:rPr>
              <a:t>.</a:t>
            </a:r>
            <a:r>
              <a:rPr lang="en-US" altLang="en-US" sz="2000" dirty="0" smtClean="0">
                <a:solidFill>
                  <a:srgbClr val="FF0000"/>
                </a:solidFill>
              </a:rPr>
              <a:t/>
            </a:r>
            <a:br>
              <a:rPr lang="en-US" altLang="en-US" sz="2000" dirty="0" smtClean="0">
                <a:solidFill>
                  <a:srgbClr val="FF0000"/>
                </a:solidFill>
              </a:rPr>
            </a:br>
            <a:endParaRPr lang="en-US" altLang="en-US" sz="2000" dirty="0" smtClean="0">
              <a:solidFill>
                <a:srgbClr val="FF0000"/>
              </a:solidFill>
            </a:endParaRPr>
          </a:p>
          <a:p>
            <a:pPr>
              <a:spcBef>
                <a:spcPct val="0"/>
              </a:spcBef>
              <a:buClrTx/>
              <a:buSzTx/>
              <a:buFontTx/>
              <a:buNone/>
            </a:pPr>
            <a:r>
              <a:rPr lang="en-US" altLang="en-US" sz="2400" b="0" dirty="0" smtClean="0"/>
              <a:t>A disk has genus 0;  it is a “sphere” with one puncture.</a:t>
            </a:r>
            <a:endParaRPr lang="en-US" altLang="en-US" sz="2400" b="0" dirty="0"/>
          </a:p>
        </p:txBody>
      </p:sp>
    </p:spTree>
    <p:extLst>
      <p:ext uri="{BB962C8B-B14F-4D97-AF65-F5344CB8AC3E}">
        <p14:creationId xmlns:p14="http://schemas.microsoft.com/office/powerpoint/2010/main" val="5913665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117" y="1196095"/>
            <a:ext cx="4588277" cy="3816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0" y="304800"/>
            <a:ext cx="9067800" cy="838200"/>
          </a:xfrm>
        </p:spPr>
        <p:txBody>
          <a:bodyPr/>
          <a:lstStyle/>
          <a:p>
            <a:pPr>
              <a:lnSpc>
                <a:spcPct val="150000"/>
              </a:lnSpc>
              <a:defRPr/>
            </a:pPr>
            <a:r>
              <a:rPr lang="en-US" sz="3200" b="0" i="1" dirty="0" smtClean="0"/>
              <a:t>“</a:t>
            </a:r>
            <a:r>
              <a:rPr lang="en-US" sz="3200" b="0" i="1" dirty="0" err="1" smtClean="0"/>
              <a:t>Costa_in_Cube</a:t>
            </a:r>
            <a:r>
              <a:rPr lang="en-US" sz="3200" b="0" i="1" dirty="0" smtClean="0"/>
              <a:t>”   </a:t>
            </a:r>
            <a:r>
              <a:rPr lang="en-US" sz="3200" b="0" dirty="0" smtClean="0"/>
              <a:t>Carlo </a:t>
            </a:r>
            <a:r>
              <a:rPr lang="en-US" sz="3200" b="0" dirty="0" err="1" smtClean="0"/>
              <a:t>Séquin</a:t>
            </a:r>
            <a:r>
              <a:rPr lang="en-US" sz="3200" b="0" dirty="0" smtClean="0"/>
              <a:t>, 2004, bronze</a:t>
            </a:r>
            <a:endParaRPr lang="en-US" sz="3200" b="0" dirty="0"/>
          </a:p>
        </p:txBody>
      </p:sp>
      <p:sp>
        <p:nvSpPr>
          <p:cNvPr id="32772" name="Content Placeholder 2"/>
          <p:cNvSpPr>
            <a:spLocks noGrp="1"/>
          </p:cNvSpPr>
          <p:nvPr>
            <p:ph idx="1"/>
          </p:nvPr>
        </p:nvSpPr>
        <p:spPr>
          <a:xfrm>
            <a:off x="4811713" y="2057400"/>
            <a:ext cx="4114800" cy="2819400"/>
          </a:xfrm>
        </p:spPr>
        <p:txBody>
          <a:bodyPr/>
          <a:lstStyle/>
          <a:p>
            <a:r>
              <a:rPr lang="en-US" altLang="en-US" sz="2400" dirty="0" smtClean="0"/>
              <a:t>Number of borders  </a:t>
            </a:r>
            <a:r>
              <a:rPr lang="en-US" altLang="en-US" sz="2400" i="1" dirty="0" smtClean="0"/>
              <a:t>B</a:t>
            </a:r>
            <a:r>
              <a:rPr lang="en-US" altLang="en-US" sz="2400" dirty="0" smtClean="0"/>
              <a:t> = 3</a:t>
            </a:r>
            <a:br>
              <a:rPr lang="en-US" altLang="en-US" sz="2400" dirty="0" smtClean="0"/>
            </a:br>
            <a:endParaRPr lang="en-US" altLang="en-US" sz="2400" dirty="0" smtClean="0"/>
          </a:p>
          <a:p>
            <a:r>
              <a:rPr lang="en-US" altLang="en-US" sz="2400" dirty="0" smtClean="0"/>
              <a:t>Double-sided  (orientable)</a:t>
            </a:r>
            <a:br>
              <a:rPr lang="en-US" altLang="en-US" sz="2400" dirty="0" smtClean="0"/>
            </a:br>
            <a:endParaRPr lang="en-US" altLang="en-US" sz="2400" dirty="0" smtClean="0"/>
          </a:p>
          <a:p>
            <a:r>
              <a:rPr lang="en-US" altLang="en-US" sz="2400" dirty="0" smtClean="0">
                <a:solidFill>
                  <a:srgbClr val="FFFF00"/>
                </a:solidFill>
              </a:rPr>
              <a:t>But what is its genus ??</a:t>
            </a:r>
          </a:p>
        </p:txBody>
      </p:sp>
      <p:sp>
        <p:nvSpPr>
          <p:cNvPr id="3" name="TextBox 2"/>
          <p:cNvSpPr txBox="1"/>
          <p:nvPr/>
        </p:nvSpPr>
        <p:spPr>
          <a:xfrm>
            <a:off x="264117" y="5181600"/>
            <a:ext cx="8879883" cy="461665"/>
          </a:xfrm>
          <a:prstGeom prst="rect">
            <a:avLst/>
          </a:prstGeom>
          <a:noFill/>
        </p:spPr>
        <p:txBody>
          <a:bodyPr wrap="square" rtlCol="0">
            <a:spAutoFit/>
          </a:bodyPr>
          <a:lstStyle/>
          <a:p>
            <a:r>
              <a:rPr lang="en-US" sz="2400" dirty="0" smtClean="0"/>
              <a:t>There is a combination of tunnels and punctures with borders.</a:t>
            </a:r>
            <a:endParaRPr lang="en-US" sz="2400" dirty="0"/>
          </a:p>
        </p:txBody>
      </p:sp>
      <p:sp>
        <p:nvSpPr>
          <p:cNvPr id="7" name="TextBox 6"/>
          <p:cNvSpPr txBox="1"/>
          <p:nvPr/>
        </p:nvSpPr>
        <p:spPr>
          <a:xfrm>
            <a:off x="2667000" y="5948065"/>
            <a:ext cx="6107113" cy="461665"/>
          </a:xfrm>
          <a:prstGeom prst="rect">
            <a:avLst/>
          </a:prstGeom>
          <a:solidFill>
            <a:schemeClr val="accent1">
              <a:lumMod val="20000"/>
              <a:lumOff val="80000"/>
            </a:schemeClr>
          </a:solidFill>
          <a:ln w="28575">
            <a:solidFill>
              <a:srgbClr val="FF0000"/>
            </a:solidFill>
          </a:ln>
        </p:spPr>
        <p:txBody>
          <a:bodyPr wrap="square" rtlCol="0">
            <a:spAutoFit/>
          </a:bodyPr>
          <a:lstStyle/>
          <a:p>
            <a:pPr algn="ctr"/>
            <a:r>
              <a:rPr lang="en-US" sz="2400" dirty="0" smtClean="0">
                <a:solidFill>
                  <a:srgbClr val="FF0000"/>
                </a:solidFill>
              </a:rPr>
              <a:t>Confused? – Use  </a:t>
            </a:r>
            <a:r>
              <a:rPr lang="en-US" sz="2400" b="1" dirty="0" smtClean="0">
                <a:solidFill>
                  <a:srgbClr val="FF0000"/>
                </a:solidFill>
              </a:rPr>
              <a:t>Euler Characteristic </a:t>
            </a:r>
            <a:r>
              <a:rPr lang="en-US" sz="2400" dirty="0" smtClean="0">
                <a:solidFill>
                  <a:srgbClr val="FF0000"/>
                </a:solidFill>
              </a:rPr>
              <a:t>…</a:t>
            </a:r>
            <a:endParaRPr lang="en-US" sz="2400" dirty="0">
              <a:solidFill>
                <a:srgbClr val="FF0000"/>
              </a:solidFill>
            </a:endParaRPr>
          </a:p>
        </p:txBody>
      </p:sp>
    </p:spTree>
    <p:extLst>
      <p:ext uri="{BB962C8B-B14F-4D97-AF65-F5344CB8AC3E}">
        <p14:creationId xmlns:p14="http://schemas.microsoft.com/office/powerpoint/2010/main" val="39734605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85800"/>
          </a:xfrm>
        </p:spPr>
        <p:txBody>
          <a:bodyPr/>
          <a:lstStyle/>
          <a:p>
            <a:pPr>
              <a:defRPr/>
            </a:pPr>
            <a:r>
              <a:rPr lang="en-US" dirty="0" smtClean="0"/>
              <a:t>Euler Characteristic of Handle-Bodies</a:t>
            </a:r>
            <a:endParaRPr lang="en-US" dirty="0"/>
          </a:p>
        </p:txBody>
      </p:sp>
      <p:sp>
        <p:nvSpPr>
          <p:cNvPr id="16387" name="Content Placeholder 2"/>
          <p:cNvSpPr>
            <a:spLocks noGrp="1"/>
          </p:cNvSpPr>
          <p:nvPr>
            <p:ph idx="1"/>
          </p:nvPr>
        </p:nvSpPr>
        <p:spPr>
          <a:xfrm>
            <a:off x="457200" y="1123950"/>
            <a:ext cx="8534400" cy="1219200"/>
          </a:xfrm>
        </p:spPr>
        <p:txBody>
          <a:bodyPr/>
          <a:lstStyle/>
          <a:p>
            <a:pPr marL="0" indent="0">
              <a:buFont typeface="Monotype Sorts"/>
              <a:buNone/>
            </a:pPr>
            <a:r>
              <a:rPr lang="en-US" altLang="en-US" dirty="0" smtClean="0">
                <a:solidFill>
                  <a:srgbClr val="FFFF00"/>
                </a:solidFill>
              </a:rPr>
              <a:t>For polyhedral surfaces: </a:t>
            </a:r>
            <a:br>
              <a:rPr lang="en-US" altLang="en-US" dirty="0" smtClean="0">
                <a:solidFill>
                  <a:srgbClr val="FFFF00"/>
                </a:solidFill>
              </a:rPr>
            </a:br>
            <a:r>
              <a:rPr lang="en-US" altLang="en-US" dirty="0" smtClean="0">
                <a:solidFill>
                  <a:srgbClr val="FFFF00"/>
                </a:solidFill>
              </a:rPr>
              <a:t>Euler Characteristic  =  </a:t>
            </a:r>
            <a:r>
              <a:rPr lang="en-US" altLang="en-US" i="1" dirty="0" smtClean="0">
                <a:solidFill>
                  <a:srgbClr val="FFFF00"/>
                </a:solidFill>
              </a:rPr>
              <a:t>X </a:t>
            </a:r>
            <a:r>
              <a:rPr lang="en-US" altLang="en-US" dirty="0" smtClean="0">
                <a:solidFill>
                  <a:srgbClr val="FFFF00"/>
                </a:solidFill>
              </a:rPr>
              <a:t> = </a:t>
            </a:r>
            <a:r>
              <a:rPr lang="en-US" altLang="en-US" i="1" dirty="0" smtClean="0">
                <a:solidFill>
                  <a:srgbClr val="FFFF00"/>
                </a:solidFill>
              </a:rPr>
              <a:t>V</a:t>
            </a:r>
            <a:r>
              <a:rPr lang="en-US" altLang="en-US" dirty="0" smtClean="0">
                <a:solidFill>
                  <a:srgbClr val="FFFF00"/>
                </a:solidFill>
              </a:rPr>
              <a:t> – </a:t>
            </a:r>
            <a:r>
              <a:rPr lang="en-US" altLang="en-US" i="1" dirty="0" smtClean="0">
                <a:solidFill>
                  <a:srgbClr val="FFFF00"/>
                </a:solidFill>
              </a:rPr>
              <a:t>E</a:t>
            </a:r>
            <a:r>
              <a:rPr lang="en-US" altLang="en-US" dirty="0" smtClean="0">
                <a:solidFill>
                  <a:srgbClr val="FFFF00"/>
                </a:solidFill>
              </a:rPr>
              <a:t> + </a:t>
            </a:r>
            <a:r>
              <a:rPr lang="en-US" altLang="en-US" i="1" dirty="0" smtClean="0">
                <a:solidFill>
                  <a:srgbClr val="FFFF00"/>
                </a:solidFill>
              </a:rPr>
              <a:t>F</a:t>
            </a:r>
            <a:br>
              <a:rPr lang="en-US" altLang="en-US" i="1" dirty="0" smtClean="0">
                <a:solidFill>
                  <a:srgbClr val="FFFF00"/>
                </a:solidFill>
              </a:rPr>
            </a:br>
            <a:endParaRPr lang="en-US" altLang="en-US" i="1" dirty="0" smtClean="0">
              <a:solidFill>
                <a:srgbClr val="FFFF00"/>
              </a:solidFill>
            </a:endParaRPr>
          </a:p>
          <a:p>
            <a:pPr marL="0" indent="0">
              <a:buFont typeface="Monotype Sorts"/>
              <a:buNone/>
            </a:pPr>
            <a:r>
              <a:rPr lang="en-US" altLang="en-US" sz="2400" dirty="0" smtClean="0">
                <a:solidFill>
                  <a:srgbClr val="FFFF00"/>
                </a:solidFill>
              </a:rPr>
              <a:t>Platonic Solids:</a:t>
            </a:r>
          </a:p>
          <a:p>
            <a:pPr marL="0" indent="0">
              <a:buFont typeface="Monotype Sorts"/>
              <a:buNone/>
            </a:pPr>
            <a:r>
              <a:rPr lang="en-US" altLang="en-US" sz="2400" dirty="0" smtClean="0">
                <a:solidFill>
                  <a:srgbClr val="FFFF00"/>
                </a:solidFill>
              </a:rPr>
              <a:t>                      V:      4            6              8           12           20</a:t>
            </a:r>
            <a:br>
              <a:rPr lang="en-US" altLang="en-US" sz="2400" dirty="0" smtClean="0">
                <a:solidFill>
                  <a:srgbClr val="FFFF00"/>
                </a:solidFill>
              </a:rPr>
            </a:br>
            <a:r>
              <a:rPr lang="en-US" altLang="en-US" sz="2400" dirty="0" smtClean="0">
                <a:solidFill>
                  <a:srgbClr val="FFFF00"/>
                </a:solidFill>
              </a:rPr>
              <a:t>                     -E:     -6        -12           -12          -30          -30 </a:t>
            </a:r>
            <a:br>
              <a:rPr lang="en-US" altLang="en-US" sz="2400" dirty="0" smtClean="0">
                <a:solidFill>
                  <a:srgbClr val="FFFF00"/>
                </a:solidFill>
              </a:rPr>
            </a:br>
            <a:r>
              <a:rPr lang="en-US" altLang="en-US" sz="2400" dirty="0" smtClean="0">
                <a:solidFill>
                  <a:srgbClr val="FFFF00"/>
                </a:solidFill>
              </a:rPr>
              <a:t>                      F:      4            8              6           20           12  </a:t>
            </a:r>
            <a:br>
              <a:rPr lang="en-US" altLang="en-US" sz="2400" dirty="0" smtClean="0">
                <a:solidFill>
                  <a:srgbClr val="FFFF00"/>
                </a:solidFill>
              </a:rPr>
            </a:br>
            <a:r>
              <a:rPr lang="en-US" altLang="en-US" sz="2400" dirty="0" smtClean="0">
                <a:solidFill>
                  <a:srgbClr val="FFFF00"/>
                </a:solidFill>
              </a:rPr>
              <a:t>                      </a:t>
            </a:r>
            <a:r>
              <a:rPr lang="en-US" altLang="en-US" sz="2400" i="1" dirty="0" smtClean="0">
                <a:solidFill>
                  <a:srgbClr val="FFFF00"/>
                </a:solidFill>
              </a:rPr>
              <a:t>X:      2            2              2             2             2</a:t>
            </a:r>
            <a:endParaRPr lang="en-US" altLang="en-US" sz="2400" dirty="0" smtClean="0">
              <a:solidFill>
                <a:srgbClr val="FFFF00"/>
              </a:solidFill>
            </a:endParaRPr>
          </a:p>
        </p:txBody>
      </p:sp>
      <p:sp>
        <p:nvSpPr>
          <p:cNvPr id="9" name="Content Placeholder 2"/>
          <p:cNvSpPr txBox="1">
            <a:spLocks/>
          </p:cNvSpPr>
          <p:nvPr/>
        </p:nvSpPr>
        <p:spPr bwMode="auto">
          <a:xfrm>
            <a:off x="781050" y="6096000"/>
            <a:ext cx="8362950" cy="661988"/>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cs typeface="MS PGothic"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cs typeface="MS PGothic"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cs typeface="MS PGothic"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cs typeface="MS PGothic"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Font typeface="Monotype Sorts" charset="2"/>
              <a:buNone/>
              <a:defRPr/>
            </a:pPr>
            <a:r>
              <a:rPr lang="en-US" altLang="en-US" sz="2400" b="1" kern="0" dirty="0" smtClean="0">
                <a:solidFill>
                  <a:schemeClr val="accent6">
                    <a:lumMod val="40000"/>
                    <a:lumOff val="60000"/>
                  </a:schemeClr>
                </a:solidFill>
                <a:sym typeface="Wingdings" panose="05000000000000000000" pitchFamily="2" charset="2"/>
              </a:rPr>
              <a:t>  </a:t>
            </a:r>
            <a:r>
              <a:rPr lang="en-US" altLang="en-US" sz="2400" b="1" kern="0" dirty="0" smtClean="0">
                <a:solidFill>
                  <a:schemeClr val="accent6">
                    <a:lumMod val="40000"/>
                    <a:lumOff val="60000"/>
                  </a:schemeClr>
                </a:solidFill>
              </a:rPr>
              <a:t>Genus  = (2  </a:t>
            </a:r>
            <a:r>
              <a:rPr lang="en-US" altLang="en-US" sz="2400" b="1" kern="0" dirty="0" smtClean="0">
                <a:solidFill>
                  <a:srgbClr val="FFFF00"/>
                </a:solidFill>
              </a:rPr>
              <a:t>– </a:t>
            </a:r>
            <a:r>
              <a:rPr lang="en-US" altLang="en-US" sz="2400" b="1" i="1" kern="0" dirty="0" smtClean="0">
                <a:solidFill>
                  <a:srgbClr val="FFFF00"/>
                </a:solidFill>
              </a:rPr>
              <a:t>X</a:t>
            </a:r>
            <a:r>
              <a:rPr lang="en-US" altLang="en-US" sz="2400" b="1" kern="0" dirty="0" smtClean="0">
                <a:solidFill>
                  <a:schemeClr val="accent6">
                    <a:lumMod val="40000"/>
                    <a:lumOff val="60000"/>
                  </a:schemeClr>
                </a:solidFill>
              </a:rPr>
              <a:t> – </a:t>
            </a:r>
            <a:r>
              <a:rPr lang="en-US" altLang="en-US" sz="2400" b="1" i="1" kern="0" dirty="0" smtClean="0">
                <a:solidFill>
                  <a:schemeClr val="accent6">
                    <a:lumMod val="40000"/>
                    <a:lumOff val="60000"/>
                  </a:schemeClr>
                </a:solidFill>
              </a:rPr>
              <a:t>b</a:t>
            </a:r>
            <a:r>
              <a:rPr lang="en-US" altLang="en-US" sz="2400" b="1" kern="0" dirty="0" smtClean="0">
                <a:solidFill>
                  <a:schemeClr val="accent6">
                    <a:lumMod val="40000"/>
                    <a:lumOff val="60000"/>
                  </a:schemeClr>
                </a:solidFill>
              </a:rPr>
              <a:t>) / 2    for double-sided surfaces.</a:t>
            </a:r>
          </a:p>
          <a:p>
            <a:pPr>
              <a:defRPr/>
            </a:pPr>
            <a:endParaRPr lang="en-US" altLang="en-US" sz="2400" b="1" kern="0" dirty="0" smtClean="0">
              <a:solidFill>
                <a:schemeClr val="accent6">
                  <a:lumMod val="40000"/>
                  <a:lumOff val="60000"/>
                </a:schemeClr>
              </a:solidFill>
            </a:endParaRPr>
          </a:p>
        </p:txBody>
      </p:sp>
      <p:pic>
        <p:nvPicPr>
          <p:cNvPr id="16396" name="Picture 5" descr="Q:\sequin\WORK_\Pub_02\4Dpolytopes\cub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58335" y="2226495"/>
            <a:ext cx="1004020" cy="952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7" name="Picture 6" descr="Q:\sequin\WORK_\Pub_02\4Dpolytopes\dodec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66716" y="2125301"/>
            <a:ext cx="1057390" cy="1054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8" name="Picture 7" descr="Q:\sequin\WORK_\Pub_02\4Dpolytopes\icos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32471" y="2125301"/>
            <a:ext cx="1094081" cy="10675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9" name="Picture 8" descr="Q:\sequin\WORK_\Pub_02\4Dpolytopes\octa.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7038" y="2165359"/>
            <a:ext cx="1025145" cy="1038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400" name="Picture 9" descr="Q:\sequin\WORK_\Pub_02\4Dpolytopes\tetra.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47273" y="2274429"/>
            <a:ext cx="905063" cy="9296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0" name="Picture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49088" y="4860925"/>
            <a:ext cx="1012825" cy="1023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1" name="Picture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79951" y="4849813"/>
            <a:ext cx="977900"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2" name="Picture 4"/>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57038" y="4876800"/>
            <a:ext cx="1081088" cy="97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3" name="Picture 5"/>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552113" y="4884738"/>
            <a:ext cx="94615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4" name="Picture 6"/>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780213" y="4870450"/>
            <a:ext cx="993775"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5" name="Picture 7"/>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67826" y="4884738"/>
            <a:ext cx="1000125" cy="100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744125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3350"/>
            <a:ext cx="9144000" cy="1238250"/>
          </a:xfrm>
        </p:spPr>
        <p:txBody>
          <a:bodyPr/>
          <a:lstStyle/>
          <a:p>
            <a:pPr>
              <a:defRPr/>
            </a:pPr>
            <a:r>
              <a:rPr lang="en-US" dirty="0" smtClean="0"/>
              <a:t>Determining the Euler Characteristic</a:t>
            </a:r>
            <a:br>
              <a:rPr lang="en-US" dirty="0" smtClean="0"/>
            </a:br>
            <a:r>
              <a:rPr lang="en-US" dirty="0" smtClean="0"/>
              <a:t>of Disks with Punctures &amp; Borders</a:t>
            </a:r>
            <a:endParaRPr lang="en-US" dirty="0"/>
          </a:p>
        </p:txBody>
      </p:sp>
      <p:sp>
        <p:nvSpPr>
          <p:cNvPr id="23555" name="Content Placeholder 2"/>
          <p:cNvSpPr>
            <a:spLocks noGrp="1"/>
          </p:cNvSpPr>
          <p:nvPr>
            <p:ph idx="1"/>
          </p:nvPr>
        </p:nvSpPr>
        <p:spPr>
          <a:xfrm>
            <a:off x="838200" y="3095625"/>
            <a:ext cx="8305800" cy="485775"/>
          </a:xfrm>
        </p:spPr>
        <p:txBody>
          <a:bodyPr/>
          <a:lstStyle/>
          <a:p>
            <a:pPr marL="0" indent="0">
              <a:buFont typeface="Monotype Sorts" charset="2"/>
              <a:buNone/>
              <a:defRPr/>
            </a:pPr>
            <a:r>
              <a:rPr lang="en-US" altLang="en-US" sz="2400" dirty="0" smtClean="0"/>
              <a:t>E=V; F=1         V+F=E+1       V=E=F=1    </a:t>
            </a:r>
            <a:r>
              <a:rPr lang="en-US" altLang="en-US" sz="2400" dirty="0" smtClean="0">
                <a:sym typeface="Wingdings" panose="05000000000000000000" pitchFamily="2" charset="2"/>
              </a:rPr>
              <a:t> </a:t>
            </a:r>
            <a:r>
              <a:rPr lang="en-US" altLang="en-US" sz="2400" dirty="0" smtClean="0"/>
              <a:t>Disk: </a:t>
            </a:r>
            <a:r>
              <a:rPr lang="en-US" altLang="en-US" sz="2400" i="1" dirty="0" smtClean="0"/>
              <a:t>X</a:t>
            </a:r>
            <a:r>
              <a:rPr lang="en-US" altLang="en-US" sz="2400" dirty="0" smtClean="0"/>
              <a:t> = 1</a:t>
            </a:r>
            <a:br>
              <a:rPr lang="en-US" altLang="en-US" sz="2400" dirty="0" smtClean="0"/>
            </a:br>
            <a:endParaRPr lang="en-US" altLang="en-US" sz="2400" dirty="0" smtClean="0">
              <a:solidFill>
                <a:schemeClr val="accent1">
                  <a:lumMod val="60000"/>
                  <a:lumOff val="40000"/>
                </a:schemeClr>
              </a:solidFill>
            </a:endParaRPr>
          </a:p>
        </p:txBody>
      </p:sp>
      <p:sp>
        <p:nvSpPr>
          <p:cNvPr id="9" name="Content Placeholder 2"/>
          <p:cNvSpPr txBox="1">
            <a:spLocks/>
          </p:cNvSpPr>
          <p:nvPr/>
        </p:nvSpPr>
        <p:spPr bwMode="auto">
          <a:xfrm>
            <a:off x="533400" y="6096000"/>
            <a:ext cx="8245475" cy="528638"/>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cs typeface="MS PGothic"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cs typeface="MS PGothic"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cs typeface="MS PGothic"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cs typeface="MS PGothic"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a:defRPr/>
            </a:pPr>
            <a:r>
              <a:rPr lang="en-US" altLang="en-US" sz="2400" b="1" kern="0" dirty="0" smtClean="0">
                <a:solidFill>
                  <a:schemeClr val="accent6">
                    <a:lumMod val="40000"/>
                    <a:lumOff val="60000"/>
                  </a:schemeClr>
                </a:solidFill>
              </a:rPr>
              <a:t>Genus = (2 – </a:t>
            </a:r>
            <a:r>
              <a:rPr lang="en-US" altLang="en-US" sz="2400" b="1" i="1" kern="0" dirty="0" smtClean="0">
                <a:solidFill>
                  <a:schemeClr val="accent6">
                    <a:lumMod val="40000"/>
                    <a:lumOff val="60000"/>
                  </a:schemeClr>
                </a:solidFill>
              </a:rPr>
              <a:t>X</a:t>
            </a:r>
            <a:r>
              <a:rPr lang="en-US" altLang="en-US" sz="2400" b="1" kern="0" dirty="0" smtClean="0">
                <a:solidFill>
                  <a:schemeClr val="accent6">
                    <a:lumMod val="40000"/>
                    <a:lumOff val="60000"/>
                  </a:schemeClr>
                </a:solidFill>
              </a:rPr>
              <a:t> – </a:t>
            </a:r>
            <a:r>
              <a:rPr lang="en-US" altLang="en-US" sz="2400" b="1" i="1" kern="0" dirty="0" smtClean="0">
                <a:solidFill>
                  <a:schemeClr val="accent6">
                    <a:lumMod val="40000"/>
                    <a:lumOff val="60000"/>
                  </a:schemeClr>
                </a:solidFill>
              </a:rPr>
              <a:t>B</a:t>
            </a:r>
            <a:r>
              <a:rPr lang="en-US" altLang="en-US" sz="2400" b="1" kern="0" dirty="0" smtClean="0">
                <a:solidFill>
                  <a:schemeClr val="accent6">
                    <a:lumMod val="40000"/>
                    <a:lumOff val="60000"/>
                  </a:schemeClr>
                </a:solidFill>
              </a:rPr>
              <a:t>) / 2    for double-sided surfaces.</a:t>
            </a:r>
          </a:p>
          <a:p>
            <a:pPr>
              <a:defRPr/>
            </a:pPr>
            <a:endParaRPr lang="en-US" altLang="en-US" sz="2400" b="1" kern="0" dirty="0" smtClean="0">
              <a:solidFill>
                <a:schemeClr val="accent6">
                  <a:lumMod val="40000"/>
                  <a:lumOff val="60000"/>
                </a:schemeClr>
              </a:solidFill>
            </a:endParaRPr>
          </a:p>
        </p:txBody>
      </p:sp>
      <p:pic>
        <p:nvPicPr>
          <p:cNvPr id="2458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541463"/>
            <a:ext cx="1670050" cy="1554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2"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1547813"/>
            <a:ext cx="1538288" cy="1530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3" name="Picture 9"/>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62500" y="1566863"/>
            <a:ext cx="1524000" cy="1528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TextBox 17"/>
          <p:cNvSpPr txBox="1"/>
          <p:nvPr/>
        </p:nvSpPr>
        <p:spPr>
          <a:xfrm>
            <a:off x="5680075" y="3776663"/>
            <a:ext cx="3463925" cy="2308225"/>
          </a:xfrm>
          <a:prstGeom prst="rect">
            <a:avLst/>
          </a:prstGeom>
          <a:noFill/>
        </p:spPr>
        <p:txBody>
          <a:bodyPr>
            <a:spAutoFit/>
          </a:bodyPr>
          <a:lstStyle/>
          <a:p>
            <a:pPr>
              <a:defRPr/>
            </a:pPr>
            <a:r>
              <a:rPr lang="en-US" sz="2400" dirty="0"/>
              <a:t>Closing the gap</a:t>
            </a:r>
          </a:p>
          <a:p>
            <a:pPr>
              <a:defRPr/>
            </a:pPr>
            <a:r>
              <a:rPr lang="en-US" sz="2400" dirty="0"/>
              <a:t>eliminates 1 edge</a:t>
            </a:r>
            <a:br>
              <a:rPr lang="en-US" sz="2400" dirty="0"/>
            </a:br>
            <a:r>
              <a:rPr lang="en-US" sz="2400" dirty="0"/>
              <a:t>and 2 vertices;</a:t>
            </a:r>
          </a:p>
          <a:p>
            <a:pPr marL="342900" indent="-342900">
              <a:buFont typeface="Wingdings" panose="05000000000000000000" pitchFamily="2" charset="2"/>
              <a:buChar char="à"/>
              <a:defRPr/>
            </a:pPr>
            <a:r>
              <a:rPr lang="en-US" sz="2400" dirty="0">
                <a:sym typeface="Wingdings" panose="05000000000000000000" pitchFamily="2" charset="2"/>
              </a:rPr>
              <a:t>EC := EC </a:t>
            </a:r>
            <a:r>
              <a:rPr lang="en-US" sz="2400" dirty="0">
                <a:sym typeface="Symbol" panose="05050102010706020507" pitchFamily="18" charset="2"/>
              </a:rPr>
              <a:t></a:t>
            </a:r>
            <a:r>
              <a:rPr lang="en-US" sz="2400" dirty="0">
                <a:sym typeface="Wingdings" panose="05000000000000000000" pitchFamily="2" charset="2"/>
              </a:rPr>
              <a:t>1</a:t>
            </a:r>
          </a:p>
          <a:p>
            <a:pPr marL="342900" indent="-342900">
              <a:buFont typeface="Wingdings" panose="05000000000000000000" pitchFamily="2" charset="2"/>
              <a:buChar char="à"/>
              <a:defRPr/>
            </a:pPr>
            <a:r>
              <a:rPr lang="en-US" sz="2400" dirty="0">
                <a:sym typeface="Wingdings" panose="05000000000000000000" pitchFamily="2" charset="2"/>
              </a:rPr>
              <a:t>   </a:t>
            </a:r>
            <a:r>
              <a:rPr lang="en-US" sz="2400" dirty="0" smtClean="0">
                <a:solidFill>
                  <a:schemeClr val="accent2"/>
                </a:solidFill>
                <a:sym typeface="Wingdings" panose="05000000000000000000" pitchFamily="2" charset="2"/>
              </a:rPr>
              <a:t>B </a:t>
            </a:r>
            <a:r>
              <a:rPr lang="en-US" sz="2400" dirty="0">
                <a:solidFill>
                  <a:schemeClr val="accent2"/>
                </a:solidFill>
                <a:sym typeface="Wingdings" panose="05000000000000000000" pitchFamily="2" charset="2"/>
              </a:rPr>
              <a:t>:= </a:t>
            </a:r>
            <a:r>
              <a:rPr lang="en-US" sz="2400" dirty="0" smtClean="0">
                <a:solidFill>
                  <a:schemeClr val="accent2"/>
                </a:solidFill>
                <a:sym typeface="Wingdings" panose="05000000000000000000" pitchFamily="2" charset="2"/>
              </a:rPr>
              <a:t>B </a:t>
            </a:r>
            <a:r>
              <a:rPr lang="en-US" sz="2400" dirty="0">
                <a:solidFill>
                  <a:schemeClr val="accent2"/>
                </a:solidFill>
                <a:sym typeface="Wingdings" panose="05000000000000000000" pitchFamily="2" charset="2"/>
              </a:rPr>
              <a:t>+1</a:t>
            </a:r>
          </a:p>
          <a:p>
            <a:pPr marL="342900" indent="-342900">
              <a:buFont typeface="Wingdings" panose="05000000000000000000" pitchFamily="2" charset="2"/>
              <a:buChar char="à"/>
              <a:defRPr/>
            </a:pPr>
            <a:r>
              <a:rPr lang="en-US" sz="2400" dirty="0">
                <a:sym typeface="Wingdings" panose="05000000000000000000" pitchFamily="2" charset="2"/>
              </a:rPr>
              <a:t>Genus unchanged</a:t>
            </a:r>
            <a:endParaRPr lang="en-US" sz="2400" dirty="0"/>
          </a:p>
        </p:txBody>
      </p:sp>
      <p:grpSp>
        <p:nvGrpSpPr>
          <p:cNvPr id="24585" name="Group 13"/>
          <p:cNvGrpSpPr>
            <a:grpSpLocks/>
          </p:cNvGrpSpPr>
          <p:nvPr/>
        </p:nvGrpSpPr>
        <p:grpSpPr bwMode="auto">
          <a:xfrm rot="10800000">
            <a:off x="796925" y="3656013"/>
            <a:ext cx="4679950" cy="2263775"/>
            <a:chOff x="796153" y="3656152"/>
            <a:chExt cx="4680641" cy="2263367"/>
          </a:xfrm>
          <a:solidFill>
            <a:srgbClr val="0070C0"/>
          </a:solidFill>
        </p:grpSpPr>
        <p:sp>
          <p:nvSpPr>
            <p:cNvPr id="24587" name="Freeform 10"/>
            <p:cNvSpPr>
              <a:spLocks/>
            </p:cNvSpPr>
            <p:nvPr/>
          </p:nvSpPr>
          <p:spPr bwMode="auto">
            <a:xfrm>
              <a:off x="796153" y="3656152"/>
              <a:ext cx="4680641" cy="2263367"/>
            </a:xfrm>
            <a:custGeom>
              <a:avLst/>
              <a:gdLst>
                <a:gd name="T0" fmla="*/ 525100 w 4680641"/>
                <a:gd name="T1" fmla="*/ 796705 h 2263367"/>
                <a:gd name="T2" fmla="*/ 0 w 4680641"/>
                <a:gd name="T3" fmla="*/ 787652 h 2263367"/>
                <a:gd name="T4" fmla="*/ 235389 w 4680641"/>
                <a:gd name="T5" fmla="*/ 280658 h 2263367"/>
                <a:gd name="T6" fmla="*/ 896292 w 4680641"/>
                <a:gd name="T7" fmla="*/ 0 h 2263367"/>
                <a:gd name="T8" fmla="*/ 2652665 w 4680641"/>
                <a:gd name="T9" fmla="*/ 45268 h 2263367"/>
                <a:gd name="T10" fmla="*/ 4037845 w 4680641"/>
                <a:gd name="T11" fmla="*/ 362139 h 2263367"/>
                <a:gd name="T12" fmla="*/ 4680641 w 4680641"/>
                <a:gd name="T13" fmla="*/ 860080 h 2263367"/>
                <a:gd name="T14" fmla="*/ 4644427 w 4680641"/>
                <a:gd name="T15" fmla="*/ 1195058 h 2263367"/>
                <a:gd name="T16" fmla="*/ 4273235 w 4680641"/>
                <a:gd name="T17" fmla="*/ 1167897 h 2263367"/>
                <a:gd name="T18" fmla="*/ 4191754 w 4680641"/>
                <a:gd name="T19" fmla="*/ 778598 h 2263367"/>
                <a:gd name="T20" fmla="*/ 3259247 w 4680641"/>
                <a:gd name="T21" fmla="*/ 506994 h 2263367"/>
                <a:gd name="T22" fmla="*/ 3105338 w 4680641"/>
                <a:gd name="T23" fmla="*/ 1013989 h 2263367"/>
                <a:gd name="T24" fmla="*/ 3322621 w 4680641"/>
                <a:gd name="T25" fmla="*/ 1602464 h 2263367"/>
                <a:gd name="T26" fmla="*/ 3947310 w 4680641"/>
                <a:gd name="T27" fmla="*/ 1964602 h 2263367"/>
                <a:gd name="T28" fmla="*/ 4246074 w 4680641"/>
                <a:gd name="T29" fmla="*/ 1430448 h 2263367"/>
                <a:gd name="T30" fmla="*/ 4617267 w 4680641"/>
                <a:gd name="T31" fmla="*/ 1484769 h 2263367"/>
                <a:gd name="T32" fmla="*/ 4517678 w 4680641"/>
                <a:gd name="T33" fmla="*/ 2236206 h 2263367"/>
                <a:gd name="T34" fmla="*/ 3177766 w 4680641"/>
                <a:gd name="T35" fmla="*/ 2263367 h 2263367"/>
                <a:gd name="T36" fmla="*/ 1249377 w 4680641"/>
                <a:gd name="T37" fmla="*/ 2154725 h 2263367"/>
                <a:gd name="T38" fmla="*/ 497940 w 4680641"/>
                <a:gd name="T39" fmla="*/ 1901228 h 2263367"/>
                <a:gd name="T40" fmla="*/ 54320 w 4680641"/>
                <a:gd name="T41" fmla="*/ 1249379 h 2263367"/>
                <a:gd name="T42" fmla="*/ 9052 w 4680641"/>
                <a:gd name="T43" fmla="*/ 823866 h 2263367"/>
                <a:gd name="T44" fmla="*/ 506993 w 4680641"/>
                <a:gd name="T45" fmla="*/ 832919 h 2263367"/>
                <a:gd name="T46" fmla="*/ 579421 w 4680641"/>
                <a:gd name="T47" fmla="*/ 1267486 h 2263367"/>
                <a:gd name="T48" fmla="*/ 1330859 w 4680641"/>
                <a:gd name="T49" fmla="*/ 1656785 h 2263367"/>
                <a:gd name="T50" fmla="*/ 2326740 w 4680641"/>
                <a:gd name="T51" fmla="*/ 1258432 h 2263367"/>
                <a:gd name="T52" fmla="*/ 2299579 w 4680641"/>
                <a:gd name="T53" fmla="*/ 733331 h 2263367"/>
                <a:gd name="T54" fmla="*/ 1774478 w 4680641"/>
                <a:gd name="T55" fmla="*/ 362139 h 2263367"/>
                <a:gd name="T56" fmla="*/ 1113575 w 4680641"/>
                <a:gd name="T57" fmla="*/ 434567 h 2263367"/>
                <a:gd name="T58" fmla="*/ 525100 w 4680641"/>
                <a:gd name="T59" fmla="*/ 796705 h 226336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680641" h="2263367">
                  <a:moveTo>
                    <a:pt x="525100" y="796705"/>
                  </a:moveTo>
                  <a:lnTo>
                    <a:pt x="0" y="787652"/>
                  </a:lnTo>
                  <a:lnTo>
                    <a:pt x="235389" y="280658"/>
                  </a:lnTo>
                  <a:lnTo>
                    <a:pt x="896292" y="0"/>
                  </a:lnTo>
                  <a:lnTo>
                    <a:pt x="2652665" y="45268"/>
                  </a:lnTo>
                  <a:lnTo>
                    <a:pt x="4037845" y="362139"/>
                  </a:lnTo>
                  <a:lnTo>
                    <a:pt x="4680641" y="860080"/>
                  </a:lnTo>
                  <a:lnTo>
                    <a:pt x="4644427" y="1195058"/>
                  </a:lnTo>
                  <a:lnTo>
                    <a:pt x="4273235" y="1167897"/>
                  </a:lnTo>
                  <a:lnTo>
                    <a:pt x="4191754" y="778598"/>
                  </a:lnTo>
                  <a:lnTo>
                    <a:pt x="3259247" y="506994"/>
                  </a:lnTo>
                  <a:lnTo>
                    <a:pt x="3105338" y="1013989"/>
                  </a:lnTo>
                  <a:lnTo>
                    <a:pt x="3322621" y="1602464"/>
                  </a:lnTo>
                  <a:lnTo>
                    <a:pt x="3947310" y="1964602"/>
                  </a:lnTo>
                  <a:lnTo>
                    <a:pt x="4246074" y="1430448"/>
                  </a:lnTo>
                  <a:lnTo>
                    <a:pt x="4617267" y="1484769"/>
                  </a:lnTo>
                  <a:lnTo>
                    <a:pt x="4517678" y="2236206"/>
                  </a:lnTo>
                  <a:lnTo>
                    <a:pt x="3177766" y="2263367"/>
                  </a:lnTo>
                  <a:lnTo>
                    <a:pt x="1249377" y="2154725"/>
                  </a:lnTo>
                  <a:lnTo>
                    <a:pt x="497940" y="1901228"/>
                  </a:lnTo>
                  <a:lnTo>
                    <a:pt x="54320" y="1249379"/>
                  </a:lnTo>
                  <a:lnTo>
                    <a:pt x="9052" y="823866"/>
                  </a:lnTo>
                  <a:lnTo>
                    <a:pt x="506993" y="832919"/>
                  </a:lnTo>
                  <a:lnTo>
                    <a:pt x="579421" y="1267486"/>
                  </a:lnTo>
                  <a:lnTo>
                    <a:pt x="1330859" y="1656785"/>
                  </a:lnTo>
                  <a:lnTo>
                    <a:pt x="2326740" y="1258432"/>
                  </a:lnTo>
                  <a:lnTo>
                    <a:pt x="2299579" y="733331"/>
                  </a:lnTo>
                  <a:lnTo>
                    <a:pt x="1774478" y="362139"/>
                  </a:lnTo>
                  <a:lnTo>
                    <a:pt x="1113575" y="434567"/>
                  </a:lnTo>
                  <a:lnTo>
                    <a:pt x="525100" y="796705"/>
                  </a:lnTo>
                  <a:close/>
                </a:path>
              </a:pathLst>
            </a:custGeom>
            <a:grpFill/>
            <a:ln w="28575" cap="flat" cmpd="sng" algn="ctr">
              <a:solidFill>
                <a:schemeClr val="tx1"/>
              </a:solidFill>
              <a:prstDash val="solid"/>
              <a:round/>
              <a:headEnd type="none" w="sm" len="sm"/>
              <a:tailEnd type="none" w="sm" len="sm"/>
            </a:ln>
          </p:spPr>
          <p:txBody>
            <a:bodyPr/>
            <a:lstStyle/>
            <a:p>
              <a:endParaRPr lang="en-US"/>
            </a:p>
          </p:txBody>
        </p:sp>
        <p:sp>
          <p:nvSpPr>
            <p:cNvPr id="24588" name="Freeform 12"/>
            <p:cNvSpPr>
              <a:spLocks/>
            </p:cNvSpPr>
            <p:nvPr/>
          </p:nvSpPr>
          <p:spPr bwMode="auto">
            <a:xfrm>
              <a:off x="1329652" y="4041302"/>
              <a:ext cx="1756371" cy="1240324"/>
            </a:xfrm>
            <a:custGeom>
              <a:avLst/>
              <a:gdLst>
                <a:gd name="T0" fmla="*/ 0 w 1756371"/>
                <a:gd name="T1" fmla="*/ 461726 h 1240324"/>
                <a:gd name="T2" fmla="*/ 615635 w 1756371"/>
                <a:gd name="T3" fmla="*/ 72427 h 1240324"/>
                <a:gd name="T4" fmla="*/ 1240325 w 1756371"/>
                <a:gd name="T5" fmla="*/ 0 h 1240324"/>
                <a:gd name="T6" fmla="*/ 1738265 w 1756371"/>
                <a:gd name="T7" fmla="*/ 380244 h 1240324"/>
                <a:gd name="T8" fmla="*/ 1756371 w 1756371"/>
                <a:gd name="T9" fmla="*/ 851025 h 1240324"/>
                <a:gd name="T10" fmla="*/ 823865 w 1756371"/>
                <a:gd name="T11" fmla="*/ 1240324 h 1240324"/>
                <a:gd name="T12" fmla="*/ 90535 w 1756371"/>
                <a:gd name="T13" fmla="*/ 869133 h 1240324"/>
                <a:gd name="T14" fmla="*/ 0 w 1756371"/>
                <a:gd name="T15" fmla="*/ 461726 h 12403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56371" h="1240324">
                  <a:moveTo>
                    <a:pt x="0" y="461726"/>
                  </a:moveTo>
                  <a:lnTo>
                    <a:pt x="615635" y="72427"/>
                  </a:lnTo>
                  <a:lnTo>
                    <a:pt x="1240325" y="0"/>
                  </a:lnTo>
                  <a:lnTo>
                    <a:pt x="1738265" y="380244"/>
                  </a:lnTo>
                  <a:lnTo>
                    <a:pt x="1756371" y="851025"/>
                  </a:lnTo>
                  <a:lnTo>
                    <a:pt x="823865" y="1240324"/>
                  </a:lnTo>
                  <a:lnTo>
                    <a:pt x="90535" y="869133"/>
                  </a:lnTo>
                  <a:lnTo>
                    <a:pt x="0" y="461726"/>
                  </a:lnTo>
                  <a:close/>
                </a:path>
              </a:pathLst>
            </a:custGeom>
            <a:solidFill>
              <a:schemeClr val="bg1"/>
            </a:solidFill>
            <a:ln w="38100" cap="flat" cmpd="sng" algn="ctr">
              <a:solidFill>
                <a:schemeClr val="accent2"/>
              </a:solidFill>
              <a:prstDash val="solid"/>
              <a:round/>
              <a:headEnd type="none" w="sm" len="sm"/>
              <a:tailEnd type="none" w="sm" len="sm"/>
            </a:ln>
          </p:spPr>
          <p:txBody>
            <a:bodyPr/>
            <a:lstStyle/>
            <a:p>
              <a:endParaRPr lang="en-US"/>
            </a:p>
          </p:txBody>
        </p:sp>
      </p:grpSp>
      <p:sp>
        <p:nvSpPr>
          <p:cNvPr id="24586" name="TextBox 11"/>
          <p:cNvSpPr txBox="1">
            <a:spLocks noChangeArrowheads="1"/>
          </p:cNvSpPr>
          <p:nvPr/>
        </p:nvSpPr>
        <p:spPr bwMode="auto">
          <a:xfrm>
            <a:off x="2449513" y="3968750"/>
            <a:ext cx="7842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2400"/>
              <a:t>Disk</a:t>
            </a:r>
          </a:p>
        </p:txBody>
      </p:sp>
    </p:spTree>
    <p:extLst>
      <p:ext uri="{BB962C8B-B14F-4D97-AF65-F5344CB8AC3E}">
        <p14:creationId xmlns:p14="http://schemas.microsoft.com/office/powerpoint/2010/main" val="40811016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85800"/>
          </a:xfrm>
        </p:spPr>
        <p:txBody>
          <a:bodyPr/>
          <a:lstStyle/>
          <a:p>
            <a:pPr>
              <a:defRPr/>
            </a:pPr>
            <a:r>
              <a:rPr lang="en-US" dirty="0" smtClean="0"/>
              <a:t> EC-Mathematics (3)</a:t>
            </a:r>
            <a:endParaRPr lang="en-US" dirty="0"/>
          </a:p>
        </p:txBody>
      </p:sp>
      <p:sp>
        <p:nvSpPr>
          <p:cNvPr id="9" name="Content Placeholder 2"/>
          <p:cNvSpPr txBox="1">
            <a:spLocks/>
          </p:cNvSpPr>
          <p:nvPr/>
        </p:nvSpPr>
        <p:spPr bwMode="auto">
          <a:xfrm>
            <a:off x="685800" y="5421313"/>
            <a:ext cx="8108950" cy="1393825"/>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cs typeface="MS PGothic"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cs typeface="MS PGothic"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cs typeface="MS PGothic"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cs typeface="MS PGothic"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Font typeface="Monotype Sorts" charset="2"/>
              <a:buNone/>
              <a:defRPr/>
            </a:pPr>
            <a:r>
              <a:rPr lang="en-US" altLang="en-US" sz="2400" b="1" kern="0" dirty="0">
                <a:solidFill>
                  <a:schemeClr val="accent6">
                    <a:lumMod val="40000"/>
                    <a:lumOff val="60000"/>
                  </a:schemeClr>
                </a:solidFill>
              </a:rPr>
              <a:t>Genus =  2 – </a:t>
            </a:r>
            <a:r>
              <a:rPr lang="en-US" altLang="en-US" sz="2400" b="1" i="1" kern="0" dirty="0" smtClean="0">
                <a:solidFill>
                  <a:schemeClr val="accent6">
                    <a:lumMod val="40000"/>
                    <a:lumOff val="60000"/>
                  </a:schemeClr>
                </a:solidFill>
              </a:rPr>
              <a:t>X</a:t>
            </a:r>
            <a:r>
              <a:rPr lang="en-US" altLang="en-US" sz="2400" b="1" kern="0" dirty="0" smtClean="0">
                <a:solidFill>
                  <a:schemeClr val="accent6">
                    <a:lumMod val="40000"/>
                    <a:lumOff val="60000"/>
                  </a:schemeClr>
                </a:solidFill>
              </a:rPr>
              <a:t> </a:t>
            </a:r>
            <a:r>
              <a:rPr lang="en-US" altLang="en-US" sz="2400" b="1" kern="0" dirty="0">
                <a:solidFill>
                  <a:schemeClr val="accent6">
                    <a:lumMod val="40000"/>
                    <a:lumOff val="60000"/>
                  </a:schemeClr>
                </a:solidFill>
              </a:rPr>
              <a:t>– </a:t>
            </a:r>
            <a:r>
              <a:rPr lang="en-US" altLang="en-US" sz="2400" b="1" i="1" kern="0" dirty="0" smtClean="0">
                <a:solidFill>
                  <a:schemeClr val="accent6">
                    <a:lumMod val="40000"/>
                    <a:lumOff val="60000"/>
                  </a:schemeClr>
                </a:solidFill>
              </a:rPr>
              <a:t>B</a:t>
            </a:r>
            <a:r>
              <a:rPr lang="en-US" altLang="en-US" sz="2400" b="1" kern="0" dirty="0" smtClean="0">
                <a:solidFill>
                  <a:schemeClr val="accent6">
                    <a:lumMod val="40000"/>
                    <a:lumOff val="60000"/>
                  </a:schemeClr>
                </a:solidFill>
              </a:rPr>
              <a:t>        </a:t>
            </a:r>
            <a:r>
              <a:rPr lang="en-US" altLang="en-US" sz="2400" b="1" kern="0" dirty="0">
                <a:solidFill>
                  <a:schemeClr val="accent6">
                    <a:lumMod val="40000"/>
                    <a:lumOff val="60000"/>
                  </a:schemeClr>
                </a:solidFill>
              </a:rPr>
              <a:t>for non-orientable </a:t>
            </a:r>
            <a:r>
              <a:rPr lang="en-US" altLang="en-US" sz="2400" b="1" kern="0" dirty="0" smtClean="0">
                <a:solidFill>
                  <a:schemeClr val="accent6">
                    <a:lumMod val="40000"/>
                    <a:lumOff val="60000"/>
                  </a:schemeClr>
                </a:solidFill>
              </a:rPr>
              <a:t>surfaces;</a:t>
            </a:r>
          </a:p>
          <a:p>
            <a:pPr marL="0" indent="0">
              <a:buFont typeface="Monotype Sorts" charset="2"/>
              <a:buNone/>
              <a:defRPr/>
            </a:pPr>
            <a:r>
              <a:rPr lang="en-US" altLang="en-US" sz="2400" b="1" kern="0" dirty="0" smtClean="0">
                <a:solidFill>
                  <a:schemeClr val="accent6">
                    <a:lumMod val="40000"/>
                    <a:lumOff val="60000"/>
                  </a:schemeClr>
                </a:solidFill>
              </a:rPr>
              <a:t>Genus  = (2 – </a:t>
            </a:r>
            <a:r>
              <a:rPr lang="en-US" altLang="en-US" sz="2400" b="1" i="1" kern="0" dirty="0" smtClean="0">
                <a:solidFill>
                  <a:schemeClr val="accent6">
                    <a:lumMod val="40000"/>
                    <a:lumOff val="60000"/>
                  </a:schemeClr>
                </a:solidFill>
              </a:rPr>
              <a:t>X</a:t>
            </a:r>
            <a:r>
              <a:rPr lang="en-US" altLang="en-US" sz="2400" b="1" kern="0" dirty="0" smtClean="0">
                <a:solidFill>
                  <a:schemeClr val="accent6">
                    <a:lumMod val="40000"/>
                    <a:lumOff val="60000"/>
                  </a:schemeClr>
                </a:solidFill>
              </a:rPr>
              <a:t> – </a:t>
            </a:r>
            <a:r>
              <a:rPr lang="en-US" altLang="en-US" sz="2400" b="1" i="1" kern="0" dirty="0" smtClean="0">
                <a:solidFill>
                  <a:schemeClr val="accent6">
                    <a:lumMod val="40000"/>
                    <a:lumOff val="60000"/>
                  </a:schemeClr>
                </a:solidFill>
              </a:rPr>
              <a:t>B</a:t>
            </a:r>
            <a:r>
              <a:rPr lang="en-US" altLang="en-US" sz="2400" b="1" kern="0" dirty="0" smtClean="0">
                <a:solidFill>
                  <a:schemeClr val="accent6">
                    <a:lumMod val="40000"/>
                    <a:lumOff val="60000"/>
                  </a:schemeClr>
                </a:solidFill>
              </a:rPr>
              <a:t>) / 2    for double-sided surfaces.</a:t>
            </a:r>
          </a:p>
          <a:p>
            <a:pPr>
              <a:defRPr/>
            </a:pPr>
            <a:endParaRPr lang="en-US" altLang="en-US" sz="2400" b="1" kern="0" dirty="0" smtClean="0">
              <a:solidFill>
                <a:schemeClr val="accent6">
                  <a:lumMod val="40000"/>
                  <a:lumOff val="60000"/>
                </a:schemeClr>
              </a:solidFill>
            </a:endParaRPr>
          </a:p>
        </p:txBody>
      </p:sp>
      <p:sp>
        <p:nvSpPr>
          <p:cNvPr id="26628" name="Content Placeholder 15"/>
          <p:cNvSpPr>
            <a:spLocks noGrp="1"/>
          </p:cNvSpPr>
          <p:nvPr>
            <p:ph idx="1"/>
          </p:nvPr>
        </p:nvSpPr>
        <p:spPr>
          <a:xfrm>
            <a:off x="4573588" y="3914775"/>
            <a:ext cx="3427412" cy="1425575"/>
          </a:xfrm>
        </p:spPr>
        <p:txBody>
          <a:bodyPr/>
          <a:lstStyle/>
          <a:p>
            <a:pPr marL="0" indent="0">
              <a:buFont typeface="Monotype Sorts"/>
              <a:buNone/>
            </a:pPr>
            <a:r>
              <a:rPr lang="en-US" altLang="en-US" sz="2000" smtClean="0"/>
              <a:t>Even number of half-twists </a:t>
            </a:r>
            <a:r>
              <a:rPr lang="en-US" altLang="en-US" sz="2000" smtClean="0">
                <a:sym typeface="Wingdings" panose="05000000000000000000" pitchFamily="2" charset="2"/>
              </a:rPr>
              <a:t> 2-sided annulus/cylinder </a:t>
            </a:r>
            <a:br>
              <a:rPr lang="en-US" altLang="en-US" sz="2000" smtClean="0">
                <a:sym typeface="Wingdings" panose="05000000000000000000" pitchFamily="2" charset="2"/>
              </a:rPr>
            </a:br>
            <a:r>
              <a:rPr lang="en-US" altLang="en-US" sz="2000" smtClean="0">
                <a:sym typeface="Wingdings" panose="05000000000000000000" pitchFamily="2" charset="2"/>
              </a:rPr>
              <a:t>    with 2 borders;  </a:t>
            </a:r>
            <a:br>
              <a:rPr lang="en-US" altLang="en-US" sz="2000" smtClean="0">
                <a:sym typeface="Wingdings" panose="05000000000000000000" pitchFamily="2" charset="2"/>
              </a:rPr>
            </a:br>
            <a:r>
              <a:rPr lang="en-US" altLang="en-US" sz="2000" smtClean="0">
                <a:sym typeface="Wingdings" panose="05000000000000000000" pitchFamily="2" charset="2"/>
              </a:rPr>
              <a:t>    genus = 0</a:t>
            </a:r>
            <a:endParaRPr lang="en-US" altLang="en-US" sz="2000" smtClean="0"/>
          </a:p>
        </p:txBody>
      </p:sp>
      <p:sp>
        <p:nvSpPr>
          <p:cNvPr id="15" name="Content Placeholder 15"/>
          <p:cNvSpPr txBox="1">
            <a:spLocks/>
          </p:cNvSpPr>
          <p:nvPr/>
        </p:nvSpPr>
        <p:spPr bwMode="auto">
          <a:xfrm>
            <a:off x="533400" y="1257300"/>
            <a:ext cx="3352800" cy="419100"/>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cs typeface="MS PGothic"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cs typeface="MS PGothic"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cs typeface="MS PGothic"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cs typeface="MS PGothic"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Font typeface="Monotype Sorts" charset="2"/>
              <a:buNone/>
              <a:defRPr/>
            </a:pPr>
            <a:r>
              <a:rPr lang="en-US" sz="2000" kern="0" dirty="0" smtClean="0"/>
              <a:t>A ribbon is a “disk”;  EC =1</a:t>
            </a:r>
            <a:endParaRPr lang="en-US" sz="2000" kern="0" dirty="0"/>
          </a:p>
        </p:txBody>
      </p:sp>
      <p:sp>
        <p:nvSpPr>
          <p:cNvPr id="18" name="Content Placeholder 15"/>
          <p:cNvSpPr txBox="1">
            <a:spLocks/>
          </p:cNvSpPr>
          <p:nvPr/>
        </p:nvSpPr>
        <p:spPr bwMode="auto">
          <a:xfrm>
            <a:off x="1616075" y="1900238"/>
            <a:ext cx="6613525" cy="419100"/>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cs typeface="MS PGothic"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cs typeface="MS PGothic"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cs typeface="MS PGothic"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cs typeface="MS PGothic"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Font typeface="Monotype Sorts" charset="2"/>
              <a:buNone/>
              <a:defRPr/>
            </a:pPr>
            <a:r>
              <a:rPr lang="en-US" sz="2000" kern="0" dirty="0" smtClean="0"/>
              <a:t>Closing the ribbon into a loop yields  EC = 1 </a:t>
            </a:r>
            <a:r>
              <a:rPr lang="en-US" sz="2000" dirty="0" smtClean="0">
                <a:sym typeface="Symbol" panose="05050102010706020507" pitchFamily="18" charset="2"/>
              </a:rPr>
              <a:t> 1</a:t>
            </a:r>
            <a:r>
              <a:rPr lang="en-US" sz="2000" kern="0" dirty="0" smtClean="0"/>
              <a:t> = 0</a:t>
            </a:r>
            <a:endParaRPr lang="en-US" sz="2000" kern="0" dirty="0"/>
          </a:p>
        </p:txBody>
      </p:sp>
      <p:sp>
        <p:nvSpPr>
          <p:cNvPr id="19" name="Content Placeholder 15"/>
          <p:cNvSpPr txBox="1">
            <a:spLocks/>
          </p:cNvSpPr>
          <p:nvPr/>
        </p:nvSpPr>
        <p:spPr bwMode="auto">
          <a:xfrm>
            <a:off x="1109663" y="3905250"/>
            <a:ext cx="3160712" cy="1435100"/>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cs typeface="MS PGothic"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cs typeface="MS PGothic"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cs typeface="MS PGothic"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cs typeface="MS PGothic"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Font typeface="Monotype Sorts" charset="2"/>
              <a:buNone/>
              <a:defRPr/>
            </a:pPr>
            <a:r>
              <a:rPr lang="en-US" sz="2000" kern="0" dirty="0" smtClean="0"/>
              <a:t>Odd number of half-twists </a:t>
            </a:r>
            <a:r>
              <a:rPr lang="en-US" sz="2000" kern="0" dirty="0" smtClean="0">
                <a:sym typeface="Wingdings" panose="05000000000000000000" pitchFamily="2" charset="2"/>
              </a:rPr>
              <a:t> 1-sided </a:t>
            </a:r>
            <a:r>
              <a:rPr lang="en-US" sz="2000" kern="0" dirty="0" err="1" smtClean="0">
                <a:sym typeface="Wingdings" panose="05000000000000000000" pitchFamily="2" charset="2"/>
              </a:rPr>
              <a:t>Möbius</a:t>
            </a:r>
            <a:r>
              <a:rPr lang="en-US" sz="2000" kern="0" dirty="0" smtClean="0">
                <a:sym typeface="Wingdings" panose="05000000000000000000" pitchFamily="2" charset="2"/>
              </a:rPr>
              <a:t> band </a:t>
            </a:r>
            <a:br>
              <a:rPr lang="en-US" sz="2000" kern="0" dirty="0" smtClean="0">
                <a:sym typeface="Wingdings" panose="05000000000000000000" pitchFamily="2" charset="2"/>
              </a:rPr>
            </a:br>
            <a:r>
              <a:rPr lang="en-US" sz="2000" kern="0" dirty="0" smtClean="0">
                <a:sym typeface="Wingdings" panose="05000000000000000000" pitchFamily="2" charset="2"/>
              </a:rPr>
              <a:t>     with 1 border;  </a:t>
            </a:r>
            <a:br>
              <a:rPr lang="en-US" sz="2000" kern="0" dirty="0" smtClean="0">
                <a:sym typeface="Wingdings" panose="05000000000000000000" pitchFamily="2" charset="2"/>
              </a:rPr>
            </a:br>
            <a:r>
              <a:rPr lang="en-US" sz="2000" kern="0" dirty="0" smtClean="0">
                <a:sym typeface="Wingdings" panose="05000000000000000000" pitchFamily="2" charset="2"/>
              </a:rPr>
              <a:t>     genus = 1</a:t>
            </a:r>
            <a:endParaRPr lang="en-US" sz="2000" kern="0" dirty="0"/>
          </a:p>
        </p:txBody>
      </p:sp>
      <p:pic>
        <p:nvPicPr>
          <p:cNvPr id="26632"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0525" y="2482850"/>
            <a:ext cx="1530350" cy="1423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20"/>
          <p:cNvGrpSpPr>
            <a:grpSpLocks/>
          </p:cNvGrpSpPr>
          <p:nvPr/>
        </p:nvGrpSpPr>
        <p:grpSpPr bwMode="auto">
          <a:xfrm>
            <a:off x="4664075" y="2482850"/>
            <a:ext cx="2971800" cy="1422400"/>
            <a:chOff x="4664085" y="2482305"/>
            <a:chExt cx="2971800" cy="1423214"/>
          </a:xfrm>
        </p:grpSpPr>
        <p:pic>
          <p:nvPicPr>
            <p:cNvPr id="26635"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64085" y="2482305"/>
              <a:ext cx="2971800" cy="14232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1" name="Straight Connector 10"/>
            <p:cNvCxnSpPr/>
            <p:nvPr/>
          </p:nvCxnSpPr>
          <p:spPr bwMode="auto">
            <a:xfrm>
              <a:off x="5334010" y="2514073"/>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28" name="Straight Connector 27"/>
            <p:cNvCxnSpPr/>
            <p:nvPr/>
          </p:nvCxnSpPr>
          <p:spPr bwMode="auto">
            <a:xfrm>
              <a:off x="5486410" y="2533134"/>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29" name="Straight Connector 28"/>
            <p:cNvCxnSpPr/>
            <p:nvPr/>
          </p:nvCxnSpPr>
          <p:spPr bwMode="auto">
            <a:xfrm>
              <a:off x="5638810" y="2590317"/>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30" name="Straight Connector 29"/>
            <p:cNvCxnSpPr/>
            <p:nvPr/>
          </p:nvCxnSpPr>
          <p:spPr bwMode="auto">
            <a:xfrm>
              <a:off x="5791210" y="2704682"/>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31" name="Straight Connector 30"/>
            <p:cNvCxnSpPr/>
            <p:nvPr/>
          </p:nvCxnSpPr>
          <p:spPr bwMode="auto">
            <a:xfrm>
              <a:off x="5922973" y="2868289"/>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32" name="Straight Connector 31"/>
            <p:cNvCxnSpPr/>
            <p:nvPr/>
          </p:nvCxnSpPr>
          <p:spPr bwMode="auto">
            <a:xfrm>
              <a:off x="7578735" y="3155790"/>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33" name="Straight Connector 32"/>
            <p:cNvCxnSpPr/>
            <p:nvPr/>
          </p:nvCxnSpPr>
          <p:spPr bwMode="auto">
            <a:xfrm>
              <a:off x="6269048" y="3324161"/>
              <a:ext cx="0" cy="111189"/>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34" name="Straight Connector 33"/>
            <p:cNvCxnSpPr/>
            <p:nvPr/>
          </p:nvCxnSpPr>
          <p:spPr bwMode="auto">
            <a:xfrm>
              <a:off x="6400810" y="3346399"/>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35" name="Straight Connector 34"/>
            <p:cNvCxnSpPr/>
            <p:nvPr/>
          </p:nvCxnSpPr>
          <p:spPr bwMode="auto">
            <a:xfrm>
              <a:off x="6553210" y="3483002"/>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36" name="Straight Connector 35"/>
            <p:cNvCxnSpPr/>
            <p:nvPr/>
          </p:nvCxnSpPr>
          <p:spPr bwMode="auto">
            <a:xfrm>
              <a:off x="6705610" y="3595780"/>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37" name="Straight Connector 36"/>
            <p:cNvCxnSpPr/>
            <p:nvPr/>
          </p:nvCxnSpPr>
          <p:spPr bwMode="auto">
            <a:xfrm>
              <a:off x="6858010" y="3657727"/>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38" name="Straight Connector 37"/>
            <p:cNvCxnSpPr/>
            <p:nvPr/>
          </p:nvCxnSpPr>
          <p:spPr bwMode="auto">
            <a:xfrm>
              <a:off x="7010410" y="3657727"/>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39" name="Straight Connector 38"/>
            <p:cNvCxnSpPr/>
            <p:nvPr/>
          </p:nvCxnSpPr>
          <p:spPr bwMode="auto">
            <a:xfrm>
              <a:off x="7162810" y="3595780"/>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40" name="Straight Connector 39"/>
            <p:cNvCxnSpPr/>
            <p:nvPr/>
          </p:nvCxnSpPr>
          <p:spPr bwMode="auto">
            <a:xfrm>
              <a:off x="7315210" y="3510006"/>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41" name="Straight Connector 40"/>
            <p:cNvCxnSpPr/>
            <p:nvPr/>
          </p:nvCxnSpPr>
          <p:spPr bwMode="auto">
            <a:xfrm>
              <a:off x="7467610" y="3343222"/>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42" name="Straight Connector 41"/>
            <p:cNvCxnSpPr/>
            <p:nvPr/>
          </p:nvCxnSpPr>
          <p:spPr bwMode="auto">
            <a:xfrm>
              <a:off x="6054735" y="2968358"/>
              <a:ext cx="0" cy="112778"/>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43" name="Straight Connector 42"/>
            <p:cNvCxnSpPr/>
            <p:nvPr/>
          </p:nvCxnSpPr>
          <p:spPr bwMode="auto">
            <a:xfrm>
              <a:off x="5029210" y="2628439"/>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44" name="Straight Connector 43"/>
            <p:cNvCxnSpPr/>
            <p:nvPr/>
          </p:nvCxnSpPr>
          <p:spPr bwMode="auto">
            <a:xfrm>
              <a:off x="4876810" y="2769807"/>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45" name="Straight Connector 44"/>
            <p:cNvCxnSpPr/>
            <p:nvPr/>
          </p:nvCxnSpPr>
          <p:spPr bwMode="auto">
            <a:xfrm>
              <a:off x="4772035" y="2906411"/>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46" name="Straight Connector 45"/>
            <p:cNvCxnSpPr/>
            <p:nvPr/>
          </p:nvCxnSpPr>
          <p:spPr bwMode="auto">
            <a:xfrm>
              <a:off x="5181610" y="2541077"/>
              <a:ext cx="0" cy="228731"/>
            </a:xfrm>
            <a:prstGeom prst="line">
              <a:avLst/>
            </a:prstGeom>
            <a:solidFill>
              <a:schemeClr val="bg1"/>
            </a:solidFill>
            <a:ln w="28575" cap="flat" cmpd="sng" algn="ctr">
              <a:solidFill>
                <a:schemeClr val="bg1">
                  <a:lumMod val="40000"/>
                  <a:lumOff val="60000"/>
                </a:schemeClr>
              </a:solidFill>
              <a:prstDash val="solid"/>
              <a:round/>
              <a:headEnd type="none" w="sm" len="sm"/>
              <a:tailEnd type="none" w="sm" len="sm"/>
            </a:ln>
            <a:effectLst/>
          </p:spPr>
        </p:cxnSp>
        <p:cxnSp>
          <p:nvCxnSpPr>
            <p:cNvPr id="26656" name="Straight Connector 46"/>
            <p:cNvCxnSpPr>
              <a:cxnSpLocks noChangeShapeType="1"/>
            </p:cNvCxnSpPr>
            <p:nvPr/>
          </p:nvCxnSpPr>
          <p:spPr bwMode="auto">
            <a:xfrm>
              <a:off x="5410200" y="3650482"/>
              <a:ext cx="0" cy="228600"/>
            </a:xfrm>
            <a:prstGeom prst="line">
              <a:avLst/>
            </a:prstGeom>
            <a:noFill/>
            <a:ln w="28575" algn="ctr">
              <a:solidFill>
                <a:srgbClr val="FF9999"/>
              </a:solidFill>
              <a:round/>
              <a:headEnd type="none" w="sm" len="sm"/>
              <a:tailEnd type="none" w="sm" len="sm"/>
            </a:ln>
          </p:spPr>
        </p:cxnSp>
        <p:cxnSp>
          <p:nvCxnSpPr>
            <p:cNvPr id="26657" name="Straight Connector 47"/>
            <p:cNvCxnSpPr>
              <a:cxnSpLocks noChangeShapeType="1"/>
            </p:cNvCxnSpPr>
            <p:nvPr/>
          </p:nvCxnSpPr>
          <p:spPr bwMode="auto">
            <a:xfrm>
              <a:off x="5562600" y="3600659"/>
              <a:ext cx="0" cy="228600"/>
            </a:xfrm>
            <a:prstGeom prst="line">
              <a:avLst/>
            </a:prstGeom>
            <a:noFill/>
            <a:ln w="28575" algn="ctr">
              <a:solidFill>
                <a:srgbClr val="FF9999"/>
              </a:solidFill>
              <a:round/>
              <a:headEnd type="none" w="sm" len="sm"/>
              <a:tailEnd type="none" w="sm" len="sm"/>
            </a:ln>
          </p:spPr>
        </p:cxnSp>
        <p:cxnSp>
          <p:nvCxnSpPr>
            <p:cNvPr id="26658" name="Straight Connector 48"/>
            <p:cNvCxnSpPr>
              <a:cxnSpLocks noChangeShapeType="1"/>
            </p:cNvCxnSpPr>
            <p:nvPr/>
          </p:nvCxnSpPr>
          <p:spPr bwMode="auto">
            <a:xfrm>
              <a:off x="5715000" y="3501012"/>
              <a:ext cx="0" cy="228600"/>
            </a:xfrm>
            <a:prstGeom prst="line">
              <a:avLst/>
            </a:prstGeom>
            <a:noFill/>
            <a:ln w="28575" algn="ctr">
              <a:solidFill>
                <a:srgbClr val="FF9999"/>
              </a:solidFill>
              <a:round/>
              <a:headEnd type="none" w="sm" len="sm"/>
              <a:tailEnd type="none" w="sm" len="sm"/>
            </a:ln>
          </p:spPr>
        </p:cxnSp>
        <p:cxnSp>
          <p:nvCxnSpPr>
            <p:cNvPr id="26659" name="Straight Connector 49"/>
            <p:cNvCxnSpPr>
              <a:cxnSpLocks noChangeShapeType="1"/>
            </p:cNvCxnSpPr>
            <p:nvPr/>
          </p:nvCxnSpPr>
          <p:spPr bwMode="auto">
            <a:xfrm>
              <a:off x="5867400" y="3344008"/>
              <a:ext cx="5862" cy="258326"/>
            </a:xfrm>
            <a:prstGeom prst="line">
              <a:avLst/>
            </a:prstGeom>
            <a:noFill/>
            <a:ln w="28575" algn="ctr">
              <a:solidFill>
                <a:srgbClr val="FF9999"/>
              </a:solidFill>
              <a:round/>
              <a:headEnd type="none" w="sm" len="sm"/>
              <a:tailEnd type="none" w="sm" len="sm"/>
            </a:ln>
          </p:spPr>
        </p:cxnSp>
        <p:cxnSp>
          <p:nvCxnSpPr>
            <p:cNvPr id="26660" name="Straight Connector 50"/>
            <p:cNvCxnSpPr>
              <a:cxnSpLocks noChangeShapeType="1"/>
            </p:cNvCxnSpPr>
            <p:nvPr/>
          </p:nvCxnSpPr>
          <p:spPr bwMode="auto">
            <a:xfrm>
              <a:off x="6019800" y="3177791"/>
              <a:ext cx="4187" cy="278842"/>
            </a:xfrm>
            <a:prstGeom prst="line">
              <a:avLst/>
            </a:prstGeom>
            <a:noFill/>
            <a:ln w="28575" algn="ctr">
              <a:solidFill>
                <a:srgbClr val="FF9999"/>
              </a:solidFill>
              <a:round/>
              <a:headEnd type="none" w="sm" len="sm"/>
              <a:tailEnd type="none" w="sm" len="sm"/>
            </a:ln>
          </p:spPr>
        </p:cxnSp>
        <p:cxnSp>
          <p:nvCxnSpPr>
            <p:cNvPr id="26661" name="Straight Connector 51"/>
            <p:cNvCxnSpPr>
              <a:cxnSpLocks noChangeShapeType="1"/>
            </p:cNvCxnSpPr>
            <p:nvPr/>
          </p:nvCxnSpPr>
          <p:spPr bwMode="auto">
            <a:xfrm flipH="1">
              <a:off x="6169688" y="3020786"/>
              <a:ext cx="2512" cy="275073"/>
            </a:xfrm>
            <a:prstGeom prst="line">
              <a:avLst/>
            </a:prstGeom>
            <a:noFill/>
            <a:ln w="28575" algn="ctr">
              <a:solidFill>
                <a:srgbClr val="FF9999"/>
              </a:solidFill>
              <a:round/>
              <a:headEnd type="none" w="sm" len="sm"/>
              <a:tailEnd type="none" w="sm" len="sm"/>
            </a:ln>
          </p:spPr>
        </p:cxnSp>
        <p:cxnSp>
          <p:nvCxnSpPr>
            <p:cNvPr id="26662" name="Straight Connector 52"/>
            <p:cNvCxnSpPr>
              <a:cxnSpLocks noChangeShapeType="1"/>
            </p:cNvCxnSpPr>
            <p:nvPr/>
          </p:nvCxnSpPr>
          <p:spPr bwMode="auto">
            <a:xfrm>
              <a:off x="6324600" y="2883039"/>
              <a:ext cx="0" cy="228600"/>
            </a:xfrm>
            <a:prstGeom prst="line">
              <a:avLst/>
            </a:prstGeom>
            <a:noFill/>
            <a:ln w="28575" algn="ctr">
              <a:solidFill>
                <a:srgbClr val="FF9999"/>
              </a:solidFill>
              <a:round/>
              <a:headEnd type="none" w="sm" len="sm"/>
              <a:tailEnd type="none" w="sm" len="sm"/>
            </a:ln>
          </p:spPr>
        </p:cxnSp>
        <p:cxnSp>
          <p:nvCxnSpPr>
            <p:cNvPr id="26663" name="Straight Connector 53"/>
            <p:cNvCxnSpPr>
              <a:cxnSpLocks noChangeShapeType="1"/>
            </p:cNvCxnSpPr>
            <p:nvPr/>
          </p:nvCxnSpPr>
          <p:spPr bwMode="auto">
            <a:xfrm>
              <a:off x="6477000" y="2721846"/>
              <a:ext cx="0" cy="228600"/>
            </a:xfrm>
            <a:prstGeom prst="line">
              <a:avLst/>
            </a:prstGeom>
            <a:noFill/>
            <a:ln w="28575" algn="ctr">
              <a:solidFill>
                <a:srgbClr val="FF9999"/>
              </a:solidFill>
              <a:round/>
              <a:headEnd type="none" w="sm" len="sm"/>
              <a:tailEnd type="none" w="sm" len="sm"/>
            </a:ln>
          </p:spPr>
        </p:cxnSp>
        <p:cxnSp>
          <p:nvCxnSpPr>
            <p:cNvPr id="26664" name="Straight Connector 54"/>
            <p:cNvCxnSpPr>
              <a:cxnSpLocks noChangeShapeType="1"/>
            </p:cNvCxnSpPr>
            <p:nvPr/>
          </p:nvCxnSpPr>
          <p:spPr bwMode="auto">
            <a:xfrm>
              <a:off x="6629400" y="2596661"/>
              <a:ext cx="0" cy="228600"/>
            </a:xfrm>
            <a:prstGeom prst="line">
              <a:avLst/>
            </a:prstGeom>
            <a:noFill/>
            <a:ln w="28575" algn="ctr">
              <a:solidFill>
                <a:srgbClr val="FF9999"/>
              </a:solidFill>
              <a:round/>
              <a:headEnd type="none" w="sm" len="sm"/>
              <a:tailEnd type="none" w="sm" len="sm"/>
            </a:ln>
          </p:spPr>
        </p:cxnSp>
        <p:cxnSp>
          <p:nvCxnSpPr>
            <p:cNvPr id="26665" name="Straight Connector 55"/>
            <p:cNvCxnSpPr>
              <a:cxnSpLocks noChangeShapeType="1"/>
            </p:cNvCxnSpPr>
            <p:nvPr/>
          </p:nvCxnSpPr>
          <p:spPr bwMode="auto">
            <a:xfrm>
              <a:off x="6781800" y="2540558"/>
              <a:ext cx="0" cy="228600"/>
            </a:xfrm>
            <a:prstGeom prst="line">
              <a:avLst/>
            </a:prstGeom>
            <a:noFill/>
            <a:ln w="28575" algn="ctr">
              <a:solidFill>
                <a:srgbClr val="FF9999"/>
              </a:solidFill>
              <a:round/>
              <a:headEnd type="none" w="sm" len="sm"/>
              <a:tailEnd type="none" w="sm" len="sm"/>
            </a:ln>
          </p:spPr>
        </p:cxnSp>
        <p:cxnSp>
          <p:nvCxnSpPr>
            <p:cNvPr id="26666" name="Straight Connector 56"/>
            <p:cNvCxnSpPr>
              <a:cxnSpLocks noChangeShapeType="1"/>
            </p:cNvCxnSpPr>
            <p:nvPr/>
          </p:nvCxnSpPr>
          <p:spPr bwMode="auto">
            <a:xfrm>
              <a:off x="6942370" y="2497192"/>
              <a:ext cx="0" cy="228600"/>
            </a:xfrm>
            <a:prstGeom prst="line">
              <a:avLst/>
            </a:prstGeom>
            <a:noFill/>
            <a:ln w="28575" algn="ctr">
              <a:solidFill>
                <a:srgbClr val="FF9999"/>
              </a:solidFill>
              <a:round/>
              <a:headEnd type="none" w="sm" len="sm"/>
              <a:tailEnd type="none" w="sm" len="sm"/>
            </a:ln>
          </p:spPr>
        </p:cxnSp>
        <p:cxnSp>
          <p:nvCxnSpPr>
            <p:cNvPr id="26667" name="Straight Connector 57"/>
            <p:cNvCxnSpPr>
              <a:cxnSpLocks noChangeShapeType="1"/>
            </p:cNvCxnSpPr>
            <p:nvPr/>
          </p:nvCxnSpPr>
          <p:spPr bwMode="auto">
            <a:xfrm>
              <a:off x="7086600" y="2532603"/>
              <a:ext cx="0" cy="228600"/>
            </a:xfrm>
            <a:prstGeom prst="line">
              <a:avLst/>
            </a:prstGeom>
            <a:noFill/>
            <a:ln w="28575" algn="ctr">
              <a:solidFill>
                <a:srgbClr val="FF9999"/>
              </a:solidFill>
              <a:round/>
              <a:headEnd type="none" w="sm" len="sm"/>
              <a:tailEnd type="none" w="sm" len="sm"/>
            </a:ln>
          </p:spPr>
        </p:cxnSp>
        <p:cxnSp>
          <p:nvCxnSpPr>
            <p:cNvPr id="26668" name="Straight Connector 58"/>
            <p:cNvCxnSpPr>
              <a:cxnSpLocks noChangeShapeType="1"/>
            </p:cNvCxnSpPr>
            <p:nvPr/>
          </p:nvCxnSpPr>
          <p:spPr bwMode="auto">
            <a:xfrm>
              <a:off x="7239000" y="2607546"/>
              <a:ext cx="0" cy="228600"/>
            </a:xfrm>
            <a:prstGeom prst="line">
              <a:avLst/>
            </a:prstGeom>
            <a:noFill/>
            <a:ln w="28575" algn="ctr">
              <a:solidFill>
                <a:srgbClr val="FF9999"/>
              </a:solidFill>
              <a:round/>
              <a:headEnd type="none" w="sm" len="sm"/>
              <a:tailEnd type="none" w="sm" len="sm"/>
            </a:ln>
          </p:spPr>
        </p:cxnSp>
        <p:cxnSp>
          <p:nvCxnSpPr>
            <p:cNvPr id="26669" name="Straight Connector 59"/>
            <p:cNvCxnSpPr>
              <a:cxnSpLocks noChangeShapeType="1"/>
            </p:cNvCxnSpPr>
            <p:nvPr/>
          </p:nvCxnSpPr>
          <p:spPr bwMode="auto">
            <a:xfrm>
              <a:off x="7391400" y="2721846"/>
              <a:ext cx="0" cy="228600"/>
            </a:xfrm>
            <a:prstGeom prst="line">
              <a:avLst/>
            </a:prstGeom>
            <a:noFill/>
            <a:ln w="28575" algn="ctr">
              <a:solidFill>
                <a:srgbClr val="FF9999"/>
              </a:solidFill>
              <a:round/>
              <a:headEnd type="none" w="sm" len="sm"/>
              <a:tailEnd type="none" w="sm" len="sm"/>
            </a:ln>
          </p:spPr>
        </p:cxnSp>
        <p:cxnSp>
          <p:nvCxnSpPr>
            <p:cNvPr id="26670" name="Straight Connector 60"/>
            <p:cNvCxnSpPr>
              <a:cxnSpLocks noChangeShapeType="1"/>
            </p:cNvCxnSpPr>
            <p:nvPr/>
          </p:nvCxnSpPr>
          <p:spPr bwMode="auto">
            <a:xfrm>
              <a:off x="7508631" y="2864198"/>
              <a:ext cx="0" cy="228600"/>
            </a:xfrm>
            <a:prstGeom prst="line">
              <a:avLst/>
            </a:prstGeom>
            <a:noFill/>
            <a:ln w="28575" algn="ctr">
              <a:solidFill>
                <a:srgbClr val="FF9999"/>
              </a:solidFill>
              <a:round/>
              <a:headEnd type="none" w="sm" len="sm"/>
              <a:tailEnd type="none" w="sm" len="sm"/>
            </a:ln>
          </p:spPr>
        </p:cxnSp>
        <p:cxnSp>
          <p:nvCxnSpPr>
            <p:cNvPr id="26671" name="Straight Connector 61"/>
            <p:cNvCxnSpPr>
              <a:cxnSpLocks noChangeShapeType="1"/>
            </p:cNvCxnSpPr>
            <p:nvPr/>
          </p:nvCxnSpPr>
          <p:spPr bwMode="auto">
            <a:xfrm>
              <a:off x="4839119" y="3370803"/>
              <a:ext cx="0" cy="228600"/>
            </a:xfrm>
            <a:prstGeom prst="line">
              <a:avLst/>
            </a:prstGeom>
            <a:noFill/>
            <a:ln w="28575" algn="ctr">
              <a:solidFill>
                <a:srgbClr val="FF9999"/>
              </a:solidFill>
              <a:round/>
              <a:headEnd type="none" w="sm" len="sm"/>
              <a:tailEnd type="none" w="sm" len="sm"/>
            </a:ln>
          </p:spPr>
        </p:cxnSp>
        <p:cxnSp>
          <p:nvCxnSpPr>
            <p:cNvPr id="26672" name="Straight Connector 62"/>
            <p:cNvCxnSpPr>
              <a:cxnSpLocks noChangeShapeType="1"/>
            </p:cNvCxnSpPr>
            <p:nvPr/>
          </p:nvCxnSpPr>
          <p:spPr bwMode="auto">
            <a:xfrm>
              <a:off x="4953000" y="3459982"/>
              <a:ext cx="0" cy="228600"/>
            </a:xfrm>
            <a:prstGeom prst="line">
              <a:avLst/>
            </a:prstGeom>
            <a:noFill/>
            <a:ln w="28575" algn="ctr">
              <a:solidFill>
                <a:srgbClr val="FF9999"/>
              </a:solidFill>
              <a:round/>
              <a:headEnd type="none" w="sm" len="sm"/>
              <a:tailEnd type="none" w="sm" len="sm"/>
            </a:ln>
          </p:spPr>
        </p:cxnSp>
        <p:cxnSp>
          <p:nvCxnSpPr>
            <p:cNvPr id="26673" name="Straight Connector 63"/>
            <p:cNvCxnSpPr>
              <a:cxnSpLocks noChangeShapeType="1"/>
            </p:cNvCxnSpPr>
            <p:nvPr/>
          </p:nvCxnSpPr>
          <p:spPr bwMode="auto">
            <a:xfrm>
              <a:off x="5105400" y="3574282"/>
              <a:ext cx="0" cy="228600"/>
            </a:xfrm>
            <a:prstGeom prst="line">
              <a:avLst/>
            </a:prstGeom>
            <a:noFill/>
            <a:ln w="28575" algn="ctr">
              <a:solidFill>
                <a:srgbClr val="FF9999"/>
              </a:solidFill>
              <a:round/>
              <a:headEnd type="none" w="sm" len="sm"/>
              <a:tailEnd type="none" w="sm" len="sm"/>
            </a:ln>
          </p:spPr>
        </p:cxnSp>
        <p:cxnSp>
          <p:nvCxnSpPr>
            <p:cNvPr id="26674" name="Straight Connector 64"/>
            <p:cNvCxnSpPr>
              <a:cxnSpLocks noChangeShapeType="1"/>
            </p:cNvCxnSpPr>
            <p:nvPr/>
          </p:nvCxnSpPr>
          <p:spPr bwMode="auto">
            <a:xfrm>
              <a:off x="5257800" y="3634735"/>
              <a:ext cx="0" cy="228600"/>
            </a:xfrm>
            <a:prstGeom prst="line">
              <a:avLst/>
            </a:prstGeom>
            <a:noFill/>
            <a:ln w="28575" algn="ctr">
              <a:solidFill>
                <a:srgbClr val="FF9999"/>
              </a:solidFill>
              <a:round/>
              <a:headEnd type="none" w="sm" len="sm"/>
              <a:tailEnd type="none" w="sm" len="sm"/>
            </a:ln>
          </p:spPr>
        </p:cxnSp>
        <p:cxnSp>
          <p:nvCxnSpPr>
            <p:cNvPr id="26675" name="Straight Connector 65"/>
            <p:cNvCxnSpPr>
              <a:cxnSpLocks noChangeShapeType="1"/>
            </p:cNvCxnSpPr>
            <p:nvPr/>
          </p:nvCxnSpPr>
          <p:spPr bwMode="auto">
            <a:xfrm>
              <a:off x="4724400" y="3202912"/>
              <a:ext cx="0" cy="228600"/>
            </a:xfrm>
            <a:prstGeom prst="line">
              <a:avLst/>
            </a:prstGeom>
            <a:noFill/>
            <a:ln w="28575" algn="ctr">
              <a:solidFill>
                <a:srgbClr val="FF9999"/>
              </a:solidFill>
              <a:round/>
              <a:headEnd type="none" w="sm" len="sm"/>
              <a:tailEnd type="none" w="sm" len="sm"/>
            </a:ln>
          </p:spPr>
        </p:cxnSp>
      </p:grpSp>
      <p:sp>
        <p:nvSpPr>
          <p:cNvPr id="67" name="Rectangle 66"/>
          <p:cNvSpPr/>
          <p:nvPr/>
        </p:nvSpPr>
        <p:spPr bwMode="auto">
          <a:xfrm>
            <a:off x="4127500" y="1200150"/>
            <a:ext cx="3656013" cy="495300"/>
          </a:xfrm>
          <a:prstGeom prst="rect">
            <a:avLst/>
          </a:prstGeom>
          <a:solidFill>
            <a:schemeClr val="accent5">
              <a:lumMod val="25000"/>
            </a:schemeClr>
          </a:solidFill>
          <a:ln w="28575" cap="flat" cmpd="sng" algn="ctr">
            <a:solidFill>
              <a:srgbClr val="FFFF00"/>
            </a:solidFill>
            <a:prstDash val="solid"/>
            <a:round/>
            <a:headEnd type="none" w="sm" len="sm"/>
            <a:tailEnd type="none" w="sm" len="sm"/>
          </a:ln>
          <a:effectLst/>
        </p:spPr>
        <p:txBody>
          <a:bodyPr/>
          <a:lstStyle/>
          <a:p>
            <a:pPr algn="ctr">
              <a:defRPr/>
            </a:pPr>
            <a:endParaRPr lang="en-US">
              <a:latin typeface="Arial" charset="0"/>
            </a:endParaRPr>
          </a:p>
        </p:txBody>
      </p:sp>
    </p:spTree>
    <p:extLst>
      <p:ext uri="{BB962C8B-B14F-4D97-AF65-F5344CB8AC3E}">
        <p14:creationId xmlns:p14="http://schemas.microsoft.com/office/powerpoint/2010/main" val="16209376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371600"/>
          </a:xfrm>
        </p:spPr>
        <p:txBody>
          <a:bodyPr/>
          <a:lstStyle/>
          <a:p>
            <a:pPr>
              <a:lnSpc>
                <a:spcPct val="150000"/>
              </a:lnSpc>
              <a:defRPr/>
            </a:pPr>
            <a:r>
              <a:rPr lang="en-US" i="1" dirty="0" smtClean="0"/>
              <a:t>“Endless Ribbon”</a:t>
            </a:r>
            <a:br>
              <a:rPr lang="en-US" i="1" dirty="0" smtClean="0"/>
            </a:br>
            <a:r>
              <a:rPr lang="en-US" sz="3200" b="0" dirty="0" smtClean="0"/>
              <a:t>Max Bill, 1953, stone</a:t>
            </a:r>
            <a:endParaRPr lang="en-US" sz="3200" b="0" dirty="0"/>
          </a:p>
        </p:txBody>
      </p:sp>
      <p:sp>
        <p:nvSpPr>
          <p:cNvPr id="47107" name="Content Placeholder 2"/>
          <p:cNvSpPr>
            <a:spLocks noGrp="1"/>
          </p:cNvSpPr>
          <p:nvPr>
            <p:ph idx="1"/>
          </p:nvPr>
        </p:nvSpPr>
        <p:spPr>
          <a:xfrm>
            <a:off x="4343400" y="2070100"/>
            <a:ext cx="4724400" cy="2819400"/>
          </a:xfrm>
        </p:spPr>
        <p:txBody>
          <a:bodyPr/>
          <a:lstStyle/>
          <a:p>
            <a:pPr>
              <a:buFont typeface="Monotype Sorts" charset="2"/>
              <a:buChar char="u"/>
              <a:defRPr/>
            </a:pPr>
            <a:r>
              <a:rPr lang="en-US" altLang="en-US" sz="2400" dirty="0" smtClean="0"/>
              <a:t>Single-sided (non-orientable)</a:t>
            </a:r>
          </a:p>
          <a:p>
            <a:pPr>
              <a:buFont typeface="Monotype Sorts" charset="2"/>
              <a:buChar char="u"/>
              <a:defRPr/>
            </a:pPr>
            <a:r>
              <a:rPr lang="en-US" altLang="en-US" sz="2400" dirty="0" smtClean="0"/>
              <a:t>Number of borders  </a:t>
            </a:r>
            <a:r>
              <a:rPr lang="en-US" altLang="en-US" sz="2400" i="1" dirty="0" smtClean="0"/>
              <a:t>B</a:t>
            </a:r>
            <a:r>
              <a:rPr lang="en-US" altLang="en-US" sz="2400" dirty="0" smtClean="0"/>
              <a:t> = 1</a:t>
            </a:r>
          </a:p>
          <a:p>
            <a:pPr>
              <a:buFont typeface="Monotype Sorts" charset="2"/>
              <a:buChar char="u"/>
              <a:defRPr/>
            </a:pPr>
            <a:r>
              <a:rPr lang="en-US" altLang="en-US" sz="2400" dirty="0" smtClean="0">
                <a:solidFill>
                  <a:srgbClr val="FFFF00"/>
                </a:solidFill>
              </a:rPr>
              <a:t>E.C.  </a:t>
            </a:r>
            <a:r>
              <a:rPr lang="en-US" altLang="en-US" sz="2400" i="1" dirty="0" smtClean="0">
                <a:solidFill>
                  <a:srgbClr val="FFFF00"/>
                </a:solidFill>
              </a:rPr>
              <a:t>X</a:t>
            </a:r>
            <a:r>
              <a:rPr lang="en-US" altLang="en-US" sz="2400" dirty="0" smtClean="0">
                <a:solidFill>
                  <a:srgbClr val="FFFF00"/>
                </a:solidFill>
              </a:rPr>
              <a:t> </a:t>
            </a:r>
            <a:r>
              <a:rPr lang="en-US" altLang="en-US" sz="2400" dirty="0">
                <a:solidFill>
                  <a:srgbClr val="FFFF00"/>
                </a:solidFill>
              </a:rPr>
              <a:t>= </a:t>
            </a:r>
            <a:r>
              <a:rPr lang="en-US" altLang="en-US" sz="2400" b="1" dirty="0" smtClean="0">
                <a:solidFill>
                  <a:schemeClr val="bg1">
                    <a:lumMod val="20000"/>
                    <a:lumOff val="80000"/>
                  </a:schemeClr>
                </a:solidFill>
              </a:rPr>
              <a:t>2</a:t>
            </a:r>
            <a:r>
              <a:rPr lang="en-US" altLang="en-US" sz="2400" dirty="0" smtClean="0"/>
              <a:t> </a:t>
            </a:r>
            <a:r>
              <a:rPr lang="en-US" altLang="en-US" sz="2400" dirty="0">
                <a:solidFill>
                  <a:srgbClr val="FFFF00"/>
                </a:solidFill>
              </a:rPr>
              <a:t>–</a:t>
            </a:r>
            <a:r>
              <a:rPr lang="en-US" altLang="en-US" sz="2400" dirty="0" smtClean="0"/>
              <a:t> </a:t>
            </a:r>
            <a:r>
              <a:rPr lang="en-US" altLang="en-US" sz="2400" b="1" dirty="0" smtClean="0">
                <a:solidFill>
                  <a:schemeClr val="accent1"/>
                </a:solidFill>
              </a:rPr>
              <a:t>3</a:t>
            </a:r>
            <a:r>
              <a:rPr lang="en-US" altLang="en-US" sz="2400" dirty="0" smtClean="0"/>
              <a:t> </a:t>
            </a:r>
            <a:r>
              <a:rPr lang="en-US" altLang="en-US" sz="2400" dirty="0" smtClean="0">
                <a:solidFill>
                  <a:srgbClr val="FFFF00"/>
                </a:solidFill>
              </a:rPr>
              <a:t>+</a:t>
            </a:r>
            <a:r>
              <a:rPr lang="en-US" altLang="en-US" sz="2400" dirty="0" smtClean="0"/>
              <a:t> </a:t>
            </a:r>
            <a:r>
              <a:rPr lang="en-US" altLang="en-US" b="1" dirty="0" smtClean="0">
                <a:solidFill>
                  <a:schemeClr val="tx1">
                    <a:lumMod val="85000"/>
                  </a:schemeClr>
                </a:solidFill>
              </a:rPr>
              <a:t>1</a:t>
            </a:r>
            <a:r>
              <a:rPr lang="en-US" altLang="en-US" sz="2400" dirty="0" smtClean="0"/>
              <a:t> </a:t>
            </a:r>
            <a:r>
              <a:rPr lang="en-US" altLang="en-US" sz="2400" dirty="0" smtClean="0">
                <a:solidFill>
                  <a:srgbClr val="FFFF00"/>
                </a:solidFill>
              </a:rPr>
              <a:t>= 0</a:t>
            </a:r>
          </a:p>
          <a:p>
            <a:pPr>
              <a:buFont typeface="Monotype Sorts" charset="2"/>
              <a:buChar char="u"/>
              <a:defRPr/>
            </a:pPr>
            <a:r>
              <a:rPr lang="en-US" altLang="en-US" sz="2400" dirty="0" smtClean="0"/>
              <a:t>Genus  </a:t>
            </a:r>
            <a:r>
              <a:rPr lang="en-US" altLang="en-US" sz="2400" i="1" dirty="0" smtClean="0"/>
              <a:t>G</a:t>
            </a:r>
            <a:r>
              <a:rPr lang="en-US" altLang="en-US" sz="2400" dirty="0" smtClean="0"/>
              <a:t> </a:t>
            </a:r>
            <a:r>
              <a:rPr lang="en-US" altLang="en-US" sz="2400" dirty="0"/>
              <a:t>= </a:t>
            </a:r>
            <a:r>
              <a:rPr lang="en-US" altLang="en-US" sz="2400" dirty="0" smtClean="0"/>
              <a:t>2 </a:t>
            </a:r>
            <a:r>
              <a:rPr lang="en-US" altLang="en-US" sz="2400" dirty="0"/>
              <a:t>– </a:t>
            </a:r>
            <a:r>
              <a:rPr lang="en-US" altLang="en-US" sz="2400" i="1" dirty="0" smtClean="0"/>
              <a:t>X</a:t>
            </a:r>
            <a:r>
              <a:rPr lang="en-US" altLang="en-US" sz="2400" dirty="0" smtClean="0"/>
              <a:t> </a:t>
            </a:r>
            <a:r>
              <a:rPr lang="en-US" altLang="en-US" sz="2400" dirty="0"/>
              <a:t>– </a:t>
            </a:r>
            <a:r>
              <a:rPr lang="en-US" altLang="en-US" sz="2400" i="1" dirty="0"/>
              <a:t>b</a:t>
            </a:r>
            <a:r>
              <a:rPr lang="en-US" altLang="en-US" sz="2400" dirty="0"/>
              <a:t> </a:t>
            </a:r>
            <a:r>
              <a:rPr lang="en-US" altLang="en-US" sz="2400" dirty="0" smtClean="0"/>
              <a:t>= 1</a:t>
            </a:r>
          </a:p>
          <a:p>
            <a:pPr>
              <a:buFont typeface="Monotype Sorts" charset="2"/>
              <a:buChar char="u"/>
              <a:defRPr/>
            </a:pPr>
            <a:r>
              <a:rPr lang="en-US" altLang="en-US" sz="2400" dirty="0" smtClean="0">
                <a:solidFill>
                  <a:srgbClr val="FF5050"/>
                </a:solidFill>
              </a:rPr>
              <a:t>Independent cutting lines: 1</a:t>
            </a:r>
          </a:p>
        </p:txBody>
      </p:sp>
      <p:pic>
        <p:nvPicPr>
          <p:cNvPr id="3072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057400"/>
            <a:ext cx="4038600" cy="429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5"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41838" y="5127625"/>
            <a:ext cx="4170362" cy="1223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0726" name="Straight Connector 3"/>
          <p:cNvCxnSpPr>
            <a:cxnSpLocks noChangeShapeType="1"/>
          </p:cNvCxnSpPr>
          <p:nvPr/>
        </p:nvCxnSpPr>
        <p:spPr bwMode="auto">
          <a:xfrm>
            <a:off x="2514600" y="2819400"/>
            <a:ext cx="762000" cy="1828800"/>
          </a:xfrm>
          <a:prstGeom prst="line">
            <a:avLst/>
          </a:prstGeom>
          <a:noFill/>
          <a:ln w="28575" algn="ctr">
            <a:solidFill>
              <a:schemeClr val="accent1"/>
            </a:solidFill>
            <a:round/>
            <a:headEnd type="none" w="sm" len="sm"/>
            <a:tailEnd type="none" w="sm" len="sm"/>
          </a:ln>
          <a:extLst>
            <a:ext uri="{909E8E84-426E-40dd-AFC4-6F175D3DCCD1}">
              <a14:hiddenFill xmlns:a14="http://schemas.microsoft.com/office/drawing/2010/main" xmlns="">
                <a:noFill/>
              </a14:hiddenFill>
            </a:ext>
          </a:extLst>
        </p:spPr>
      </p:cxnSp>
      <p:sp>
        <p:nvSpPr>
          <p:cNvPr id="30727" name="Freeform 6"/>
          <p:cNvSpPr>
            <a:spLocks/>
          </p:cNvSpPr>
          <p:nvPr/>
        </p:nvSpPr>
        <p:spPr bwMode="auto">
          <a:xfrm>
            <a:off x="1385888" y="2819400"/>
            <a:ext cx="2592387" cy="2733675"/>
          </a:xfrm>
          <a:custGeom>
            <a:avLst/>
            <a:gdLst>
              <a:gd name="T0" fmla="*/ 1425486 w 2591491"/>
              <a:gd name="T1" fmla="*/ 117598 h 2733807"/>
              <a:gd name="T2" fmla="*/ 396101 w 2591491"/>
              <a:gd name="T3" fmla="*/ 137950 h 2733807"/>
              <a:gd name="T4" fmla="*/ 27074 w 2591491"/>
              <a:gd name="T5" fmla="*/ 1168347 h 2733807"/>
              <a:gd name="T6" fmla="*/ 925178 w 2591491"/>
              <a:gd name="T7" fmla="*/ 2441966 h 2733807"/>
              <a:gd name="T8" fmla="*/ 2255721 w 2591491"/>
              <a:gd name="T9" fmla="*/ 2653796 h 2733807"/>
              <a:gd name="T10" fmla="*/ 2563259 w 2591491"/>
              <a:gd name="T11" fmla="*/ 1997344 h 2733807"/>
              <a:gd name="T12" fmla="*/ 1826420 w 2591491"/>
              <a:gd name="T13" fmla="*/ 1799283 h 2733807"/>
              <a:gd name="T14" fmla="*/ 974611 w 2591491"/>
              <a:gd name="T15" fmla="*/ 1859228 h 2733807"/>
              <a:gd name="T16" fmla="*/ 330865 w 2591491"/>
              <a:gd name="T17" fmla="*/ 1728809 h 27338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91491" h="2733807">
                <a:moveTo>
                  <a:pt x="1424993" y="117604"/>
                </a:moveTo>
                <a:cubicBezTo>
                  <a:pt x="1069788" y="-12037"/>
                  <a:pt x="724747" y="-72010"/>
                  <a:pt x="395964" y="137957"/>
                </a:cubicBezTo>
                <a:cubicBezTo>
                  <a:pt x="67181" y="347924"/>
                  <a:pt x="-61084" y="784382"/>
                  <a:pt x="27065" y="1168403"/>
                </a:cubicBezTo>
                <a:cubicBezTo>
                  <a:pt x="115214" y="1552424"/>
                  <a:pt x="553545" y="2194497"/>
                  <a:pt x="924858" y="2442084"/>
                </a:cubicBezTo>
                <a:cubicBezTo>
                  <a:pt x="1296171" y="2689671"/>
                  <a:pt x="1921062" y="2832533"/>
                  <a:pt x="2254941" y="2653924"/>
                </a:cubicBezTo>
                <a:cubicBezTo>
                  <a:pt x="2588820" y="2475315"/>
                  <a:pt x="2633898" y="2139866"/>
                  <a:pt x="2562373" y="1997440"/>
                </a:cubicBezTo>
                <a:cubicBezTo>
                  <a:pt x="2490848" y="1855014"/>
                  <a:pt x="2212392" y="1752722"/>
                  <a:pt x="1825789" y="1799370"/>
                </a:cubicBezTo>
                <a:cubicBezTo>
                  <a:pt x="1439186" y="1846018"/>
                  <a:pt x="1223447" y="1871064"/>
                  <a:pt x="974274" y="1859318"/>
                </a:cubicBezTo>
                <a:cubicBezTo>
                  <a:pt x="725101" y="1847572"/>
                  <a:pt x="614286" y="1812180"/>
                  <a:pt x="330751" y="1728892"/>
                </a:cubicBezTo>
              </a:path>
            </a:pathLst>
          </a:custGeom>
          <a:noFill/>
          <a:ln w="28575" cap="flat" cmpd="sng" algn="ctr">
            <a:solidFill>
              <a:schemeClr val="accent1"/>
            </a:solidFill>
            <a:prstDash val="solid"/>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 name="Oval 5"/>
          <p:cNvSpPr/>
          <p:nvPr/>
        </p:nvSpPr>
        <p:spPr bwMode="auto">
          <a:xfrm>
            <a:off x="2462213" y="2767013"/>
            <a:ext cx="152400" cy="152400"/>
          </a:xfrm>
          <a:prstGeom prst="ellipse">
            <a:avLst/>
          </a:prstGeom>
          <a:solidFill>
            <a:schemeClr val="bg1">
              <a:lumMod val="20000"/>
              <a:lumOff val="80000"/>
            </a:schemeClr>
          </a:solidFill>
          <a:ln w="12700" cap="flat" cmpd="sng" algn="ctr">
            <a:solidFill>
              <a:schemeClr val="bg1">
                <a:lumMod val="20000"/>
                <a:lumOff val="80000"/>
              </a:schemeClr>
            </a:solidFill>
            <a:prstDash val="solid"/>
            <a:round/>
            <a:headEnd type="none" w="sm" len="sm"/>
            <a:tailEnd type="none" w="sm" len="sm"/>
          </a:ln>
          <a:effectLst/>
        </p:spPr>
        <p:txBody>
          <a:bodyPr/>
          <a:lstStyle/>
          <a:p>
            <a:pPr algn="ctr">
              <a:defRPr/>
            </a:pPr>
            <a:endParaRPr lang="en-US">
              <a:latin typeface="Arial" charset="0"/>
            </a:endParaRPr>
          </a:p>
        </p:txBody>
      </p:sp>
      <p:sp>
        <p:nvSpPr>
          <p:cNvPr id="10" name="Oval 9"/>
          <p:cNvSpPr/>
          <p:nvPr/>
        </p:nvSpPr>
        <p:spPr bwMode="auto">
          <a:xfrm>
            <a:off x="3187700" y="4556125"/>
            <a:ext cx="152400" cy="152400"/>
          </a:xfrm>
          <a:prstGeom prst="ellipse">
            <a:avLst/>
          </a:prstGeom>
          <a:solidFill>
            <a:schemeClr val="bg1">
              <a:lumMod val="20000"/>
              <a:lumOff val="80000"/>
            </a:schemeClr>
          </a:solidFill>
          <a:ln w="12700" cap="flat" cmpd="sng" algn="ctr">
            <a:solidFill>
              <a:schemeClr val="bg1">
                <a:lumMod val="20000"/>
                <a:lumOff val="80000"/>
              </a:schemeClr>
            </a:solidFill>
            <a:prstDash val="solid"/>
            <a:round/>
            <a:headEnd type="none" w="sm" len="sm"/>
            <a:tailEnd type="none" w="sm" len="sm"/>
          </a:ln>
          <a:effectLst/>
        </p:spPr>
        <p:txBody>
          <a:bodyPr/>
          <a:lstStyle/>
          <a:p>
            <a:pPr algn="ctr">
              <a:defRPr/>
            </a:pPr>
            <a:endParaRPr lang="en-US">
              <a:latin typeface="Arial" charset="0"/>
            </a:endParaRPr>
          </a:p>
        </p:txBody>
      </p:sp>
      <p:sp>
        <p:nvSpPr>
          <p:cNvPr id="30730" name="Freeform 7"/>
          <p:cNvSpPr>
            <a:spLocks/>
          </p:cNvSpPr>
          <p:nvPr/>
        </p:nvSpPr>
        <p:spPr bwMode="auto">
          <a:xfrm>
            <a:off x="2176463" y="4719638"/>
            <a:ext cx="506412" cy="374650"/>
          </a:xfrm>
          <a:custGeom>
            <a:avLst/>
            <a:gdLst>
              <a:gd name="T0" fmla="*/ 0 w 505097"/>
              <a:gd name="T1" fmla="*/ 374650 h 374468"/>
              <a:gd name="T2" fmla="*/ 270668 w 505097"/>
              <a:gd name="T3" fmla="*/ 209107 h 374468"/>
              <a:gd name="T4" fmla="*/ 506412 w 505097"/>
              <a:gd name="T5" fmla="*/ 0 h 374468"/>
              <a:gd name="T6" fmla="*/ 0 60000 65536"/>
              <a:gd name="T7" fmla="*/ 0 60000 65536"/>
              <a:gd name="T8" fmla="*/ 0 60000 65536"/>
            </a:gdLst>
            <a:ahLst/>
            <a:cxnLst>
              <a:cxn ang="T6">
                <a:pos x="T0" y="T1"/>
              </a:cxn>
              <a:cxn ang="T7">
                <a:pos x="T2" y="T3"/>
              </a:cxn>
              <a:cxn ang="T8">
                <a:pos x="T4" y="T5"/>
              </a:cxn>
            </a:cxnLst>
            <a:rect l="0" t="0" r="r" b="b"/>
            <a:pathLst>
              <a:path w="505097" h="374468">
                <a:moveTo>
                  <a:pt x="0" y="374468"/>
                </a:moveTo>
                <a:cubicBezTo>
                  <a:pt x="27577" y="366485"/>
                  <a:pt x="185782" y="271416"/>
                  <a:pt x="269965" y="209005"/>
                </a:cubicBezTo>
                <a:cubicBezTo>
                  <a:pt x="354148" y="146594"/>
                  <a:pt x="364308" y="116840"/>
                  <a:pt x="505097" y="0"/>
                </a:cubicBezTo>
              </a:path>
            </a:pathLst>
          </a:custGeom>
          <a:noFill/>
          <a:ln w="28575" cap="flat" cmpd="sng" algn="ctr">
            <a:solidFill>
              <a:schemeClr val="accent1"/>
            </a:solidFill>
            <a:prstDash val="solid"/>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spTree>
    <p:extLst>
      <p:ext uri="{BB962C8B-B14F-4D97-AF65-F5344CB8AC3E}">
        <p14:creationId xmlns:p14="http://schemas.microsoft.com/office/powerpoint/2010/main" val="14602544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447800"/>
          </a:xfrm>
        </p:spPr>
        <p:txBody>
          <a:bodyPr/>
          <a:lstStyle/>
          <a:p>
            <a:pPr>
              <a:lnSpc>
                <a:spcPct val="150000"/>
              </a:lnSpc>
              <a:defRPr/>
            </a:pPr>
            <a:r>
              <a:rPr lang="en-US" i="1" dirty="0" smtClean="0"/>
              <a:t>Volution_1</a:t>
            </a:r>
            <a:br>
              <a:rPr lang="en-US" i="1" dirty="0" smtClean="0"/>
            </a:br>
            <a:r>
              <a:rPr lang="en-US" sz="3200" b="0" dirty="0" smtClean="0"/>
              <a:t>Carlo </a:t>
            </a:r>
            <a:r>
              <a:rPr lang="en-US" sz="3200" b="0" dirty="0" err="1" smtClean="0"/>
              <a:t>Séquin</a:t>
            </a:r>
            <a:r>
              <a:rPr lang="en-US" sz="3200" b="0" dirty="0" smtClean="0"/>
              <a:t>, 2003, Bronze</a:t>
            </a:r>
            <a:endParaRPr lang="en-US" sz="3200" b="0" dirty="0"/>
          </a:p>
        </p:txBody>
      </p:sp>
      <p:sp>
        <p:nvSpPr>
          <p:cNvPr id="43011" name="Content Placeholder 2"/>
          <p:cNvSpPr>
            <a:spLocks noGrp="1"/>
          </p:cNvSpPr>
          <p:nvPr>
            <p:ph idx="1"/>
          </p:nvPr>
        </p:nvSpPr>
        <p:spPr>
          <a:xfrm>
            <a:off x="4343400" y="2286000"/>
            <a:ext cx="4724400" cy="2743200"/>
          </a:xfrm>
        </p:spPr>
        <p:txBody>
          <a:bodyPr/>
          <a:lstStyle/>
          <a:p>
            <a:r>
              <a:rPr lang="en-US" altLang="en-US" sz="2400" dirty="0" smtClean="0"/>
              <a:t>Double-sided  (orientable)</a:t>
            </a:r>
          </a:p>
          <a:p>
            <a:r>
              <a:rPr lang="en-US" altLang="en-US" sz="2400" dirty="0" smtClean="0"/>
              <a:t>Number of borders  </a:t>
            </a:r>
            <a:r>
              <a:rPr lang="en-US" altLang="en-US" sz="2400" i="1" dirty="0" smtClean="0"/>
              <a:t>b</a:t>
            </a:r>
            <a:r>
              <a:rPr lang="en-US" altLang="en-US" sz="2400" dirty="0" smtClean="0"/>
              <a:t> = 1</a:t>
            </a:r>
          </a:p>
          <a:p>
            <a:r>
              <a:rPr lang="en-US" altLang="en-US" sz="2400" dirty="0" smtClean="0"/>
              <a:t>Euler characteristic  </a:t>
            </a:r>
            <a:r>
              <a:rPr lang="el-GR" altLang="en-US" sz="2400" i="1" dirty="0" smtClean="0"/>
              <a:t>χ</a:t>
            </a:r>
            <a:r>
              <a:rPr lang="en-US" altLang="en-US" sz="2400" dirty="0" smtClean="0"/>
              <a:t> = –1</a:t>
            </a:r>
            <a:br>
              <a:rPr lang="en-US" altLang="en-US" sz="2400" dirty="0" smtClean="0"/>
            </a:br>
            <a:r>
              <a:rPr lang="en-US" altLang="en-US" sz="2400" dirty="0" smtClean="0">
                <a:solidFill>
                  <a:schemeClr val="accent1">
                    <a:lumMod val="60000"/>
                    <a:lumOff val="40000"/>
                  </a:schemeClr>
                </a:solidFill>
              </a:rPr>
              <a:t>(2 cuts to produce a disk)</a:t>
            </a:r>
          </a:p>
          <a:p>
            <a:r>
              <a:rPr lang="en-US" altLang="en-US" sz="2400" dirty="0" smtClean="0"/>
              <a:t>Genus  </a:t>
            </a:r>
            <a:r>
              <a:rPr lang="en-US" altLang="en-US" sz="2400" i="1" dirty="0" smtClean="0"/>
              <a:t>g</a:t>
            </a:r>
            <a:r>
              <a:rPr lang="en-US" altLang="en-US" sz="2400" dirty="0" smtClean="0"/>
              <a:t> = (2 – </a:t>
            </a:r>
            <a:r>
              <a:rPr lang="el-GR" altLang="en-US" sz="2400" i="1" dirty="0" smtClean="0"/>
              <a:t>χ</a:t>
            </a:r>
            <a:r>
              <a:rPr lang="en-US" altLang="en-US" sz="2400" dirty="0" smtClean="0"/>
              <a:t> – </a:t>
            </a:r>
            <a:r>
              <a:rPr lang="en-US" altLang="en-US" sz="2400" i="1" dirty="0" smtClean="0"/>
              <a:t>b</a:t>
            </a:r>
            <a:r>
              <a:rPr lang="en-US" altLang="en-US" sz="2400" dirty="0" smtClean="0"/>
              <a:t>)/2 = 1</a:t>
            </a:r>
          </a:p>
          <a:p>
            <a:r>
              <a:rPr lang="en-US" altLang="en-US" sz="2400" dirty="0" smtClean="0">
                <a:solidFill>
                  <a:srgbClr val="FF5050"/>
                </a:solidFill>
              </a:rPr>
              <a:t>Independent cutting lines: 1</a:t>
            </a:r>
          </a:p>
        </p:txBody>
      </p:sp>
      <p:pic>
        <p:nvPicPr>
          <p:cNvPr id="4301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0"/>
            <a:ext cx="4068763" cy="381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3013" name="Freeform 6"/>
          <p:cNvSpPr>
            <a:spLocks/>
          </p:cNvSpPr>
          <p:nvPr/>
        </p:nvSpPr>
        <p:spPr bwMode="auto">
          <a:xfrm>
            <a:off x="2149475" y="3702050"/>
            <a:ext cx="957263" cy="954088"/>
          </a:xfrm>
          <a:custGeom>
            <a:avLst/>
            <a:gdLst>
              <a:gd name="T0" fmla="*/ 603561 w 957196"/>
              <a:gd name="T1" fmla="*/ 808645 h 953921"/>
              <a:gd name="T2" fmla="*/ 840588 w 957196"/>
              <a:gd name="T3" fmla="*/ 634258 h 953921"/>
              <a:gd name="T4" fmla="*/ 959085 w 957196"/>
              <a:gd name="T5" fmla="*/ 348882 h 953921"/>
              <a:gd name="T6" fmla="*/ 864268 w 957196"/>
              <a:gd name="T7" fmla="*/ 111058 h 953921"/>
              <a:gd name="T8" fmla="*/ 619358 w 957196"/>
              <a:gd name="T9" fmla="*/ 91 h 953921"/>
              <a:gd name="T10" fmla="*/ 255951 w 957196"/>
              <a:gd name="T11" fmla="*/ 126917 h 953921"/>
              <a:gd name="T12" fmla="*/ 18924 w 957196"/>
              <a:gd name="T13" fmla="*/ 444005 h 953921"/>
              <a:gd name="T14" fmla="*/ 50551 w 957196"/>
              <a:gd name="T15" fmla="*/ 800724 h 953921"/>
              <a:gd name="T16" fmla="*/ 263834 w 957196"/>
              <a:gd name="T17" fmla="*/ 959262 h 953921"/>
              <a:gd name="T18" fmla="*/ 603561 w 957196"/>
              <a:gd name="T19" fmla="*/ 808645 h 9539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57196" h="953921">
                <a:moveTo>
                  <a:pt x="602217" y="804131"/>
                </a:moveTo>
                <a:cubicBezTo>
                  <a:pt x="713889" y="726617"/>
                  <a:pt x="779579" y="706911"/>
                  <a:pt x="838700" y="630711"/>
                </a:cubicBezTo>
                <a:cubicBezTo>
                  <a:pt x="897821" y="554511"/>
                  <a:pt x="953000" y="433640"/>
                  <a:pt x="956941" y="346930"/>
                </a:cubicBezTo>
                <a:cubicBezTo>
                  <a:pt x="960882" y="260220"/>
                  <a:pt x="918841" y="168256"/>
                  <a:pt x="862348" y="110450"/>
                </a:cubicBezTo>
                <a:cubicBezTo>
                  <a:pt x="805855" y="52644"/>
                  <a:pt x="719144" y="-2536"/>
                  <a:pt x="617982" y="91"/>
                </a:cubicBezTo>
                <a:cubicBezTo>
                  <a:pt x="516820" y="2718"/>
                  <a:pt x="355223" y="52641"/>
                  <a:pt x="255375" y="126213"/>
                </a:cubicBezTo>
                <a:cubicBezTo>
                  <a:pt x="155527" y="199785"/>
                  <a:pt x="53051" y="329852"/>
                  <a:pt x="18892" y="441525"/>
                </a:cubicBezTo>
                <a:cubicBezTo>
                  <a:pt x="-15267" y="553198"/>
                  <a:pt x="-2129" y="706911"/>
                  <a:pt x="50423" y="796249"/>
                </a:cubicBezTo>
                <a:cubicBezTo>
                  <a:pt x="102975" y="885587"/>
                  <a:pt x="171292" y="952590"/>
                  <a:pt x="263258" y="953904"/>
                </a:cubicBezTo>
                <a:cubicBezTo>
                  <a:pt x="355224" y="955218"/>
                  <a:pt x="490545" y="881645"/>
                  <a:pt x="602217" y="804131"/>
                </a:cubicBezTo>
                <a:close/>
              </a:path>
            </a:pathLst>
          </a:custGeom>
          <a:noFill/>
          <a:ln w="28575" cap="flat" cmpd="sng" algn="ctr">
            <a:solidFill>
              <a:srgbClr val="FF5050"/>
            </a:solidFill>
            <a:prstDash val="solid"/>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4" name="Straight Connector 3"/>
          <p:cNvCxnSpPr/>
          <p:nvPr/>
        </p:nvCxnSpPr>
        <p:spPr bwMode="auto">
          <a:xfrm flipV="1">
            <a:off x="2743200" y="2590800"/>
            <a:ext cx="363538" cy="1447800"/>
          </a:xfrm>
          <a:prstGeom prst="line">
            <a:avLst/>
          </a:prstGeom>
          <a:solidFill>
            <a:schemeClr val="bg1"/>
          </a:solidFill>
          <a:ln w="28575" cap="flat" cmpd="sng" algn="ctr">
            <a:solidFill>
              <a:schemeClr val="accent1"/>
            </a:solidFill>
            <a:prstDash val="solid"/>
            <a:round/>
            <a:headEnd type="none" w="sm" len="sm"/>
            <a:tailEnd type="none" w="sm" len="sm"/>
          </a:ln>
          <a:effectLst/>
        </p:spPr>
      </p:cxnSp>
      <p:sp>
        <p:nvSpPr>
          <p:cNvPr id="6" name="Freeform 5"/>
          <p:cNvSpPr/>
          <p:nvPr/>
        </p:nvSpPr>
        <p:spPr bwMode="auto">
          <a:xfrm>
            <a:off x="1433945" y="3688771"/>
            <a:ext cx="446855" cy="2265219"/>
          </a:xfrm>
          <a:custGeom>
            <a:avLst/>
            <a:gdLst>
              <a:gd name="connsiteX0" fmla="*/ 0 w 519659"/>
              <a:gd name="connsiteY0" fmla="*/ 20023 h 2264460"/>
              <a:gd name="connsiteX1" fmla="*/ 145473 w 519659"/>
              <a:gd name="connsiteY1" fmla="*/ 186278 h 2264460"/>
              <a:gd name="connsiteX2" fmla="*/ 519546 w 519659"/>
              <a:gd name="connsiteY2" fmla="*/ 1370842 h 2264460"/>
              <a:gd name="connsiteX3" fmla="*/ 176646 w 519659"/>
              <a:gd name="connsiteY3" fmla="*/ 2264460 h 2264460"/>
              <a:gd name="connsiteX0" fmla="*/ 0 w 519659"/>
              <a:gd name="connsiteY0" fmla="*/ 0 h 2244437"/>
              <a:gd name="connsiteX1" fmla="*/ 519546 w 519659"/>
              <a:gd name="connsiteY1" fmla="*/ 1350819 h 2244437"/>
              <a:gd name="connsiteX2" fmla="*/ 176646 w 519659"/>
              <a:gd name="connsiteY2" fmla="*/ 2244437 h 2244437"/>
              <a:gd name="connsiteX0" fmla="*/ 0 w 405677"/>
              <a:gd name="connsiteY0" fmla="*/ 0 h 2286001"/>
              <a:gd name="connsiteX1" fmla="*/ 405246 w 405677"/>
              <a:gd name="connsiteY1" fmla="*/ 1392383 h 2286001"/>
              <a:gd name="connsiteX2" fmla="*/ 62346 w 405677"/>
              <a:gd name="connsiteY2" fmla="*/ 2286001 h 2286001"/>
              <a:gd name="connsiteX0" fmla="*/ 0 w 405677"/>
              <a:gd name="connsiteY0" fmla="*/ 0 h 2286001"/>
              <a:gd name="connsiteX1" fmla="*/ 405246 w 405677"/>
              <a:gd name="connsiteY1" fmla="*/ 1392383 h 2286001"/>
              <a:gd name="connsiteX2" fmla="*/ 62346 w 405677"/>
              <a:gd name="connsiteY2" fmla="*/ 2286001 h 2286001"/>
              <a:gd name="connsiteX0" fmla="*/ 0 w 426415"/>
              <a:gd name="connsiteY0" fmla="*/ 0 h 2286001"/>
              <a:gd name="connsiteX1" fmla="*/ 426027 w 426415"/>
              <a:gd name="connsiteY1" fmla="*/ 987137 h 2286001"/>
              <a:gd name="connsiteX2" fmla="*/ 62346 w 426415"/>
              <a:gd name="connsiteY2" fmla="*/ 2286001 h 2286001"/>
              <a:gd name="connsiteX0" fmla="*/ 0 w 435860"/>
              <a:gd name="connsiteY0" fmla="*/ 0 h 2286001"/>
              <a:gd name="connsiteX1" fmla="*/ 426027 w 435860"/>
              <a:gd name="connsiteY1" fmla="*/ 987137 h 2286001"/>
              <a:gd name="connsiteX2" fmla="*/ 62346 w 435860"/>
              <a:gd name="connsiteY2" fmla="*/ 2286001 h 2286001"/>
              <a:gd name="connsiteX0" fmla="*/ 103909 w 530982"/>
              <a:gd name="connsiteY0" fmla="*/ 0 h 2275610"/>
              <a:gd name="connsiteX1" fmla="*/ 529936 w 530982"/>
              <a:gd name="connsiteY1" fmla="*/ 987137 h 2275610"/>
              <a:gd name="connsiteX2" fmla="*/ 0 w 530982"/>
              <a:gd name="connsiteY2" fmla="*/ 2275610 h 2275610"/>
              <a:gd name="connsiteX0" fmla="*/ 103909 w 530982"/>
              <a:gd name="connsiteY0" fmla="*/ 0 h 2275610"/>
              <a:gd name="connsiteX1" fmla="*/ 529936 w 530982"/>
              <a:gd name="connsiteY1" fmla="*/ 987137 h 2275610"/>
              <a:gd name="connsiteX2" fmla="*/ 0 w 530982"/>
              <a:gd name="connsiteY2" fmla="*/ 2275610 h 2275610"/>
              <a:gd name="connsiteX0" fmla="*/ 20781 w 446855"/>
              <a:gd name="connsiteY0" fmla="*/ 0 h 2265219"/>
              <a:gd name="connsiteX1" fmla="*/ 446808 w 446855"/>
              <a:gd name="connsiteY1" fmla="*/ 987137 h 2265219"/>
              <a:gd name="connsiteX2" fmla="*/ 0 w 446855"/>
              <a:gd name="connsiteY2" fmla="*/ 2265219 h 2265219"/>
              <a:gd name="connsiteX0" fmla="*/ 20781 w 446855"/>
              <a:gd name="connsiteY0" fmla="*/ 0 h 2265219"/>
              <a:gd name="connsiteX1" fmla="*/ 446808 w 446855"/>
              <a:gd name="connsiteY1" fmla="*/ 987137 h 2265219"/>
              <a:gd name="connsiteX2" fmla="*/ 0 w 446855"/>
              <a:gd name="connsiteY2" fmla="*/ 2265219 h 2265219"/>
            </a:gdLst>
            <a:ahLst/>
            <a:cxnLst>
              <a:cxn ang="0">
                <a:pos x="connsiteX0" y="connsiteY0"/>
              </a:cxn>
              <a:cxn ang="0">
                <a:pos x="connsiteX1" y="connsiteY1"/>
              </a:cxn>
              <a:cxn ang="0">
                <a:pos x="connsiteX2" y="connsiteY2"/>
              </a:cxn>
            </a:cxnLst>
            <a:rect l="l" t="t" r="r" b="b"/>
            <a:pathLst>
              <a:path w="446855" h="2265219">
                <a:moveTo>
                  <a:pt x="20781" y="0"/>
                </a:moveTo>
                <a:cubicBezTo>
                  <a:pt x="264102" y="312594"/>
                  <a:pt x="450271" y="609601"/>
                  <a:pt x="446808" y="987137"/>
                </a:cubicBezTo>
                <a:cubicBezTo>
                  <a:pt x="443345" y="1364673"/>
                  <a:pt x="80530" y="1794165"/>
                  <a:pt x="0" y="2265219"/>
                </a:cubicBezTo>
              </a:path>
            </a:pathLst>
          </a:custGeom>
          <a:noFill/>
          <a:ln w="28575"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22257306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0188"/>
            <a:ext cx="7772400" cy="1447800"/>
          </a:xfrm>
        </p:spPr>
        <p:txBody>
          <a:bodyPr/>
          <a:lstStyle/>
          <a:p>
            <a:pPr>
              <a:lnSpc>
                <a:spcPct val="150000"/>
              </a:lnSpc>
              <a:defRPr/>
            </a:pPr>
            <a:r>
              <a:rPr lang="en-US" i="1" dirty="0" smtClean="0"/>
              <a:t>“</a:t>
            </a:r>
            <a:r>
              <a:rPr lang="en-US" i="1" dirty="0" err="1" smtClean="0"/>
              <a:t>Möbius</a:t>
            </a:r>
            <a:r>
              <a:rPr lang="en-US" i="1" dirty="0" smtClean="0"/>
              <a:t> Shell”</a:t>
            </a:r>
            <a:br>
              <a:rPr lang="en-US" i="1" dirty="0" smtClean="0"/>
            </a:br>
            <a:r>
              <a:rPr lang="en-US" sz="3200" b="0" dirty="0" smtClean="0"/>
              <a:t>Brent Collins, 1993, wood</a:t>
            </a:r>
            <a:endParaRPr lang="en-US" sz="3200" b="0" dirty="0"/>
          </a:p>
        </p:txBody>
      </p:sp>
      <p:sp>
        <p:nvSpPr>
          <p:cNvPr id="19459" name="Content Placeholder 2"/>
          <p:cNvSpPr>
            <a:spLocks noGrp="1"/>
          </p:cNvSpPr>
          <p:nvPr>
            <p:ph idx="1"/>
          </p:nvPr>
        </p:nvSpPr>
        <p:spPr>
          <a:xfrm>
            <a:off x="3962400" y="2362200"/>
            <a:ext cx="5029200" cy="3625850"/>
          </a:xfrm>
        </p:spPr>
        <p:txBody>
          <a:bodyPr/>
          <a:lstStyle/>
          <a:p>
            <a:pPr>
              <a:defRPr/>
            </a:pPr>
            <a:r>
              <a:rPr lang="en-US" altLang="en-US" sz="2400" dirty="0" smtClean="0"/>
              <a:t>Single-sided  (non-</a:t>
            </a:r>
            <a:r>
              <a:rPr lang="en-US" altLang="en-US" sz="2400" dirty="0" err="1" smtClean="0"/>
              <a:t>orientable</a:t>
            </a:r>
            <a:r>
              <a:rPr lang="en-US" altLang="en-US" sz="2400" dirty="0" smtClean="0"/>
              <a:t>)</a:t>
            </a:r>
          </a:p>
          <a:p>
            <a:pPr>
              <a:defRPr/>
            </a:pPr>
            <a:r>
              <a:rPr lang="en-US" altLang="en-US" sz="2400" dirty="0" smtClean="0"/>
              <a:t>Number of borders  </a:t>
            </a:r>
            <a:r>
              <a:rPr lang="en-US" altLang="en-US" sz="2400" i="1" dirty="0" smtClean="0"/>
              <a:t>b</a:t>
            </a:r>
            <a:r>
              <a:rPr lang="en-US" altLang="en-US" sz="2400" dirty="0" smtClean="0"/>
              <a:t> = 2 (</a:t>
            </a:r>
            <a:r>
              <a:rPr lang="en-US" altLang="en-US" sz="2400" b="1" dirty="0" smtClean="0">
                <a:solidFill>
                  <a:srgbClr val="FFFF00"/>
                </a:solidFill>
              </a:rPr>
              <a:t>Y</a:t>
            </a:r>
            <a:r>
              <a:rPr lang="en-US" altLang="en-US" sz="2400" dirty="0" smtClean="0"/>
              <a:t>,</a:t>
            </a:r>
            <a:r>
              <a:rPr lang="en-US" altLang="en-US" sz="2400" b="1" dirty="0" smtClean="0">
                <a:solidFill>
                  <a:srgbClr val="FF0000"/>
                </a:solidFill>
              </a:rPr>
              <a:t>R</a:t>
            </a:r>
            <a:r>
              <a:rPr lang="en-US" altLang="en-US" sz="2400" dirty="0" smtClean="0"/>
              <a:t>)</a:t>
            </a:r>
          </a:p>
          <a:p>
            <a:pPr>
              <a:defRPr/>
            </a:pPr>
            <a:r>
              <a:rPr lang="en-US" altLang="en-US" sz="2400" dirty="0" smtClean="0"/>
              <a:t>Euler characteristic  </a:t>
            </a:r>
            <a:r>
              <a:rPr lang="el-GR" altLang="en-US" sz="2400" i="1" dirty="0" smtClean="0"/>
              <a:t>χ</a:t>
            </a:r>
            <a:r>
              <a:rPr lang="en-US" altLang="en-US" sz="2400" dirty="0" smtClean="0"/>
              <a:t> = –</a:t>
            </a:r>
            <a:r>
              <a:rPr lang="en-US" altLang="en-US" sz="2400" dirty="0" smtClean="0">
                <a:sym typeface="Symbol" panose="05050102010706020507" pitchFamily="18" charset="2"/>
              </a:rPr>
              <a:t>1</a:t>
            </a:r>
          </a:p>
          <a:p>
            <a:pPr>
              <a:defRPr/>
            </a:pPr>
            <a:r>
              <a:rPr lang="en-US" altLang="en-US" sz="2400" dirty="0" smtClean="0"/>
              <a:t>Genus  </a:t>
            </a:r>
            <a:r>
              <a:rPr lang="en-US" altLang="en-US" sz="2400" i="1" dirty="0" smtClean="0"/>
              <a:t>g</a:t>
            </a:r>
            <a:r>
              <a:rPr lang="en-US" altLang="en-US" sz="2400" dirty="0" smtClean="0"/>
              <a:t> </a:t>
            </a:r>
            <a:r>
              <a:rPr lang="en-US" altLang="en-US" sz="2400" dirty="0"/>
              <a:t>= </a:t>
            </a:r>
            <a:r>
              <a:rPr lang="en-US" altLang="en-US" sz="2400" dirty="0" smtClean="0"/>
              <a:t>2 </a:t>
            </a:r>
            <a:r>
              <a:rPr lang="en-US" altLang="en-US" sz="2400" dirty="0"/>
              <a:t>– </a:t>
            </a:r>
            <a:r>
              <a:rPr lang="el-GR" altLang="en-US" sz="2400" i="1" dirty="0"/>
              <a:t>χ</a:t>
            </a:r>
            <a:r>
              <a:rPr lang="en-US" altLang="en-US" sz="2400" dirty="0"/>
              <a:t> – </a:t>
            </a:r>
            <a:r>
              <a:rPr lang="en-US" altLang="en-US" sz="2400" i="1" dirty="0"/>
              <a:t>b</a:t>
            </a:r>
            <a:r>
              <a:rPr lang="en-US" altLang="en-US" sz="2400" dirty="0"/>
              <a:t> </a:t>
            </a:r>
            <a:r>
              <a:rPr lang="en-US" altLang="en-US" sz="2400" dirty="0" smtClean="0"/>
              <a:t>= 1</a:t>
            </a:r>
          </a:p>
          <a:p>
            <a:pPr>
              <a:defRPr/>
            </a:pPr>
            <a:r>
              <a:rPr lang="en-US" altLang="en-US" sz="2400" dirty="0" smtClean="0"/>
              <a:t>Independent cutting lines: 1</a:t>
            </a:r>
            <a:br>
              <a:rPr lang="en-US" altLang="en-US" sz="2400" dirty="0" smtClean="0"/>
            </a:br>
            <a:r>
              <a:rPr lang="en-US" altLang="en-US" sz="2400" dirty="0" smtClean="0">
                <a:solidFill>
                  <a:srgbClr val="00B0F0"/>
                </a:solidFill>
              </a:rPr>
              <a:t>blue</a:t>
            </a:r>
            <a:r>
              <a:rPr lang="en-US" altLang="en-US" sz="2400" dirty="0" smtClean="0"/>
              <a:t> </a:t>
            </a:r>
            <a:r>
              <a:rPr lang="en-US" altLang="en-US" sz="2400" dirty="0" smtClean="0">
                <a:solidFill>
                  <a:srgbClr val="A2A2A2"/>
                </a:solidFill>
              </a:rPr>
              <a:t>or</a:t>
            </a:r>
            <a:r>
              <a:rPr lang="en-US" altLang="en-US" sz="2400" dirty="0" smtClean="0"/>
              <a:t> </a:t>
            </a:r>
            <a:r>
              <a:rPr lang="en-US" altLang="en-US" sz="2400" dirty="0" smtClean="0">
                <a:solidFill>
                  <a:schemeClr val="accent1">
                    <a:lumMod val="75000"/>
                  </a:schemeClr>
                </a:solidFill>
              </a:rPr>
              <a:t>green</a:t>
            </a:r>
            <a:r>
              <a:rPr lang="en-US" altLang="en-US" sz="2400" dirty="0" smtClean="0"/>
              <a:t> </a:t>
            </a:r>
            <a:r>
              <a:rPr lang="en-US" altLang="en-US" sz="2400" dirty="0">
                <a:solidFill>
                  <a:srgbClr val="A2A2A2"/>
                </a:solidFill>
              </a:rPr>
              <a:t>–</a:t>
            </a:r>
            <a:r>
              <a:rPr lang="en-US" altLang="en-US" sz="2400" dirty="0"/>
              <a:t> </a:t>
            </a:r>
            <a:r>
              <a:rPr lang="en-US" altLang="en-US" sz="2400" dirty="0" smtClean="0">
                <a:solidFill>
                  <a:srgbClr val="A2A2A2"/>
                </a:solidFill>
              </a:rPr>
              <a:t>but not both,</a:t>
            </a:r>
            <a:br>
              <a:rPr lang="en-US" altLang="en-US" sz="2400" dirty="0" smtClean="0">
                <a:solidFill>
                  <a:srgbClr val="A2A2A2"/>
                </a:solidFill>
              </a:rPr>
            </a:br>
            <a:r>
              <a:rPr lang="en-US" altLang="en-US" sz="2400" dirty="0" smtClean="0">
                <a:solidFill>
                  <a:schemeClr val="accent2">
                    <a:lumMod val="90000"/>
                  </a:schemeClr>
                </a:solidFill>
              </a:rPr>
              <a:t>they would intersect!</a:t>
            </a:r>
            <a:r>
              <a:rPr lang="en-US" altLang="en-US" sz="2400" dirty="0" smtClean="0">
                <a:solidFill>
                  <a:srgbClr val="A2A2A2"/>
                </a:solidFill>
              </a:rPr>
              <a:t/>
            </a:r>
            <a:br>
              <a:rPr lang="en-US" altLang="en-US" sz="2400" dirty="0" smtClean="0">
                <a:solidFill>
                  <a:srgbClr val="A2A2A2"/>
                </a:solidFill>
              </a:rPr>
            </a:br>
            <a:r>
              <a:rPr lang="en-US" altLang="en-US" sz="2400" dirty="0" smtClean="0">
                <a:solidFill>
                  <a:srgbClr val="FF5050"/>
                </a:solidFill>
              </a:rPr>
              <a:t>                             </a:t>
            </a:r>
          </a:p>
        </p:txBody>
      </p:sp>
      <p:pic>
        <p:nvPicPr>
          <p:cNvPr id="4915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05000"/>
            <a:ext cx="3397250" cy="479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906588"/>
            <a:ext cx="3397250" cy="479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02937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524000" y="1981200"/>
            <a:ext cx="3048000" cy="533400"/>
          </a:xfrm>
          <a:prstGeom prst="rect">
            <a:avLst/>
          </a:prstGeom>
          <a:solidFill>
            <a:srgbClr val="7030A0"/>
          </a:solidFill>
          <a:ln w="2857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sp>
        <p:nvSpPr>
          <p:cNvPr id="5" name="Rectangle 4"/>
          <p:cNvSpPr/>
          <p:nvPr/>
        </p:nvSpPr>
        <p:spPr bwMode="auto">
          <a:xfrm>
            <a:off x="5562600" y="1981200"/>
            <a:ext cx="2057400" cy="533400"/>
          </a:xfrm>
          <a:prstGeom prst="rect">
            <a:avLst/>
          </a:prstGeom>
          <a:solidFill>
            <a:srgbClr val="7030A0"/>
          </a:solidFill>
          <a:ln w="2857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sp>
        <p:nvSpPr>
          <p:cNvPr id="3" name="Content Placeholder 2"/>
          <p:cNvSpPr>
            <a:spLocks noGrp="1"/>
          </p:cNvSpPr>
          <p:nvPr>
            <p:ph idx="1"/>
          </p:nvPr>
        </p:nvSpPr>
        <p:spPr>
          <a:xfrm>
            <a:off x="1524000" y="1295400"/>
            <a:ext cx="6438900" cy="5257800"/>
          </a:xfrm>
        </p:spPr>
        <p:txBody>
          <a:bodyPr/>
          <a:lstStyle/>
          <a:p>
            <a:pPr marL="0" indent="0">
              <a:buNone/>
            </a:pPr>
            <a:r>
              <a:rPr lang="en-US" dirty="0" smtClean="0"/>
              <a:t>Topology-Workshops in the Library:</a:t>
            </a:r>
          </a:p>
          <a:p>
            <a:pPr marL="0" indent="0">
              <a:buNone/>
            </a:pPr>
            <a:r>
              <a:rPr lang="en-US" dirty="0" smtClean="0"/>
              <a:t>1:30pm </a:t>
            </a:r>
            <a:r>
              <a:rPr lang="en-US" dirty="0"/>
              <a:t>–</a:t>
            </a:r>
            <a:r>
              <a:rPr lang="en-US" dirty="0" smtClean="0"/>
              <a:t> 2:30pm    and   3pm – 4pm</a:t>
            </a:r>
          </a:p>
          <a:p>
            <a:pPr marL="0" indent="0">
              <a:buNone/>
            </a:pPr>
            <a:r>
              <a:rPr lang="en-US" dirty="0" smtClean="0"/>
              <a:t>I will explain in detail:</a:t>
            </a:r>
            <a:br>
              <a:rPr lang="en-US" dirty="0" smtClean="0"/>
            </a:br>
            <a:r>
              <a:rPr lang="en-US" u="sng" dirty="0" smtClean="0"/>
              <a:t>Genus</a:t>
            </a:r>
            <a:r>
              <a:rPr lang="en-US" dirty="0" smtClean="0"/>
              <a:t>  and  </a:t>
            </a:r>
            <a:r>
              <a:rPr lang="en-US" u="sng" dirty="0" smtClean="0"/>
              <a:t>Euler-Characteristics</a:t>
            </a:r>
            <a:r>
              <a:rPr lang="en-US" dirty="0" smtClean="0"/>
              <a:t>.</a:t>
            </a:r>
          </a:p>
          <a:p>
            <a:pPr marL="0" indent="0">
              <a:buNone/>
            </a:pPr>
            <a:r>
              <a:rPr lang="en-US" dirty="0" smtClean="0"/>
              <a:t>There will be plenty of little models</a:t>
            </a:r>
            <a:br>
              <a:rPr lang="en-US" dirty="0" smtClean="0"/>
            </a:br>
            <a:r>
              <a:rPr lang="en-US" dirty="0" smtClean="0"/>
              <a:t>to practice surface classification.</a:t>
            </a:r>
            <a:br>
              <a:rPr lang="en-US" dirty="0" smtClean="0"/>
            </a:br>
            <a:r>
              <a:rPr lang="en-US" dirty="0" smtClean="0"/>
              <a:t/>
            </a:r>
            <a:br>
              <a:rPr lang="en-US" dirty="0" smtClean="0"/>
            </a:br>
            <a:r>
              <a:rPr lang="en-US" dirty="0" smtClean="0">
                <a:solidFill>
                  <a:schemeClr val="accent1">
                    <a:lumMod val="75000"/>
                  </a:schemeClr>
                </a:solidFill>
              </a:rPr>
              <a:t>Now just some “eye-candy”:</a:t>
            </a:r>
            <a:br>
              <a:rPr lang="en-US" dirty="0" smtClean="0">
                <a:solidFill>
                  <a:schemeClr val="accent1">
                    <a:lumMod val="75000"/>
                  </a:schemeClr>
                </a:solidFill>
              </a:rPr>
            </a:br>
            <a:r>
              <a:rPr lang="en-US" dirty="0" smtClean="0">
                <a:solidFill>
                  <a:schemeClr val="accent1">
                    <a:lumMod val="75000"/>
                  </a:schemeClr>
                </a:solidFill>
              </a:rPr>
              <a:t>various sculpture pictures </a:t>
            </a:r>
            <a:br>
              <a:rPr lang="en-US" dirty="0" smtClean="0">
                <a:solidFill>
                  <a:schemeClr val="accent1">
                    <a:lumMod val="75000"/>
                  </a:schemeClr>
                </a:solidFill>
              </a:rPr>
            </a:br>
            <a:r>
              <a:rPr lang="en-US" dirty="0" smtClean="0">
                <a:solidFill>
                  <a:schemeClr val="accent1">
                    <a:lumMod val="75000"/>
                  </a:schemeClr>
                </a:solidFill>
              </a:rPr>
              <a:t>(with their classifications) . . .</a:t>
            </a:r>
            <a:endParaRPr lang="en-US" dirty="0">
              <a:solidFill>
                <a:schemeClr val="accent1">
                  <a:lumMod val="75000"/>
                </a:schemeClr>
              </a:solidFill>
            </a:endParaRPr>
          </a:p>
        </p:txBody>
      </p:sp>
      <p:sp>
        <p:nvSpPr>
          <p:cNvPr id="2" name="Title 1"/>
          <p:cNvSpPr>
            <a:spLocks noGrp="1"/>
          </p:cNvSpPr>
          <p:nvPr>
            <p:ph type="title"/>
          </p:nvPr>
        </p:nvSpPr>
        <p:spPr>
          <a:xfrm>
            <a:off x="0" y="304800"/>
            <a:ext cx="9144000" cy="685800"/>
          </a:xfrm>
        </p:spPr>
        <p:txBody>
          <a:bodyPr/>
          <a:lstStyle/>
          <a:p>
            <a:r>
              <a:rPr lang="en-US" dirty="0" smtClean="0"/>
              <a:t>Workshops on Surface Classification</a:t>
            </a:r>
            <a:endParaRPr lang="en-US" dirty="0"/>
          </a:p>
        </p:txBody>
      </p:sp>
    </p:spTree>
    <p:extLst>
      <p:ext uri="{BB962C8B-B14F-4D97-AF65-F5344CB8AC3E}">
        <p14:creationId xmlns:p14="http://schemas.microsoft.com/office/powerpoint/2010/main" val="1808364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0188"/>
            <a:ext cx="9144000" cy="1447800"/>
          </a:xfrm>
        </p:spPr>
        <p:txBody>
          <a:bodyPr/>
          <a:lstStyle/>
          <a:p>
            <a:pPr>
              <a:lnSpc>
                <a:spcPct val="150000"/>
              </a:lnSpc>
              <a:defRPr/>
            </a:pPr>
            <a:r>
              <a:rPr lang="en-US" i="1" dirty="0" smtClean="0"/>
              <a:t>“Tetra”, </a:t>
            </a:r>
            <a:r>
              <a:rPr lang="en-US" sz="3200" b="0" dirty="0" smtClean="0"/>
              <a:t>Waterfront Park, Louisville, KY</a:t>
            </a:r>
            <a:r>
              <a:rPr lang="en-US" i="1" dirty="0" smtClean="0"/>
              <a:t/>
            </a:r>
            <a:br>
              <a:rPr lang="en-US" i="1" dirty="0" smtClean="0"/>
            </a:br>
            <a:r>
              <a:rPr lang="en-US" sz="3200" b="0" dirty="0" smtClean="0"/>
              <a:t>Charles Perry, 1999, bronze</a:t>
            </a:r>
            <a:endParaRPr lang="en-US" sz="3200" b="0" dirty="0"/>
          </a:p>
        </p:txBody>
      </p:sp>
      <p:sp>
        <p:nvSpPr>
          <p:cNvPr id="51203" name="Content Placeholder 2"/>
          <p:cNvSpPr>
            <a:spLocks noGrp="1"/>
          </p:cNvSpPr>
          <p:nvPr>
            <p:ph idx="1"/>
          </p:nvPr>
        </p:nvSpPr>
        <p:spPr>
          <a:xfrm>
            <a:off x="4114800" y="2362200"/>
            <a:ext cx="4876800" cy="3810000"/>
          </a:xfrm>
        </p:spPr>
        <p:txBody>
          <a:bodyPr/>
          <a:lstStyle/>
          <a:p>
            <a:r>
              <a:rPr lang="en-US" altLang="en-US" sz="2400" dirty="0" smtClean="0"/>
              <a:t>Double-sided  (orientable)</a:t>
            </a:r>
          </a:p>
          <a:p>
            <a:r>
              <a:rPr lang="en-US" altLang="en-US" sz="2400" dirty="0" smtClean="0"/>
              <a:t>Number of borders  </a:t>
            </a:r>
            <a:r>
              <a:rPr lang="en-US" altLang="en-US" sz="2400" i="1" dirty="0" smtClean="0"/>
              <a:t>B</a:t>
            </a:r>
            <a:r>
              <a:rPr lang="en-US" altLang="en-US" sz="2400" dirty="0" smtClean="0"/>
              <a:t> = 4</a:t>
            </a:r>
          </a:p>
          <a:p>
            <a:r>
              <a:rPr lang="en-US" altLang="en-US" sz="2400" dirty="0" smtClean="0"/>
              <a:t>Euler characteristic  </a:t>
            </a:r>
            <a:r>
              <a:rPr lang="en-US" altLang="en-US" sz="2400" i="1" dirty="0" smtClean="0"/>
              <a:t>X</a:t>
            </a:r>
            <a:r>
              <a:rPr lang="en-US" altLang="en-US" sz="2400" dirty="0" smtClean="0"/>
              <a:t> = –</a:t>
            </a:r>
            <a:r>
              <a:rPr lang="en-US" altLang="en-US" sz="2400" dirty="0" smtClean="0">
                <a:sym typeface="Symbol" panose="05050102010706020507" pitchFamily="18" charset="2"/>
              </a:rPr>
              <a:t>2</a:t>
            </a:r>
          </a:p>
          <a:p>
            <a:r>
              <a:rPr lang="en-US" altLang="en-US" sz="2400" dirty="0" smtClean="0"/>
              <a:t>Genus  </a:t>
            </a:r>
            <a:r>
              <a:rPr lang="en-US" altLang="en-US" sz="2400" i="1" dirty="0" smtClean="0"/>
              <a:t>G</a:t>
            </a:r>
            <a:r>
              <a:rPr lang="en-US" altLang="en-US" sz="2400" dirty="0" smtClean="0"/>
              <a:t> = (2 – </a:t>
            </a:r>
            <a:r>
              <a:rPr lang="en-US" altLang="en-US" sz="2400" i="1" dirty="0" smtClean="0"/>
              <a:t>G</a:t>
            </a:r>
            <a:r>
              <a:rPr lang="en-US" altLang="en-US" sz="2400" dirty="0" smtClean="0"/>
              <a:t> – </a:t>
            </a:r>
            <a:r>
              <a:rPr lang="en-US" altLang="en-US" sz="2400" i="1" dirty="0" smtClean="0"/>
              <a:t>B</a:t>
            </a:r>
            <a:r>
              <a:rPr lang="en-US" altLang="en-US" sz="2400" dirty="0" smtClean="0"/>
              <a:t>)/2 = 0</a:t>
            </a:r>
          </a:p>
          <a:p>
            <a:r>
              <a:rPr lang="en-US" altLang="en-US" sz="2400" dirty="0" smtClean="0">
                <a:solidFill>
                  <a:srgbClr val="FFFF00"/>
                </a:solidFill>
              </a:rPr>
              <a:t>It is a sphere with 4 punctures. </a:t>
            </a:r>
          </a:p>
          <a:p>
            <a:r>
              <a:rPr lang="en-US" altLang="en-US" sz="2400" dirty="0" smtClean="0">
                <a:solidFill>
                  <a:srgbClr val="FF5050"/>
                </a:solidFill>
              </a:rPr>
              <a:t>There are no closed-loop cuts</a:t>
            </a:r>
            <a:br>
              <a:rPr lang="en-US" altLang="en-US" sz="2400" dirty="0" smtClean="0">
                <a:solidFill>
                  <a:srgbClr val="FF5050"/>
                </a:solidFill>
              </a:rPr>
            </a:br>
            <a:r>
              <a:rPr lang="en-US" altLang="en-US" sz="2400" dirty="0" smtClean="0">
                <a:solidFill>
                  <a:srgbClr val="FF5050"/>
                </a:solidFill>
              </a:rPr>
              <a:t>that leave this sculpture connected !                             </a:t>
            </a:r>
          </a:p>
        </p:txBody>
      </p:sp>
      <p:pic>
        <p:nvPicPr>
          <p:cNvPr id="5120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828800"/>
            <a:ext cx="3473450"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448669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0188"/>
            <a:ext cx="9144000" cy="1447800"/>
          </a:xfrm>
        </p:spPr>
        <p:txBody>
          <a:bodyPr/>
          <a:lstStyle/>
          <a:p>
            <a:pPr>
              <a:lnSpc>
                <a:spcPct val="150000"/>
              </a:lnSpc>
              <a:defRPr/>
            </a:pPr>
            <a:r>
              <a:rPr lang="en-US" i="1" dirty="0" smtClean="0"/>
              <a:t>D2d, </a:t>
            </a:r>
            <a:r>
              <a:rPr lang="en-US" sz="3200" b="0" dirty="0" smtClean="0"/>
              <a:t>Dartmouth College, Hanover, NH </a:t>
            </a:r>
            <a:r>
              <a:rPr lang="en-US" i="1" dirty="0" smtClean="0"/>
              <a:t/>
            </a:r>
            <a:br>
              <a:rPr lang="en-US" i="1" dirty="0" smtClean="0"/>
            </a:br>
            <a:r>
              <a:rPr lang="en-US" sz="3200" b="0" dirty="0" smtClean="0"/>
              <a:t>Charles Perry, 1975, bronze</a:t>
            </a:r>
            <a:endParaRPr lang="en-US" sz="3200" b="0" dirty="0"/>
          </a:p>
        </p:txBody>
      </p:sp>
      <p:sp>
        <p:nvSpPr>
          <p:cNvPr id="53251" name="Content Placeholder 2"/>
          <p:cNvSpPr>
            <a:spLocks noGrp="1"/>
          </p:cNvSpPr>
          <p:nvPr>
            <p:ph idx="1"/>
          </p:nvPr>
        </p:nvSpPr>
        <p:spPr>
          <a:xfrm>
            <a:off x="4114800" y="2895600"/>
            <a:ext cx="4876800" cy="3092450"/>
          </a:xfrm>
        </p:spPr>
        <p:txBody>
          <a:bodyPr/>
          <a:lstStyle/>
          <a:p>
            <a:r>
              <a:rPr lang="en-US" altLang="en-US" sz="2400" dirty="0"/>
              <a:t>Number of borders  </a:t>
            </a:r>
            <a:r>
              <a:rPr lang="en-US" altLang="en-US" sz="2400" i="1" dirty="0"/>
              <a:t>B</a:t>
            </a:r>
            <a:r>
              <a:rPr lang="en-US" altLang="en-US" sz="2400" dirty="0"/>
              <a:t> = 4</a:t>
            </a:r>
          </a:p>
          <a:p>
            <a:r>
              <a:rPr lang="en-US" altLang="en-US" sz="2400" dirty="0"/>
              <a:t>Euler characteristic  </a:t>
            </a:r>
            <a:r>
              <a:rPr lang="en-US" altLang="en-US" sz="2400" i="1" dirty="0"/>
              <a:t>X</a:t>
            </a:r>
            <a:r>
              <a:rPr lang="en-US" altLang="en-US" sz="2400" dirty="0"/>
              <a:t> = –</a:t>
            </a:r>
            <a:r>
              <a:rPr lang="en-US" altLang="en-US" sz="2400" dirty="0">
                <a:sym typeface="Symbol" panose="05050102010706020507" pitchFamily="18" charset="2"/>
              </a:rPr>
              <a:t>2</a:t>
            </a:r>
          </a:p>
          <a:p>
            <a:r>
              <a:rPr lang="en-US" altLang="en-US" sz="2400" dirty="0"/>
              <a:t>Genus  </a:t>
            </a:r>
            <a:r>
              <a:rPr lang="en-US" altLang="en-US" sz="2400" i="1" dirty="0"/>
              <a:t>G</a:t>
            </a:r>
            <a:r>
              <a:rPr lang="en-US" altLang="en-US" sz="2400" dirty="0"/>
              <a:t> = (2 – </a:t>
            </a:r>
            <a:r>
              <a:rPr lang="en-US" altLang="en-US" sz="2400" i="1" dirty="0"/>
              <a:t>G</a:t>
            </a:r>
            <a:r>
              <a:rPr lang="en-US" altLang="en-US" sz="2400" dirty="0"/>
              <a:t> – </a:t>
            </a:r>
            <a:r>
              <a:rPr lang="en-US" altLang="en-US" sz="2400" i="1" dirty="0"/>
              <a:t>B</a:t>
            </a:r>
            <a:r>
              <a:rPr lang="en-US" altLang="en-US" sz="2400" dirty="0"/>
              <a:t>)/2 = 0 </a:t>
            </a:r>
            <a:endParaRPr lang="en-US" altLang="en-US" sz="2400" dirty="0" smtClean="0"/>
          </a:p>
          <a:p>
            <a:r>
              <a:rPr lang="en-US" altLang="en-US" sz="2400" dirty="0" smtClean="0">
                <a:solidFill>
                  <a:srgbClr val="FFFF00"/>
                </a:solidFill>
              </a:rPr>
              <a:t>It is a sphere with 4 punctures.                           </a:t>
            </a:r>
          </a:p>
        </p:txBody>
      </p:sp>
      <p:pic>
        <p:nvPicPr>
          <p:cNvPr id="5325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3505200" cy="467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139306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0188"/>
            <a:ext cx="8839200" cy="1447800"/>
          </a:xfrm>
        </p:spPr>
        <p:txBody>
          <a:bodyPr/>
          <a:lstStyle/>
          <a:p>
            <a:pPr algn="r">
              <a:lnSpc>
                <a:spcPct val="150000"/>
              </a:lnSpc>
              <a:defRPr/>
            </a:pPr>
            <a:r>
              <a:rPr lang="en-US" i="1" dirty="0" smtClean="0"/>
              <a:t>“Duality”, </a:t>
            </a:r>
            <a:r>
              <a:rPr lang="en-US" sz="3200" b="0" dirty="0" smtClean="0"/>
              <a:t>Pugh Residence, Greenwich, CT</a:t>
            </a:r>
            <a:r>
              <a:rPr lang="en-US" i="1" dirty="0" smtClean="0"/>
              <a:t/>
            </a:r>
            <a:br>
              <a:rPr lang="en-US" i="1" dirty="0" smtClean="0"/>
            </a:br>
            <a:r>
              <a:rPr lang="en-US" sz="3200" b="0" dirty="0" smtClean="0"/>
              <a:t>Charles Perry, 1986, bronze</a:t>
            </a:r>
            <a:endParaRPr lang="en-US" sz="3200" b="0" dirty="0"/>
          </a:p>
        </p:txBody>
      </p:sp>
      <p:sp>
        <p:nvSpPr>
          <p:cNvPr id="39939" name="Content Placeholder 2"/>
          <p:cNvSpPr>
            <a:spLocks noGrp="1"/>
          </p:cNvSpPr>
          <p:nvPr>
            <p:ph idx="1"/>
          </p:nvPr>
        </p:nvSpPr>
        <p:spPr>
          <a:xfrm>
            <a:off x="4114800" y="2209800"/>
            <a:ext cx="4876800" cy="4114800"/>
          </a:xfrm>
        </p:spPr>
        <p:txBody>
          <a:bodyPr/>
          <a:lstStyle/>
          <a:p>
            <a:pPr>
              <a:defRPr/>
            </a:pPr>
            <a:r>
              <a:rPr lang="en-US" altLang="en-US" sz="2400" dirty="0" smtClean="0"/>
              <a:t>Double-sided  (orientable)</a:t>
            </a:r>
          </a:p>
          <a:p>
            <a:pPr>
              <a:defRPr/>
            </a:pPr>
            <a:r>
              <a:rPr lang="en-US" altLang="en-US" sz="2400" dirty="0" smtClean="0"/>
              <a:t>Number of borders </a:t>
            </a:r>
            <a:r>
              <a:rPr lang="en-US" altLang="en-US" sz="2400" i="1" dirty="0" smtClean="0"/>
              <a:t>B</a:t>
            </a:r>
            <a:r>
              <a:rPr lang="en-US" altLang="en-US" sz="2400" dirty="0" smtClean="0"/>
              <a:t> = 2</a:t>
            </a:r>
          </a:p>
          <a:p>
            <a:pPr>
              <a:defRPr/>
            </a:pPr>
            <a:r>
              <a:rPr lang="en-US" altLang="en-US" sz="2400" dirty="0" smtClean="0"/>
              <a:t>Euler characteristic  </a:t>
            </a:r>
            <a:r>
              <a:rPr lang="en-US" altLang="en-US" sz="2400" i="1" dirty="0" smtClean="0"/>
              <a:t>X</a:t>
            </a:r>
            <a:r>
              <a:rPr lang="en-US" altLang="en-US" sz="2400" dirty="0" smtClean="0"/>
              <a:t> = –</a:t>
            </a:r>
            <a:r>
              <a:rPr lang="en-US" altLang="en-US" sz="2400" dirty="0" smtClean="0">
                <a:sym typeface="Symbol" panose="05050102010706020507" pitchFamily="18" charset="2"/>
              </a:rPr>
              <a:t>2</a:t>
            </a:r>
          </a:p>
          <a:p>
            <a:pPr>
              <a:defRPr/>
            </a:pPr>
            <a:r>
              <a:rPr lang="en-US" altLang="en-US" sz="2400" dirty="0" smtClean="0"/>
              <a:t>Genus  </a:t>
            </a:r>
            <a:r>
              <a:rPr lang="en-US" altLang="en-US" sz="2400" i="1" dirty="0" smtClean="0"/>
              <a:t>G</a:t>
            </a:r>
            <a:r>
              <a:rPr lang="en-US" altLang="en-US" sz="2400" dirty="0" smtClean="0"/>
              <a:t> = (2 – </a:t>
            </a:r>
            <a:r>
              <a:rPr lang="en-US" altLang="en-US" sz="2400" i="1" dirty="0" smtClean="0"/>
              <a:t>X</a:t>
            </a:r>
            <a:r>
              <a:rPr lang="en-US" altLang="en-US" sz="2400" dirty="0" smtClean="0"/>
              <a:t> – </a:t>
            </a:r>
            <a:r>
              <a:rPr lang="en-US" altLang="en-US" sz="2400" i="1" dirty="0" smtClean="0"/>
              <a:t>B</a:t>
            </a:r>
            <a:r>
              <a:rPr lang="en-US" altLang="en-US" sz="2400" dirty="0" smtClean="0"/>
              <a:t>)/2 = 1</a:t>
            </a:r>
          </a:p>
          <a:p>
            <a:pPr>
              <a:defRPr/>
            </a:pPr>
            <a:r>
              <a:rPr lang="en-US" altLang="en-US" sz="2400" dirty="0" smtClean="0">
                <a:solidFill>
                  <a:srgbClr val="FFFF00"/>
                </a:solidFill>
              </a:rPr>
              <a:t>It is a torus with 2 punctures.                           </a:t>
            </a:r>
          </a:p>
          <a:p>
            <a:pPr>
              <a:defRPr/>
            </a:pPr>
            <a:r>
              <a:rPr lang="en-US" altLang="en-US" sz="2400" dirty="0" smtClean="0">
                <a:solidFill>
                  <a:schemeClr val="accent2">
                    <a:lumMod val="90000"/>
                  </a:schemeClr>
                </a:solidFill>
              </a:rPr>
              <a:t>There is one closed-loop cut</a:t>
            </a:r>
            <a:br>
              <a:rPr lang="en-US" altLang="en-US" sz="2400" dirty="0" smtClean="0">
                <a:solidFill>
                  <a:schemeClr val="accent2">
                    <a:lumMod val="90000"/>
                  </a:schemeClr>
                </a:solidFill>
              </a:rPr>
            </a:br>
            <a:r>
              <a:rPr lang="en-US" altLang="en-US" sz="2400" dirty="0" smtClean="0">
                <a:solidFill>
                  <a:schemeClr val="accent2">
                    <a:lumMod val="90000"/>
                  </a:schemeClr>
                </a:solidFill>
              </a:rPr>
              <a:t>that leaves this sculpture connected !  </a:t>
            </a:r>
          </a:p>
        </p:txBody>
      </p:sp>
      <p:pic>
        <p:nvPicPr>
          <p:cNvPr id="7373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0525" y="4340225"/>
            <a:ext cx="3049588" cy="2368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373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6388" y="1219200"/>
            <a:ext cx="3198812" cy="284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 name="Group 8"/>
          <p:cNvGrpSpPr>
            <a:grpSpLocks/>
          </p:cNvGrpSpPr>
          <p:nvPr/>
        </p:nvGrpSpPr>
        <p:grpSpPr bwMode="auto">
          <a:xfrm>
            <a:off x="315913" y="4238625"/>
            <a:ext cx="3198812" cy="2571750"/>
            <a:chOff x="316164" y="4238625"/>
            <a:chExt cx="3198812" cy="2571750"/>
          </a:xfrm>
        </p:grpSpPr>
        <p:pic>
          <p:nvPicPr>
            <p:cNvPr id="73735"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6164" y="4238625"/>
              <a:ext cx="3198812" cy="2571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Freeform 4"/>
            <p:cNvSpPr/>
            <p:nvPr/>
          </p:nvSpPr>
          <p:spPr bwMode="auto">
            <a:xfrm>
              <a:off x="1760789" y="5003800"/>
              <a:ext cx="1239837" cy="557213"/>
            </a:xfrm>
            <a:custGeom>
              <a:avLst/>
              <a:gdLst>
                <a:gd name="connsiteX0" fmla="*/ 0 w 1239770"/>
                <a:gd name="connsiteY0" fmla="*/ 0 h 556413"/>
                <a:gd name="connsiteX1" fmla="*/ 134636 w 1239770"/>
                <a:gd name="connsiteY1" fmla="*/ 84147 h 556413"/>
                <a:gd name="connsiteX2" fmla="*/ 712447 w 1239770"/>
                <a:gd name="connsiteY2" fmla="*/ 482444 h 556413"/>
                <a:gd name="connsiteX3" fmla="*/ 1239770 w 1239770"/>
                <a:gd name="connsiteY3" fmla="*/ 555372 h 556413"/>
              </a:gdLst>
              <a:ahLst/>
              <a:cxnLst>
                <a:cxn ang="0">
                  <a:pos x="connsiteX0" y="connsiteY0"/>
                </a:cxn>
                <a:cxn ang="0">
                  <a:pos x="connsiteX1" y="connsiteY1"/>
                </a:cxn>
                <a:cxn ang="0">
                  <a:pos x="connsiteX2" y="connsiteY2"/>
                </a:cxn>
                <a:cxn ang="0">
                  <a:pos x="connsiteX3" y="connsiteY3"/>
                </a:cxn>
              </a:cxnLst>
              <a:rect l="l" t="t" r="r" b="b"/>
              <a:pathLst>
                <a:path w="1239770" h="556413">
                  <a:moveTo>
                    <a:pt x="0" y="0"/>
                  </a:moveTo>
                  <a:cubicBezTo>
                    <a:pt x="7947" y="1870"/>
                    <a:pt x="15895" y="3740"/>
                    <a:pt x="134636" y="84147"/>
                  </a:cubicBezTo>
                  <a:cubicBezTo>
                    <a:pt x="253377" y="164554"/>
                    <a:pt x="528258" y="403907"/>
                    <a:pt x="712447" y="482444"/>
                  </a:cubicBezTo>
                  <a:cubicBezTo>
                    <a:pt x="896636" y="560981"/>
                    <a:pt x="1068203" y="558176"/>
                    <a:pt x="1239770" y="555372"/>
                  </a:cubicBezTo>
                </a:path>
              </a:pathLst>
            </a:custGeom>
            <a:noFill/>
            <a:ln w="28575" cap="flat" cmpd="sng" algn="ctr">
              <a:solidFill>
                <a:schemeClr val="accent2">
                  <a:lumMod val="75000"/>
                </a:schemeClr>
              </a:solidFill>
              <a:prstDash val="solid"/>
              <a:round/>
              <a:headEnd type="none" w="sm" len="sm"/>
              <a:tailEnd type="none" w="sm" len="sm"/>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Arial" charset="0"/>
                <a:ea typeface="MS PGothic" panose="020B0600070205080204" pitchFamily="34" charset="-128"/>
                <a:cs typeface="+mn-cs"/>
              </a:endParaRPr>
            </a:p>
          </p:txBody>
        </p:sp>
        <p:sp>
          <p:nvSpPr>
            <p:cNvPr id="6" name="Freeform 5"/>
            <p:cNvSpPr/>
            <p:nvPr/>
          </p:nvSpPr>
          <p:spPr bwMode="auto">
            <a:xfrm>
              <a:off x="943226" y="5083175"/>
              <a:ext cx="757238" cy="300038"/>
            </a:xfrm>
            <a:custGeom>
              <a:avLst/>
              <a:gdLst>
                <a:gd name="connsiteX0" fmla="*/ 757325 w 757325"/>
                <a:gd name="connsiteY0" fmla="*/ 0 h 317130"/>
                <a:gd name="connsiteX1" fmla="*/ 673178 w 757325"/>
                <a:gd name="connsiteY1" fmla="*/ 123416 h 317130"/>
                <a:gd name="connsiteX2" fmla="*/ 398297 w 757325"/>
                <a:gd name="connsiteY2" fmla="*/ 308540 h 317130"/>
                <a:gd name="connsiteX3" fmla="*/ 0 w 757325"/>
                <a:gd name="connsiteY3" fmla="*/ 269271 h 317130"/>
                <a:gd name="connsiteX0" fmla="*/ 757325 w 757325"/>
                <a:gd name="connsiteY0" fmla="*/ 0 h 290400"/>
                <a:gd name="connsiteX1" fmla="*/ 673178 w 757325"/>
                <a:gd name="connsiteY1" fmla="*/ 123416 h 290400"/>
                <a:gd name="connsiteX2" fmla="*/ 443176 w 757325"/>
                <a:gd name="connsiteY2" fmla="*/ 269271 h 290400"/>
                <a:gd name="connsiteX3" fmla="*/ 0 w 757325"/>
                <a:gd name="connsiteY3" fmla="*/ 269271 h 290400"/>
                <a:gd name="connsiteX0" fmla="*/ 757325 w 757325"/>
                <a:gd name="connsiteY0" fmla="*/ 0 h 301284"/>
                <a:gd name="connsiteX1" fmla="*/ 673178 w 757325"/>
                <a:gd name="connsiteY1" fmla="*/ 123416 h 301284"/>
                <a:gd name="connsiteX2" fmla="*/ 443176 w 757325"/>
                <a:gd name="connsiteY2" fmla="*/ 269271 h 301284"/>
                <a:gd name="connsiteX3" fmla="*/ 0 w 757325"/>
                <a:gd name="connsiteY3" fmla="*/ 269271 h 301284"/>
                <a:gd name="connsiteX0" fmla="*/ 757325 w 757325"/>
                <a:gd name="connsiteY0" fmla="*/ 0 h 301284"/>
                <a:gd name="connsiteX1" fmla="*/ 443176 w 757325"/>
                <a:gd name="connsiteY1" fmla="*/ 269271 h 301284"/>
                <a:gd name="connsiteX2" fmla="*/ 0 w 757325"/>
                <a:gd name="connsiteY2" fmla="*/ 269271 h 301284"/>
                <a:gd name="connsiteX0" fmla="*/ 757325 w 757325"/>
                <a:gd name="connsiteY0" fmla="*/ 0 h 301284"/>
                <a:gd name="connsiteX1" fmla="*/ 443176 w 757325"/>
                <a:gd name="connsiteY1" fmla="*/ 269271 h 301284"/>
                <a:gd name="connsiteX2" fmla="*/ 0 w 757325"/>
                <a:gd name="connsiteY2" fmla="*/ 269271 h 301284"/>
              </a:gdLst>
              <a:ahLst/>
              <a:cxnLst>
                <a:cxn ang="0">
                  <a:pos x="connsiteX0" y="connsiteY0"/>
                </a:cxn>
                <a:cxn ang="0">
                  <a:pos x="connsiteX1" y="connsiteY1"/>
                </a:cxn>
                <a:cxn ang="0">
                  <a:pos x="connsiteX2" y="connsiteY2"/>
                </a:cxn>
              </a:cxnLst>
              <a:rect l="l" t="t" r="r" b="b"/>
              <a:pathLst>
                <a:path w="757325" h="301284">
                  <a:moveTo>
                    <a:pt x="757325" y="0"/>
                  </a:moveTo>
                  <a:cubicBezTo>
                    <a:pt x="686267" y="162685"/>
                    <a:pt x="569397" y="224393"/>
                    <a:pt x="443176" y="269271"/>
                  </a:cubicBezTo>
                  <a:cubicBezTo>
                    <a:pt x="280491" y="321629"/>
                    <a:pt x="143050" y="301060"/>
                    <a:pt x="0" y="269271"/>
                  </a:cubicBezTo>
                </a:path>
              </a:pathLst>
            </a:custGeom>
            <a:noFill/>
            <a:ln w="28575" cap="flat" cmpd="sng" algn="ctr">
              <a:solidFill>
                <a:schemeClr val="accent2">
                  <a:lumMod val="75000"/>
                </a:schemeClr>
              </a:solidFill>
              <a:prstDash val="solid"/>
              <a:round/>
              <a:headEnd type="none" w="sm" len="sm"/>
              <a:tailEnd type="none" w="sm" len="sm"/>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Arial" charset="0"/>
                <a:ea typeface="MS PGothic" panose="020B0600070205080204" pitchFamily="34" charset="-128"/>
                <a:cs typeface="+mn-cs"/>
              </a:endParaRPr>
            </a:p>
          </p:txBody>
        </p:sp>
        <p:sp>
          <p:nvSpPr>
            <p:cNvPr id="7" name="Freeform 6"/>
            <p:cNvSpPr/>
            <p:nvPr/>
          </p:nvSpPr>
          <p:spPr bwMode="auto">
            <a:xfrm>
              <a:off x="865439" y="5430838"/>
              <a:ext cx="257175" cy="369887"/>
            </a:xfrm>
            <a:custGeom>
              <a:avLst/>
              <a:gdLst>
                <a:gd name="connsiteX0" fmla="*/ 5300 w 257742"/>
                <a:gd name="connsiteY0" fmla="*/ 0 h 370248"/>
                <a:gd name="connsiteX1" fmla="*/ 33350 w 257742"/>
                <a:gd name="connsiteY1" fmla="*/ 106586 h 370248"/>
                <a:gd name="connsiteX2" fmla="*/ 257742 w 257742"/>
                <a:gd name="connsiteY2" fmla="*/ 370248 h 370248"/>
                <a:gd name="connsiteX0" fmla="*/ 7379 w 259821"/>
                <a:gd name="connsiteY0" fmla="*/ 0 h 370248"/>
                <a:gd name="connsiteX1" fmla="*/ 29819 w 259821"/>
                <a:gd name="connsiteY1" fmla="*/ 134635 h 370248"/>
                <a:gd name="connsiteX2" fmla="*/ 259821 w 259821"/>
                <a:gd name="connsiteY2" fmla="*/ 370248 h 370248"/>
                <a:gd name="connsiteX0" fmla="*/ 4161 w 256603"/>
                <a:gd name="connsiteY0" fmla="*/ 0 h 370248"/>
                <a:gd name="connsiteX1" fmla="*/ 26601 w 256603"/>
                <a:gd name="connsiteY1" fmla="*/ 134635 h 370248"/>
                <a:gd name="connsiteX2" fmla="*/ 256603 w 256603"/>
                <a:gd name="connsiteY2" fmla="*/ 370248 h 370248"/>
                <a:gd name="connsiteX0" fmla="*/ 4161 w 256603"/>
                <a:gd name="connsiteY0" fmla="*/ 0 h 370248"/>
                <a:gd name="connsiteX1" fmla="*/ 26601 w 256603"/>
                <a:gd name="connsiteY1" fmla="*/ 134635 h 370248"/>
                <a:gd name="connsiteX2" fmla="*/ 256603 w 256603"/>
                <a:gd name="connsiteY2" fmla="*/ 370248 h 370248"/>
              </a:gdLst>
              <a:ahLst/>
              <a:cxnLst>
                <a:cxn ang="0">
                  <a:pos x="connsiteX0" y="connsiteY0"/>
                </a:cxn>
                <a:cxn ang="0">
                  <a:pos x="connsiteX1" y="connsiteY1"/>
                </a:cxn>
                <a:cxn ang="0">
                  <a:pos x="connsiteX2" y="connsiteY2"/>
                </a:cxn>
              </a:cxnLst>
              <a:rect l="l" t="t" r="r" b="b"/>
              <a:pathLst>
                <a:path w="256603" h="370248">
                  <a:moveTo>
                    <a:pt x="4161" y="0"/>
                  </a:moveTo>
                  <a:cubicBezTo>
                    <a:pt x="-2851" y="22439"/>
                    <a:pt x="-4253" y="72927"/>
                    <a:pt x="26601" y="134635"/>
                  </a:cubicBezTo>
                  <a:cubicBezTo>
                    <a:pt x="57455" y="196343"/>
                    <a:pt x="114956" y="280491"/>
                    <a:pt x="256603" y="370248"/>
                  </a:cubicBezTo>
                </a:path>
              </a:pathLst>
            </a:custGeom>
            <a:noFill/>
            <a:ln w="28575" cap="flat" cmpd="sng" algn="ctr">
              <a:solidFill>
                <a:schemeClr val="accent2">
                  <a:lumMod val="75000"/>
                </a:schemeClr>
              </a:solidFill>
              <a:prstDash val="solid"/>
              <a:round/>
              <a:headEnd type="none" w="sm" len="sm"/>
              <a:tailEnd type="none" w="sm" len="sm"/>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Arial" charset="0"/>
                <a:ea typeface="MS PGothic" panose="020B0600070205080204" pitchFamily="34" charset="-128"/>
                <a:cs typeface="+mn-cs"/>
              </a:endParaRPr>
            </a:p>
          </p:txBody>
        </p:sp>
        <p:sp>
          <p:nvSpPr>
            <p:cNvPr id="8" name="Freeform 7"/>
            <p:cNvSpPr/>
            <p:nvPr/>
          </p:nvSpPr>
          <p:spPr bwMode="auto">
            <a:xfrm>
              <a:off x="1317876" y="5851525"/>
              <a:ext cx="971550" cy="88900"/>
            </a:xfrm>
            <a:custGeom>
              <a:avLst/>
              <a:gdLst>
                <a:gd name="connsiteX0" fmla="*/ 0 w 970498"/>
                <a:gd name="connsiteY0" fmla="*/ 11220 h 73006"/>
                <a:gd name="connsiteX1" fmla="*/ 173904 w 970498"/>
                <a:gd name="connsiteY1" fmla="*/ 72928 h 73006"/>
                <a:gd name="connsiteX2" fmla="*/ 970498 w 970498"/>
                <a:gd name="connsiteY2" fmla="*/ 0 h 73006"/>
                <a:gd name="connsiteX0" fmla="*/ 0 w 970498"/>
                <a:gd name="connsiteY0" fmla="*/ 11220 h 89809"/>
                <a:gd name="connsiteX1" fmla="*/ 415126 w 970498"/>
                <a:gd name="connsiteY1" fmla="*/ 89757 h 89809"/>
                <a:gd name="connsiteX2" fmla="*/ 970498 w 970498"/>
                <a:gd name="connsiteY2" fmla="*/ 0 h 89809"/>
                <a:gd name="connsiteX0" fmla="*/ 0 w 970498"/>
                <a:gd name="connsiteY0" fmla="*/ 11220 h 89809"/>
                <a:gd name="connsiteX1" fmla="*/ 415126 w 970498"/>
                <a:gd name="connsiteY1" fmla="*/ 89757 h 89809"/>
                <a:gd name="connsiteX2" fmla="*/ 970498 w 970498"/>
                <a:gd name="connsiteY2" fmla="*/ 0 h 89809"/>
              </a:gdLst>
              <a:ahLst/>
              <a:cxnLst>
                <a:cxn ang="0">
                  <a:pos x="connsiteX0" y="connsiteY0"/>
                </a:cxn>
                <a:cxn ang="0">
                  <a:pos x="connsiteX1" y="connsiteY1"/>
                </a:cxn>
                <a:cxn ang="0">
                  <a:pos x="connsiteX2" y="connsiteY2"/>
                </a:cxn>
              </a:cxnLst>
              <a:rect l="l" t="t" r="r" b="b"/>
              <a:pathLst>
                <a:path w="970498" h="89809">
                  <a:moveTo>
                    <a:pt x="0" y="11220"/>
                  </a:moveTo>
                  <a:cubicBezTo>
                    <a:pt x="6077" y="43009"/>
                    <a:pt x="253376" y="91627"/>
                    <a:pt x="415126" y="89757"/>
                  </a:cubicBezTo>
                  <a:cubicBezTo>
                    <a:pt x="576876" y="87887"/>
                    <a:pt x="669905" y="74798"/>
                    <a:pt x="970498" y="0"/>
                  </a:cubicBezTo>
                </a:path>
              </a:pathLst>
            </a:custGeom>
            <a:noFill/>
            <a:ln w="28575" cap="flat" cmpd="sng" algn="ctr">
              <a:solidFill>
                <a:schemeClr val="accent2">
                  <a:lumMod val="75000"/>
                </a:schemeClr>
              </a:solidFill>
              <a:prstDash val="solid"/>
              <a:round/>
              <a:headEnd type="none" w="sm" len="sm"/>
              <a:tailEnd type="none" w="sm" len="sm"/>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Arial" charset="0"/>
                <a:ea typeface="MS PGothic" panose="020B0600070205080204" pitchFamily="34" charset="-128"/>
                <a:cs typeface="+mn-cs"/>
              </a:endParaRPr>
            </a:p>
          </p:txBody>
        </p:sp>
      </p:grpSp>
    </p:spTree>
    <p:extLst>
      <p:ext uri="{BB962C8B-B14F-4D97-AF65-F5344CB8AC3E}">
        <p14:creationId xmlns:p14="http://schemas.microsoft.com/office/powerpoint/2010/main" val="5301463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0188"/>
            <a:ext cx="7772400" cy="1447800"/>
          </a:xfrm>
        </p:spPr>
        <p:txBody>
          <a:bodyPr/>
          <a:lstStyle/>
          <a:p>
            <a:pPr>
              <a:lnSpc>
                <a:spcPct val="150000"/>
              </a:lnSpc>
              <a:defRPr/>
            </a:pPr>
            <a:r>
              <a:rPr lang="en-US" i="1" dirty="0" smtClean="0"/>
              <a:t>“Hyperbolic Hexagon”</a:t>
            </a:r>
            <a:br>
              <a:rPr lang="en-US" i="1" dirty="0" smtClean="0"/>
            </a:br>
            <a:r>
              <a:rPr lang="en-US" sz="3200" b="0" dirty="0" smtClean="0"/>
              <a:t>Brent Collins, 1996, wood</a:t>
            </a:r>
            <a:endParaRPr lang="en-US" sz="3200" b="0" dirty="0"/>
          </a:p>
        </p:txBody>
      </p:sp>
      <p:sp>
        <p:nvSpPr>
          <p:cNvPr id="83971" name="Content Placeholder 2"/>
          <p:cNvSpPr>
            <a:spLocks noGrp="1"/>
          </p:cNvSpPr>
          <p:nvPr>
            <p:ph idx="1"/>
          </p:nvPr>
        </p:nvSpPr>
        <p:spPr>
          <a:xfrm>
            <a:off x="4572000" y="1947863"/>
            <a:ext cx="4419600" cy="2300287"/>
          </a:xfrm>
        </p:spPr>
        <p:txBody>
          <a:bodyPr/>
          <a:lstStyle/>
          <a:p>
            <a:r>
              <a:rPr lang="en-US" altLang="en-US" sz="2400" dirty="0" smtClean="0"/>
              <a:t>Double-sided  (orientable)</a:t>
            </a:r>
          </a:p>
          <a:p>
            <a:r>
              <a:rPr lang="en-US" altLang="en-US" sz="2400" dirty="0" smtClean="0">
                <a:solidFill>
                  <a:srgbClr val="FFFF00"/>
                </a:solidFill>
              </a:rPr>
              <a:t>Number of borders  </a:t>
            </a:r>
            <a:r>
              <a:rPr lang="en-US" altLang="en-US" sz="2400" i="1" dirty="0" smtClean="0">
                <a:solidFill>
                  <a:srgbClr val="FFFF00"/>
                </a:solidFill>
              </a:rPr>
              <a:t>B</a:t>
            </a:r>
            <a:r>
              <a:rPr lang="en-US" altLang="en-US" sz="2400" dirty="0" smtClean="0">
                <a:solidFill>
                  <a:srgbClr val="FFFF00"/>
                </a:solidFill>
              </a:rPr>
              <a:t> = 4</a:t>
            </a:r>
          </a:p>
          <a:p>
            <a:r>
              <a:rPr lang="en-US" altLang="en-US" sz="2400" dirty="0" smtClean="0"/>
              <a:t>Euler characteristic  </a:t>
            </a:r>
            <a:r>
              <a:rPr lang="en-US" altLang="en-US" sz="2400" i="1" dirty="0" smtClean="0"/>
              <a:t>X</a:t>
            </a:r>
            <a:r>
              <a:rPr lang="en-US" altLang="en-US" sz="2400" dirty="0" smtClean="0"/>
              <a:t> = –6</a:t>
            </a:r>
          </a:p>
          <a:p>
            <a:r>
              <a:rPr lang="en-US" altLang="en-US" sz="2400" dirty="0" smtClean="0"/>
              <a:t>Genus  </a:t>
            </a:r>
            <a:r>
              <a:rPr lang="en-US" altLang="en-US" sz="2400" i="1" dirty="0" smtClean="0"/>
              <a:t>G</a:t>
            </a:r>
            <a:r>
              <a:rPr lang="en-US" altLang="en-US" sz="2400" dirty="0" smtClean="0"/>
              <a:t> = (2 – </a:t>
            </a:r>
            <a:r>
              <a:rPr lang="en-US" altLang="en-US" sz="2400" i="1" dirty="0" smtClean="0"/>
              <a:t>X</a:t>
            </a:r>
            <a:r>
              <a:rPr lang="en-US" altLang="en-US" sz="2400" dirty="0" smtClean="0"/>
              <a:t> – </a:t>
            </a:r>
            <a:r>
              <a:rPr lang="en-US" altLang="en-US" sz="2400" i="1" dirty="0" smtClean="0"/>
              <a:t>B</a:t>
            </a:r>
            <a:r>
              <a:rPr lang="en-US" altLang="en-US" sz="2400" dirty="0" smtClean="0"/>
              <a:t>)/2 = 0</a:t>
            </a:r>
          </a:p>
        </p:txBody>
      </p:sp>
      <p:pic>
        <p:nvPicPr>
          <p:cNvPr id="8397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9938" y="1828800"/>
            <a:ext cx="3725862" cy="4838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3973"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4233863"/>
            <a:ext cx="2590800" cy="2433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3974" name="Oval 2"/>
          <p:cNvSpPr>
            <a:spLocks noChangeArrowheads="1"/>
          </p:cNvSpPr>
          <p:nvPr/>
        </p:nvSpPr>
        <p:spPr bwMode="auto">
          <a:xfrm>
            <a:off x="6438900" y="5114925"/>
            <a:ext cx="533400" cy="533400"/>
          </a:xfrm>
          <a:prstGeom prst="ellipse">
            <a:avLst/>
          </a:prstGeom>
          <a:solidFill>
            <a:srgbClr val="0E3AA8"/>
          </a:solidFill>
          <a:ln w="38100" algn="ctr">
            <a:solidFill>
              <a:srgbClr val="FFFF00"/>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mn-cs"/>
            </a:endParaRPr>
          </a:p>
        </p:txBody>
      </p:sp>
      <p:sp>
        <p:nvSpPr>
          <p:cNvPr id="83975" name="Freeform 3"/>
          <p:cNvSpPr>
            <a:spLocks/>
          </p:cNvSpPr>
          <p:nvPr/>
        </p:nvSpPr>
        <p:spPr bwMode="auto">
          <a:xfrm>
            <a:off x="5557838" y="4303713"/>
            <a:ext cx="2286000" cy="2260600"/>
          </a:xfrm>
          <a:custGeom>
            <a:avLst/>
            <a:gdLst>
              <a:gd name="T0" fmla="*/ 1109822 w 2286027"/>
              <a:gd name="T1" fmla="*/ 1073 h 2259658"/>
              <a:gd name="T2" fmla="*/ 2224195 w 2286027"/>
              <a:gd name="T3" fmla="*/ 544906 h 2259658"/>
              <a:gd name="T4" fmla="*/ 1986082 w 2286027"/>
              <a:gd name="T5" fmla="*/ 1670731 h 2259658"/>
              <a:gd name="T6" fmla="*/ 1166968 w 2286027"/>
              <a:gd name="T7" fmla="*/ 2262267 h 2259658"/>
              <a:gd name="T8" fmla="*/ 243087 w 2286027"/>
              <a:gd name="T9" fmla="*/ 1594404 h 2259658"/>
              <a:gd name="T10" fmla="*/ 109745 w 2286027"/>
              <a:gd name="T11" fmla="*/ 487660 h 2259658"/>
              <a:gd name="T12" fmla="*/ 1109822 w 2286027"/>
              <a:gd name="T13" fmla="*/ 1073 h 22596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86027" h="2259658">
                <a:moveTo>
                  <a:pt x="1109874" y="1073"/>
                </a:moveTo>
                <a:cubicBezTo>
                  <a:pt x="1614699" y="-17977"/>
                  <a:pt x="2068724" y="218561"/>
                  <a:pt x="2224299" y="543998"/>
                </a:cubicBezTo>
                <a:cubicBezTo>
                  <a:pt x="2379874" y="869435"/>
                  <a:pt x="2219537" y="1315523"/>
                  <a:pt x="1986174" y="1667948"/>
                </a:cubicBezTo>
                <a:cubicBezTo>
                  <a:pt x="1752811" y="2020373"/>
                  <a:pt x="1562311" y="2233098"/>
                  <a:pt x="1167024" y="2258498"/>
                </a:cubicBezTo>
                <a:cubicBezTo>
                  <a:pt x="771737" y="2283898"/>
                  <a:pt x="381211" y="1887023"/>
                  <a:pt x="243099" y="1591748"/>
                </a:cubicBezTo>
                <a:cubicBezTo>
                  <a:pt x="76412" y="1277423"/>
                  <a:pt x="-131551" y="856735"/>
                  <a:pt x="109749" y="486848"/>
                </a:cubicBezTo>
                <a:cubicBezTo>
                  <a:pt x="351049" y="116961"/>
                  <a:pt x="605049" y="20123"/>
                  <a:pt x="1109874" y="1073"/>
                </a:cubicBezTo>
                <a:close/>
              </a:path>
            </a:pathLst>
          </a:custGeom>
          <a:noFill/>
          <a:ln w="28575" cap="flat" cmpd="sng" algn="ctr">
            <a:solidFill>
              <a:srgbClr val="FFFF00"/>
            </a:solidFill>
            <a:prstDash val="solid"/>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9202461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447800"/>
          </a:xfrm>
        </p:spPr>
        <p:txBody>
          <a:bodyPr/>
          <a:lstStyle/>
          <a:p>
            <a:pPr>
              <a:lnSpc>
                <a:spcPct val="150000"/>
              </a:lnSpc>
              <a:defRPr/>
            </a:pPr>
            <a:r>
              <a:rPr lang="en-US" i="1" dirty="0" smtClean="0"/>
              <a:t>“</a:t>
            </a:r>
            <a:r>
              <a:rPr lang="en-US" i="1" dirty="0" err="1" smtClean="0"/>
              <a:t>Heptoroid</a:t>
            </a:r>
            <a:r>
              <a:rPr lang="en-US" i="1" dirty="0" smtClean="0"/>
              <a:t>”</a:t>
            </a:r>
            <a:br>
              <a:rPr lang="en-US" i="1" dirty="0" smtClean="0"/>
            </a:br>
            <a:r>
              <a:rPr lang="en-US" sz="3200" b="0" dirty="0" smtClean="0"/>
              <a:t>Collins &amp; </a:t>
            </a:r>
            <a:r>
              <a:rPr lang="en-US" sz="3200" b="0" dirty="0" err="1" smtClean="0"/>
              <a:t>Séquin</a:t>
            </a:r>
            <a:r>
              <a:rPr lang="en-US" sz="3200" b="0" dirty="0" smtClean="0"/>
              <a:t>, 1997, wood</a:t>
            </a:r>
            <a:endParaRPr lang="en-US" sz="3200" b="0" dirty="0"/>
          </a:p>
        </p:txBody>
      </p:sp>
      <p:sp>
        <p:nvSpPr>
          <p:cNvPr id="88067" name="Content Placeholder 2"/>
          <p:cNvSpPr>
            <a:spLocks noGrp="1"/>
          </p:cNvSpPr>
          <p:nvPr>
            <p:ph idx="1"/>
          </p:nvPr>
        </p:nvSpPr>
        <p:spPr>
          <a:xfrm>
            <a:off x="4191000" y="2438400"/>
            <a:ext cx="4876800" cy="3016250"/>
          </a:xfrm>
        </p:spPr>
        <p:txBody>
          <a:bodyPr/>
          <a:lstStyle/>
          <a:p>
            <a:r>
              <a:rPr lang="en-US" altLang="en-US" sz="2400" dirty="0" smtClean="0"/>
              <a:t>Single-sided  (non-</a:t>
            </a:r>
            <a:r>
              <a:rPr lang="en-US" altLang="en-US" sz="2400" dirty="0" err="1" smtClean="0"/>
              <a:t>orientable</a:t>
            </a:r>
            <a:r>
              <a:rPr lang="en-US" altLang="en-US" sz="2400" dirty="0" smtClean="0"/>
              <a:t>)</a:t>
            </a:r>
          </a:p>
          <a:p>
            <a:r>
              <a:rPr lang="en-US" altLang="en-US" sz="2400" dirty="0" smtClean="0"/>
              <a:t>Number of borders  </a:t>
            </a:r>
            <a:r>
              <a:rPr lang="en-US" altLang="en-US" sz="2400" i="1" dirty="0" smtClean="0">
                <a:solidFill>
                  <a:srgbClr val="FFFF00"/>
                </a:solidFill>
              </a:rPr>
              <a:t>B</a:t>
            </a:r>
            <a:r>
              <a:rPr lang="en-US" altLang="en-US" sz="2400" dirty="0" smtClean="0">
                <a:solidFill>
                  <a:srgbClr val="FFFF00"/>
                </a:solidFill>
              </a:rPr>
              <a:t> = 1</a:t>
            </a:r>
          </a:p>
          <a:p>
            <a:r>
              <a:rPr lang="en-US" altLang="en-US" sz="2400" dirty="0" smtClean="0"/>
              <a:t>Euler characteristic  </a:t>
            </a:r>
            <a:r>
              <a:rPr lang="en-US" altLang="en-US" sz="2400" i="1" dirty="0" smtClean="0"/>
              <a:t>X</a:t>
            </a:r>
            <a:r>
              <a:rPr lang="en-US" altLang="en-US" sz="2400" dirty="0" smtClean="0"/>
              <a:t> = –21</a:t>
            </a:r>
          </a:p>
          <a:p>
            <a:r>
              <a:rPr lang="en-US" altLang="en-US" sz="2400" dirty="0" smtClean="0"/>
              <a:t>Genus  </a:t>
            </a:r>
            <a:r>
              <a:rPr lang="en-US" altLang="en-US" sz="2400" i="1" dirty="0" smtClean="0"/>
              <a:t>G</a:t>
            </a:r>
            <a:r>
              <a:rPr lang="en-US" altLang="en-US" sz="2400" dirty="0" smtClean="0"/>
              <a:t> = 2 – </a:t>
            </a:r>
            <a:r>
              <a:rPr lang="en-US" altLang="en-US" sz="2400" i="1" dirty="0" smtClean="0"/>
              <a:t>X</a:t>
            </a:r>
            <a:r>
              <a:rPr lang="en-US" altLang="en-US" sz="2400" dirty="0" smtClean="0"/>
              <a:t> – </a:t>
            </a:r>
            <a:r>
              <a:rPr lang="en-US" altLang="en-US" sz="2400" i="1" dirty="0" smtClean="0"/>
              <a:t>B</a:t>
            </a:r>
            <a:r>
              <a:rPr lang="en-US" altLang="en-US" sz="2400" dirty="0" smtClean="0"/>
              <a:t> = 22</a:t>
            </a:r>
          </a:p>
          <a:p>
            <a:r>
              <a:rPr lang="en-US" altLang="en-US" sz="2400" dirty="0" smtClean="0">
                <a:solidFill>
                  <a:srgbClr val="FF5050"/>
                </a:solidFill>
              </a:rPr>
              <a:t>Independent cutting lines: 22</a:t>
            </a:r>
          </a:p>
        </p:txBody>
      </p:sp>
      <p:sp>
        <p:nvSpPr>
          <p:cNvPr id="88068" name="Freeform 6"/>
          <p:cNvSpPr>
            <a:spLocks/>
          </p:cNvSpPr>
          <p:nvPr/>
        </p:nvSpPr>
        <p:spPr bwMode="auto">
          <a:xfrm>
            <a:off x="2241550" y="4333875"/>
            <a:ext cx="849313" cy="863600"/>
          </a:xfrm>
          <a:custGeom>
            <a:avLst/>
            <a:gdLst>
              <a:gd name="T0" fmla="*/ 508074 w 849437"/>
              <a:gd name="T1" fmla="*/ 781404 h 864638"/>
              <a:gd name="T2" fmla="*/ 743438 w 849437"/>
              <a:gd name="T3" fmla="*/ 606938 h 864638"/>
              <a:gd name="T4" fmla="*/ 845438 w 849437"/>
              <a:gd name="T5" fmla="*/ 326271 h 864638"/>
              <a:gd name="T6" fmla="*/ 751289 w 849437"/>
              <a:gd name="T7" fmla="*/ 98708 h 864638"/>
              <a:gd name="T8" fmla="*/ 484522 w 849437"/>
              <a:gd name="T9" fmla="*/ 102 h 864638"/>
              <a:gd name="T10" fmla="*/ 194237 w 849437"/>
              <a:gd name="T11" fmla="*/ 113877 h 864638"/>
              <a:gd name="T12" fmla="*/ 21615 w 849437"/>
              <a:gd name="T13" fmla="*/ 371788 h 864638"/>
              <a:gd name="T14" fmla="*/ 37317 w 849437"/>
              <a:gd name="T15" fmla="*/ 682781 h 864638"/>
              <a:gd name="T16" fmla="*/ 264830 w 849437"/>
              <a:gd name="T17" fmla="*/ 826916 h 864638"/>
              <a:gd name="T18" fmla="*/ 508074 w 849437"/>
              <a:gd name="T19" fmla="*/ 781404 h 864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9437" h="864638">
                <a:moveTo>
                  <a:pt x="510444" y="812025"/>
                </a:moveTo>
                <a:cubicBezTo>
                  <a:pt x="590585" y="773925"/>
                  <a:pt x="690433" y="709550"/>
                  <a:pt x="746926" y="630722"/>
                </a:cubicBezTo>
                <a:cubicBezTo>
                  <a:pt x="803419" y="551894"/>
                  <a:pt x="848088" y="427082"/>
                  <a:pt x="849402" y="339058"/>
                </a:cubicBezTo>
                <a:cubicBezTo>
                  <a:pt x="850716" y="251034"/>
                  <a:pt x="815244" y="159071"/>
                  <a:pt x="754809" y="102578"/>
                </a:cubicBezTo>
                <a:cubicBezTo>
                  <a:pt x="694374" y="46085"/>
                  <a:pt x="580073" y="-2525"/>
                  <a:pt x="486794" y="102"/>
                </a:cubicBezTo>
                <a:cubicBezTo>
                  <a:pt x="393515" y="2729"/>
                  <a:pt x="272647" y="53965"/>
                  <a:pt x="195133" y="118341"/>
                </a:cubicBezTo>
                <a:cubicBezTo>
                  <a:pt x="117619" y="182717"/>
                  <a:pt x="47987" y="287822"/>
                  <a:pt x="21711" y="386357"/>
                </a:cubicBezTo>
                <a:cubicBezTo>
                  <a:pt x="-4565" y="484892"/>
                  <a:pt x="-15075" y="620211"/>
                  <a:pt x="37477" y="709549"/>
                </a:cubicBezTo>
                <a:cubicBezTo>
                  <a:pt x="90029" y="798887"/>
                  <a:pt x="187250" y="842242"/>
                  <a:pt x="266078" y="859321"/>
                </a:cubicBezTo>
                <a:cubicBezTo>
                  <a:pt x="344906" y="876400"/>
                  <a:pt x="430303" y="850125"/>
                  <a:pt x="510444" y="812025"/>
                </a:cubicBezTo>
                <a:close/>
              </a:path>
            </a:pathLst>
          </a:custGeom>
          <a:noFill/>
          <a:ln w="28575" cap="flat" cmpd="sng" algn="ctr">
            <a:solidFill>
              <a:srgbClr val="FF5050"/>
            </a:solidFill>
            <a:prstDash val="solid"/>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mn-cs"/>
            </a:endParaRPr>
          </a:p>
        </p:txBody>
      </p:sp>
      <p:sp>
        <p:nvSpPr>
          <p:cNvPr id="88069" name="Freeform 8"/>
          <p:cNvSpPr>
            <a:spLocks/>
          </p:cNvSpPr>
          <p:nvPr/>
        </p:nvSpPr>
        <p:spPr bwMode="auto">
          <a:xfrm>
            <a:off x="2133600" y="3471863"/>
            <a:ext cx="849313" cy="500062"/>
          </a:xfrm>
          <a:custGeom>
            <a:avLst/>
            <a:gdLst>
              <a:gd name="T0" fmla="*/ 508074 w 849437"/>
              <a:gd name="T1" fmla="*/ 1 h 864638"/>
              <a:gd name="T2" fmla="*/ 743438 w 849437"/>
              <a:gd name="T3" fmla="*/ 1 h 864638"/>
              <a:gd name="T4" fmla="*/ 845438 w 849437"/>
              <a:gd name="T5" fmla="*/ 1 h 864638"/>
              <a:gd name="T6" fmla="*/ 751289 w 849437"/>
              <a:gd name="T7" fmla="*/ 1 h 864638"/>
              <a:gd name="T8" fmla="*/ 484522 w 849437"/>
              <a:gd name="T9" fmla="*/ 1 h 864638"/>
              <a:gd name="T10" fmla="*/ 194237 w 849437"/>
              <a:gd name="T11" fmla="*/ 1 h 864638"/>
              <a:gd name="T12" fmla="*/ 21615 w 849437"/>
              <a:gd name="T13" fmla="*/ 1 h 864638"/>
              <a:gd name="T14" fmla="*/ 37317 w 849437"/>
              <a:gd name="T15" fmla="*/ 1 h 864638"/>
              <a:gd name="T16" fmla="*/ 264830 w 849437"/>
              <a:gd name="T17" fmla="*/ 1 h 864638"/>
              <a:gd name="T18" fmla="*/ 508074 w 849437"/>
              <a:gd name="T19" fmla="*/ 1 h 864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9437" h="864638">
                <a:moveTo>
                  <a:pt x="510444" y="812025"/>
                </a:moveTo>
                <a:cubicBezTo>
                  <a:pt x="590585" y="773925"/>
                  <a:pt x="690433" y="709550"/>
                  <a:pt x="746926" y="630722"/>
                </a:cubicBezTo>
                <a:cubicBezTo>
                  <a:pt x="803419" y="551894"/>
                  <a:pt x="848088" y="427082"/>
                  <a:pt x="849402" y="339058"/>
                </a:cubicBezTo>
                <a:cubicBezTo>
                  <a:pt x="850716" y="251034"/>
                  <a:pt x="815244" y="159071"/>
                  <a:pt x="754809" y="102578"/>
                </a:cubicBezTo>
                <a:cubicBezTo>
                  <a:pt x="694374" y="46085"/>
                  <a:pt x="580073" y="-2525"/>
                  <a:pt x="486794" y="102"/>
                </a:cubicBezTo>
                <a:cubicBezTo>
                  <a:pt x="393515" y="2729"/>
                  <a:pt x="272647" y="53965"/>
                  <a:pt x="195133" y="118341"/>
                </a:cubicBezTo>
                <a:cubicBezTo>
                  <a:pt x="117619" y="182717"/>
                  <a:pt x="47987" y="287822"/>
                  <a:pt x="21711" y="386357"/>
                </a:cubicBezTo>
                <a:cubicBezTo>
                  <a:pt x="-4565" y="484892"/>
                  <a:pt x="-15075" y="620211"/>
                  <a:pt x="37477" y="709549"/>
                </a:cubicBezTo>
                <a:cubicBezTo>
                  <a:pt x="90029" y="798887"/>
                  <a:pt x="187250" y="842242"/>
                  <a:pt x="266078" y="859321"/>
                </a:cubicBezTo>
                <a:cubicBezTo>
                  <a:pt x="344906" y="876400"/>
                  <a:pt x="430303" y="850125"/>
                  <a:pt x="510444" y="812025"/>
                </a:cubicBezTo>
                <a:close/>
              </a:path>
            </a:pathLst>
          </a:custGeom>
          <a:noFill/>
          <a:ln w="28575" cap="flat" cmpd="sng" algn="ctr">
            <a:solidFill>
              <a:srgbClr val="FF5050"/>
            </a:solidFill>
            <a:prstDash val="solid"/>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mn-cs"/>
            </a:endParaRPr>
          </a:p>
        </p:txBody>
      </p:sp>
      <p:pic>
        <p:nvPicPr>
          <p:cNvPr id="8807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6738" y="1966913"/>
            <a:ext cx="3348037" cy="4732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544379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85800"/>
          </a:xfrm>
        </p:spPr>
        <p:txBody>
          <a:bodyPr/>
          <a:lstStyle/>
          <a:p>
            <a:pPr>
              <a:defRPr/>
            </a:pPr>
            <a:r>
              <a:rPr lang="en-US" i="1" dirty="0" smtClean="0"/>
              <a:t>“Hollow” </a:t>
            </a:r>
            <a:r>
              <a:rPr lang="en-US" b="0" dirty="0" smtClean="0"/>
              <a:t>by Eva </a:t>
            </a:r>
            <a:r>
              <a:rPr lang="en-US" b="0" dirty="0" err="1" smtClean="0"/>
              <a:t>Hild</a:t>
            </a:r>
            <a:r>
              <a:rPr lang="en-US" b="0" dirty="0" smtClean="0"/>
              <a:t>, </a:t>
            </a:r>
            <a:r>
              <a:rPr lang="en-US" b="0" dirty="0" err="1" smtClean="0"/>
              <a:t>Varberg</a:t>
            </a:r>
            <a:r>
              <a:rPr lang="en-US" b="0" dirty="0" smtClean="0"/>
              <a:t>, (2006)</a:t>
            </a:r>
            <a:endParaRPr lang="en-US" dirty="0"/>
          </a:p>
        </p:txBody>
      </p:sp>
      <p:sp>
        <p:nvSpPr>
          <p:cNvPr id="81923" name="Content Placeholder 2"/>
          <p:cNvSpPr>
            <a:spLocks noGrp="1"/>
          </p:cNvSpPr>
          <p:nvPr>
            <p:ph idx="1"/>
          </p:nvPr>
        </p:nvSpPr>
        <p:spPr>
          <a:xfrm>
            <a:off x="4494212" y="1219200"/>
            <a:ext cx="4649788" cy="2438400"/>
          </a:xfrm>
        </p:spPr>
        <p:txBody>
          <a:bodyPr/>
          <a:lstStyle/>
          <a:p>
            <a:r>
              <a:rPr lang="en-US" altLang="en-US" sz="2400" dirty="0" smtClean="0"/>
              <a:t>Double-sided  (orientable)</a:t>
            </a:r>
          </a:p>
          <a:p>
            <a:r>
              <a:rPr lang="en-US" altLang="en-US" sz="2400" dirty="0" smtClean="0"/>
              <a:t>Number of borders  </a:t>
            </a:r>
            <a:r>
              <a:rPr lang="en-US" altLang="en-US" sz="2400" i="1" dirty="0" smtClean="0"/>
              <a:t>B</a:t>
            </a:r>
            <a:r>
              <a:rPr lang="en-US" altLang="en-US" sz="2400" dirty="0" smtClean="0"/>
              <a:t> = 1</a:t>
            </a:r>
          </a:p>
          <a:p>
            <a:r>
              <a:rPr lang="en-US" altLang="en-US" sz="2400" dirty="0" smtClean="0"/>
              <a:t>Genus  </a:t>
            </a:r>
            <a:r>
              <a:rPr lang="en-US" altLang="en-US" sz="2400" i="1" dirty="0" smtClean="0"/>
              <a:t>G</a:t>
            </a:r>
            <a:r>
              <a:rPr lang="en-US" altLang="en-US" sz="2400" dirty="0" smtClean="0"/>
              <a:t> = 2</a:t>
            </a:r>
          </a:p>
          <a:p>
            <a:r>
              <a:rPr lang="en-US" altLang="en-US" sz="2400" dirty="0" smtClean="0"/>
              <a:t>2-hole torus with 1 puncture</a:t>
            </a:r>
          </a:p>
          <a:p>
            <a:endParaRPr lang="en-US" altLang="en-US" sz="2400" dirty="0" smtClean="0"/>
          </a:p>
        </p:txBody>
      </p:sp>
      <p:pic>
        <p:nvPicPr>
          <p:cNvPr id="8192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19200"/>
            <a:ext cx="4189412" cy="523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25" name="Picture 4"/>
          <p:cNvPicPr>
            <a:picLocks noChangeAspect="1"/>
          </p:cNvPicPr>
          <p:nvPr/>
        </p:nvPicPr>
        <p:blipFill>
          <a:blip r:embed="rId4">
            <a:extLst>
              <a:ext uri="{28A0092B-C50C-407E-A947-70E740481C1C}">
                <a14:useLocalDpi xmlns:a14="http://schemas.microsoft.com/office/drawing/2010/main" val="0"/>
              </a:ext>
            </a:extLst>
          </a:blip>
          <a:srcRect l="6815" t="6580" r="5734" b="9212"/>
          <a:stretch>
            <a:fillRect/>
          </a:stretch>
        </p:blipFill>
        <p:spPr bwMode="auto">
          <a:xfrm>
            <a:off x="5105400" y="3429000"/>
            <a:ext cx="3657600" cy="3040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0204339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“Whole” by Eva </a:t>
            </a:r>
            <a:r>
              <a:rPr lang="en-US" dirty="0" err="1" smtClean="0"/>
              <a:t>Hild</a:t>
            </a:r>
            <a:endParaRPr lang="en-US" dirty="0"/>
          </a:p>
        </p:txBody>
      </p:sp>
      <p:sp>
        <p:nvSpPr>
          <p:cNvPr id="3" name="Content Placeholder 2"/>
          <p:cNvSpPr>
            <a:spLocks noGrp="1"/>
          </p:cNvSpPr>
          <p:nvPr>
            <p:ph idx="1"/>
          </p:nvPr>
        </p:nvSpPr>
        <p:spPr>
          <a:xfrm>
            <a:off x="2209800" y="5410200"/>
            <a:ext cx="6934200" cy="609600"/>
          </a:xfrm>
        </p:spPr>
        <p:txBody>
          <a:bodyPr/>
          <a:lstStyle/>
          <a:p>
            <a:pPr marL="0" indent="0">
              <a:buNone/>
            </a:pPr>
            <a:r>
              <a:rPr lang="en-US" dirty="0" err="1" smtClean="0"/>
              <a:t>Hild</a:t>
            </a:r>
            <a:r>
              <a:rPr lang="en-US" dirty="0" smtClean="0"/>
              <a:t> sculpture                        </a:t>
            </a:r>
            <a:r>
              <a:rPr lang="en-US" sz="2400" dirty="0" smtClean="0"/>
              <a:t>my CAD model</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1" y="1600200"/>
            <a:ext cx="3086100" cy="367588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5200" y="1600200"/>
            <a:ext cx="3178491" cy="367588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3772" y="3224362"/>
            <a:ext cx="2263096" cy="2043427"/>
          </a:xfrm>
          <a:prstGeom prst="rect">
            <a:avLst/>
          </a:prstGeom>
        </p:spPr>
      </p:pic>
      <p:sp>
        <p:nvSpPr>
          <p:cNvPr id="7" name="TextBox 6"/>
          <p:cNvSpPr txBox="1"/>
          <p:nvPr/>
        </p:nvSpPr>
        <p:spPr>
          <a:xfrm>
            <a:off x="1447800" y="6030362"/>
            <a:ext cx="4565096" cy="523220"/>
          </a:xfrm>
          <a:prstGeom prst="rect">
            <a:avLst/>
          </a:prstGeom>
          <a:noFill/>
        </p:spPr>
        <p:txBody>
          <a:bodyPr wrap="none" rtlCol="0">
            <a:spAutoFit/>
          </a:bodyPr>
          <a:lstStyle/>
          <a:p>
            <a:r>
              <a:rPr lang="en-US" dirty="0" smtClean="0"/>
              <a:t>2-sided,  1 border,  genus 2</a:t>
            </a:r>
            <a:endParaRPr lang="en-US" dirty="0"/>
          </a:p>
        </p:txBody>
      </p:sp>
    </p:spTree>
    <p:extLst>
      <p:ext uri="{BB962C8B-B14F-4D97-AF65-F5344CB8AC3E}">
        <p14:creationId xmlns:p14="http://schemas.microsoft.com/office/powerpoint/2010/main" val="3294108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r>
              <a:rPr lang="en-US" i="1" dirty="0" err="1" smtClean="0"/>
              <a:t>Wolly</a:t>
            </a:r>
            <a:r>
              <a:rPr lang="en-US" dirty="0" smtClean="0"/>
              <a:t>”  by Eva </a:t>
            </a:r>
            <a:r>
              <a:rPr lang="en-US" dirty="0" err="1" smtClean="0"/>
              <a:t>Hild</a:t>
            </a:r>
            <a:endParaRPr lang="en-US" dirty="0"/>
          </a:p>
        </p:txBody>
      </p:sp>
      <p:pic>
        <p:nvPicPr>
          <p:cNvPr id="4" name="Picture 3"/>
          <p:cNvPicPr>
            <a:picLocks noChangeAspect="1"/>
          </p:cNvPicPr>
          <p:nvPr/>
        </p:nvPicPr>
        <p:blipFill>
          <a:blip r:embed="rId3"/>
          <a:stretch>
            <a:fillRect/>
          </a:stretch>
        </p:blipFill>
        <p:spPr>
          <a:xfrm>
            <a:off x="1066800" y="1066800"/>
            <a:ext cx="7010400" cy="5417127"/>
          </a:xfrm>
          <a:prstGeom prst="rect">
            <a:avLst/>
          </a:prstGeom>
        </p:spPr>
      </p:pic>
      <p:sp>
        <p:nvSpPr>
          <p:cNvPr id="5" name="Content Placeholder 4"/>
          <p:cNvSpPr>
            <a:spLocks noGrp="1"/>
          </p:cNvSpPr>
          <p:nvPr>
            <p:ph idx="1"/>
          </p:nvPr>
        </p:nvSpPr>
        <p:spPr>
          <a:xfrm>
            <a:off x="685800" y="6477000"/>
            <a:ext cx="7848600" cy="381000"/>
          </a:xfrm>
        </p:spPr>
        <p:txBody>
          <a:bodyPr/>
          <a:lstStyle/>
          <a:p>
            <a:endParaRPr lang="en-US" dirty="0"/>
          </a:p>
        </p:txBody>
      </p:sp>
    </p:spTree>
    <p:extLst>
      <p:ext uri="{BB962C8B-B14F-4D97-AF65-F5344CB8AC3E}">
        <p14:creationId xmlns:p14="http://schemas.microsoft.com/office/powerpoint/2010/main" val="35243158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Topology of “</a:t>
            </a:r>
            <a:r>
              <a:rPr lang="en-US" i="1" dirty="0" smtClean="0"/>
              <a:t>Wholly</a:t>
            </a:r>
            <a:r>
              <a:rPr lang="en-US" dirty="0" smtClean="0"/>
              <a:t>”</a:t>
            </a:r>
            <a:endParaRPr lang="en-US" dirty="0"/>
          </a:p>
        </p:txBody>
      </p:sp>
      <p:sp>
        <p:nvSpPr>
          <p:cNvPr id="3" name="Content Placeholder 2"/>
          <p:cNvSpPr>
            <a:spLocks noGrp="1"/>
          </p:cNvSpPr>
          <p:nvPr>
            <p:ph idx="1"/>
          </p:nvPr>
        </p:nvSpPr>
        <p:spPr>
          <a:xfrm>
            <a:off x="1640091" y="6105229"/>
            <a:ext cx="6056109" cy="600371"/>
          </a:xfrm>
        </p:spPr>
        <p:txBody>
          <a:bodyPr/>
          <a:lstStyle/>
          <a:p>
            <a:pPr algn="ctr"/>
            <a:r>
              <a:rPr lang="en-US" sz="2400" dirty="0" smtClean="0"/>
              <a:t>2-sided, single border, genus 4</a:t>
            </a:r>
            <a:endParaRPr lang="en-US" sz="24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399" y="1058235"/>
            <a:ext cx="3590245" cy="266703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1058235"/>
            <a:ext cx="3625883" cy="266703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0091" y="3886200"/>
            <a:ext cx="5760720" cy="2181873"/>
          </a:xfrm>
          <a:prstGeom prst="rect">
            <a:avLst/>
          </a:prstGeom>
        </p:spPr>
      </p:pic>
    </p:spTree>
    <p:extLst>
      <p:ext uri="{BB962C8B-B14F-4D97-AF65-F5344CB8AC3E}">
        <p14:creationId xmlns:p14="http://schemas.microsoft.com/office/powerpoint/2010/main" val="35708375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 </a:t>
            </a:r>
            <a:r>
              <a:rPr lang="en-US" dirty="0" err="1" smtClean="0"/>
              <a:t>Hild</a:t>
            </a:r>
            <a:r>
              <a:rPr lang="en-US" dirty="0" smtClean="0"/>
              <a:t>:  Snow Sculpture (2011)</a:t>
            </a:r>
            <a:endParaRPr lang="en-US" dirty="0"/>
          </a:p>
        </p:txBody>
      </p:sp>
      <p:sp>
        <p:nvSpPr>
          <p:cNvPr id="3" name="Content Placeholder 2"/>
          <p:cNvSpPr>
            <a:spLocks noGrp="1"/>
          </p:cNvSpPr>
          <p:nvPr>
            <p:ph idx="1"/>
          </p:nvPr>
        </p:nvSpPr>
        <p:spPr>
          <a:xfrm>
            <a:off x="647700" y="6248400"/>
            <a:ext cx="7848600" cy="457200"/>
          </a:xfrm>
        </p:spPr>
        <p:txBody>
          <a:bodyPr/>
          <a:lstStyle/>
          <a:p>
            <a:r>
              <a:rPr lang="en-US" dirty="0" smtClean="0"/>
              <a:t>Eva </a:t>
            </a:r>
            <a:r>
              <a:rPr lang="en-US" dirty="0" err="1" smtClean="0"/>
              <a:t>Hild</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 y="990600"/>
            <a:ext cx="7949869" cy="5738812"/>
          </a:xfrm>
          <a:prstGeom prst="rect">
            <a:avLst/>
          </a:prstGeom>
        </p:spPr>
      </p:pic>
    </p:spTree>
    <p:extLst>
      <p:ext uri="{BB962C8B-B14F-4D97-AF65-F5344CB8AC3E}">
        <p14:creationId xmlns:p14="http://schemas.microsoft.com/office/powerpoint/2010/main" val="19497218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 </a:t>
            </a:r>
            <a:r>
              <a:rPr lang="en-US" dirty="0" err="1" smtClean="0"/>
              <a:t>Hild</a:t>
            </a:r>
            <a:r>
              <a:rPr lang="en-US" dirty="0" smtClean="0"/>
              <a:t>:  Snow Sculpture (2011)</a:t>
            </a:r>
            <a:endParaRPr lang="en-US" dirty="0"/>
          </a:p>
        </p:txBody>
      </p:sp>
      <p:sp>
        <p:nvSpPr>
          <p:cNvPr id="3" name="Content Placeholder 2"/>
          <p:cNvSpPr>
            <a:spLocks noGrp="1"/>
          </p:cNvSpPr>
          <p:nvPr>
            <p:ph idx="1"/>
          </p:nvPr>
        </p:nvSpPr>
        <p:spPr>
          <a:xfrm>
            <a:off x="1525320" y="6028242"/>
            <a:ext cx="2552700" cy="457200"/>
          </a:xfrm>
        </p:spPr>
        <p:txBody>
          <a:bodyPr/>
          <a:lstStyle/>
          <a:p>
            <a:pPr marL="0" indent="0" algn="ctr">
              <a:buNone/>
            </a:pPr>
            <a:r>
              <a:rPr lang="en-US" dirty="0" smtClean="0"/>
              <a:t>Eva </a:t>
            </a:r>
            <a:r>
              <a:rPr lang="en-US" dirty="0" err="1" smtClean="0"/>
              <a:t>Hild</a:t>
            </a:r>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1723" r="8559"/>
          <a:stretch/>
        </p:blipFill>
        <p:spPr>
          <a:xfrm>
            <a:off x="5715000" y="3314466"/>
            <a:ext cx="2590800" cy="2590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486" y="1524000"/>
            <a:ext cx="4519914" cy="4381266"/>
          </a:xfrm>
          <a:prstGeom prst="rect">
            <a:avLst/>
          </a:prstGeom>
        </p:spPr>
      </p:pic>
      <p:sp>
        <p:nvSpPr>
          <p:cNvPr id="7" name="TextBox 6"/>
          <p:cNvSpPr txBox="1"/>
          <p:nvPr/>
        </p:nvSpPr>
        <p:spPr>
          <a:xfrm>
            <a:off x="5562600" y="1600200"/>
            <a:ext cx="1564852" cy="1384995"/>
          </a:xfrm>
          <a:prstGeom prst="rect">
            <a:avLst/>
          </a:prstGeom>
          <a:noFill/>
        </p:spPr>
        <p:txBody>
          <a:bodyPr wrap="none" rtlCol="0">
            <a:spAutoFit/>
          </a:bodyPr>
          <a:lstStyle/>
          <a:p>
            <a:r>
              <a:rPr lang="en-US" dirty="0" smtClean="0"/>
              <a:t>2-Sided</a:t>
            </a:r>
          </a:p>
          <a:p>
            <a:r>
              <a:rPr lang="en-US" dirty="0" smtClean="0"/>
              <a:t>1 Border</a:t>
            </a:r>
          </a:p>
          <a:p>
            <a:r>
              <a:rPr lang="en-US" dirty="0" smtClean="0"/>
              <a:t>Genus 3</a:t>
            </a:r>
            <a:endParaRPr lang="en-US" dirty="0"/>
          </a:p>
        </p:txBody>
      </p:sp>
    </p:spTree>
    <p:extLst>
      <p:ext uri="{BB962C8B-B14F-4D97-AF65-F5344CB8AC3E}">
        <p14:creationId xmlns:p14="http://schemas.microsoft.com/office/powerpoint/2010/main" val="30943061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 y="609600"/>
            <a:ext cx="9144000" cy="685800"/>
          </a:xfrm>
        </p:spPr>
        <p:txBody>
          <a:bodyPr/>
          <a:lstStyle/>
          <a:p>
            <a:r>
              <a:rPr lang="en-US" dirty="0" smtClean="0"/>
              <a:t>Are all </a:t>
            </a:r>
            <a:r>
              <a:rPr lang="en-US" dirty="0" err="1" smtClean="0"/>
              <a:t>Hild</a:t>
            </a:r>
            <a:r>
              <a:rPr lang="en-US" dirty="0" smtClean="0"/>
              <a:t> Sculptures </a:t>
            </a:r>
            <a:r>
              <a:rPr lang="en-US" dirty="0" err="1" smtClean="0"/>
              <a:t>TWO-sided</a:t>
            </a:r>
            <a:r>
              <a:rPr lang="en-US" dirty="0" smtClean="0"/>
              <a:t>?</a:t>
            </a:r>
            <a:endParaRPr lang="en-US" dirty="0"/>
          </a:p>
        </p:txBody>
      </p:sp>
      <p:sp>
        <p:nvSpPr>
          <p:cNvPr id="3" name="Content Placeholder 2"/>
          <p:cNvSpPr>
            <a:spLocks noGrp="1"/>
          </p:cNvSpPr>
          <p:nvPr>
            <p:ph idx="1"/>
          </p:nvPr>
        </p:nvSpPr>
        <p:spPr>
          <a:xfrm>
            <a:off x="647700" y="2667000"/>
            <a:ext cx="7848600" cy="1371600"/>
          </a:xfrm>
        </p:spPr>
        <p:txBody>
          <a:bodyPr/>
          <a:lstStyle/>
          <a:p>
            <a:pPr marL="0" indent="0" algn="ctr">
              <a:buNone/>
            </a:pPr>
            <a:r>
              <a:rPr lang="en-US" dirty="0" smtClean="0"/>
              <a:t>Can we construct single-sided sculptures</a:t>
            </a:r>
          </a:p>
          <a:p>
            <a:pPr marL="0" indent="0" algn="ctr">
              <a:buNone/>
            </a:pPr>
            <a:r>
              <a:rPr lang="en-US" dirty="0" smtClean="0"/>
              <a:t>that resemble Eva </a:t>
            </a:r>
            <a:r>
              <a:rPr lang="en-US" dirty="0" err="1" smtClean="0"/>
              <a:t>Hild’s</a:t>
            </a:r>
            <a:r>
              <a:rPr lang="en-US" dirty="0" smtClean="0"/>
              <a:t> creations ?</a:t>
            </a:r>
            <a:endParaRPr lang="en-US" dirty="0"/>
          </a:p>
        </p:txBody>
      </p:sp>
    </p:spTree>
    <p:extLst>
      <p:ext uri="{BB962C8B-B14F-4D97-AF65-F5344CB8AC3E}">
        <p14:creationId xmlns:p14="http://schemas.microsoft.com/office/powerpoint/2010/main" val="39254256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840" y="156829"/>
            <a:ext cx="7772400" cy="685800"/>
          </a:xfrm>
        </p:spPr>
        <p:txBody>
          <a:bodyPr/>
          <a:lstStyle/>
          <a:p>
            <a:r>
              <a:rPr lang="en-US" dirty="0" err="1" smtClean="0"/>
              <a:t>Orientability</a:t>
            </a:r>
            <a:endParaRPr lang="en-US" dirty="0"/>
          </a:p>
        </p:txBody>
      </p:sp>
      <p:sp>
        <p:nvSpPr>
          <p:cNvPr id="3" name="Content Placeholder 2"/>
          <p:cNvSpPr>
            <a:spLocks noGrp="1"/>
          </p:cNvSpPr>
          <p:nvPr>
            <p:ph idx="1"/>
          </p:nvPr>
        </p:nvSpPr>
        <p:spPr>
          <a:xfrm>
            <a:off x="1437640" y="5629000"/>
            <a:ext cx="6591300" cy="914400"/>
          </a:xfrm>
        </p:spPr>
        <p:txBody>
          <a:bodyPr/>
          <a:lstStyle/>
          <a:p>
            <a:pPr marL="0" indent="0">
              <a:buNone/>
            </a:pPr>
            <a:r>
              <a:rPr lang="en-US" dirty="0" smtClean="0">
                <a:solidFill>
                  <a:schemeClr val="tx2">
                    <a:lumMod val="40000"/>
                    <a:lumOff val="60000"/>
                  </a:schemeClr>
                </a:solidFill>
              </a:rPr>
              <a:t>  2-sided,                              1-sided,</a:t>
            </a:r>
            <a:br>
              <a:rPr lang="en-US" dirty="0" smtClean="0">
                <a:solidFill>
                  <a:schemeClr val="tx2">
                    <a:lumMod val="40000"/>
                    <a:lumOff val="60000"/>
                  </a:schemeClr>
                </a:solidFill>
              </a:rPr>
            </a:br>
            <a:r>
              <a:rPr lang="en-US" dirty="0" smtClean="0">
                <a:solidFill>
                  <a:schemeClr val="tx2">
                    <a:lumMod val="40000"/>
                    <a:lumOff val="60000"/>
                  </a:schemeClr>
                </a:solidFill>
              </a:rPr>
              <a:t>orientable                        non-orientable</a:t>
            </a:r>
            <a:endParaRPr lang="en-US" dirty="0">
              <a:solidFill>
                <a:schemeClr val="tx2">
                  <a:lumMod val="40000"/>
                  <a:lumOff val="60000"/>
                </a:schemeClr>
              </a:solidFill>
            </a:endParaRPr>
          </a:p>
        </p:txBody>
      </p:sp>
      <p:sp>
        <p:nvSpPr>
          <p:cNvPr id="4" name="TextBox 3"/>
          <p:cNvSpPr txBox="1"/>
          <p:nvPr/>
        </p:nvSpPr>
        <p:spPr>
          <a:xfrm>
            <a:off x="1290734" y="2771776"/>
            <a:ext cx="2069797" cy="461665"/>
          </a:xfrm>
          <a:prstGeom prst="rect">
            <a:avLst/>
          </a:prstGeom>
          <a:noFill/>
        </p:spPr>
        <p:txBody>
          <a:bodyPr wrap="none" rtlCol="0">
            <a:spAutoFit/>
          </a:bodyPr>
          <a:lstStyle/>
          <a:p>
            <a:r>
              <a:rPr lang="en-US" sz="2400" dirty="0" smtClean="0"/>
              <a:t>Cooling tower</a:t>
            </a:r>
            <a:endParaRPr lang="en-US" sz="2400" dirty="0"/>
          </a:p>
        </p:txBody>
      </p:sp>
      <p:sp>
        <p:nvSpPr>
          <p:cNvPr id="6" name="TextBox 5"/>
          <p:cNvSpPr txBox="1"/>
          <p:nvPr/>
        </p:nvSpPr>
        <p:spPr>
          <a:xfrm>
            <a:off x="5562600" y="2754471"/>
            <a:ext cx="2031642" cy="461665"/>
          </a:xfrm>
          <a:prstGeom prst="rect">
            <a:avLst/>
          </a:prstGeom>
          <a:noFill/>
        </p:spPr>
        <p:txBody>
          <a:bodyPr wrap="square" rtlCol="0">
            <a:spAutoFit/>
          </a:bodyPr>
          <a:lstStyle/>
          <a:p>
            <a:r>
              <a:rPr lang="en-US" sz="2400" dirty="0" err="1" smtClean="0"/>
              <a:t>Möbius</a:t>
            </a:r>
            <a:r>
              <a:rPr lang="en-US" sz="2400" dirty="0" smtClean="0"/>
              <a:t> band</a:t>
            </a:r>
            <a:endParaRPr lang="en-US" sz="2400" dirty="0"/>
          </a:p>
        </p:txBody>
      </p:sp>
      <p:sp>
        <p:nvSpPr>
          <p:cNvPr id="7" name="TextBox 6"/>
          <p:cNvSpPr txBox="1"/>
          <p:nvPr/>
        </p:nvSpPr>
        <p:spPr>
          <a:xfrm>
            <a:off x="1132840" y="5177399"/>
            <a:ext cx="2784697" cy="461665"/>
          </a:xfrm>
          <a:prstGeom prst="rect">
            <a:avLst/>
          </a:prstGeom>
          <a:noFill/>
        </p:spPr>
        <p:txBody>
          <a:bodyPr wrap="square" rtlCol="0">
            <a:spAutoFit/>
          </a:bodyPr>
          <a:lstStyle/>
          <a:p>
            <a:r>
              <a:rPr lang="en-US" sz="2400" dirty="0" err="1" smtClean="0"/>
              <a:t>Hild</a:t>
            </a:r>
            <a:r>
              <a:rPr lang="en-US" sz="2400" dirty="0" smtClean="0"/>
              <a:t>: “</a:t>
            </a:r>
            <a:r>
              <a:rPr lang="en-US" sz="2400" i="1" dirty="0" smtClean="0"/>
              <a:t>Interruption</a:t>
            </a:r>
            <a:r>
              <a:rPr lang="en-US" sz="2400" dirty="0" smtClean="0"/>
              <a:t>”</a:t>
            </a:r>
            <a:endParaRPr lang="en-US" sz="2400" dirty="0"/>
          </a:p>
        </p:txBody>
      </p:sp>
      <p:sp>
        <p:nvSpPr>
          <p:cNvPr id="8" name="TextBox 7"/>
          <p:cNvSpPr txBox="1"/>
          <p:nvPr/>
        </p:nvSpPr>
        <p:spPr>
          <a:xfrm>
            <a:off x="5783017" y="5211471"/>
            <a:ext cx="1709122" cy="461665"/>
          </a:xfrm>
          <a:prstGeom prst="rect">
            <a:avLst/>
          </a:prstGeom>
          <a:noFill/>
        </p:spPr>
        <p:txBody>
          <a:bodyPr wrap="none" rtlCol="0">
            <a:spAutoFit/>
          </a:bodyPr>
          <a:lstStyle/>
          <a:p>
            <a:r>
              <a:rPr lang="en-US" sz="2400" dirty="0" smtClean="0"/>
              <a:t>Klein bottle</a:t>
            </a:r>
            <a:endParaRPr lang="en-US" sz="2400" dirty="0"/>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t="-151" r="6826" b="151"/>
          <a:stretch/>
        </p:blipFill>
        <p:spPr>
          <a:xfrm>
            <a:off x="1221733" y="990601"/>
            <a:ext cx="2209800" cy="1781175"/>
          </a:xfrm>
          <a:prstGeom prst="rect">
            <a:avLst/>
          </a:prstGeom>
        </p:spPr>
      </p:pic>
      <p:pic>
        <p:nvPicPr>
          <p:cNvPr id="14" name="Picture 13"/>
          <p:cNvPicPr>
            <a:picLocks noChangeAspect="1"/>
          </p:cNvPicPr>
          <p:nvPr/>
        </p:nvPicPr>
        <p:blipFill>
          <a:blip r:embed="rId4"/>
          <a:stretch>
            <a:fillRect/>
          </a:stretch>
        </p:blipFill>
        <p:spPr>
          <a:xfrm>
            <a:off x="1362347" y="3263549"/>
            <a:ext cx="1953710" cy="193188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2600" y="990600"/>
            <a:ext cx="1978435" cy="1776095"/>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l="8921" r="4409"/>
          <a:stretch/>
        </p:blipFill>
        <p:spPr>
          <a:xfrm>
            <a:off x="5592056" y="3263548"/>
            <a:ext cx="1951743" cy="1947923"/>
          </a:xfrm>
          <a:prstGeom prst="rect">
            <a:avLst/>
          </a:prstGeom>
        </p:spPr>
      </p:pic>
    </p:spTree>
    <p:extLst>
      <p:ext uri="{BB962C8B-B14F-4D97-AF65-F5344CB8AC3E}">
        <p14:creationId xmlns:p14="http://schemas.microsoft.com/office/powerpoint/2010/main" val="36316248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Tunnels and Tongues</a:t>
            </a:r>
            <a:endParaRPr lang="en-US" dirty="0"/>
          </a:p>
        </p:txBody>
      </p:sp>
      <p:sp>
        <p:nvSpPr>
          <p:cNvPr id="3" name="Content Placeholder 2"/>
          <p:cNvSpPr>
            <a:spLocks noGrp="1"/>
          </p:cNvSpPr>
          <p:nvPr>
            <p:ph idx="1"/>
          </p:nvPr>
        </p:nvSpPr>
        <p:spPr>
          <a:xfrm>
            <a:off x="0" y="6172199"/>
            <a:ext cx="9144000" cy="599865"/>
          </a:xfrm>
        </p:spPr>
        <p:txBody>
          <a:bodyPr/>
          <a:lstStyle/>
          <a:p>
            <a:pPr marL="0" indent="0" algn="ctr">
              <a:buNone/>
            </a:pPr>
            <a:r>
              <a:rPr lang="en-US" sz="2400" dirty="0" smtClean="0"/>
              <a:t>“Tongues” form paths from inside to outside of a “cooling tower”</a:t>
            </a:r>
            <a:endParaRPr lang="en-US" sz="2400" dirty="0"/>
          </a:p>
        </p:txBody>
      </p:sp>
      <p:pic>
        <p:nvPicPr>
          <p:cNvPr id="4" name="Picture 3"/>
          <p:cNvPicPr>
            <a:picLocks noChangeAspect="1"/>
          </p:cNvPicPr>
          <p:nvPr/>
        </p:nvPicPr>
        <p:blipFill>
          <a:blip r:embed="rId3"/>
          <a:stretch>
            <a:fillRect/>
          </a:stretch>
        </p:blipFill>
        <p:spPr>
          <a:xfrm>
            <a:off x="1374433" y="1182339"/>
            <a:ext cx="2201958" cy="2059127"/>
          </a:xfrm>
          <a:prstGeom prst="rect">
            <a:avLst/>
          </a:prstGeom>
        </p:spPr>
      </p:pic>
      <p:pic>
        <p:nvPicPr>
          <p:cNvPr id="5" name="Picture 4"/>
          <p:cNvPicPr>
            <a:picLocks noChangeAspect="1"/>
          </p:cNvPicPr>
          <p:nvPr/>
        </p:nvPicPr>
        <p:blipFill>
          <a:blip r:embed="rId4"/>
          <a:stretch>
            <a:fillRect/>
          </a:stretch>
        </p:blipFill>
        <p:spPr>
          <a:xfrm>
            <a:off x="5029200" y="1150263"/>
            <a:ext cx="2285274" cy="2082932"/>
          </a:xfrm>
          <a:prstGeom prst="rect">
            <a:avLst/>
          </a:prstGeom>
        </p:spPr>
      </p:pic>
      <p:pic>
        <p:nvPicPr>
          <p:cNvPr id="6" name="Picture 5"/>
          <p:cNvPicPr>
            <a:picLocks noChangeAspect="1"/>
          </p:cNvPicPr>
          <p:nvPr/>
        </p:nvPicPr>
        <p:blipFill>
          <a:blip r:embed="rId5"/>
          <a:stretch>
            <a:fillRect/>
          </a:stretch>
        </p:blipFill>
        <p:spPr>
          <a:xfrm>
            <a:off x="1404933" y="3518843"/>
            <a:ext cx="2169426" cy="2415022"/>
          </a:xfrm>
          <a:prstGeom prst="rect">
            <a:avLst/>
          </a:prstGeom>
        </p:spPr>
      </p:pic>
      <p:pic>
        <p:nvPicPr>
          <p:cNvPr id="7" name="Picture 6"/>
          <p:cNvPicPr>
            <a:picLocks noChangeAspect="1"/>
          </p:cNvPicPr>
          <p:nvPr/>
        </p:nvPicPr>
        <p:blipFill>
          <a:blip r:embed="rId6"/>
          <a:stretch>
            <a:fillRect/>
          </a:stretch>
        </p:blipFill>
        <p:spPr>
          <a:xfrm>
            <a:off x="5029200" y="3505200"/>
            <a:ext cx="2606040" cy="2428665"/>
          </a:xfrm>
          <a:prstGeom prst="rect">
            <a:avLst/>
          </a:prstGeom>
        </p:spPr>
      </p:pic>
      <p:sp>
        <p:nvSpPr>
          <p:cNvPr id="8" name="TextBox 7"/>
          <p:cNvSpPr txBox="1"/>
          <p:nvPr/>
        </p:nvSpPr>
        <p:spPr>
          <a:xfrm>
            <a:off x="925078" y="2829580"/>
            <a:ext cx="423514" cy="523220"/>
          </a:xfrm>
          <a:prstGeom prst="rect">
            <a:avLst/>
          </a:prstGeom>
          <a:noFill/>
        </p:spPr>
        <p:txBody>
          <a:bodyPr wrap="none" rtlCol="0">
            <a:spAutoFit/>
          </a:bodyPr>
          <a:lstStyle/>
          <a:p>
            <a:r>
              <a:rPr lang="en-US" dirty="0" smtClean="0"/>
              <a:t>A</a:t>
            </a:r>
            <a:endParaRPr lang="en-US" dirty="0"/>
          </a:p>
        </p:txBody>
      </p:sp>
      <p:sp>
        <p:nvSpPr>
          <p:cNvPr id="9" name="TextBox 8"/>
          <p:cNvSpPr txBox="1"/>
          <p:nvPr/>
        </p:nvSpPr>
        <p:spPr>
          <a:xfrm>
            <a:off x="4572000" y="2829580"/>
            <a:ext cx="423514" cy="523220"/>
          </a:xfrm>
          <a:prstGeom prst="rect">
            <a:avLst/>
          </a:prstGeom>
          <a:noFill/>
        </p:spPr>
        <p:txBody>
          <a:bodyPr wrap="none" rtlCol="0">
            <a:spAutoFit/>
          </a:bodyPr>
          <a:lstStyle/>
          <a:p>
            <a:r>
              <a:rPr lang="en-US" dirty="0" smtClean="0"/>
              <a:t>B</a:t>
            </a:r>
            <a:endParaRPr lang="en-US" dirty="0"/>
          </a:p>
        </p:txBody>
      </p:sp>
      <p:sp>
        <p:nvSpPr>
          <p:cNvPr id="10" name="TextBox 9"/>
          <p:cNvSpPr txBox="1"/>
          <p:nvPr/>
        </p:nvSpPr>
        <p:spPr>
          <a:xfrm>
            <a:off x="960581" y="5537645"/>
            <a:ext cx="444352" cy="523220"/>
          </a:xfrm>
          <a:prstGeom prst="rect">
            <a:avLst/>
          </a:prstGeom>
          <a:noFill/>
        </p:spPr>
        <p:txBody>
          <a:bodyPr wrap="none" rtlCol="0">
            <a:spAutoFit/>
          </a:bodyPr>
          <a:lstStyle/>
          <a:p>
            <a:r>
              <a:rPr lang="en-US" dirty="0" smtClean="0"/>
              <a:t>C</a:t>
            </a:r>
            <a:endParaRPr lang="en-US" dirty="0"/>
          </a:p>
        </p:txBody>
      </p:sp>
      <p:sp>
        <p:nvSpPr>
          <p:cNvPr id="11" name="TextBox 10"/>
          <p:cNvSpPr txBox="1"/>
          <p:nvPr/>
        </p:nvSpPr>
        <p:spPr>
          <a:xfrm>
            <a:off x="4572000" y="5537645"/>
            <a:ext cx="444352" cy="523220"/>
          </a:xfrm>
          <a:prstGeom prst="rect">
            <a:avLst/>
          </a:prstGeom>
          <a:noFill/>
        </p:spPr>
        <p:txBody>
          <a:bodyPr wrap="none" rtlCol="0">
            <a:spAutoFit/>
          </a:bodyPr>
          <a:lstStyle/>
          <a:p>
            <a:r>
              <a:rPr lang="en-US" dirty="0" smtClean="0"/>
              <a:t>D</a:t>
            </a:r>
            <a:endParaRPr lang="en-US" dirty="0"/>
          </a:p>
        </p:txBody>
      </p:sp>
    </p:spTree>
    <p:extLst>
      <p:ext uri="{BB962C8B-B14F-4D97-AF65-F5344CB8AC3E}">
        <p14:creationId xmlns:p14="http://schemas.microsoft.com/office/powerpoint/2010/main" val="23503656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85800"/>
          </a:xfrm>
        </p:spPr>
        <p:txBody>
          <a:bodyPr/>
          <a:lstStyle/>
          <a:p>
            <a:r>
              <a:rPr lang="en-US" dirty="0"/>
              <a:t>Loops </a:t>
            </a:r>
            <a:r>
              <a:rPr lang="en-US" dirty="0" smtClean="0"/>
              <a:t>“</a:t>
            </a:r>
            <a:r>
              <a:rPr lang="en-US" dirty="0" err="1" smtClean="0"/>
              <a:t>Dyck</a:t>
            </a:r>
            <a:r>
              <a:rPr lang="en-US" dirty="0" smtClean="0"/>
              <a:t>-Disks”  </a:t>
            </a:r>
            <a:r>
              <a:rPr lang="en-US" sz="3200" dirty="0" smtClean="0"/>
              <a:t>(double funnels)</a:t>
            </a:r>
            <a:endParaRPr lang="en-US" sz="3200" dirty="0"/>
          </a:p>
        </p:txBody>
      </p:sp>
      <p:sp>
        <p:nvSpPr>
          <p:cNvPr id="3" name="Content Placeholder 2"/>
          <p:cNvSpPr>
            <a:spLocks noGrp="1"/>
          </p:cNvSpPr>
          <p:nvPr>
            <p:ph idx="1"/>
          </p:nvPr>
        </p:nvSpPr>
        <p:spPr>
          <a:xfrm>
            <a:off x="609600" y="6019800"/>
            <a:ext cx="8534400" cy="685800"/>
          </a:xfrm>
        </p:spPr>
        <p:txBody>
          <a:bodyPr/>
          <a:lstStyle/>
          <a:p>
            <a:pPr marL="0" indent="0" algn="r">
              <a:buNone/>
            </a:pPr>
            <a:r>
              <a:rPr lang="en-US" dirty="0" smtClean="0"/>
              <a:t>3,                  5,              7   </a:t>
            </a:r>
            <a:r>
              <a:rPr lang="en-US" dirty="0" err="1" smtClean="0"/>
              <a:t>Dyck</a:t>
            </a:r>
            <a:r>
              <a:rPr lang="en-US" dirty="0" smtClean="0"/>
              <a:t> disks  in a cycle</a:t>
            </a:r>
            <a:endParaRPr lang="en-US" dirty="0"/>
          </a:p>
        </p:txBody>
      </p:sp>
      <p:pic>
        <p:nvPicPr>
          <p:cNvPr id="5" name="Picture 4"/>
          <p:cNvPicPr>
            <a:picLocks noChangeAspect="1"/>
          </p:cNvPicPr>
          <p:nvPr/>
        </p:nvPicPr>
        <p:blipFill>
          <a:blip r:embed="rId3"/>
          <a:stretch>
            <a:fillRect/>
          </a:stretch>
        </p:blipFill>
        <p:spPr>
          <a:xfrm>
            <a:off x="990600" y="1330584"/>
            <a:ext cx="1992683" cy="1752600"/>
          </a:xfrm>
          <a:prstGeom prst="rect">
            <a:avLst/>
          </a:prstGeom>
        </p:spPr>
      </p:pic>
      <p:pic>
        <p:nvPicPr>
          <p:cNvPr id="6" name="Picture 5"/>
          <p:cNvPicPr>
            <a:picLocks noChangeAspect="1"/>
          </p:cNvPicPr>
          <p:nvPr/>
        </p:nvPicPr>
        <p:blipFill>
          <a:blip r:embed="rId4"/>
          <a:stretch>
            <a:fillRect/>
          </a:stretch>
        </p:blipFill>
        <p:spPr>
          <a:xfrm>
            <a:off x="457200" y="3711641"/>
            <a:ext cx="2139820" cy="2289109"/>
          </a:xfrm>
          <a:prstGeom prst="rect">
            <a:avLst/>
          </a:prstGeom>
        </p:spPr>
      </p:pic>
      <p:pic>
        <p:nvPicPr>
          <p:cNvPr id="8" name="Picture 7"/>
          <p:cNvPicPr>
            <a:picLocks noChangeAspect="1"/>
          </p:cNvPicPr>
          <p:nvPr/>
        </p:nvPicPr>
        <p:blipFill>
          <a:blip r:embed="rId5"/>
          <a:stretch>
            <a:fillRect/>
          </a:stretch>
        </p:blipFill>
        <p:spPr>
          <a:xfrm>
            <a:off x="2895600" y="3711278"/>
            <a:ext cx="2413518" cy="2289108"/>
          </a:xfrm>
          <a:prstGeom prst="rect">
            <a:avLst/>
          </a:prstGeom>
        </p:spPr>
      </p:pic>
      <p:pic>
        <p:nvPicPr>
          <p:cNvPr id="10" name="Picture 9"/>
          <p:cNvPicPr>
            <a:picLocks noChangeAspect="1"/>
          </p:cNvPicPr>
          <p:nvPr/>
        </p:nvPicPr>
        <p:blipFill>
          <a:blip r:embed="rId6"/>
          <a:stretch>
            <a:fillRect/>
          </a:stretch>
        </p:blipFill>
        <p:spPr>
          <a:xfrm>
            <a:off x="5636273" y="3686396"/>
            <a:ext cx="2438400" cy="2313990"/>
          </a:xfrm>
          <a:prstGeom prst="rect">
            <a:avLst/>
          </a:prstGeom>
        </p:spPr>
      </p:pic>
      <p:pic>
        <p:nvPicPr>
          <p:cNvPr id="11" name="Picture 10"/>
          <p:cNvPicPr>
            <a:picLocks noChangeAspect="1"/>
          </p:cNvPicPr>
          <p:nvPr/>
        </p:nvPicPr>
        <p:blipFill>
          <a:blip r:embed="rId7"/>
          <a:stretch>
            <a:fillRect/>
          </a:stretch>
        </p:blipFill>
        <p:spPr>
          <a:xfrm>
            <a:off x="5921775" y="1345824"/>
            <a:ext cx="1867396" cy="1751886"/>
          </a:xfrm>
          <a:prstGeom prst="rect">
            <a:avLst/>
          </a:prstGeom>
        </p:spPr>
      </p:pic>
    </p:spTree>
    <p:extLst>
      <p:ext uri="{BB962C8B-B14F-4D97-AF65-F5344CB8AC3E}">
        <p14:creationId xmlns:p14="http://schemas.microsoft.com/office/powerpoint/2010/main" val="23499158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85800"/>
          </a:xfrm>
        </p:spPr>
        <p:txBody>
          <a:bodyPr/>
          <a:lstStyle/>
          <a:p>
            <a:r>
              <a:rPr lang="en-US" dirty="0" smtClean="0"/>
              <a:t>Final Take: “Pentagonal </a:t>
            </a:r>
            <a:r>
              <a:rPr lang="en-US" dirty="0" err="1" smtClean="0"/>
              <a:t>Dyck</a:t>
            </a:r>
            <a:r>
              <a:rPr lang="en-US" dirty="0" smtClean="0"/>
              <a:t> Cycle”</a:t>
            </a:r>
            <a:endParaRPr lang="en-US" dirty="0"/>
          </a:p>
        </p:txBody>
      </p:sp>
      <p:sp>
        <p:nvSpPr>
          <p:cNvPr id="3" name="Content Placeholder 2"/>
          <p:cNvSpPr>
            <a:spLocks noGrp="1"/>
          </p:cNvSpPr>
          <p:nvPr>
            <p:ph idx="1"/>
          </p:nvPr>
        </p:nvSpPr>
        <p:spPr>
          <a:xfrm>
            <a:off x="0" y="5867400"/>
            <a:ext cx="9144000" cy="838200"/>
          </a:xfrm>
        </p:spPr>
        <p:txBody>
          <a:bodyPr/>
          <a:lstStyle/>
          <a:p>
            <a:pPr marL="0" indent="0" algn="ctr">
              <a:buNone/>
            </a:pPr>
            <a:r>
              <a:rPr lang="en-US" dirty="0" smtClean="0">
                <a:solidFill>
                  <a:schemeClr val="tx2">
                    <a:lumMod val="20000"/>
                    <a:lumOff val="80000"/>
                  </a:schemeClr>
                </a:solidFill>
              </a:rPr>
              <a:t>Art Gallery,  2017 Bridges Conference in Waterloo</a:t>
            </a:r>
            <a:endParaRPr lang="en-US" dirty="0">
              <a:solidFill>
                <a:schemeClr val="tx2">
                  <a:lumMod val="20000"/>
                  <a:lumOff val="80000"/>
                </a:schemeClr>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0145" y="1091946"/>
            <a:ext cx="6123709" cy="4546854"/>
          </a:xfrm>
          <a:prstGeom prst="rect">
            <a:avLst/>
          </a:prstGeom>
        </p:spPr>
      </p:pic>
    </p:spTree>
    <p:extLst>
      <p:ext uri="{BB962C8B-B14F-4D97-AF65-F5344CB8AC3E}">
        <p14:creationId xmlns:p14="http://schemas.microsoft.com/office/powerpoint/2010/main" val="13787362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Conclusions</a:t>
            </a:r>
            <a:endParaRPr lang="en-US" dirty="0"/>
          </a:p>
        </p:txBody>
      </p:sp>
      <p:sp>
        <p:nvSpPr>
          <p:cNvPr id="104451" name="Content Placeholder 2"/>
          <p:cNvSpPr>
            <a:spLocks noGrp="1"/>
          </p:cNvSpPr>
          <p:nvPr>
            <p:ph idx="1"/>
          </p:nvPr>
        </p:nvSpPr>
        <p:spPr>
          <a:xfrm>
            <a:off x="762000" y="1295400"/>
            <a:ext cx="8382000" cy="5410200"/>
          </a:xfrm>
        </p:spPr>
        <p:txBody>
          <a:bodyPr/>
          <a:lstStyle/>
          <a:p>
            <a:r>
              <a:rPr lang="en-US" altLang="en-US" sz="2400" dirty="0" smtClean="0">
                <a:solidFill>
                  <a:schemeClr val="accent1">
                    <a:lumMod val="40000"/>
                    <a:lumOff val="60000"/>
                  </a:schemeClr>
                </a:solidFill>
              </a:rPr>
              <a:t>Topology is fun! </a:t>
            </a:r>
          </a:p>
          <a:p>
            <a:r>
              <a:rPr lang="en-US" altLang="en-US" sz="2400" dirty="0" smtClean="0">
                <a:solidFill>
                  <a:schemeClr val="accent1">
                    <a:lumMod val="40000"/>
                    <a:lumOff val="60000"/>
                  </a:schemeClr>
                </a:solidFill>
              </a:rPr>
              <a:t>It is quite intriguing to find these relationships </a:t>
            </a:r>
            <a:br>
              <a:rPr lang="en-US" altLang="en-US" sz="2400" dirty="0" smtClean="0">
                <a:solidFill>
                  <a:schemeClr val="accent1">
                    <a:lumMod val="40000"/>
                    <a:lumOff val="60000"/>
                  </a:schemeClr>
                </a:solidFill>
              </a:rPr>
            </a:br>
            <a:r>
              <a:rPr lang="en-US" altLang="en-US" sz="2400" dirty="0" smtClean="0">
                <a:solidFill>
                  <a:schemeClr val="accent1">
                    <a:lumMod val="40000"/>
                    <a:lumOff val="60000"/>
                  </a:schemeClr>
                </a:solidFill>
              </a:rPr>
              <a:t>between very different-looking sculptures.</a:t>
            </a:r>
          </a:p>
          <a:p>
            <a:r>
              <a:rPr lang="en-US" altLang="en-US" sz="2400" dirty="0" smtClean="0">
                <a:solidFill>
                  <a:schemeClr val="accent1">
                    <a:lumMod val="40000"/>
                    <a:lumOff val="60000"/>
                  </a:schemeClr>
                </a:solidFill>
                <a:sym typeface="Wingdings" panose="05000000000000000000" pitchFamily="2" charset="2"/>
              </a:rPr>
              <a:t>Surface classification yields </a:t>
            </a:r>
            <a:r>
              <a:rPr lang="en-US" altLang="en-US" sz="2400" dirty="0">
                <a:solidFill>
                  <a:schemeClr val="accent1">
                    <a:lumMod val="40000"/>
                    <a:lumOff val="60000"/>
                  </a:schemeClr>
                </a:solidFill>
                <a:sym typeface="Wingdings" panose="05000000000000000000" pitchFamily="2" charset="2"/>
              </a:rPr>
              <a:t>a </a:t>
            </a:r>
            <a:r>
              <a:rPr lang="en-US" altLang="en-US" sz="2400" dirty="0" smtClean="0">
                <a:solidFill>
                  <a:schemeClr val="accent1">
                    <a:lumMod val="40000"/>
                    <a:lumOff val="60000"/>
                  </a:schemeClr>
                </a:solidFill>
                <a:sym typeface="Wingdings" panose="05000000000000000000" pitchFamily="2" charset="2"/>
              </a:rPr>
              <a:t>deeper </a:t>
            </a:r>
            <a:r>
              <a:rPr lang="en-US" altLang="en-US" sz="2400" dirty="0">
                <a:solidFill>
                  <a:schemeClr val="accent1">
                    <a:lumMod val="40000"/>
                    <a:lumOff val="60000"/>
                  </a:schemeClr>
                </a:solidFill>
                <a:sym typeface="Wingdings" panose="05000000000000000000" pitchFamily="2" charset="2"/>
              </a:rPr>
              <a:t>understanding, </a:t>
            </a:r>
            <a:r>
              <a:rPr lang="en-US" altLang="en-US" sz="2400" dirty="0" smtClean="0">
                <a:solidFill>
                  <a:schemeClr val="accent1">
                    <a:lumMod val="40000"/>
                    <a:lumOff val="60000"/>
                  </a:schemeClr>
                </a:solidFill>
                <a:sym typeface="Wingdings" panose="05000000000000000000" pitchFamily="2" charset="2"/>
              </a:rPr>
              <a:t/>
            </a:r>
            <a:br>
              <a:rPr lang="en-US" altLang="en-US" sz="2400" dirty="0" smtClean="0">
                <a:solidFill>
                  <a:schemeClr val="accent1">
                    <a:lumMod val="40000"/>
                    <a:lumOff val="60000"/>
                  </a:schemeClr>
                </a:solidFill>
                <a:sym typeface="Wingdings" panose="05000000000000000000" pitchFamily="2" charset="2"/>
              </a:rPr>
            </a:br>
            <a:r>
              <a:rPr lang="en-US" altLang="en-US" sz="2400" dirty="0" smtClean="0">
                <a:solidFill>
                  <a:schemeClr val="accent1">
                    <a:lumMod val="40000"/>
                    <a:lumOff val="60000"/>
                  </a:schemeClr>
                </a:solidFill>
                <a:sym typeface="Wingdings" panose="05000000000000000000" pitchFamily="2" charset="2"/>
              </a:rPr>
              <a:t>and helps </a:t>
            </a:r>
            <a:r>
              <a:rPr lang="en-US" altLang="en-US" sz="2400" dirty="0">
                <a:solidFill>
                  <a:schemeClr val="accent1">
                    <a:lumMod val="40000"/>
                    <a:lumOff val="60000"/>
                  </a:schemeClr>
                </a:solidFill>
                <a:sym typeface="Wingdings" panose="05000000000000000000" pitchFamily="2" charset="2"/>
              </a:rPr>
              <a:t>to retain a mental image of a </a:t>
            </a:r>
            <a:r>
              <a:rPr lang="en-US" altLang="en-US" sz="2400" dirty="0" smtClean="0">
                <a:solidFill>
                  <a:schemeClr val="accent1">
                    <a:lumMod val="40000"/>
                    <a:lumOff val="60000"/>
                  </a:schemeClr>
                </a:solidFill>
                <a:sym typeface="Wingdings" panose="05000000000000000000" pitchFamily="2" charset="2"/>
              </a:rPr>
              <a:t>sculpture.</a:t>
            </a:r>
            <a:r>
              <a:rPr lang="en-US" altLang="en-US" sz="2400" dirty="0" smtClean="0">
                <a:solidFill>
                  <a:schemeClr val="accent1">
                    <a:lumMod val="40000"/>
                    <a:lumOff val="60000"/>
                  </a:schemeClr>
                </a:solidFill>
              </a:rPr>
              <a:t/>
            </a:r>
            <a:br>
              <a:rPr lang="en-US" altLang="en-US" sz="2400" dirty="0" smtClean="0">
                <a:solidFill>
                  <a:schemeClr val="accent1">
                    <a:lumMod val="40000"/>
                    <a:lumOff val="60000"/>
                  </a:schemeClr>
                </a:solidFill>
              </a:rPr>
            </a:br>
            <a:endParaRPr lang="en-US" altLang="en-US" sz="2400" dirty="0" smtClean="0">
              <a:solidFill>
                <a:schemeClr val="accent1">
                  <a:lumMod val="40000"/>
                  <a:lumOff val="60000"/>
                </a:schemeClr>
              </a:solidFill>
            </a:endParaRPr>
          </a:p>
          <a:p>
            <a:r>
              <a:rPr lang="en-US" altLang="en-US" sz="2400" dirty="0" smtClean="0">
                <a:solidFill>
                  <a:srgbClr val="FFFF00"/>
                </a:solidFill>
              </a:rPr>
              <a:t>The </a:t>
            </a:r>
            <a:r>
              <a:rPr lang="en-US" altLang="en-US" sz="2400" u="sng" dirty="0" smtClean="0">
                <a:solidFill>
                  <a:srgbClr val="FFFF00"/>
                </a:solidFill>
              </a:rPr>
              <a:t>beauty</a:t>
            </a:r>
            <a:r>
              <a:rPr lang="en-US" altLang="en-US" sz="2400" dirty="0" smtClean="0">
                <a:solidFill>
                  <a:srgbClr val="FFFF00"/>
                </a:solidFill>
              </a:rPr>
              <a:t> of a sculpture does not primarily come </a:t>
            </a:r>
            <a:br>
              <a:rPr lang="en-US" altLang="en-US" sz="2400" dirty="0" smtClean="0">
                <a:solidFill>
                  <a:srgbClr val="FFFF00"/>
                </a:solidFill>
              </a:rPr>
            </a:br>
            <a:r>
              <a:rPr lang="en-US" altLang="en-US" sz="2400" dirty="0" smtClean="0">
                <a:solidFill>
                  <a:srgbClr val="FFFF00"/>
                </a:solidFill>
              </a:rPr>
              <a:t>from its </a:t>
            </a:r>
            <a:r>
              <a:rPr lang="en-US" altLang="en-US" sz="2400" u="sng" dirty="0" smtClean="0">
                <a:solidFill>
                  <a:srgbClr val="FFFF00"/>
                </a:solidFill>
              </a:rPr>
              <a:t>topology</a:t>
            </a:r>
            <a:r>
              <a:rPr lang="en-US" altLang="en-US" sz="2400" dirty="0" smtClean="0">
                <a:solidFill>
                  <a:srgbClr val="FFFF00"/>
                </a:solidFill>
              </a:rPr>
              <a:t>, but from its </a:t>
            </a:r>
            <a:r>
              <a:rPr lang="en-US" altLang="en-US" sz="2400" u="sng" dirty="0" smtClean="0">
                <a:solidFill>
                  <a:srgbClr val="FFFF00"/>
                </a:solidFill>
              </a:rPr>
              <a:t>geometry</a:t>
            </a:r>
            <a:r>
              <a:rPr lang="en-US" altLang="en-US" sz="2400" dirty="0" smtClean="0">
                <a:solidFill>
                  <a:srgbClr val="FFFF00"/>
                </a:solidFill>
              </a:rPr>
              <a:t>.</a:t>
            </a:r>
          </a:p>
          <a:p>
            <a:r>
              <a:rPr lang="en-US" altLang="en-US" sz="2400" dirty="0" smtClean="0">
                <a:solidFill>
                  <a:srgbClr val="FFFF00"/>
                </a:solidFill>
              </a:rPr>
              <a:t>That is why we </a:t>
            </a:r>
            <a:r>
              <a:rPr lang="en-US" altLang="en-US" sz="2400" u="sng" dirty="0" smtClean="0">
                <a:solidFill>
                  <a:srgbClr val="FFFF00"/>
                </a:solidFill>
              </a:rPr>
              <a:t>need artists</a:t>
            </a:r>
            <a:r>
              <a:rPr lang="en-US" altLang="en-US" sz="2400" dirty="0" smtClean="0">
                <a:solidFill>
                  <a:srgbClr val="FFFF00"/>
                </a:solidFill>
              </a:rPr>
              <a:t> like Charles Perry </a:t>
            </a:r>
            <a:br>
              <a:rPr lang="en-US" altLang="en-US" sz="2400" dirty="0" smtClean="0">
                <a:solidFill>
                  <a:srgbClr val="FFFF00"/>
                </a:solidFill>
              </a:rPr>
            </a:br>
            <a:r>
              <a:rPr lang="en-US" altLang="en-US" sz="2400" dirty="0" smtClean="0">
                <a:solidFill>
                  <a:srgbClr val="FFFF00"/>
                </a:solidFill>
              </a:rPr>
              <a:t>and Eva </a:t>
            </a:r>
            <a:r>
              <a:rPr lang="en-US" altLang="en-US" sz="2400" dirty="0" err="1" smtClean="0">
                <a:solidFill>
                  <a:srgbClr val="FFFF00"/>
                </a:solidFill>
              </a:rPr>
              <a:t>Hild</a:t>
            </a:r>
            <a:r>
              <a:rPr lang="en-US" altLang="en-US" sz="2400" dirty="0" smtClean="0">
                <a:solidFill>
                  <a:srgbClr val="FFFF00"/>
                </a:solidFill>
              </a:rPr>
              <a:t> who can cast a particular topology </a:t>
            </a:r>
            <a:br>
              <a:rPr lang="en-US" altLang="en-US" sz="2400" dirty="0" smtClean="0">
                <a:solidFill>
                  <a:srgbClr val="FFFF00"/>
                </a:solidFill>
              </a:rPr>
            </a:br>
            <a:r>
              <a:rPr lang="en-US" altLang="en-US" sz="2400" dirty="0" smtClean="0">
                <a:solidFill>
                  <a:srgbClr val="FFFF00"/>
                </a:solidFill>
              </a:rPr>
              <a:t>into a beautiful geometry.</a:t>
            </a:r>
          </a:p>
        </p:txBody>
      </p:sp>
    </p:spTree>
    <p:extLst>
      <p:ext uri="{BB962C8B-B14F-4D97-AF65-F5344CB8AC3E}">
        <p14:creationId xmlns:p14="http://schemas.microsoft.com/office/powerpoint/2010/main" val="37997832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524000" y="2286000"/>
            <a:ext cx="6096000" cy="533400"/>
          </a:xfrm>
          <a:prstGeom prst="rect">
            <a:avLst/>
          </a:prstGeom>
          <a:solidFill>
            <a:srgbClr val="7030A0"/>
          </a:solidFill>
          <a:ln w="2857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sp>
        <p:nvSpPr>
          <p:cNvPr id="3" name="Content Placeholder 2"/>
          <p:cNvSpPr>
            <a:spLocks noGrp="1"/>
          </p:cNvSpPr>
          <p:nvPr>
            <p:ph idx="1"/>
          </p:nvPr>
        </p:nvSpPr>
        <p:spPr>
          <a:xfrm>
            <a:off x="1371600" y="1676400"/>
            <a:ext cx="6438900" cy="3886200"/>
          </a:xfrm>
        </p:spPr>
        <p:txBody>
          <a:bodyPr/>
          <a:lstStyle/>
          <a:p>
            <a:pPr marL="0" indent="0">
              <a:buNone/>
            </a:pPr>
            <a:r>
              <a:rPr lang="en-US" dirty="0" smtClean="0"/>
              <a:t>Topology-Workshops in the Library:</a:t>
            </a:r>
          </a:p>
          <a:p>
            <a:pPr marL="0" indent="0">
              <a:buNone/>
            </a:pPr>
            <a:r>
              <a:rPr lang="en-US" dirty="0" smtClean="0"/>
              <a:t>  </a:t>
            </a:r>
            <a:r>
              <a:rPr lang="en-US" dirty="0" smtClean="0"/>
              <a:t>1:30pm </a:t>
            </a:r>
            <a:r>
              <a:rPr lang="en-US" dirty="0"/>
              <a:t>–</a:t>
            </a:r>
            <a:r>
              <a:rPr lang="en-US" dirty="0" smtClean="0"/>
              <a:t> </a:t>
            </a:r>
            <a:r>
              <a:rPr lang="en-US" dirty="0" smtClean="0"/>
              <a:t>2:30pm   &amp;  </a:t>
            </a:r>
            <a:r>
              <a:rPr lang="en-US" dirty="0" smtClean="0"/>
              <a:t>3pm – </a:t>
            </a:r>
            <a:r>
              <a:rPr lang="en-US" dirty="0" smtClean="0"/>
              <a:t>3:50pm</a:t>
            </a:r>
            <a:endParaRPr lang="en-US" dirty="0" smtClean="0"/>
          </a:p>
          <a:p>
            <a:pPr marL="0" indent="0">
              <a:buNone/>
            </a:pPr>
            <a:r>
              <a:rPr lang="en-US" dirty="0" smtClean="0"/>
              <a:t/>
            </a:r>
            <a:br>
              <a:rPr lang="en-US" dirty="0" smtClean="0"/>
            </a:br>
            <a:r>
              <a:rPr lang="en-US" dirty="0" smtClean="0"/>
              <a:t>I will explain in detail:</a:t>
            </a:r>
            <a:br>
              <a:rPr lang="en-US" dirty="0" smtClean="0"/>
            </a:br>
            <a:r>
              <a:rPr lang="en-US" u="sng" dirty="0" smtClean="0"/>
              <a:t>Genus</a:t>
            </a:r>
            <a:r>
              <a:rPr lang="en-US" dirty="0" smtClean="0"/>
              <a:t>  and  </a:t>
            </a:r>
            <a:r>
              <a:rPr lang="en-US" u="sng" dirty="0" smtClean="0"/>
              <a:t>Euler-Characteristics</a:t>
            </a:r>
            <a:r>
              <a:rPr lang="en-US" dirty="0" smtClean="0"/>
              <a:t>.</a:t>
            </a:r>
          </a:p>
          <a:p>
            <a:pPr marL="0" indent="0">
              <a:buNone/>
            </a:pPr>
            <a:r>
              <a:rPr lang="en-US" dirty="0" smtClean="0"/>
              <a:t>There will be plenty of little models</a:t>
            </a:r>
            <a:br>
              <a:rPr lang="en-US" dirty="0" smtClean="0"/>
            </a:br>
            <a:r>
              <a:rPr lang="en-US" dirty="0" smtClean="0"/>
              <a:t>to practice surface classification.</a:t>
            </a:r>
            <a:br>
              <a:rPr lang="en-US" dirty="0" smtClean="0"/>
            </a:br>
            <a:endParaRPr lang="en-US" dirty="0">
              <a:solidFill>
                <a:schemeClr val="accent1">
                  <a:lumMod val="75000"/>
                </a:schemeClr>
              </a:solidFill>
            </a:endParaRPr>
          </a:p>
        </p:txBody>
      </p:sp>
      <p:sp>
        <p:nvSpPr>
          <p:cNvPr id="2" name="Title 1"/>
          <p:cNvSpPr>
            <a:spLocks noGrp="1"/>
          </p:cNvSpPr>
          <p:nvPr>
            <p:ph type="title"/>
          </p:nvPr>
        </p:nvSpPr>
        <p:spPr>
          <a:xfrm>
            <a:off x="0" y="304800"/>
            <a:ext cx="9144000" cy="685800"/>
          </a:xfrm>
        </p:spPr>
        <p:txBody>
          <a:bodyPr/>
          <a:lstStyle/>
          <a:p>
            <a:r>
              <a:rPr lang="en-US" dirty="0" smtClean="0"/>
              <a:t>Workshops on Surface Classification</a:t>
            </a:r>
            <a:endParaRPr lang="en-US" dirty="0"/>
          </a:p>
        </p:txBody>
      </p:sp>
      <p:sp>
        <p:nvSpPr>
          <p:cNvPr id="7" name="TextBox 6"/>
          <p:cNvSpPr txBox="1"/>
          <p:nvPr/>
        </p:nvSpPr>
        <p:spPr>
          <a:xfrm>
            <a:off x="0" y="6019800"/>
            <a:ext cx="9144000" cy="400110"/>
          </a:xfrm>
          <a:prstGeom prst="rect">
            <a:avLst/>
          </a:prstGeom>
          <a:noFill/>
        </p:spPr>
        <p:txBody>
          <a:bodyPr wrap="square" rtlCol="0">
            <a:spAutoFit/>
          </a:bodyPr>
          <a:lstStyle/>
          <a:p>
            <a:pPr algn="ctr"/>
            <a:r>
              <a:rPr lang="en-US" sz="2000" dirty="0">
                <a:solidFill>
                  <a:schemeClr val="accent1">
                    <a:lumMod val="40000"/>
                    <a:lumOff val="60000"/>
                  </a:schemeClr>
                </a:solidFill>
              </a:rPr>
              <a:t>http://people.eecs.berkeley.edu/~</a:t>
            </a:r>
            <a:r>
              <a:rPr lang="en-US" sz="2000" dirty="0" smtClean="0">
                <a:solidFill>
                  <a:schemeClr val="accent1">
                    <a:lumMod val="40000"/>
                    <a:lumOff val="60000"/>
                  </a:schemeClr>
                </a:solidFill>
              </a:rPr>
              <a:t>sequin/TALKS/2017_MSRI_CoM.pptx</a:t>
            </a:r>
            <a:endParaRPr lang="en-US" sz="2000" dirty="0">
              <a:solidFill>
                <a:schemeClr val="accent1">
                  <a:lumMod val="40000"/>
                  <a:lumOff val="60000"/>
                </a:schemeClr>
              </a:solidFill>
            </a:endParaRPr>
          </a:p>
        </p:txBody>
      </p:sp>
    </p:spTree>
    <p:extLst>
      <p:ext uri="{BB962C8B-B14F-4D97-AF65-F5344CB8AC3E}">
        <p14:creationId xmlns:p14="http://schemas.microsoft.com/office/powerpoint/2010/main" val="2994530525"/>
      </p:ext>
    </p:extLst>
  </p:cSld>
  <p:clrMapOvr>
    <a:masterClrMapping/>
  </p:clrMapOvr>
</p:sld>
</file>

<file path=ppt/theme/theme1.xml><?xml version="1.0" encoding="utf-8"?>
<a:theme xmlns:a="http://schemas.openxmlformats.org/drawingml/2006/main" name="sparklec.ppt - Sparkle">
  <a:themeElements>
    <a:clrScheme name="">
      <a:dk1>
        <a:srgbClr val="000000"/>
      </a:dk1>
      <a:lt1>
        <a:srgbClr val="FFFFFF"/>
      </a:lt1>
      <a:dk2>
        <a:srgbClr val="000066"/>
      </a:dk2>
      <a:lt2>
        <a:srgbClr val="33CCFF"/>
      </a:lt2>
      <a:accent1>
        <a:srgbClr val="66FFCC"/>
      </a:accent1>
      <a:accent2>
        <a:srgbClr val="FF99FF"/>
      </a:accent2>
      <a:accent3>
        <a:srgbClr val="AAAAB8"/>
      </a:accent3>
      <a:accent4>
        <a:srgbClr val="DADADA"/>
      </a:accent4>
      <a:accent5>
        <a:srgbClr val="B8FFE2"/>
      </a:accent5>
      <a:accent6>
        <a:srgbClr val="E78AE7"/>
      </a:accent6>
      <a:hlink>
        <a:srgbClr val="FFFF66"/>
      </a:hlink>
      <a:folHlink>
        <a:srgbClr val="0066FF"/>
      </a:folHlink>
    </a:clrScheme>
    <a:fontScheme name="sparklec.ppt - Spark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sparklec.ppt - Sparkl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parklec.ppt - Sparkl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parklec.ppt - Sparkl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parklec.ppt - Sparkl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parklec.ppt - Sparkl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parklec.ppt - Sparkl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parklec.ppt - Sparkl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parklec.ppt - Sparkle 8">
        <a:dk1>
          <a:srgbClr val="000000"/>
        </a:dk1>
        <a:lt1>
          <a:srgbClr val="FFFF99"/>
        </a:lt1>
        <a:dk2>
          <a:srgbClr val="003399"/>
        </a:dk2>
        <a:lt2>
          <a:srgbClr val="66FFCC"/>
        </a:lt2>
        <a:accent1>
          <a:srgbClr val="33CCFF"/>
        </a:accent1>
        <a:accent2>
          <a:srgbClr val="FF99FF"/>
        </a:accent2>
        <a:accent3>
          <a:srgbClr val="AAADCA"/>
        </a:accent3>
        <a:accent4>
          <a:srgbClr val="DADA82"/>
        </a:accent4>
        <a:accent5>
          <a:srgbClr val="ADE2FF"/>
        </a:accent5>
        <a:accent6>
          <a:srgbClr val="E78AE7"/>
        </a:accent6>
        <a:hlink>
          <a:srgbClr val="FFFFFF"/>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mac-sequin:Applications:Microsoft PowerPoint:Templates:Color Overheads:sparklec.ppt - Sparkle</Template>
  <TotalTime>1490447509</TotalTime>
  <Pages>20</Pages>
  <Words>3951</Words>
  <Application>Microsoft Office PowerPoint</Application>
  <PresentationFormat>Letter Paper (8.5x11 in)</PresentationFormat>
  <Paragraphs>391</Paragraphs>
  <Slides>43</Slides>
  <Notes>43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MS PGothic</vt:lpstr>
      <vt:lpstr>MS PGothic</vt:lpstr>
      <vt:lpstr>Arial</vt:lpstr>
      <vt:lpstr>Helvetica</vt:lpstr>
      <vt:lpstr>Monotype Sorts</vt:lpstr>
      <vt:lpstr>Symbol</vt:lpstr>
      <vt:lpstr>Times New Roman</vt:lpstr>
      <vt:lpstr>Wingdings</vt:lpstr>
      <vt:lpstr>sparklec.ppt - Sparkle</vt:lpstr>
      <vt:lpstr>MSRI, Celebration of Mind,  October 15, 2017</vt:lpstr>
      <vt:lpstr>How mathematicians may look at sculptures by  Eva Hild   and by   Charles Perry</vt:lpstr>
      <vt:lpstr>Basel, Switzerland</vt:lpstr>
      <vt:lpstr>Jakob Bernoulli  (1654‒1705)</vt:lpstr>
      <vt:lpstr>Leonhard Euler  (1707‒1783)</vt:lpstr>
      <vt:lpstr>Descriptive Geometry</vt:lpstr>
      <vt:lpstr>“Hollow” by Eva Hild, Varberg, 2006</vt:lpstr>
      <vt:lpstr>Eva Hild</vt:lpstr>
      <vt:lpstr>2-Manifolds</vt:lpstr>
      <vt:lpstr>Topological Analysis</vt:lpstr>
      <vt:lpstr>Topological Analysis of 2-Manifolds</vt:lpstr>
      <vt:lpstr>Determining the Number of Borders</vt:lpstr>
      <vt:lpstr>Determining the Surface Orientability</vt:lpstr>
      <vt:lpstr>Determining Surface Orientability (2)</vt:lpstr>
      <vt:lpstr>Connectivity of Closed Surfaces</vt:lpstr>
      <vt:lpstr>Finding the Genus of a Handle-Body</vt:lpstr>
      <vt:lpstr>Finding the Genus of Open Surfaces</vt:lpstr>
      <vt:lpstr>“Costa_in_Cube”   Carlo Séquin, 2004, bronze</vt:lpstr>
      <vt:lpstr>Euler Characteristic of Handle-Bodies</vt:lpstr>
      <vt:lpstr>Determining the Euler Characteristic of Disks with Punctures &amp; Borders</vt:lpstr>
      <vt:lpstr> EC-Mathematics (3)</vt:lpstr>
      <vt:lpstr>“Endless Ribbon” Max Bill, 1953, stone</vt:lpstr>
      <vt:lpstr>Volution_1 Carlo Séquin, 2003, Bronze</vt:lpstr>
      <vt:lpstr>“Möbius Shell” Brent Collins, 1993, wood</vt:lpstr>
      <vt:lpstr>Workshops on Surface Classification</vt:lpstr>
      <vt:lpstr>“Tetra”, Waterfront Park, Louisville, KY Charles Perry, 1999, bronze</vt:lpstr>
      <vt:lpstr>D2d, Dartmouth College, Hanover, NH  Charles Perry, 1975, bronze</vt:lpstr>
      <vt:lpstr>“Duality”, Pugh Residence, Greenwich, CT Charles Perry, 1986, bronze</vt:lpstr>
      <vt:lpstr>“Hyperbolic Hexagon” Brent Collins, 1996, wood</vt:lpstr>
      <vt:lpstr>“Heptoroid” Collins &amp; Séquin, 1997, wood</vt:lpstr>
      <vt:lpstr>“Hollow” by Eva Hild, Varberg, (2006)</vt:lpstr>
      <vt:lpstr>“Whole” by Eva Hild</vt:lpstr>
      <vt:lpstr>“Wolly”  by Eva Hild</vt:lpstr>
      <vt:lpstr>Topology of “Wholly”</vt:lpstr>
      <vt:lpstr>Eva Hild:  Snow Sculpture (2011)</vt:lpstr>
      <vt:lpstr>Eva Hild:  Snow Sculpture (2011)</vt:lpstr>
      <vt:lpstr>Are all Hild Sculptures TWO-sided?</vt:lpstr>
      <vt:lpstr>Orientability</vt:lpstr>
      <vt:lpstr>Tunnels and Tongues</vt:lpstr>
      <vt:lpstr>Loops “Dyck-Disks”  (double funnels)</vt:lpstr>
      <vt:lpstr>Final Take: “Pentagonal Dyck Cycle”</vt:lpstr>
      <vt:lpstr>Conclusions</vt:lpstr>
      <vt:lpstr>Workshops on Surface Classification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 Art and Math in Snow</dc:title>
  <dc:subject>Meeting Alhambra, Granada 2003</dc:subject>
  <dc:creator>Carlo Sequin</dc:creator>
  <cp:keywords>Snow Sculpting</cp:keywords>
  <cp:lastModifiedBy>Carlo Sequin</cp:lastModifiedBy>
  <cp:revision>940</cp:revision>
  <cp:lastPrinted>2001-02-24T22:56:08Z</cp:lastPrinted>
  <dcterms:created xsi:type="dcterms:W3CDTF">1998-01-06T20:29:09Z</dcterms:created>
  <dcterms:modified xsi:type="dcterms:W3CDTF">2017-10-16T15:24:17Z</dcterms:modified>
</cp:coreProperties>
</file>