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7"/>
  </p:notesMasterIdLst>
  <p:handoutMasterIdLst>
    <p:handoutMasterId r:id="rId108"/>
  </p:handoutMasterIdLst>
  <p:sldIdLst>
    <p:sldId id="953" r:id="rId2"/>
    <p:sldId id="1614" r:id="rId3"/>
    <p:sldId id="1616" r:id="rId4"/>
    <p:sldId id="1615" r:id="rId5"/>
    <p:sldId id="1618" r:id="rId6"/>
    <p:sldId id="1621" r:id="rId7"/>
    <p:sldId id="1622" r:id="rId8"/>
    <p:sldId id="1795" r:id="rId9"/>
    <p:sldId id="1796" r:id="rId10"/>
    <p:sldId id="1880" r:id="rId11"/>
    <p:sldId id="1797" r:id="rId12"/>
    <p:sldId id="1798" r:id="rId13"/>
    <p:sldId id="1801" r:id="rId14"/>
    <p:sldId id="1802" r:id="rId15"/>
    <p:sldId id="1803" r:id="rId16"/>
    <p:sldId id="1881" r:id="rId17"/>
    <p:sldId id="1804" r:id="rId18"/>
    <p:sldId id="1640" r:id="rId19"/>
    <p:sldId id="1805" r:id="rId20"/>
    <p:sldId id="1806" r:id="rId21"/>
    <p:sldId id="1807" r:id="rId22"/>
    <p:sldId id="1642" r:id="rId23"/>
    <p:sldId id="1683" r:id="rId24"/>
    <p:sldId id="1686" r:id="rId25"/>
    <p:sldId id="1690" r:id="rId26"/>
    <p:sldId id="1687" r:id="rId27"/>
    <p:sldId id="1688" r:id="rId28"/>
    <p:sldId id="1891" r:id="rId29"/>
    <p:sldId id="1892" r:id="rId30"/>
    <p:sldId id="1882" r:id="rId31"/>
    <p:sldId id="1893" r:id="rId32"/>
    <p:sldId id="1647" r:id="rId33"/>
    <p:sldId id="1894" r:id="rId34"/>
    <p:sldId id="1691" r:id="rId35"/>
    <p:sldId id="1883" r:id="rId36"/>
    <p:sldId id="1884" r:id="rId37"/>
    <p:sldId id="1885" r:id="rId38"/>
    <p:sldId id="1886" r:id="rId39"/>
    <p:sldId id="1887" r:id="rId40"/>
    <p:sldId id="1888" r:id="rId41"/>
    <p:sldId id="1889" r:id="rId42"/>
    <p:sldId id="1890" r:id="rId43"/>
    <p:sldId id="1877" r:id="rId44"/>
    <p:sldId id="1895" r:id="rId45"/>
    <p:sldId id="1611" r:id="rId46"/>
    <p:sldId id="1896" r:id="rId47"/>
    <p:sldId id="1897" r:id="rId48"/>
    <p:sldId id="1898" r:id="rId49"/>
    <p:sldId id="1899" r:id="rId50"/>
    <p:sldId id="1900" r:id="rId51"/>
    <p:sldId id="1901" r:id="rId52"/>
    <p:sldId id="1902" r:id="rId53"/>
    <p:sldId id="1903" r:id="rId54"/>
    <p:sldId id="1904" r:id="rId55"/>
    <p:sldId id="1905" r:id="rId56"/>
    <p:sldId id="1822" r:id="rId57"/>
    <p:sldId id="1823" r:id="rId58"/>
    <p:sldId id="1824" r:id="rId59"/>
    <p:sldId id="1825" r:id="rId60"/>
    <p:sldId id="1827" r:id="rId61"/>
    <p:sldId id="1828" r:id="rId62"/>
    <p:sldId id="1829" r:id="rId63"/>
    <p:sldId id="1830" r:id="rId64"/>
    <p:sldId id="1831" r:id="rId65"/>
    <p:sldId id="1832" r:id="rId66"/>
    <p:sldId id="1833" r:id="rId67"/>
    <p:sldId id="1834" r:id="rId68"/>
    <p:sldId id="1835" r:id="rId69"/>
    <p:sldId id="1836" r:id="rId70"/>
    <p:sldId id="1837" r:id="rId71"/>
    <p:sldId id="1838" r:id="rId72"/>
    <p:sldId id="1839" r:id="rId73"/>
    <p:sldId id="1840" r:id="rId74"/>
    <p:sldId id="1841" r:id="rId75"/>
    <p:sldId id="1842" r:id="rId76"/>
    <p:sldId id="1906" r:id="rId77"/>
    <p:sldId id="1907" r:id="rId78"/>
    <p:sldId id="1908" r:id="rId79"/>
    <p:sldId id="1844" r:id="rId80"/>
    <p:sldId id="1843" r:id="rId81"/>
    <p:sldId id="1846" r:id="rId82"/>
    <p:sldId id="1847" r:id="rId83"/>
    <p:sldId id="1848" r:id="rId84"/>
    <p:sldId id="1851" r:id="rId85"/>
    <p:sldId id="1852" r:id="rId86"/>
    <p:sldId id="1853" r:id="rId87"/>
    <p:sldId id="1854" r:id="rId88"/>
    <p:sldId id="1855" r:id="rId89"/>
    <p:sldId id="1909" r:id="rId90"/>
    <p:sldId id="1857" r:id="rId91"/>
    <p:sldId id="1858" r:id="rId92"/>
    <p:sldId id="1859" r:id="rId93"/>
    <p:sldId id="1860" r:id="rId94"/>
    <p:sldId id="1862" r:id="rId95"/>
    <p:sldId id="1869" r:id="rId96"/>
    <p:sldId id="1870" r:id="rId97"/>
    <p:sldId id="1871" r:id="rId98"/>
    <p:sldId id="1872" r:id="rId99"/>
    <p:sldId id="1873" r:id="rId100"/>
    <p:sldId id="1874" r:id="rId101"/>
    <p:sldId id="1875" r:id="rId102"/>
    <p:sldId id="1876" r:id="rId103"/>
    <p:sldId id="1800" r:id="rId104"/>
    <p:sldId id="1751" r:id="rId105"/>
    <p:sldId id="1756" r:id="rId106"/>
  </p:sldIdLst>
  <p:sldSz cx="9144000" cy="6858000" type="letter"/>
  <p:notesSz cx="6997700" cy="92710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624">
          <p15:clr>
            <a:srgbClr val="A4A3A4"/>
          </p15:clr>
        </p15:guide>
        <p15:guide id="2" pos="2880">
          <p15:clr>
            <a:srgbClr val="A4A3A4"/>
          </p15:clr>
        </p15:guide>
      </p15:sldGuideLst>
    </p:ext>
    <p:ext uri="{2D200454-40CA-4A62-9FC3-DE9A4176ACB9}">
      <p15:notesGuideLst xmlns:p15="http://schemas.microsoft.com/office/powerpoint/2012/main" xmlns="">
        <p15:guide id="1" orient="horz" pos="2919">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BD859"/>
    <a:srgbClr val="0099CC"/>
    <a:srgbClr val="FF9999"/>
    <a:srgbClr val="FFCCFF"/>
    <a:srgbClr val="D9ECFF"/>
    <a:srgbClr val="002FF8"/>
    <a:srgbClr val="0E3AA8"/>
    <a:srgbClr val="A2A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78998" autoAdjust="0"/>
  </p:normalViewPr>
  <p:slideViewPr>
    <p:cSldViewPr>
      <p:cViewPr varScale="1">
        <p:scale>
          <a:sx n="84" d="100"/>
          <a:sy n="84" d="100"/>
        </p:scale>
        <p:origin x="-1680" y="-96"/>
      </p:cViewPr>
      <p:guideLst>
        <p:guide orient="horz" pos="624"/>
        <p:guide pos="2880"/>
      </p:guideLst>
    </p:cSldViewPr>
  </p:slideViewPr>
  <p:outlineViewPr>
    <p:cViewPr>
      <p:scale>
        <a:sx n="33" d="100"/>
        <a:sy n="33" d="100"/>
      </p:scale>
      <p:origin x="0" y="22464"/>
    </p:cViewPr>
  </p:outlineViewPr>
  <p:notesTextViewPr>
    <p:cViewPr>
      <p:scale>
        <a:sx n="100" d="100"/>
        <a:sy n="100" d="100"/>
      </p:scale>
      <p:origin x="0" y="0"/>
    </p:cViewPr>
  </p:notesTextViewPr>
  <p:sorterViewPr>
    <p:cViewPr varScale="1">
      <p:scale>
        <a:sx n="100" d="100"/>
        <a:sy n="100" d="100"/>
      </p:scale>
      <p:origin x="0" y="-25218"/>
    </p:cViewPr>
  </p:sorterViewPr>
  <p:notesViewPr>
    <p:cSldViewPr>
      <p:cViewPr varScale="1">
        <p:scale>
          <a:sx n="60" d="100"/>
          <a:sy n="60" d="100"/>
        </p:scale>
        <p:origin x="-1428" y="-66"/>
      </p:cViewPr>
      <p:guideLst>
        <p:guide orient="horz" pos="2919"/>
        <p:guide pos="2204"/>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handoutMaster" Target="handoutMasters/handoutMaster1.xml"/><Relationship Id="rId109"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presProps" Target="presProp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viewProps" Target="viewProps.xml"/><Relationship Id="rId112" Type="http://schemas.openxmlformats.org/officeDocument/2006/relationships/theme" Target="theme/theme1.xml"/><Relationship Id="rId113"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l" defTabSz="930275">
              <a:defRPr sz="1000" i="1">
                <a:latin typeface="Arial" charset="0"/>
                <a:ea typeface="+mn-ea"/>
                <a:cs typeface="+mn-cs"/>
              </a:defRPr>
            </a:lvl1pPr>
          </a:lstStyle>
          <a:p>
            <a:pPr>
              <a:defRPr/>
            </a:pPr>
            <a:r>
              <a:rPr lang="en-US"/>
              <a:t>Granada 2003</a:t>
            </a:r>
          </a:p>
        </p:txBody>
      </p:sp>
      <p:sp>
        <p:nvSpPr>
          <p:cNvPr id="3075"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r" defTabSz="930275">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l" defTabSz="930275">
              <a:defRPr sz="1000" i="1">
                <a:latin typeface="Arial" charset="0"/>
                <a:ea typeface="+mn-ea"/>
                <a:cs typeface="+mn-cs"/>
              </a:defRPr>
            </a:lvl1pPr>
          </a:lstStyle>
          <a:p>
            <a:pPr>
              <a:defRPr/>
            </a:pPr>
            <a:endParaRPr lang="en-US"/>
          </a:p>
        </p:txBody>
      </p:sp>
      <p:sp>
        <p:nvSpPr>
          <p:cNvPr id="3077" name="Rectangle 5"/>
          <p:cNvSpPr>
            <a:spLocks noGrp="1" noChangeArrowheads="1"/>
          </p:cNvSpPr>
          <p:nvPr>
            <p:ph type="sldNum" sz="quarter" idx="3"/>
          </p:nvPr>
        </p:nvSpPr>
        <p:spPr bwMode="auto">
          <a:xfrm>
            <a:off x="3965575"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r" defTabSz="930275">
              <a:defRPr sz="1000" i="1" smtClean="0"/>
            </a:lvl1pPr>
          </a:lstStyle>
          <a:p>
            <a:pPr>
              <a:defRPr/>
            </a:pPr>
            <a:fld id="{52E26AEA-A62E-4DB4-9CBE-3D2BA7201FE2}" type="slidenum">
              <a:rPr lang="en-US" altLang="en-US"/>
              <a:pPr>
                <a:defRPr/>
              </a:pPr>
              <a:t>‹#›</a:t>
            </a:fld>
            <a:endParaRPr lang="en-US" altLang="en-US"/>
          </a:p>
        </p:txBody>
      </p:sp>
      <p:sp>
        <p:nvSpPr>
          <p:cNvPr id="13318" name="Rectangle 6"/>
          <p:cNvSpPr>
            <a:spLocks noChangeArrowheads="1"/>
          </p:cNvSpPr>
          <p:nvPr/>
        </p:nvSpPr>
        <p:spPr bwMode="auto">
          <a:xfrm>
            <a:off x="531813" y="8670925"/>
            <a:ext cx="12541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en-US" altLang="en-US" sz="1200" smtClean="0"/>
              <a:t>Carlo H. Séquin</a:t>
            </a:r>
          </a:p>
        </p:txBody>
      </p:sp>
      <p:sp>
        <p:nvSpPr>
          <p:cNvPr id="13319" name="Rectangle 7"/>
          <p:cNvSpPr>
            <a:spLocks noChangeArrowheads="1"/>
          </p:cNvSpPr>
          <p:nvPr/>
        </p:nvSpPr>
        <p:spPr bwMode="auto">
          <a:xfrm>
            <a:off x="5686425" y="8669338"/>
            <a:ext cx="782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en-US" altLang="en-US" sz="1200" smtClean="0"/>
              <a:t>Page </a:t>
            </a:r>
            <a:fld id="{5628F0B8-AC6E-4C72-9E7B-744CBFC5B1FC}" type="slidenum">
              <a:rPr lang="en-US" altLang="en-US" sz="1200" smtClean="0"/>
              <a:pPr>
                <a:defRPr/>
              </a:pPr>
              <a:t>‹#›</a:t>
            </a:fld>
            <a:endParaRPr lang="en-US" altLang="en-US" sz="1200" smtClean="0"/>
          </a:p>
        </p:txBody>
      </p:sp>
      <p:sp>
        <p:nvSpPr>
          <p:cNvPr id="13320" name="Rectangle 8"/>
          <p:cNvSpPr>
            <a:spLocks noChangeArrowheads="1"/>
          </p:cNvSpPr>
          <p:nvPr/>
        </p:nvSpPr>
        <p:spPr bwMode="auto">
          <a:xfrm>
            <a:off x="1139825" y="228600"/>
            <a:ext cx="4718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715" tIns="46858" rIns="93715" bIns="46858">
            <a:spAutoFit/>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defRPr/>
            </a:pPr>
            <a:r>
              <a:rPr lang="ja-JP" altLang="en-US" sz="1800" smtClean="0"/>
              <a:t>“</a:t>
            </a:r>
            <a:r>
              <a:rPr lang="en-US" altLang="ja-JP" sz="1800" smtClean="0"/>
              <a:t>Whirled White Web</a:t>
            </a:r>
            <a:r>
              <a:rPr lang="ja-JP" altLang="en-US" sz="1800" smtClean="0"/>
              <a:t>”</a:t>
            </a:r>
            <a:r>
              <a:rPr lang="en-US" altLang="ja-JP" sz="1800" smtClean="0"/>
              <a:t> – Art and Math in Snow</a:t>
            </a:r>
            <a:endParaRPr lang="en-US" altLang="en-US" sz="1800" smtClean="0"/>
          </a:p>
        </p:txBody>
      </p:sp>
    </p:spTree>
    <p:extLst>
      <p:ext uri="{BB962C8B-B14F-4D97-AF65-F5344CB8AC3E}">
        <p14:creationId xmlns:p14="http://schemas.microsoft.com/office/powerpoint/2010/main" val="2431476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l" defTabSz="930275">
              <a:defRPr sz="1000" i="1">
                <a:latin typeface="Times New Roman" pitchFamily="-12" charset="0"/>
                <a:ea typeface="+mn-ea"/>
                <a:cs typeface="+mn-cs"/>
              </a:defRPr>
            </a:lvl1pPr>
          </a:lstStyle>
          <a:p>
            <a:pPr>
              <a:defRPr/>
            </a:pPr>
            <a:r>
              <a:rPr lang="en-US"/>
              <a:t>Granada 2003</a:t>
            </a:r>
          </a:p>
        </p:txBody>
      </p:sp>
      <p:sp>
        <p:nvSpPr>
          <p:cNvPr id="2051"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19390" tIns="0" rIns="19390" bIns="0" numCol="1" anchor="t" anchorCtr="0" compatLnSpc="1">
            <a:prstTxWarp prst="textNoShape">
              <a:avLst/>
            </a:prstTxWarp>
          </a:bodyPr>
          <a:lstStyle>
            <a:lvl1pPr algn="r" defTabSz="930275">
              <a:defRPr sz="1000" i="1">
                <a:latin typeface="Times New Roman" pitchFamily="-12"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l" defTabSz="930275">
              <a:defRPr sz="1000" i="1">
                <a:latin typeface="Times New Roman" pitchFamily="-12"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65575" y="8807450"/>
            <a:ext cx="3032125" cy="463550"/>
          </a:xfrm>
          <a:prstGeom prst="rect">
            <a:avLst/>
          </a:prstGeom>
          <a:noFill/>
          <a:ln w="9525">
            <a:noFill/>
            <a:miter lim="800000"/>
            <a:headEnd/>
            <a:tailEnd/>
          </a:ln>
          <a:effectLst/>
        </p:spPr>
        <p:txBody>
          <a:bodyPr vert="horz" wrap="square" lIns="19390" tIns="0" rIns="19390" bIns="0" numCol="1" anchor="b" anchorCtr="0" compatLnSpc="1">
            <a:prstTxWarp prst="textNoShape">
              <a:avLst/>
            </a:prstTxWarp>
          </a:bodyPr>
          <a:lstStyle>
            <a:lvl1pPr algn="r" defTabSz="930275">
              <a:defRPr sz="1000" i="1" smtClean="0">
                <a:latin typeface="Times New Roman" panose="02020603050405020304" pitchFamily="18" charset="0"/>
              </a:defRPr>
            </a:lvl1pPr>
          </a:lstStyle>
          <a:p>
            <a:pPr>
              <a:defRPr/>
            </a:pPr>
            <a:fld id="{A525FD8F-04C1-44B7-86E4-D74DD7919BC0}" type="slidenum">
              <a:rPr lang="en-US" altLang="en-US"/>
              <a:pPr>
                <a:defRPr/>
              </a:pPr>
              <a:t>‹#›</a:t>
            </a:fld>
            <a:endParaRPr lang="en-US" altLang="en-US"/>
          </a:p>
        </p:txBody>
      </p:sp>
      <p:sp>
        <p:nvSpPr>
          <p:cNvPr id="2054" name="Rectangle 6"/>
          <p:cNvSpPr>
            <a:spLocks noGrp="1" noRot="1" noChangeAspect="1" noChangeArrowheads="1" noTextEdit="1"/>
          </p:cNvSpPr>
          <p:nvPr>
            <p:ph type="sldImg" idx="2"/>
          </p:nvPr>
        </p:nvSpPr>
        <p:spPr bwMode="auto">
          <a:xfrm>
            <a:off x="1190625" y="701675"/>
            <a:ext cx="4616450" cy="3462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5" name="Rectangle 7"/>
          <p:cNvSpPr>
            <a:spLocks noGrp="1" noChangeArrowheads="1"/>
          </p:cNvSpPr>
          <p:nvPr>
            <p:ph type="body" sz="quarter" idx="3"/>
          </p:nvPr>
        </p:nvSpPr>
        <p:spPr bwMode="auto">
          <a:xfrm>
            <a:off x="933450" y="4403725"/>
            <a:ext cx="5130800" cy="4171950"/>
          </a:xfrm>
          <a:prstGeom prst="rect">
            <a:avLst/>
          </a:prstGeom>
          <a:noFill/>
          <a:ln w="9525">
            <a:noFill/>
            <a:miter lim="800000"/>
            <a:headEnd/>
            <a:tailEnd/>
          </a:ln>
          <a:effectLst/>
        </p:spPr>
        <p:txBody>
          <a:bodyPr vert="horz" wrap="square" lIns="93715" tIns="46858" rIns="93715" bIns="4685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3672" name="Rectangle 8"/>
          <p:cNvSpPr>
            <a:spLocks noChangeArrowheads="1"/>
          </p:cNvSpPr>
          <p:nvPr/>
        </p:nvSpPr>
        <p:spPr bwMode="auto">
          <a:xfrm>
            <a:off x="1898650" y="304800"/>
            <a:ext cx="2946400" cy="369888"/>
          </a:xfrm>
          <a:prstGeom prst="rect">
            <a:avLst/>
          </a:prstGeom>
          <a:noFill/>
          <a:ln>
            <a:noFill/>
          </a:ln>
          <a:extLst/>
        </p:spPr>
        <p:txBody>
          <a:bodyPr wrap="none" lIns="93715" tIns="46858" rIns="93715" bIns="46858">
            <a:spAutoFit/>
          </a:bodyPr>
          <a:lstStyle>
            <a:lvl1pPr defTabSz="930275">
              <a:defRPr sz="2800">
                <a:solidFill>
                  <a:schemeClr val="tx1"/>
                </a:solidFill>
                <a:latin typeface="Arial" pitchFamily="34" charset="0"/>
                <a:ea typeface="ＭＳ Ｐゴシック" pitchFamily="34" charset="-128"/>
              </a:defRPr>
            </a:lvl1pPr>
            <a:lvl2pPr marL="742950" indent="-285750" defTabSz="930275">
              <a:defRPr sz="2800">
                <a:solidFill>
                  <a:schemeClr val="tx1"/>
                </a:solidFill>
                <a:latin typeface="Arial" pitchFamily="34" charset="0"/>
                <a:ea typeface="ＭＳ Ｐゴシック" pitchFamily="34" charset="-128"/>
              </a:defRPr>
            </a:lvl2pPr>
            <a:lvl3pPr marL="1143000" indent="-228600" defTabSz="930275">
              <a:defRPr sz="2800">
                <a:solidFill>
                  <a:schemeClr val="tx1"/>
                </a:solidFill>
                <a:latin typeface="Arial" pitchFamily="34" charset="0"/>
                <a:ea typeface="ＭＳ Ｐゴシック" pitchFamily="34" charset="-128"/>
              </a:defRPr>
            </a:lvl3pPr>
            <a:lvl4pPr marL="1600200" indent="-228600" defTabSz="930275">
              <a:defRPr sz="2800">
                <a:solidFill>
                  <a:schemeClr val="tx1"/>
                </a:solidFill>
                <a:latin typeface="Arial" pitchFamily="34" charset="0"/>
                <a:ea typeface="ＭＳ Ｐゴシック" pitchFamily="34" charset="-128"/>
              </a:defRPr>
            </a:lvl4pPr>
            <a:lvl5pPr marL="2057400" indent="-228600" defTabSz="930275">
              <a:defRPr sz="2800">
                <a:solidFill>
                  <a:schemeClr val="tx1"/>
                </a:solidFill>
                <a:latin typeface="Arial" pitchFamily="34" charset="0"/>
                <a:ea typeface="ＭＳ Ｐゴシック" pitchFamily="34" charset="-128"/>
              </a:defRPr>
            </a:lvl5pPr>
            <a:lvl6pPr marL="2514600" indent="-228600" algn="ctr" defTabSz="930275"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algn="ctr" defTabSz="930275"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algn="ctr" defTabSz="930275"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algn="ctr" defTabSz="930275"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a:defRPr/>
            </a:pPr>
            <a:r>
              <a:rPr lang="en-US" altLang="en-US" sz="1800" smtClean="0"/>
              <a:t>AAAS 2001, San Francisco</a:t>
            </a:r>
          </a:p>
        </p:txBody>
      </p:sp>
    </p:spTree>
    <p:extLst>
      <p:ext uri="{BB962C8B-B14F-4D97-AF65-F5344CB8AC3E}">
        <p14:creationId xmlns:p14="http://schemas.microsoft.com/office/powerpoint/2010/main" val="593568253"/>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512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2463F9D-A3B5-4F26-B24B-C4EAAD4FF608}" type="slidenum">
              <a:rPr lang="en-US" altLang="en-US" sz="1000">
                <a:latin typeface="Times New Roman" panose="02020603050405020304" pitchFamily="18" charset="0"/>
              </a:rPr>
              <a:pPr/>
              <a:t>1</a:t>
            </a:fld>
            <a:endParaRPr lang="en-US" altLang="en-US" sz="1000">
              <a:latin typeface="Times New Roman" panose="02020603050405020304" pitchFamily="18" charset="0"/>
            </a:endParaRPr>
          </a:p>
        </p:txBody>
      </p:sp>
      <p:sp>
        <p:nvSpPr>
          <p:cNvPr id="5124" name="Rectangle 2"/>
          <p:cNvSpPr>
            <a:spLocks noGrp="1" noRot="1" noChangeAspect="1" noChangeArrowheads="1" noTextEdit="1"/>
          </p:cNvSpPr>
          <p:nvPr>
            <p:ph type="sldImg"/>
          </p:nvPr>
        </p:nvSpPr>
        <p:spPr>
          <a:ln cap="flat"/>
        </p:spPr>
      </p:sp>
      <p:sp>
        <p:nvSpPr>
          <p:cNvPr id="5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title of my presentation today: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 grew up in Basel, CH,</a:t>
            </a:r>
          </a:p>
          <a:p>
            <a:r>
              <a:rPr lang="en-US" altLang="en-US" smtClean="0">
                <a:latin typeface="Arial" panose="020B0604020202020204" pitchFamily="34" charset="0"/>
              </a:rPr>
              <a:t>&gt;&gt;&gt; where I attended the M N G  (a high school with emphasis in math and science).</a:t>
            </a:r>
          </a:p>
          <a:p>
            <a:r>
              <a:rPr lang="en-US" altLang="en-US" smtClean="0">
                <a:latin typeface="Arial" panose="020B0604020202020204" pitchFamily="34" charset="0"/>
              </a:rPr>
              <a:t>&gt;&gt;&gt; During my university years I heard my math lectures in this 500 year old institute, where many famous mathematicians have lectured:</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71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5CE40A3-905C-4685-82F7-FDEA09D13C85}" type="slidenum">
              <a:rPr lang="en-US" altLang="en-US" sz="1000">
                <a:latin typeface="Times New Roman" panose="02020603050405020304" pitchFamily="18" charset="0"/>
              </a:rPr>
              <a:pPr/>
              <a:t>2</a:t>
            </a:fld>
            <a:endParaRPr lang="en-US" altLang="en-US" sz="10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such as Jakob Bernoulli, or . .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92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7D3725F-79FD-4537-A171-1EA36D8F27EC}" type="slidenum">
              <a:rPr lang="en-US" altLang="en-US" sz="1000">
                <a:latin typeface="Times New Roman" panose="02020603050405020304" pitchFamily="18" charset="0"/>
              </a:rPr>
              <a:pPr/>
              <a:t>3</a:t>
            </a:fld>
            <a:endParaRPr lang="en-US" altLang="en-US" sz="100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 or Leonhard Euler.</a:t>
            </a:r>
          </a:p>
          <a:p>
            <a:endParaRPr lang="en-US" altLang="en-US" smtClean="0">
              <a:latin typeface="Arial" panose="020B0604020202020204" pitchFamily="34" charset="0"/>
            </a:endParaRPr>
          </a:p>
          <a:p>
            <a:r>
              <a:rPr lang="en-US" altLang="en-US" smtClean="0">
                <a:latin typeface="Arial" panose="020B0604020202020204" pitchFamily="34" charset="0"/>
              </a:rPr>
              <a:t>From an early age on I was fascinated with numbers …</a:t>
            </a:r>
          </a:p>
          <a:p>
            <a:endParaRPr lang="en-US" altLang="en-US"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2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7813CD6-AE95-4A2B-B22B-4AEDF34AD3CF}" type="slidenum">
              <a:rPr lang="en-US" altLang="en-US" sz="1000">
                <a:latin typeface="Times New Roman" panose="02020603050405020304" pitchFamily="18" charset="0"/>
              </a:rPr>
              <a:pPr/>
              <a:t>4</a:t>
            </a:fld>
            <a:endParaRPr lang="en-US" altLang="en-US" sz="100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t>ISAMA 2004</a:t>
            </a:r>
          </a:p>
        </p:txBody>
      </p:sp>
      <p:sp>
        <p:nvSpPr>
          <p:cNvPr id="13315"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346C0C1-DAB4-4E47-8241-56E7538A450E}" type="slidenum">
              <a:rPr lang="en-US" altLang="en-US" sz="1000">
                <a:latin typeface="Times New Roman" panose="02020603050405020304" pitchFamily="18" charset="0"/>
              </a:rPr>
              <a:pPr/>
              <a:t>5</a:t>
            </a:fld>
            <a:endParaRPr lang="en-US" altLang="en-US" sz="1000">
              <a:latin typeface="Times New Roman" panose="02020603050405020304" pitchFamily="18" charset="0"/>
            </a:endParaRPr>
          </a:p>
        </p:txBody>
      </p:sp>
      <p:sp>
        <p:nvSpPr>
          <p:cNvPr id="13316" name="Rectangle 2"/>
          <p:cNvSpPr>
            <a:spLocks noGrp="1" noRot="1" noChangeAspect="1" noChangeArrowheads="1" noTextEdit="1"/>
          </p:cNvSpPr>
          <p:nvPr>
            <p:ph type="sldImg"/>
          </p:nvPr>
        </p:nvSpPr>
        <p:spPr>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during high-school I fell in love with geometry.</a:t>
            </a:r>
          </a:p>
          <a:p>
            <a:r>
              <a:rPr lang="en-US" altLang="en-US" dirty="0" smtClean="0">
                <a:latin typeface="Arial" panose="020B0604020202020204" pitchFamily="34" charset="0"/>
              </a:rPr>
              <a:t>In 11</a:t>
            </a:r>
            <a:r>
              <a:rPr lang="en-US" altLang="en-US" baseline="30000" dirty="0" smtClean="0">
                <a:latin typeface="Arial" panose="020B0604020202020204" pitchFamily="34" charset="0"/>
              </a:rPr>
              <a:t>th</a:t>
            </a:r>
            <a:r>
              <a:rPr lang="en-US" altLang="en-US" dirty="0" smtClean="0">
                <a:latin typeface="Arial" panose="020B0604020202020204" pitchFamily="34" charset="0"/>
              </a:rPr>
              <a:t> grade we had a subject called Descriptive Geometry, where we constructed the intersection lines between two cylinders. -- I thought that this was very cool </a:t>
            </a:r>
            <a:r>
              <a:rPr lang="en-US" altLang="ja-JP" dirty="0" smtClean="0">
                <a:latin typeface="Arial" panose="020B0604020202020204" pitchFamily="34" charset="0"/>
              </a:rPr>
              <a:t>stuff!</a:t>
            </a:r>
          </a:p>
          <a:p>
            <a:r>
              <a:rPr lang="en-US" altLang="ja-JP" dirty="0" smtClean="0">
                <a:latin typeface="Arial" panose="020B0604020202020204" pitchFamily="34" charset="0"/>
              </a:rPr>
              <a:t>===</a:t>
            </a:r>
          </a:p>
          <a:p>
            <a:endParaRPr lang="en-US" altLang="ja-JP" dirty="0" smtClean="0">
              <a:latin typeface="Arial" panose="020B0604020202020204" pitchFamily="34" charset="0"/>
            </a:endParaRPr>
          </a:p>
          <a:p>
            <a:r>
              <a:rPr lang="en-US" altLang="en-US" dirty="0" smtClean="0">
                <a:latin typeface="Arial" panose="020B0604020202020204" pitchFamily="34" charset="0"/>
              </a:rPr>
              <a:t>By the end of high-school my focus was on Geometry and Physics, in particular Optics, which has a lot to do with geometry! -- So I majored in Experimental Physics.</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1536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AC6C2C9-0FCF-4177-864A-6F221295468C}" type="slidenum">
              <a:rPr lang="en-US" altLang="en-US" sz="1000">
                <a:latin typeface="Times New Roman" panose="02020603050405020304" pitchFamily="18" charset="0"/>
              </a:rPr>
              <a:pPr/>
              <a:t>6</a:t>
            </a:fld>
            <a:endParaRPr lang="en-US" altLang="en-US" sz="1000">
              <a:latin typeface="Times New Roman" panose="02020603050405020304" pitchFamily="18" charset="0"/>
            </a:endParaRPr>
          </a:p>
        </p:txBody>
      </p:sp>
      <p:sp>
        <p:nvSpPr>
          <p:cNvPr id="15364" name="Rectangle 2"/>
          <p:cNvSpPr>
            <a:spLocks noGrp="1" noRot="1" noChangeAspect="1" noChangeArrowheads="1" noTextEdit="1"/>
          </p:cNvSpPr>
          <p:nvPr>
            <p:ph type="sldImg"/>
          </p:nvPr>
        </p:nvSpPr>
        <p:spPr>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a:lstStyle/>
          <a:p>
            <a:r>
              <a:rPr lang="en-US" altLang="en-US" smtClean="0">
                <a:latin typeface="Arial" panose="020B0604020202020204" pitchFamily="34" charset="0"/>
              </a:rPr>
              <a:t>And I love to design and build things!</a:t>
            </a:r>
          </a:p>
          <a:p>
            <a:r>
              <a:rPr lang="en-US" altLang="en-US" smtClean="0">
                <a:latin typeface="Arial" panose="020B0604020202020204" pitchFamily="34" charset="0"/>
              </a:rPr>
              <a:t>During the last 40 years, I have been fortunate to be associated with many challenging design projects that involved nifty geometry problems, such as . . .</a:t>
            </a:r>
          </a:p>
          <a:p>
            <a:endParaRPr lang="en-US" altLang="en-US" smtClean="0">
              <a:latin typeface="Arial" panose="020B0604020202020204" pitchFamily="34" charset="0"/>
            </a:endParaRPr>
          </a:p>
          <a:p>
            <a:r>
              <a:rPr lang="en-US" altLang="en-US" smtClean="0">
                <a:latin typeface="Arial" panose="020B0604020202020204" pitchFamily="34" charset="0"/>
              </a:rPr>
              <a:t>&gt;&gt;&gt; More recently: I have started to work with artists and with mathematicians.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 results are some mathematical visualization models and a few large sculptures</a:t>
            </a:r>
            <a:r>
              <a:rPr lang="en-US" altLang="en-US" baseline="0" dirty="0" smtClean="0">
                <a:latin typeface="Arial" panose="020B0604020202020204" pitchFamily="34" charset="0"/>
              </a:rPr>
              <a:t> which will be the focus of my presentation today.</a:t>
            </a:r>
          </a:p>
          <a:p>
            <a:r>
              <a:rPr lang="en-US" altLang="en-US" baseline="0" dirty="0" smtClean="0">
                <a:latin typeface="Arial" panose="020B0604020202020204" pitchFamily="34" charset="0"/>
              </a:rPr>
              <a:t>…</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r>
              <a:rPr lang="en-US" altLang="en-US" dirty="0" smtClean="0">
                <a:latin typeface="Arial" panose="020B0604020202020204" pitchFamily="34" charset="0"/>
              </a:rPr>
              <a:t>Top-left is a 3D Hilbert cube with 512 “</a:t>
            </a:r>
            <a:r>
              <a:rPr lang="en-US" altLang="ja-JP" dirty="0" smtClean="0">
                <a:latin typeface="Arial" panose="020B0604020202020204" pitchFamily="34" charset="0"/>
              </a:rPr>
              <a:t>elbows</a:t>
            </a:r>
            <a:r>
              <a:rPr lang="en-US" altLang="en-US" dirty="0" smtClean="0">
                <a:latin typeface="Arial" panose="020B0604020202020204" pitchFamily="34" charset="0"/>
              </a:rPr>
              <a:t>”</a:t>
            </a:r>
            <a:r>
              <a:rPr lang="en-US" altLang="ja-JP" dirty="0" smtClean="0">
                <a:latin typeface="Arial" panose="020B0604020202020204" pitchFamily="34" charset="0"/>
              </a:rPr>
              <a:t>. Top right is a special Klein bottle which I will explain later. And I could do all these fun things while teaching my regular classes and often integrate some of the necessary design work with some of the classes I taught.  I consider this to be a very fortunate situation.  </a:t>
            </a:r>
          </a:p>
          <a:p>
            <a:r>
              <a:rPr lang="en-US" altLang="en-US" dirty="0" smtClean="0">
                <a:latin typeface="Arial" panose="020B0604020202020204" pitchFamily="34" charset="0"/>
              </a:rPr>
              <a:t>The two sculptures at the bottom came out of my collaboration with Brent Collins…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74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9DFD5B8-BD49-4353-BF65-F89A6236C2F8}" type="slidenum">
              <a:rPr lang="en-US" altLang="en-US" sz="1000">
                <a:latin typeface="Times New Roman" panose="02020603050405020304" pitchFamily="18" charset="0"/>
              </a:rPr>
              <a:pPr/>
              <a:t>7</a:t>
            </a:fld>
            <a:endParaRPr lang="en-US" altLang="en-US" sz="100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19459"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62AC35C-781E-47C5-8D1F-BD1F3F724AE7}" type="slidenum">
              <a:rPr lang="en-US" altLang="en-US" sz="1000">
                <a:latin typeface="Times New Roman" panose="02020603050405020304" pitchFamily="18" charset="0"/>
              </a:rPr>
              <a:pPr/>
              <a:t>8</a:t>
            </a:fld>
            <a:endParaRPr lang="en-US" altLang="en-US" sz="1000">
              <a:latin typeface="Times New Roman" panose="02020603050405020304" pitchFamily="18" charset="0"/>
            </a:endParaRPr>
          </a:p>
        </p:txBody>
      </p:sp>
      <p:sp>
        <p:nvSpPr>
          <p:cNvPr id="19460" name="Rectangle 2"/>
          <p:cNvSpPr>
            <a:spLocks noGrp="1" noRot="1" noChangeAspect="1" noChangeArrowheads="1" noTextEdit="1"/>
          </p:cNvSpPr>
          <p:nvPr>
            <p:ph type="sldImg"/>
          </p:nvPr>
        </p:nvSpPr>
        <p:spPr>
          <a:ln/>
        </p:spPr>
      </p:sp>
      <p:sp>
        <p:nvSpPr>
          <p:cNvPr id="19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Much of this happened after I had</a:t>
            </a:r>
            <a:r>
              <a:rPr lang="en-US" altLang="en-US" baseline="0" dirty="0" smtClean="0">
                <a:latin typeface="Arial" panose="020B0604020202020204" pitchFamily="34" charset="0"/>
              </a:rPr>
              <a:t> started to collaborate with Brent Collins in 1994.</a:t>
            </a:r>
            <a:endParaRPr lang="en-US" altLang="en-US" dirty="0" smtClean="0">
              <a:latin typeface="Arial" panose="020B0604020202020204" pitchFamily="34" charset="0"/>
            </a:endParaRPr>
          </a:p>
          <a:p>
            <a:r>
              <a:rPr lang="en-US" altLang="en-US" dirty="0" smtClean="0">
                <a:latin typeface="Arial" panose="020B0604020202020204" pitchFamily="34" charset="0"/>
              </a:rPr>
              <a:t>Brent is a wood sculptor, living on Gower MO, out in nowhere, about half an hour north of Kansas City. </a:t>
            </a:r>
          </a:p>
          <a:p>
            <a:r>
              <a:rPr lang="en-US" altLang="en-US" dirty="0" smtClean="0">
                <a:latin typeface="Arial" panose="020B0604020202020204" pitchFamily="34" charset="0"/>
              </a:rPr>
              <a:t>Here you can see him holding up Hyperbolic Hexagon II – our very first collaborative piece.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1507"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12B9C64-7B5C-4048-AA57-9018EDA38C55}" type="slidenum">
              <a:rPr lang="en-US" altLang="en-US" sz="1000">
                <a:latin typeface="Times New Roman" panose="02020603050405020304" pitchFamily="18" charset="0"/>
              </a:rPr>
              <a:pPr/>
              <a:t>9</a:t>
            </a:fld>
            <a:endParaRPr lang="en-US" altLang="en-US" sz="1000">
              <a:latin typeface="Times New Roman" panose="02020603050405020304" pitchFamily="18" charset="0"/>
            </a:endParaRPr>
          </a:p>
        </p:txBody>
      </p:sp>
      <p:sp>
        <p:nvSpPr>
          <p:cNvPr id="21508" name="Rectangle 2"/>
          <p:cNvSpPr>
            <a:spLocks noGrp="1" noRot="1" noChangeAspect="1" noChangeArrowheads="1" noTextEdit="1"/>
          </p:cNvSpPr>
          <p:nvPr>
            <p:ph type="sldImg"/>
          </p:nvPr>
        </p:nvSpPr>
        <p:spPr>
          <a:ln/>
        </p:spPr>
      </p:sp>
      <p:sp>
        <p:nvSpPr>
          <p:cNvPr id="21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Brent Collins has no mathematical training. He does not use computers; he works with rulers and compasses</a:t>
            </a:r>
            <a:r>
              <a:rPr lang="en-US" altLang="en-US" baseline="0" dirty="0" smtClean="0">
                <a:latin typeface="Arial" panose="020B0604020202020204" pitchFamily="34" charset="0"/>
              </a:rPr>
              <a:t> and with his exceptional sense for beautiful 3D shapes.</a:t>
            </a:r>
            <a:endParaRPr lang="en-US" altLang="en-US" dirty="0" smtClean="0">
              <a:latin typeface="Arial" panose="020B0604020202020204" pitchFamily="34" charset="0"/>
            </a:endParaRPr>
          </a:p>
          <a:p>
            <a:r>
              <a:rPr lang="en-US" altLang="en-US" dirty="0" smtClean="0">
                <a:latin typeface="Arial" panose="020B0604020202020204" pitchFamily="34" charset="0"/>
              </a:rPr>
              <a:t>These are the kinds of sculptures that he had created a few years before we got in contact.</a:t>
            </a:r>
          </a:p>
          <a:p>
            <a:r>
              <a:rPr lang="en-US" altLang="en-US" dirty="0" smtClean="0">
                <a:latin typeface="Arial" panose="020B0604020202020204" pitchFamily="34" charset="0"/>
              </a:rPr>
              <a:t>A characteristic</a:t>
            </a:r>
            <a:r>
              <a:rPr lang="en-US" altLang="en-US" baseline="0" dirty="0" smtClean="0">
                <a:latin typeface="Arial" panose="020B0604020202020204" pitchFamily="34" charset="0"/>
              </a:rPr>
              <a:t> of all of these totem poles is an </a:t>
            </a:r>
            <a:r>
              <a:rPr lang="en-US" altLang="en-US" dirty="0" smtClean="0">
                <a:latin typeface="Arial" panose="020B0604020202020204" pitchFamily="34" charset="0"/>
              </a:rPr>
              <a:t>intricate composition of tunnels and saddles.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article in a special issue of</a:t>
            </a:r>
            <a:r>
              <a:rPr lang="en-US" baseline="0" dirty="0" smtClean="0"/>
              <a:t> Leonardo </a:t>
            </a:r>
            <a:r>
              <a:rPr lang="en-US" baseline="0" dirty="0" smtClean="0"/>
              <a:t>in 1992 made </a:t>
            </a:r>
            <a:r>
              <a:rPr lang="en-US" baseline="0" dirty="0" smtClean="0"/>
              <a:t>me first aware of the existence of Brent Collins.</a:t>
            </a:r>
          </a:p>
          <a:p>
            <a:r>
              <a:rPr lang="en-US" altLang="en-US" dirty="0" smtClean="0">
                <a:latin typeface="Arial" panose="020B0604020202020204" pitchFamily="34" charset="0"/>
              </a:rPr>
              <a:t>George Francis is a mathematics professor at the University of Illinois.  In this article he points out</a:t>
            </a:r>
            <a:r>
              <a:rPr lang="en-US" altLang="en-US" baseline="0" dirty="0" smtClean="0">
                <a:latin typeface="Arial" charset="0"/>
              </a:rPr>
              <a:t> </a:t>
            </a:r>
            <a:r>
              <a:rPr lang="en-US" baseline="0" dirty="0" smtClean="0"/>
              <a:t>that many of the shapes that Brent creates are closely related to minimal surfaces – the shapes that soap films assume when they are suspended in a wire frame.</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10</a:t>
            </a:fld>
            <a:endParaRPr lang="en-US" altLang="en-US"/>
          </a:p>
        </p:txBody>
      </p:sp>
    </p:spTree>
    <p:extLst>
      <p:ext uri="{BB962C8B-B14F-4D97-AF65-F5344CB8AC3E}">
        <p14:creationId xmlns:p14="http://schemas.microsoft.com/office/powerpoint/2010/main" val="2075629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you can see such a surface</a:t>
            </a:r>
            <a:r>
              <a:rPr lang="en-US" altLang="en-US" baseline="0" dirty="0" smtClean="0">
                <a:latin typeface="Arial" panose="020B0604020202020204" pitchFamily="34" charset="0"/>
              </a:rPr>
              <a:t> suspended in an 8-crossing wire-knot.</a:t>
            </a:r>
            <a:endParaRPr lang="en-US" altLang="en-US" dirty="0" smtClean="0">
              <a:latin typeface="Arial" panose="020B0604020202020204" pitchFamily="34" charset="0"/>
            </a:endParaRPr>
          </a:p>
          <a:p>
            <a:r>
              <a:rPr lang="en-US" altLang="en-US" dirty="0" smtClean="0">
                <a:latin typeface="Arial" panose="020B0604020202020204" pitchFamily="34" charset="0"/>
              </a:rPr>
              <a:t>Brent is inspired by what he sees in nature and then intuitively integrates such shapes</a:t>
            </a:r>
            <a:r>
              <a:rPr lang="en-US" altLang="en-US" baseline="0" dirty="0" smtClean="0">
                <a:latin typeface="Arial" panose="020B0604020202020204" pitchFamily="34" charset="0"/>
              </a:rPr>
              <a:t> into his work.</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355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B58316D-ACB9-435B-ADAC-D80BBB950B4C}" type="slidenum">
              <a:rPr lang="en-US" altLang="en-US" sz="1000">
                <a:latin typeface="Times New Roman" panose="02020603050405020304" pitchFamily="18" charset="0"/>
              </a:rPr>
              <a:pPr/>
              <a:t>11</a:t>
            </a:fld>
            <a:endParaRPr lang="en-US" altLang="en-US" sz="100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ltLang="en-US"/>
              <a:t>ISAMA 2004</a:t>
            </a:r>
          </a:p>
        </p:txBody>
      </p:sp>
      <p:sp>
        <p:nvSpPr>
          <p:cNvPr id="2560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59A7BAF-5876-42FD-AF00-79E580AD2C63}" type="slidenum">
              <a:rPr lang="en-US" altLang="en-US" sz="1000">
                <a:latin typeface="Times New Roman" panose="02020603050405020304" pitchFamily="18" charset="0"/>
              </a:rPr>
              <a:pPr/>
              <a:t>12</a:t>
            </a:fld>
            <a:endParaRPr lang="en-US" altLang="en-US" sz="1000">
              <a:latin typeface="Times New Roman" panose="02020603050405020304" pitchFamily="18" charset="0"/>
            </a:endParaRPr>
          </a:p>
        </p:txBody>
      </p:sp>
      <p:sp>
        <p:nvSpPr>
          <p:cNvPr id="25604" name="Rectangle 2"/>
          <p:cNvSpPr>
            <a:spLocks noGrp="1" noRot="1" noChangeAspect="1" noChangeArrowheads="1" noTextEdit="1"/>
          </p:cNvSpPr>
          <p:nvPr>
            <p:ph type="sldImg"/>
          </p:nvPr>
        </p:nvSpPr>
        <p:spPr>
          <a:solidFill>
            <a:srgbClr val="FFFFFF"/>
          </a:solidFill>
          <a:ln/>
        </p:spPr>
      </p:sp>
      <p:sp>
        <p:nvSpPr>
          <p:cNvPr id="25605"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Arial" panose="020B0604020202020204" pitchFamily="34" charset="0"/>
              </a:rPr>
              <a:t>Of special significance in this context is the classical minimal surface discovered by Heinrich </a:t>
            </a:r>
            <a:r>
              <a:rPr lang="en-US" altLang="en-US" dirty="0" err="1" smtClean="0">
                <a:latin typeface="Arial" panose="020B0604020202020204" pitchFamily="34" charset="0"/>
              </a:rPr>
              <a:t>Scherk</a:t>
            </a:r>
            <a:r>
              <a:rPr lang="en-US" altLang="en-US" dirty="0" smtClean="0">
                <a:latin typeface="Arial" panose="020B0604020202020204" pitchFamily="34" charset="0"/>
              </a:rPr>
              <a:t> in 1834.  It is formed by two planes intersecting in the z-axis and being penetrated by an infinite series of </a:t>
            </a:r>
            <a:r>
              <a:rPr lang="en-US" altLang="en-US" dirty="0" err="1" smtClean="0">
                <a:latin typeface="Arial" panose="020B0604020202020204" pitchFamily="34" charset="0"/>
              </a:rPr>
              <a:t>criss-crossing</a:t>
            </a:r>
            <a:r>
              <a:rPr lang="en-US" altLang="en-US" dirty="0" smtClean="0">
                <a:latin typeface="Arial" panose="020B0604020202020204" pitchFamily="34" charset="0"/>
              </a:rPr>
              <a:t> tunnels with smooth saddles between them.</a:t>
            </a:r>
          </a:p>
          <a:p>
            <a:r>
              <a:rPr lang="en-US" altLang="en-US" dirty="0" smtClean="0">
                <a:latin typeface="Arial" panose="020B0604020202020204" pitchFamily="34" charset="0"/>
              </a:rPr>
              <a:t>Only the central portion is artistically interesting, because the four flanges go off to infinity and become flat and rather boring.  This central part I call a “</a:t>
            </a:r>
            <a:r>
              <a:rPr lang="en-US" altLang="ja-JP" dirty="0" err="1" smtClean="0">
                <a:latin typeface="Arial" panose="020B0604020202020204" pitchFamily="34" charset="0"/>
              </a:rPr>
              <a:t>Scherk</a:t>
            </a:r>
            <a:r>
              <a:rPr lang="en-US" altLang="ja-JP" dirty="0" smtClean="0">
                <a:latin typeface="Arial" panose="020B0604020202020204" pitchFamily="34" charset="0"/>
              </a:rPr>
              <a:t> Tower</a:t>
            </a:r>
            <a:r>
              <a:rPr lang="en-US" altLang="en-US" dirty="0" smtClean="0">
                <a:latin typeface="Arial" panose="020B0604020202020204" pitchFamily="34" charset="0"/>
              </a:rPr>
              <a:t>”</a:t>
            </a:r>
            <a:r>
              <a:rPr lang="en-US" altLang="ja-JP" dirty="0" smtClean="0">
                <a:latin typeface="Arial" panose="020B0604020202020204" pitchFamily="34" charset="0"/>
              </a:rPr>
              <a:t>.</a:t>
            </a:r>
            <a:endParaRPr lang="en-US" altLang="en-US" dirty="0" smtClean="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7651"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894EACD-1187-4DD4-B867-9EDB1C1A789F}" type="slidenum">
              <a:rPr lang="en-US" altLang="en-US" sz="1000">
                <a:latin typeface="Times New Roman" panose="02020603050405020304" pitchFamily="18" charset="0"/>
              </a:rPr>
              <a:pPr/>
              <a:t>13</a:t>
            </a:fld>
            <a:endParaRPr lang="en-US" altLang="en-US" sz="1000">
              <a:latin typeface="Times New Roman" panose="02020603050405020304" pitchFamily="18" charset="0"/>
            </a:endParaRPr>
          </a:p>
        </p:txBody>
      </p:sp>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smtClean="0">
                <a:latin typeface="Arial" panose="020B0604020202020204" pitchFamily="34" charset="0"/>
              </a:rPr>
              <a:t>In the simplest case, it is composed of simple </a:t>
            </a:r>
            <a:r>
              <a:rPr lang="en-US" altLang="ja-JP" u="sng" dirty="0" smtClean="0">
                <a:latin typeface="Arial" panose="020B0604020202020204" pitchFamily="34" charset="0"/>
              </a:rPr>
              <a:t>biped</a:t>
            </a:r>
            <a:r>
              <a:rPr lang="en-US" altLang="ja-JP" dirty="0" smtClean="0">
                <a:latin typeface="Arial" panose="020B0604020202020204" pitchFamily="34" charset="0"/>
              </a:rPr>
              <a:t> saddles as one would find on the back of a horse.</a:t>
            </a:r>
          </a:p>
          <a:p>
            <a:r>
              <a:rPr lang="en-US" altLang="ja-JP" dirty="0" smtClean="0">
                <a:latin typeface="Arial" panose="020B0604020202020204" pitchFamily="34" charset="0"/>
              </a:rPr>
              <a:t>But the </a:t>
            </a:r>
            <a:r>
              <a:rPr lang="en-US" altLang="ja-JP" dirty="0" err="1" smtClean="0">
                <a:latin typeface="Arial" panose="020B0604020202020204" pitchFamily="34" charset="0"/>
              </a:rPr>
              <a:t>Scherk</a:t>
            </a:r>
            <a:r>
              <a:rPr lang="en-US" altLang="ja-JP" dirty="0" smtClean="0">
                <a:latin typeface="Arial" panose="020B0604020202020204" pitchFamily="34" charset="0"/>
              </a:rPr>
              <a:t> tower can be generalized to saddles of higher order, for instance 3</a:t>
            </a:r>
            <a:r>
              <a:rPr lang="en-US" altLang="ja-JP" baseline="30000" dirty="0" smtClean="0">
                <a:latin typeface="Arial" panose="020B0604020202020204" pitchFamily="34" charset="0"/>
              </a:rPr>
              <a:t>rd</a:t>
            </a:r>
            <a:r>
              <a:rPr lang="en-US" altLang="ja-JP" dirty="0" smtClean="0">
                <a:latin typeface="Arial" panose="020B0604020202020204" pitchFamily="34" charset="0"/>
              </a:rPr>
              <a:t>-order “monkey saddles” with 3 valleys going down (one for the monkey</a:t>
            </a:r>
            <a:r>
              <a:rPr lang="ja-JP" altLang="en-US" dirty="0" smtClean="0">
                <a:latin typeface="Arial" panose="020B0604020202020204" pitchFamily="34" charset="0"/>
              </a:rPr>
              <a:t>’</a:t>
            </a:r>
            <a:r>
              <a:rPr lang="en-US" altLang="ja-JP" dirty="0" smtClean="0">
                <a:latin typeface="Arial" panose="020B0604020202020204" pitchFamily="34" charset="0"/>
              </a:rPr>
              <a:t>s tail) and 3 ridges going up between them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9699"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004F17A-A080-48C7-A6CB-9DB7C775EBC6}" type="slidenum">
              <a:rPr lang="en-US" altLang="en-US" sz="1000">
                <a:latin typeface="Times New Roman" panose="02020603050405020304" pitchFamily="18" charset="0"/>
              </a:rPr>
              <a:pPr/>
              <a:t>14</a:t>
            </a:fld>
            <a:endParaRPr lang="en-US" altLang="en-US" sz="1000">
              <a:latin typeface="Times New Roman" panose="02020603050405020304" pitchFamily="18" charset="0"/>
            </a:endParaRPr>
          </a:p>
        </p:txBody>
      </p:sp>
      <p:sp>
        <p:nvSpPr>
          <p:cNvPr id="29700" name="Rectangle 2"/>
          <p:cNvSpPr>
            <a:spLocks noGrp="1" noRot="1" noChangeAspect="1" noChangeArrowheads="1" noTextEdit="1"/>
          </p:cNvSpPr>
          <p:nvPr>
            <p:ph type="sldImg"/>
          </p:nvPr>
        </p:nvSpPr>
        <p:spPr>
          <a:ln/>
        </p:spPr>
      </p:sp>
      <p:sp>
        <p:nvSpPr>
          <p:cNvPr id="29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now you can take such a </a:t>
            </a:r>
            <a:r>
              <a:rPr lang="en-US" altLang="en-US" dirty="0" err="1" smtClean="0">
                <a:latin typeface="Arial" panose="020B0604020202020204" pitchFamily="34" charset="0"/>
              </a:rPr>
              <a:t>Scherk</a:t>
            </a:r>
            <a:r>
              <a:rPr lang="en-US" altLang="en-US" dirty="0" smtClean="0">
                <a:latin typeface="Arial" panose="020B0604020202020204" pitchFamily="34" charset="0"/>
              </a:rPr>
              <a:t> tower and bend it into a toroidal loop.  If you close it into a straight loop without any twisting, you get the result at top right; – it is nice and symmetrical, but somewhat dull.</a:t>
            </a:r>
          </a:p>
          <a:p>
            <a:r>
              <a:rPr lang="en-US" altLang="en-US" dirty="0" smtClean="0">
                <a:latin typeface="Arial" panose="020B0604020202020204" pitchFamily="34" charset="0"/>
              </a:rPr>
              <a:t>But if we give the tower a longitudinal twist of 180 degrees, as shown on the left, we obtain a less symmetric – but, I believe, more interesting and more dynamic result, shown at the bottom right.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this is the picture that prompted me to pick up the phone and call Brent Collins out of the blue.  We had a very good 45-minute conversation, and this started a 20-year collaboration.</a:t>
            </a:r>
          </a:p>
          <a:p>
            <a:r>
              <a:rPr lang="en-US" altLang="en-US" dirty="0" smtClean="0">
                <a:latin typeface="Arial" panose="020B0604020202020204" pitchFamily="34" charset="0"/>
              </a:rPr>
              <a:t>Brent called this wood sculpture “Hyperbolic Hexagon.”  Because of the article by George Francis, we had a common language to discuss this shape over the phone, where we could not see each other</a:t>
            </a:r>
            <a:r>
              <a:rPr lang="en-US" altLang="en-US" baseline="0" dirty="0" smtClean="0">
                <a:latin typeface="Arial" panose="020B0604020202020204" pitchFamily="34" charset="0"/>
              </a:rPr>
              <a:t> or point to any jointly visible object.  We both readily understood this as a</a:t>
            </a:r>
            <a:r>
              <a:rPr lang="en-US" altLang="en-US" dirty="0" smtClean="0">
                <a:latin typeface="Arial" panose="020B0604020202020204" pitchFamily="34" charset="0"/>
              </a:rPr>
              <a:t> 6-story </a:t>
            </a:r>
            <a:r>
              <a:rPr lang="en-US" altLang="en-US" dirty="0" err="1" smtClean="0">
                <a:latin typeface="Arial" panose="020B0604020202020204" pitchFamily="34" charset="0"/>
              </a:rPr>
              <a:t>Scherk</a:t>
            </a:r>
            <a:r>
              <a:rPr lang="en-US" altLang="en-US" dirty="0" smtClean="0">
                <a:latin typeface="Arial" panose="020B0604020202020204" pitchFamily="34" charset="0"/>
              </a:rPr>
              <a:t> tower closed into a toroidal loop.</a:t>
            </a:r>
          </a:p>
          <a:p>
            <a:r>
              <a:rPr lang="en-US" altLang="en-US" dirty="0" smtClean="0">
                <a:latin typeface="Arial" panose="020B0604020202020204" pitchFamily="34" charset="0"/>
              </a:rPr>
              <a:t>In this first phone conversation, we discussed what might happen if we added a 7</a:t>
            </a:r>
            <a:r>
              <a:rPr lang="en-US" altLang="en-US" baseline="30000" dirty="0" smtClean="0">
                <a:latin typeface="Arial" panose="020B0604020202020204" pitchFamily="34" charset="0"/>
              </a:rPr>
              <a:t>th</a:t>
            </a:r>
            <a:r>
              <a:rPr lang="en-US" altLang="en-US" dirty="0" smtClean="0">
                <a:latin typeface="Arial" panose="020B0604020202020204" pitchFamily="34" charset="0"/>
              </a:rPr>
              <a:t> story into this ring, or gave the </a:t>
            </a:r>
            <a:r>
              <a:rPr lang="en-US" altLang="en-US" dirty="0" err="1" smtClean="0">
                <a:latin typeface="Arial" panose="020B0604020202020204" pitchFamily="34" charset="0"/>
              </a:rPr>
              <a:t>Scherk</a:t>
            </a:r>
            <a:r>
              <a:rPr lang="en-US" altLang="en-US" dirty="0" smtClean="0">
                <a:latin typeface="Arial" panose="020B0604020202020204" pitchFamily="34" charset="0"/>
              </a:rPr>
              <a:t> tower an initial twist.  Under some circumstances that surface then becomes single-sided, like a Moebius band, and the edges of the sculpture would form complicated knots.  This was all intellectually challenging, -- but how do we know whether these geometries make beautiful sculptures that are worth 3 months of Collins’ time to carve it?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17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278E055-A3A6-4740-8FD9-9D1C60F352D6}" type="slidenum">
              <a:rPr lang="en-US" altLang="en-US" sz="1000">
                <a:latin typeface="Times New Roman" panose="02020603050405020304" pitchFamily="18" charset="0"/>
              </a:rPr>
              <a:pPr/>
              <a:t>15</a:t>
            </a:fld>
            <a:endParaRPr lang="en-US" altLang="en-US" sz="100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This is the kind of models that Brent normally builds before committing 2-3 months of carving such a shape from solid wood.  He makes some kind of skeletal frame – here made from embroidery-hoops.  Then he fleshes out the skeleton with wire</a:t>
            </a:r>
            <a:r>
              <a:rPr lang="en-US" altLang="en-US" baseline="0" dirty="0" smtClean="0">
                <a:latin typeface="Arial" panose="020B0604020202020204" pitchFamily="34" charset="0"/>
              </a:rPr>
              <a:t> meshing and beeswax, here shown in black.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rPr>
              <a:t>But this is time consuming and may take a couple of weeks for such a model.  At that time</a:t>
            </a:r>
            <a:r>
              <a:rPr lang="en-US" altLang="en-US" dirty="0" smtClean="0">
                <a:latin typeface="Arial" panose="020B0604020202020204" pitchFamily="34" charset="0"/>
              </a:rPr>
              <a:t>, we had more phone conversations -- about once a week --, and every time</a:t>
            </a:r>
            <a:r>
              <a:rPr lang="en-US" altLang="en-US" baseline="0" dirty="0" smtClean="0">
                <a:latin typeface="Arial" panose="020B0604020202020204" pitchFamily="34" charset="0"/>
              </a:rPr>
              <a:t> we came up with more new and intriguing ideas.  So there was no way that Brent could keep up with making models for all these ideas.</a:t>
            </a:r>
            <a:endParaRPr lang="en-US" altLang="en-US" dirty="0" smtClean="0">
              <a:latin typeface="Arial" panose="020B0604020202020204" pitchFamily="34" charset="0"/>
            </a:endParaRPr>
          </a:p>
          <a:p>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16</a:t>
            </a:fld>
            <a:endParaRPr lang="en-US" altLang="en-US"/>
          </a:p>
        </p:txBody>
      </p:sp>
    </p:spTree>
    <p:extLst>
      <p:ext uri="{BB962C8B-B14F-4D97-AF65-F5344CB8AC3E}">
        <p14:creationId xmlns:p14="http://schemas.microsoft.com/office/powerpoint/2010/main" val="731286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33795"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A68E532-2B75-4BC7-93B6-DBED8FABD10A}" type="slidenum">
              <a:rPr lang="en-US" altLang="en-US" sz="1000">
                <a:latin typeface="Times New Roman" panose="02020603050405020304" pitchFamily="18" charset="0"/>
              </a:rPr>
              <a:pPr/>
              <a:t>17</a:t>
            </a:fld>
            <a:endParaRPr lang="en-US" altLang="en-US" sz="1000">
              <a:latin typeface="Times New Roman" panose="02020603050405020304" pitchFamily="18" charset="0"/>
            </a:endParaRPr>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Computers</a:t>
            </a:r>
            <a:r>
              <a:rPr lang="en-US" altLang="en-US" baseline="0" dirty="0" smtClean="0">
                <a:latin typeface="Arial" panose="020B0604020202020204" pitchFamily="34" charset="0"/>
              </a:rPr>
              <a:t> to the rescue!!  -- </a:t>
            </a:r>
            <a:r>
              <a:rPr lang="en-US" altLang="en-US" dirty="0" smtClean="0">
                <a:latin typeface="Arial" panose="020B0604020202020204" pitchFamily="34" charset="0"/>
              </a:rPr>
              <a:t>To explore all these possibilities, I wrote a very special-purpose computer program.  The only thing that it could model was such a chain of saddles and tunnels:  I called it somewhat pompously: “Sculpture Generator 1”.  Here you see its GUI.   About 10 sliders define the geometry of this shape:  the order and number of saddles and their height, -- the width and thickness of the flanges, and the treatment of the edges:  squarely cut off or rounded; and -- most importantly -- the amount of twisting  and bending of the whole structure:  For instance you can bend the </a:t>
            </a:r>
            <a:r>
              <a:rPr lang="en-US" altLang="en-US" dirty="0" err="1" smtClean="0">
                <a:latin typeface="Arial" panose="020B0604020202020204" pitchFamily="34" charset="0"/>
              </a:rPr>
              <a:t>Scherk</a:t>
            </a:r>
            <a:r>
              <a:rPr lang="en-US" altLang="en-US" dirty="0" smtClean="0">
                <a:latin typeface="Arial" panose="020B0604020202020204" pitchFamily="34" charset="0"/>
              </a:rPr>
              <a:t> tower into a full circle or just into an arch as shown here.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With this generator I could quickly create a whole lot of promising artistic geometries, by </a:t>
            </a:r>
            <a:r>
              <a:rPr lang="en-US" altLang="ja-JP" dirty="0" smtClean="0">
                <a:latin typeface="Arial" panose="020B0604020202020204" pitchFamily="34" charset="0"/>
              </a:rPr>
              <a:t>moving those sliders and picking some fancy colors and textures.</a:t>
            </a:r>
          </a:p>
          <a:p>
            <a:r>
              <a:rPr lang="en-US" altLang="en-US" dirty="0" smtClean="0">
                <a:latin typeface="Arial" panose="020B0604020202020204" pitchFamily="34" charset="0"/>
              </a:rPr>
              <a:t>Some of these images Brent liked enough, so that he was willing to spend 3 months of his life carving them at the 30 inch scale.</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3584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937F1A2-1CB5-405A-83DF-37D257F58C4D}" type="slidenum">
              <a:rPr lang="en-US" altLang="en-US" sz="1000">
                <a:latin typeface="Times New Roman" panose="02020603050405020304" pitchFamily="18" charset="0"/>
              </a:rPr>
              <a:pPr/>
              <a:t>18</a:t>
            </a:fld>
            <a:endParaRPr lang="en-US" altLang="en-US" sz="100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37891"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33E3DD1-8C47-421C-9F78-171C5D1662DE}" type="slidenum">
              <a:rPr lang="en-US" altLang="en-US" sz="1000">
                <a:latin typeface="Times New Roman" panose="02020603050405020304" pitchFamily="18" charset="0"/>
              </a:rPr>
              <a:pPr/>
              <a:t>19</a:t>
            </a:fld>
            <a:endParaRPr lang="en-US" altLang="en-US" sz="1000">
              <a:latin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1190625" y="700088"/>
            <a:ext cx="4614863" cy="3460750"/>
          </a:xfrm>
          <a:ln cap="flat"/>
        </p:spPr>
      </p:sp>
      <p:sp>
        <p:nvSpPr>
          <p:cNvPr id="37893" name="Rectangle 3"/>
          <p:cNvSpPr>
            <a:spLocks noChangeArrowheads="1"/>
          </p:cNvSpPr>
          <p:nvPr/>
        </p:nvSpPr>
        <p:spPr bwMode="auto">
          <a:xfrm>
            <a:off x="350838" y="4090988"/>
            <a:ext cx="4306887"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1977" tIns="45181" rIns="91977" bIns="45181">
            <a:spAutoFit/>
          </a:bodyPr>
          <a:lstStyle>
            <a:lvl1pPr marL="284163" indent="-284163" defTabSz="909638">
              <a:defRPr sz="2800">
                <a:solidFill>
                  <a:schemeClr val="tx1"/>
                </a:solidFill>
                <a:latin typeface="Arial" panose="020B0604020202020204" pitchFamily="34" charset="0"/>
                <a:ea typeface="MS PGothic" panose="020B0600070205080204" pitchFamily="34" charset="-128"/>
              </a:defRPr>
            </a:lvl1pPr>
            <a:lvl2pPr marL="742950" indent="-285750" defTabSz="909638">
              <a:defRPr sz="2800">
                <a:solidFill>
                  <a:schemeClr val="tx1"/>
                </a:solidFill>
                <a:latin typeface="Arial" panose="020B0604020202020204" pitchFamily="34" charset="0"/>
                <a:ea typeface="MS PGothic" panose="020B0600070205080204" pitchFamily="34" charset="-128"/>
              </a:defRPr>
            </a:lvl2pPr>
            <a:lvl3pPr marL="1143000" indent="-228600" defTabSz="909638">
              <a:defRPr sz="2800">
                <a:solidFill>
                  <a:schemeClr val="tx1"/>
                </a:solidFill>
                <a:latin typeface="Arial" panose="020B0604020202020204" pitchFamily="34" charset="0"/>
                <a:ea typeface="MS PGothic" panose="020B0600070205080204" pitchFamily="34" charset="-128"/>
              </a:defRPr>
            </a:lvl3pPr>
            <a:lvl4pPr marL="1600200" indent="-228600" defTabSz="909638">
              <a:defRPr sz="2800">
                <a:solidFill>
                  <a:schemeClr val="tx1"/>
                </a:solidFill>
                <a:latin typeface="Arial" panose="020B0604020202020204" pitchFamily="34" charset="0"/>
                <a:ea typeface="MS PGothic" panose="020B0600070205080204" pitchFamily="34" charset="-128"/>
              </a:defRPr>
            </a:lvl4pPr>
            <a:lvl5pPr marL="2057400" indent="-228600" defTabSz="909638">
              <a:defRPr sz="2800">
                <a:solidFill>
                  <a:schemeClr val="tx1"/>
                </a:solidFill>
                <a:latin typeface="Arial" panose="020B0604020202020204" pitchFamily="34" charset="0"/>
                <a:ea typeface="MS PGothic" panose="020B0600070205080204" pitchFamily="34" charset="-128"/>
              </a:defRPr>
            </a:lvl5pPr>
            <a:lvl6pPr marL="2514600" indent="-228600" defTabSz="909638"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09638"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09638"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09638"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nSpc>
                <a:spcPct val="90000"/>
              </a:lnSpc>
              <a:spcBef>
                <a:spcPct val="30000"/>
              </a:spcBef>
              <a:buFontTx/>
              <a:buChar char="•"/>
            </a:pPr>
            <a:r>
              <a:rPr lang="en-US" altLang="en-US" sz="1800">
                <a:solidFill>
                  <a:schemeClr val="hlink"/>
                </a:solidFill>
              </a:rPr>
              <a:t>From these Collins will precut boards</a:t>
            </a:r>
          </a:p>
          <a:p>
            <a:pPr>
              <a:lnSpc>
                <a:spcPct val="90000"/>
              </a:lnSpc>
              <a:spcBef>
                <a:spcPct val="30000"/>
              </a:spcBef>
              <a:buFontTx/>
              <a:buChar char="•"/>
            </a:pPr>
            <a:r>
              <a:rPr lang="en-US" altLang="en-US" sz="1800">
                <a:solidFill>
                  <a:schemeClr val="hlink"/>
                </a:solidFill>
              </a:rPr>
              <a:t>then assemble the complete shape</a:t>
            </a:r>
          </a:p>
          <a:p>
            <a:pPr>
              <a:lnSpc>
                <a:spcPct val="90000"/>
              </a:lnSpc>
              <a:spcBef>
                <a:spcPct val="30000"/>
              </a:spcBef>
              <a:buFontTx/>
              <a:buChar char="•"/>
            </a:pPr>
            <a:r>
              <a:rPr lang="en-US" altLang="en-US" sz="1800">
                <a:solidFill>
                  <a:schemeClr val="hlink"/>
                </a:solidFill>
              </a:rPr>
              <a:t>and fine tune and polish it.</a:t>
            </a:r>
          </a:p>
        </p:txBody>
      </p:sp>
      <p:sp>
        <p:nvSpPr>
          <p:cNvPr id="37894"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If Brent decided</a:t>
            </a:r>
            <a:r>
              <a:rPr lang="en-US" altLang="en-US" baseline="0" dirty="0" smtClean="0">
                <a:latin typeface="Arial" panose="020B0604020202020204" pitchFamily="34" charset="0"/>
              </a:rPr>
              <a:t> to build one of these things, t</a:t>
            </a:r>
            <a:r>
              <a:rPr lang="en-US" altLang="en-US" dirty="0" smtClean="0">
                <a:latin typeface="Arial" panose="020B0604020202020204" pitchFamily="34" charset="0"/>
              </a:rPr>
              <a:t>his is what I did for him:  I let the computer calculate slices through the intended sculpture, one inch apart, and I then sent these 3ft by 3ft blue prints to Brent.</a:t>
            </a:r>
          </a:p>
          <a:p>
            <a:r>
              <a:rPr lang="en-US" altLang="en-US" dirty="0" smtClean="0">
                <a:latin typeface="Arial" panose="020B0604020202020204" pitchFamily="34" charset="0"/>
              </a:rPr>
              <a:t>Brent then used a saber saw to cut these shapes out of 1-inch thick </a:t>
            </a:r>
            <a:r>
              <a:rPr lang="en-US" altLang="en-US" dirty="0" err="1" smtClean="0">
                <a:latin typeface="Arial" panose="020B0604020202020204" pitchFamily="34" charset="0"/>
              </a:rPr>
              <a:t>Mahagony</a:t>
            </a:r>
            <a:r>
              <a:rPr lang="en-US" altLang="en-US" dirty="0" smtClean="0">
                <a:latin typeface="Arial" panose="020B0604020202020204" pitchFamily="34" charset="0"/>
              </a:rPr>
              <a:t> boards.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39939"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59FC555-DE60-4DB4-ABC0-C3941E839D82}" type="slidenum">
              <a:rPr lang="en-US" altLang="en-US" sz="1000">
                <a:latin typeface="Times New Roman" panose="02020603050405020304" pitchFamily="18" charset="0"/>
              </a:rPr>
              <a:pPr/>
              <a:t>20</a:t>
            </a:fld>
            <a:endParaRPr lang="en-US" altLang="en-US" sz="1000">
              <a:latin typeface="Times New Roman" panose="02020603050405020304" pitchFamily="18" charset="0"/>
            </a:endParaRPr>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Brent then laminates the dozen or so wood boards with industrial-strength glue.  In this way he obtains the proper overall shape which </a:t>
            </a:r>
            <a:r>
              <a:rPr lang="en-US" altLang="en-US" dirty="0" smtClean="0">
                <a:latin typeface="Arial" panose="020B0604020202020204" pitchFamily="34" charset="0"/>
              </a:rPr>
              <a:t>maintains </a:t>
            </a:r>
            <a:r>
              <a:rPr lang="en-US" altLang="en-US" dirty="0" smtClean="0">
                <a:latin typeface="Arial" panose="020B0604020202020204" pitchFamily="34" charset="0"/>
              </a:rPr>
              <a:t>all the right symmetries.  But initially there is strong stair-casing on its surface.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41987"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6907A4C-FC91-4940-9A28-8CC530338163}" type="slidenum">
              <a:rPr lang="en-US" altLang="en-US" sz="1000">
                <a:latin typeface="Times New Roman" panose="02020603050405020304" pitchFamily="18" charset="0"/>
              </a:rPr>
              <a:pPr/>
              <a:t>21</a:t>
            </a:fld>
            <a:endParaRPr lang="en-US" altLang="en-US" sz="1000">
              <a:latin typeface="Times New Roman" panose="02020603050405020304" pitchFamily="18" charset="0"/>
            </a:endParaRPr>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Then he grinds down the stair-casing to create a smooth surface.  Here you see a continuous broad rim emerge – about an inch wide.  It travels around the loop 8 times before it gets back to the starting point.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Because for this sculpture, the </a:t>
            </a:r>
            <a:r>
              <a:rPr lang="en-US" altLang="en-US" dirty="0" err="1" smtClean="0">
                <a:latin typeface="Arial" panose="020B0604020202020204" pitchFamily="34" charset="0"/>
              </a:rPr>
              <a:t>Scherk</a:t>
            </a:r>
            <a:r>
              <a:rPr lang="en-US" altLang="en-US" dirty="0" smtClean="0">
                <a:latin typeface="Arial" panose="020B0604020202020204" pitchFamily="34" charset="0"/>
              </a:rPr>
              <a:t>-tower has been given a twist of 135 degrees (3/8 of a full turn) before closing the loop.</a:t>
            </a:r>
          </a:p>
          <a:p>
            <a:r>
              <a:rPr lang="en-US" altLang="en-US" dirty="0" smtClean="0">
                <a:latin typeface="Arial" panose="020B0604020202020204" pitchFamily="34" charset="0"/>
              </a:rPr>
              <a:t>Brent then continues to grind down this edge to a smooth, narrow surface.</a:t>
            </a:r>
          </a:p>
          <a:p>
            <a:endParaRPr lang="en-US" altLang="en-US" dirty="0" smtClean="0">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44035"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2511C3E9-55A5-4E81-AAB2-7CAECB4666BA}" type="slidenum">
              <a:rPr lang="en-US" altLang="en-US" sz="1000">
                <a:latin typeface="Times New Roman" panose="02020603050405020304" pitchFamily="18" charset="0"/>
              </a:rPr>
              <a:pPr/>
              <a:t>22</a:t>
            </a:fld>
            <a:endParaRPr lang="en-US" altLang="en-US" sz="1000">
              <a:latin typeface="Times New Roman" panose="02020603050405020304" pitchFamily="18" charset="0"/>
            </a:endParaRPr>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this is what the result looked like:  We called it </a:t>
            </a:r>
            <a:r>
              <a:rPr lang="ja-JP" altLang="en-US" dirty="0" smtClean="0">
                <a:latin typeface="Arial" panose="020B0604020202020204" pitchFamily="34" charset="0"/>
              </a:rPr>
              <a:t>“</a:t>
            </a:r>
            <a:r>
              <a:rPr lang="en-US" altLang="ja-JP" dirty="0" err="1" smtClean="0">
                <a:latin typeface="Arial" panose="020B0604020202020204" pitchFamily="34" charset="0"/>
              </a:rPr>
              <a:t>Heptoroid</a:t>
            </a:r>
            <a:r>
              <a:rPr lang="ja-JP" altLang="en-US" dirty="0" smtClean="0">
                <a:latin typeface="Arial" panose="020B0604020202020204" pitchFamily="34" charset="0"/>
              </a:rPr>
              <a:t>”</a:t>
            </a:r>
            <a:r>
              <a:rPr lang="en-US" altLang="ja-JP" dirty="0" smtClean="0">
                <a:latin typeface="Arial" panose="020B0604020202020204" pitchFamily="34" charset="0"/>
              </a:rPr>
              <a:t> because it has </a:t>
            </a:r>
            <a:r>
              <a:rPr lang="en-US" altLang="ja-JP" u="sng" dirty="0" smtClean="0">
                <a:latin typeface="Arial" panose="020B0604020202020204" pitchFamily="34" charset="0"/>
              </a:rPr>
              <a:t>seven</a:t>
            </a:r>
            <a:r>
              <a:rPr lang="en-US" altLang="ja-JP" dirty="0" smtClean="0">
                <a:latin typeface="Arial" panose="020B0604020202020204" pitchFamily="34" charset="0"/>
              </a:rPr>
              <a:t> 4th-order saddles in a toroidal twisted loop. </a:t>
            </a:r>
          </a:p>
          <a:p>
            <a:r>
              <a:rPr lang="en-US" altLang="ja-JP" dirty="0" smtClean="0">
                <a:latin typeface="Arial" panose="020B0604020202020204" pitchFamily="34" charset="0"/>
              </a:rPr>
              <a:t>It was exhibited at the Art Gallery at Fermi Lab near Chicago.  The physicists there liked it a lot; everybody saw something different :</a:t>
            </a:r>
          </a:p>
          <a:p>
            <a:r>
              <a:rPr lang="en-US" altLang="ja-JP" dirty="0" smtClean="0">
                <a:latin typeface="Arial" panose="020B0604020202020204" pitchFamily="34" charset="0"/>
              </a:rPr>
              <a:t>&gt;&gt;&gt;</a:t>
            </a:r>
          </a:p>
          <a:p>
            <a:r>
              <a:rPr lang="en-US" altLang="ja-JP" dirty="0" smtClean="0">
                <a:latin typeface="Arial" panose="020B0604020202020204" pitchFamily="34" charset="0"/>
              </a:rPr>
              <a:t>The</a:t>
            </a:r>
            <a:r>
              <a:rPr lang="en-US" altLang="ja-JP" baseline="0" dirty="0" smtClean="0">
                <a:latin typeface="Arial" panose="020B0604020202020204" pitchFamily="34" charset="0"/>
              </a:rPr>
              <a:t> geometry of a tokamak or </a:t>
            </a:r>
            <a:r>
              <a:rPr lang="en-US" altLang="ja-JP" baseline="0" dirty="0" err="1" smtClean="0">
                <a:latin typeface="Arial" panose="020B0604020202020204" pitchFamily="34" charset="0"/>
              </a:rPr>
              <a:t>stellarator</a:t>
            </a:r>
            <a:r>
              <a:rPr lang="en-US" altLang="ja-JP" baseline="0" dirty="0" smtClean="0">
                <a:latin typeface="Arial" panose="020B0604020202020204" pitchFamily="34" charset="0"/>
              </a:rPr>
              <a:t>;  the head of the tunnel-boring machine used in digging the tunnel for the accelerator;  or the  inner shape for one of the elementary quark particles.</a:t>
            </a:r>
          </a:p>
          <a:p>
            <a:r>
              <a:rPr lang="en-US" altLang="ja-JP" baseline="0" dirty="0" smtClean="0">
                <a:latin typeface="Arial" panose="020B0604020202020204" pitchFamily="34" charset="0"/>
              </a:rPr>
              <a:t>…</a:t>
            </a:r>
          </a:p>
          <a:p>
            <a:r>
              <a:rPr lang="en-US" altLang="ja-JP" dirty="0" smtClean="0">
                <a:latin typeface="Arial" panose="020B0604020202020204" pitchFamily="34" charset="0"/>
              </a:rPr>
              <a:t> </a:t>
            </a:r>
            <a:r>
              <a:rPr lang="en-US" altLang="en-US" dirty="0" smtClean="0">
                <a:latin typeface="Arial" panose="020B0604020202020204" pitchFamily="34" charset="0"/>
              </a:rPr>
              <a:t>== But every artist dreams of seeing his or her sculpture on a much larger scale. – Well, in 2003 we got an opportunity to build such a sculpture 12 feet tall . .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5632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BACB061-EE22-49AF-9CB6-19F4D464489F}" type="slidenum">
              <a:rPr lang="en-US" altLang="en-US" sz="1000">
                <a:latin typeface="Times New Roman" panose="02020603050405020304" pitchFamily="18" charset="0"/>
              </a:rPr>
              <a:pPr/>
              <a:t>23</a:t>
            </a:fld>
            <a:endParaRPr lang="en-US" altLang="en-US" sz="1000">
              <a:latin typeface="Times New Roman" panose="02020603050405020304" pitchFamily="18" charset="0"/>
            </a:endParaRPr>
          </a:p>
        </p:txBody>
      </p:sp>
      <p:sp>
        <p:nvSpPr>
          <p:cNvPr id="56324" name="Rectangle 2"/>
          <p:cNvSpPr>
            <a:spLocks noGrp="1" noRot="1" noChangeAspect="1" noChangeArrowheads="1" noTextEdit="1"/>
          </p:cNvSpPr>
          <p:nvPr>
            <p:ph type="sldImg"/>
          </p:nvPr>
        </p:nvSpPr>
        <p:spPr>
          <a:solidFill>
            <a:srgbClr val="FFFFFF"/>
          </a:solidFill>
          <a:ln/>
        </p:spPr>
      </p:sp>
      <p:sp>
        <p:nvSpPr>
          <p:cNvPr id="56325"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Arial" panose="020B0604020202020204" pitchFamily="34" charset="0"/>
              </a:rPr>
              <a:t>A few years later we had a chance of realizing a larger design coming out of my sculpture Generator:</a:t>
            </a:r>
          </a:p>
          <a:p>
            <a:r>
              <a:rPr lang="en-US" altLang="en-US" dirty="0" smtClean="0">
                <a:latin typeface="Arial" panose="020B0604020202020204" pitchFamily="34" charset="0"/>
              </a:rPr>
              <a:t>On the right are its design parameters.  It has twelve 4-th-order saddles in a circular loop; and the complete ring exhibits ¾ of a full turn of twisting.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With the help of  this man -- David Lynn from Nova Blue Studio Arts -- we got a chance of realizing this sculpture on a 10-ft diameter scale.</a:t>
            </a:r>
          </a:p>
          <a:p>
            <a:r>
              <a:rPr lang="en-US" altLang="en-US" dirty="0" smtClean="0">
                <a:latin typeface="Arial" panose="020B0604020202020204" pitchFamily="34" charset="0"/>
              </a:rPr>
              <a:t>Our customers wanted a large, light-weight, indoor sculpture, possibly slightly translucent.  David cast this sculpture in epoxy and polyester resin.</a:t>
            </a:r>
          </a:p>
          <a:p>
            <a:r>
              <a:rPr lang="en-US" altLang="en-US" dirty="0" smtClean="0">
                <a:latin typeface="Arial" panose="020B0604020202020204" pitchFamily="34" charset="0"/>
              </a:rPr>
              <a:t>This is quite an elaborate, multi-phase process.  To save cost and labor, the sculpture was designed so that</a:t>
            </a:r>
            <a:r>
              <a:rPr lang="en-US" altLang="en-US" baseline="0" dirty="0" smtClean="0">
                <a:latin typeface="Arial" panose="020B0604020202020204" pitchFamily="34" charset="0"/>
              </a:rPr>
              <a:t> it could be assembled from 6 large, identical modules.</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r>
              <a:rPr lang="en-US" altLang="en-US" dirty="0" smtClean="0">
                <a:latin typeface="Arial" panose="020B0604020202020204" pitchFamily="34" charset="0"/>
              </a:rPr>
              <a:t>[ 148 Brianna Drive, Seymour, MO 65746 ]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604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A8372AF-9F23-408D-8CD2-6D35BE45B140}" type="slidenum">
              <a:rPr lang="en-US" altLang="en-US" sz="1000">
                <a:latin typeface="Times New Roman" panose="02020603050405020304" pitchFamily="18" charset="0"/>
              </a:rPr>
              <a:pPr/>
              <a:t>24</a:t>
            </a:fld>
            <a:endParaRPr lang="en-US" altLang="en-US" sz="100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is the master geometry module – in full size; machined from high-density foam on an numerically controlled milling machine, and coated with clay to make its surface smooth for mold-making.</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624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5686E3BC-DD47-43C6-9361-B6744F36F4EF}" type="slidenum">
              <a:rPr lang="en-US" altLang="en-US" sz="1000">
                <a:latin typeface="Times New Roman" panose="02020603050405020304" pitchFamily="18" charset="0"/>
              </a:rPr>
              <a:pPr/>
              <a:t>25</a:t>
            </a:fld>
            <a:endParaRPr lang="en-US" altLang="en-US" sz="100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Around this master module,  a negative mold is made out of silicone rubber, glass-fiber sheets, and epoxy.  The mold was quite complex</a:t>
            </a:r>
            <a:r>
              <a:rPr lang="en-US" altLang="en-US" baseline="0" dirty="0" smtClean="0">
                <a:latin typeface="Arial" panose="020B0604020202020204" pitchFamily="34" charset="0"/>
              </a:rPr>
              <a:t> and was assembled from about 12 different pieces.</a:t>
            </a:r>
            <a:endParaRPr lang="en-US" altLang="en-US" dirty="0" smtClean="0">
              <a:latin typeface="Arial" panose="020B0604020202020204" pitchFamily="34" charset="0"/>
            </a:endParaRPr>
          </a:p>
          <a:p>
            <a:r>
              <a:rPr lang="en-US" altLang="en-US" dirty="0" smtClean="0">
                <a:latin typeface="Arial" panose="020B0604020202020204" pitchFamily="34" charset="0"/>
              </a:rPr>
              <a:t>In this mold, 6 identical</a:t>
            </a:r>
            <a:r>
              <a:rPr lang="en-US" altLang="en-US" baseline="0" dirty="0" smtClean="0">
                <a:latin typeface="Arial" panose="020B0604020202020204" pitchFamily="34" charset="0"/>
              </a:rPr>
              <a:t> </a:t>
            </a:r>
            <a:r>
              <a:rPr lang="en-US" altLang="en-US" dirty="0" smtClean="0">
                <a:latin typeface="Arial" panose="020B0604020202020204" pitchFamily="34" charset="0"/>
              </a:rPr>
              <a:t>copies were then cast in the yellow polyester material shown on the right.</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645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18E384E-DA43-496E-9CDF-7C0410CA5D0E}" type="slidenum">
              <a:rPr lang="en-US" altLang="en-US" sz="1000">
                <a:latin typeface="Times New Roman" panose="02020603050405020304" pitchFamily="18" charset="0"/>
              </a:rPr>
              <a:pPr/>
              <a:t>26</a:t>
            </a:fld>
            <a:endParaRPr lang="en-US" altLang="en-US" sz="100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6656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907E4266-912D-469F-A785-DF96059EE660}" type="slidenum">
              <a:rPr lang="en-US" altLang="en-US" sz="1000">
                <a:latin typeface="Times New Roman" panose="02020603050405020304" pitchFamily="18" charset="0"/>
              </a:rPr>
              <a:pPr/>
              <a:t>27</a:t>
            </a:fld>
            <a:endParaRPr lang="en-US" altLang="en-US" sz="1000">
              <a:latin typeface="Times New Roman" panose="02020603050405020304" pitchFamily="18" charset="0"/>
            </a:endParaRPr>
          </a:p>
        </p:txBody>
      </p:sp>
      <p:sp>
        <p:nvSpPr>
          <p:cNvPr id="66564" name="Rectangle 2"/>
          <p:cNvSpPr>
            <a:spLocks noGrp="1" noRot="1" noChangeAspect="1" noChangeArrowheads="1" noTextEdit="1"/>
          </p:cNvSpPr>
          <p:nvPr>
            <p:ph type="sldImg"/>
          </p:nvPr>
        </p:nvSpPr>
        <p:spPr>
          <a:solidFill>
            <a:srgbClr val="FFFFFF"/>
          </a:solidFill>
          <a:ln/>
        </p:spPr>
      </p:sp>
      <p:sp>
        <p:nvSpPr>
          <p:cNvPr id="66565" name="Rectangle 3"/>
          <p:cNvSpPr>
            <a:spLocks noGrp="1" noChangeArrowheads="1"/>
          </p:cNvSpPr>
          <p:nvPr>
            <p:ph type="body" idx="1"/>
          </p:nvPr>
        </p:nvSpPr>
        <p:spPr>
          <a:solidFill>
            <a:srgbClr val="FFFFFF"/>
          </a:solidFill>
          <a:ln>
            <a:solidFill>
              <a:srgbClr val="000000"/>
            </a:solidFill>
          </a:ln>
        </p:spPr>
        <p:txBody>
          <a:bodyPr/>
          <a:lstStyle/>
          <a:p>
            <a:r>
              <a:rPr lang="en-US" altLang="en-US" smtClean="0">
                <a:latin typeface="Arial" panose="020B0604020202020204" pitchFamily="34" charset="0"/>
              </a:rPr>
              <a:t>And then 6 of these elements were assembled into the 10 foot circle. Here is the final assembly step of two semi-circles composed of 3 modules each on the floor of the atrium where the sculpture is to be hung.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73411"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3335768-2BA5-40B4-8597-49F8718142D5}" type="slidenum">
              <a:rPr lang="en-US" altLang="en-US" sz="1000">
                <a:latin typeface="Times New Roman" panose="02020603050405020304" pitchFamily="18" charset="0"/>
              </a:rPr>
              <a:pPr/>
              <a:t>28</a:t>
            </a:fld>
            <a:endParaRPr lang="en-US" altLang="en-US" sz="1000">
              <a:latin typeface="Times New Roman" panose="02020603050405020304" pitchFamily="18" charset="0"/>
            </a:endParaRPr>
          </a:p>
        </p:txBody>
      </p:sp>
      <p:sp>
        <p:nvSpPr>
          <p:cNvPr id="273412" name="Rectangle 2"/>
          <p:cNvSpPr>
            <a:spLocks noGrp="1" noRot="1" noChangeAspect="1" noChangeArrowheads="1" noTextEdit="1"/>
          </p:cNvSpPr>
          <p:nvPr>
            <p:ph type="sldImg"/>
          </p:nvPr>
        </p:nvSpPr>
        <p:spPr>
          <a:solidFill>
            <a:srgbClr val="FFFFFF"/>
          </a:solidFill>
          <a:ln/>
        </p:spPr>
      </p:sp>
      <p:sp>
        <p:nvSpPr>
          <p:cNvPr id="273413" name="Rectangle 3"/>
          <p:cNvSpPr>
            <a:spLocks noGrp="1" noChangeArrowheads="1"/>
          </p:cNvSpPr>
          <p:nvPr>
            <p:ph type="body" idx="1"/>
          </p:nvPr>
        </p:nvSpPr>
        <p:spPr>
          <a:solidFill>
            <a:srgbClr val="FFFFFF"/>
          </a:solidFill>
          <a:ln>
            <a:solidFill>
              <a:srgbClr val="000000"/>
            </a:solidFill>
          </a:ln>
        </p:spPr>
        <p:txBody>
          <a:bodyPr/>
          <a:lstStyle/>
          <a:p>
            <a:r>
              <a:rPr lang="en-US" altLang="en-US" smtClean="0">
                <a:latin typeface="Arial" panose="020B0604020202020204" pitchFamily="34" charset="0"/>
              </a:rPr>
              <a:t>And in this location the two halves were epoxied and fused together.</a:t>
            </a:r>
          </a:p>
        </p:txBody>
      </p:sp>
    </p:spTree>
    <p:extLst>
      <p:ext uri="{BB962C8B-B14F-4D97-AF65-F5344CB8AC3E}">
        <p14:creationId xmlns:p14="http://schemas.microsoft.com/office/powerpoint/2010/main" val="1561964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74435"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6F16E8E-470B-4518-8E2C-71F7ADDE5EF9}" type="slidenum">
              <a:rPr lang="en-US" altLang="en-US" sz="1000">
                <a:latin typeface="Times New Roman" panose="02020603050405020304" pitchFamily="18" charset="0"/>
              </a:rPr>
              <a:pPr/>
              <a:t>29</a:t>
            </a:fld>
            <a:endParaRPr lang="en-US" altLang="en-US" sz="1000">
              <a:latin typeface="Times New Roman" panose="02020603050405020304" pitchFamily="18" charset="0"/>
            </a:endParaRPr>
          </a:p>
        </p:txBody>
      </p:sp>
      <p:sp>
        <p:nvSpPr>
          <p:cNvPr id="274436" name="Rectangle 2"/>
          <p:cNvSpPr>
            <a:spLocks noGrp="1" noRot="1" noChangeAspect="1" noChangeArrowheads="1" noTextEdit="1"/>
          </p:cNvSpPr>
          <p:nvPr>
            <p:ph type="sldImg"/>
          </p:nvPr>
        </p:nvSpPr>
        <p:spPr>
          <a:solidFill>
            <a:srgbClr val="FFFFFF"/>
          </a:solidFill>
          <a:ln/>
        </p:spPr>
      </p:sp>
      <p:sp>
        <p:nvSpPr>
          <p:cNvPr id="274437" name="Rectangle 3"/>
          <p:cNvSpPr>
            <a:spLocks noGrp="1" noChangeArrowheads="1"/>
          </p:cNvSpPr>
          <p:nvPr>
            <p:ph type="body" idx="1"/>
          </p:nvPr>
        </p:nvSpPr>
        <p:spPr>
          <a:solidFill>
            <a:srgbClr val="FFFFFF"/>
          </a:solidFill>
          <a:ln>
            <a:solidFill>
              <a:srgbClr val="000000"/>
            </a:solidFill>
          </a:ln>
        </p:spPr>
        <p:txBody>
          <a:bodyPr/>
          <a:lstStyle/>
          <a:p>
            <a:r>
              <a:rPr lang="en-US" altLang="en-US" smtClean="0">
                <a:latin typeface="Arial" panose="020B0604020202020204" pitchFamily="34" charset="0"/>
              </a:rPr>
              <a:t>The curing of the bond is accelerated with some heat and light, and then the surface is smoothed across these junctions.</a:t>
            </a:r>
          </a:p>
        </p:txBody>
      </p:sp>
    </p:spTree>
    <p:extLst>
      <p:ext uri="{BB962C8B-B14F-4D97-AF65-F5344CB8AC3E}">
        <p14:creationId xmlns:p14="http://schemas.microsoft.com/office/powerpoint/2010/main" val="2381071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a:ln/>
        </p:spPr>
      </p:sp>
      <p:sp>
        <p:nvSpPr>
          <p:cNvPr id="1126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It inspired Brent Collins to take this photograph – a take-off on the famous “Vitruvian Man” by Leonardo da Vinci</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2644"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D74356F-A638-411F-BC59-CB788ED75C88}" type="slidenum">
              <a:rPr lang="en-US" altLang="en-US" sz="1000">
                <a:latin typeface="Times New Roman" panose="02020603050405020304" pitchFamily="18" charset="0"/>
              </a:rPr>
              <a:pPr/>
              <a:t>30</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468488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7648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41BBDBC-6360-4489-B383-476CEA257AED}" type="slidenum">
              <a:rPr lang="en-US" altLang="en-US" sz="1000">
                <a:latin typeface="Times New Roman" panose="02020603050405020304" pitchFamily="18" charset="0"/>
              </a:rPr>
              <a:pPr/>
              <a:t>31</a:t>
            </a:fld>
            <a:endParaRPr lang="en-US" altLang="en-US" sz="1000">
              <a:latin typeface="Times New Roman" panose="02020603050405020304" pitchFamily="18" charset="0"/>
            </a:endParaRPr>
          </a:p>
        </p:txBody>
      </p:sp>
      <p:sp>
        <p:nvSpPr>
          <p:cNvPr id="276484" name="Rectangle 2"/>
          <p:cNvSpPr>
            <a:spLocks noGrp="1" noRot="1" noChangeAspect="1" noChangeArrowheads="1" noTextEdit="1"/>
          </p:cNvSpPr>
          <p:nvPr>
            <p:ph type="sldImg"/>
          </p:nvPr>
        </p:nvSpPr>
        <p:spPr>
          <a:solidFill>
            <a:srgbClr val="FFFFFF"/>
          </a:solidFill>
          <a:ln/>
        </p:spPr>
      </p:sp>
      <p:sp>
        <p:nvSpPr>
          <p:cNvPr id="276485"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Arial" panose="020B0604020202020204" pitchFamily="34" charset="0"/>
              </a:rPr>
              <a:t>Some snapshots from the installation in Fall 2007 in Overland Park,</a:t>
            </a:r>
            <a:r>
              <a:rPr lang="en-US" altLang="en-US" baseline="0" dirty="0" smtClean="0">
                <a:latin typeface="Arial" panose="020B0604020202020204" pitchFamily="34" charset="0"/>
              </a:rPr>
              <a:t> a suburb of Kansas City.</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724885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is the final phase of the installation process of this sculpture. </a:t>
            </a:r>
          </a:p>
          <a:p>
            <a:r>
              <a:rPr lang="en-US" altLang="en-US" dirty="0" smtClean="0">
                <a:latin typeface="Arial" panose="020B0604020202020204" pitchFamily="34" charset="0"/>
              </a:rPr>
              <a:t>Left: artist Brent Collins – Right: David Lynn, the man who created this object.</a:t>
            </a:r>
          </a:p>
          <a:p>
            <a:r>
              <a:rPr lang="en-US" altLang="en-US" dirty="0" smtClean="0">
                <a:latin typeface="Arial" panose="020B0604020202020204" pitchFamily="34" charset="0"/>
              </a:rPr>
              <a:t>This hangs in a community sports center in a suburb of Kansas City.</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7270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B3D80B9-E2FC-4743-B572-9EA7D953D459}" type="slidenum">
              <a:rPr lang="en-US" altLang="en-US" sz="1000">
                <a:latin typeface="Times New Roman" panose="02020603050405020304" pitchFamily="18" charset="0"/>
              </a:rPr>
              <a:pPr/>
              <a:t>32</a:t>
            </a:fld>
            <a:endParaRPr lang="en-US" altLang="en-US" sz="1000">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ln/>
        </p:spPr>
      </p:sp>
      <p:sp>
        <p:nvSpPr>
          <p:cNvPr id="279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here it is close-up and personal</a:t>
            </a:r>
            <a:r>
              <a:rPr lang="en-US" altLang="en-US" dirty="0" smtClean="0">
                <a:latin typeface="Arial" panose="020B0604020202020204" pitchFamily="34" charset="0"/>
              </a:rPr>
              <a:t>!  -- In the back you can see a guy</a:t>
            </a:r>
            <a:r>
              <a:rPr lang="en-US" altLang="en-US" baseline="0" dirty="0" smtClean="0">
                <a:latin typeface="Arial" panose="020B0604020202020204" pitchFamily="34" charset="0"/>
              </a:rPr>
              <a:t> walking on a </a:t>
            </a:r>
            <a:r>
              <a:rPr lang="en-US" altLang="en-US" baseline="0" dirty="0" err="1" smtClean="0">
                <a:latin typeface="Arial" panose="020B0604020202020204" pitchFamily="34" charset="0"/>
              </a:rPr>
              <a:t>rtrack</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7955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28731759-6A0F-4138-BBC7-F29D3F611E80}" type="slidenum">
              <a:rPr lang="en-US" altLang="en-US" sz="1000">
                <a:latin typeface="Times New Roman" panose="02020603050405020304" pitchFamily="18" charset="0"/>
              </a:rPr>
              <a:pPr/>
              <a:t>33</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3204345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74755"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7E94B88-36BB-41CD-9310-0566B9F24427}" type="slidenum">
              <a:rPr lang="en-US" altLang="en-US" sz="1000">
                <a:latin typeface="Times New Roman" panose="02020603050405020304" pitchFamily="18" charset="0"/>
              </a:rPr>
              <a:pPr/>
              <a:t>34</a:t>
            </a:fld>
            <a:endParaRPr lang="en-US" altLang="en-US" sz="1000">
              <a:latin typeface="Times New Roman" panose="02020603050405020304" pitchFamily="18" charset="0"/>
            </a:endParaRPr>
          </a:p>
        </p:txBody>
      </p:sp>
      <p:sp>
        <p:nvSpPr>
          <p:cNvPr id="74756" name="Rectangle 2"/>
          <p:cNvSpPr>
            <a:spLocks noGrp="1" noRot="1" noChangeAspect="1" noChangeArrowheads="1" noTextEdit="1"/>
          </p:cNvSpPr>
          <p:nvPr>
            <p:ph type="sldImg"/>
          </p:nvPr>
        </p:nvSpPr>
        <p:spPr>
          <a:solidFill>
            <a:srgbClr val="FFFFFF"/>
          </a:solidFill>
          <a:ln/>
        </p:spPr>
      </p:sp>
      <p:sp>
        <p:nvSpPr>
          <p:cNvPr id="74757"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Arial" panose="020B0604020202020204" pitchFamily="34" charset="0"/>
              </a:rPr>
              <a:t>This is how it looks at night from below, towards the skylight.</a:t>
            </a:r>
          </a:p>
          <a:p>
            <a:r>
              <a:rPr lang="en-US" altLang="en-US" dirty="0" smtClean="0">
                <a:latin typeface="Arial" panose="020B0604020202020204" pitchFamily="34" charset="0"/>
              </a:rPr>
              <a:t>Our customers wanted to call it “Millennium Arch”; and this was just fine with us</a:t>
            </a:r>
            <a:r>
              <a:rPr lang="en-US" altLang="en-US" dirty="0" smtClean="0">
                <a:latin typeface="Arial" panose="020B0604020202020204" pitchFamily="34" charset="0"/>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The success of this project gave us the courage to choose a similar approach for an even larger and more complicated</a:t>
            </a:r>
            <a:r>
              <a:rPr lang="en-US" altLang="en-US" baseline="0" dirty="0" smtClean="0">
                <a:latin typeface="Arial" panose="020B0604020202020204" pitchFamily="34" charset="0"/>
              </a:rPr>
              <a:t> </a:t>
            </a:r>
            <a:r>
              <a:rPr lang="en-US" altLang="en-US" dirty="0" smtClean="0">
                <a:latin typeface="Arial" panose="020B0604020202020204" pitchFamily="34" charset="0"/>
              </a:rPr>
              <a:t>sculpture.</a:t>
            </a:r>
          </a:p>
          <a:p>
            <a:endParaRPr lang="en-US" altLang="en-US" dirty="0" smtClean="0">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a:ln/>
        </p:spPr>
      </p:sp>
      <p:sp>
        <p:nvSpPr>
          <p:cNvPr id="280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The idea that came to mind was that we should try to wind up a Scherk-Collins toroid into a simple knot. This led to a piece that is called </a:t>
            </a:r>
            <a:r>
              <a:rPr lang="ja-JP" altLang="en-US" smtClean="0">
                <a:latin typeface="Arial" panose="020B0604020202020204" pitchFamily="34" charset="0"/>
              </a:rPr>
              <a:t>“</a:t>
            </a:r>
            <a:r>
              <a:rPr lang="en-US" altLang="ja-JP" smtClean="0">
                <a:latin typeface="Arial" panose="020B0604020202020204" pitchFamily="34" charset="0"/>
              </a:rPr>
              <a:t>Evolving Trefoil</a:t>
            </a:r>
            <a:r>
              <a:rPr lang="ja-JP" altLang="en-US" smtClean="0">
                <a:latin typeface="Arial" panose="020B0604020202020204" pitchFamily="34" charset="0"/>
              </a:rPr>
              <a:t>”</a:t>
            </a:r>
            <a:r>
              <a:rPr lang="en-US" altLang="ja-JP" smtClean="0">
                <a:latin typeface="Arial" panose="020B0604020202020204" pitchFamily="34" charset="0"/>
              </a:rPr>
              <a:t>. </a:t>
            </a:r>
          </a:p>
          <a:p>
            <a:r>
              <a:rPr lang="en-US" altLang="en-US" smtClean="0">
                <a:latin typeface="Arial" panose="020B0604020202020204" pitchFamily="34" charset="0"/>
              </a:rPr>
              <a:t>On the right is the first quick virtual mock-up with which I proposed the concept to Brent. This is a rough approximation – just sticking 12 circular arc segments together. He liked it  and told me to do it for real.  </a:t>
            </a:r>
          </a:p>
        </p:txBody>
      </p:sp>
      <p:sp>
        <p:nvSpPr>
          <p:cNvPr id="2805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8058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48A4732-D799-42CA-A6F7-2328493DE254}" type="slidenum">
              <a:rPr lang="en-US" altLang="en-US" sz="1000">
                <a:latin typeface="Times New Roman" panose="02020603050405020304" pitchFamily="18" charset="0"/>
              </a:rPr>
              <a:pPr/>
              <a:t>35</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473011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ln/>
        </p:spPr>
      </p:sp>
      <p:sp>
        <p:nvSpPr>
          <p:cNvPr id="281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 name </a:t>
            </a:r>
            <a:r>
              <a:rPr lang="ja-JP" altLang="en-US" dirty="0" smtClean="0">
                <a:latin typeface="Arial" panose="020B0604020202020204" pitchFamily="34" charset="0"/>
              </a:rPr>
              <a:t>“</a:t>
            </a:r>
            <a:r>
              <a:rPr lang="en-US" altLang="ja-JP" dirty="0" smtClean="0">
                <a:latin typeface="Arial" panose="020B0604020202020204" pitchFamily="34" charset="0"/>
              </a:rPr>
              <a:t>Evolving Trefoil</a:t>
            </a:r>
            <a:r>
              <a:rPr lang="ja-JP" altLang="en-US" dirty="0" smtClean="0">
                <a:latin typeface="Arial" panose="020B0604020202020204" pitchFamily="34" charset="0"/>
              </a:rPr>
              <a:t>”</a:t>
            </a:r>
            <a:r>
              <a:rPr lang="en-US" altLang="ja-JP" dirty="0" smtClean="0">
                <a:latin typeface="Arial" panose="020B0604020202020204" pitchFamily="34" charset="0"/>
              </a:rPr>
              <a:t>  reflects the fact that this concept came out of a lengthy evolution of ideas and forms. – From the basic </a:t>
            </a:r>
            <a:r>
              <a:rPr lang="en-US" altLang="ja-JP" dirty="0" err="1" smtClean="0">
                <a:latin typeface="Arial" panose="020B0604020202020204" pitchFamily="34" charset="0"/>
              </a:rPr>
              <a:t>Scherk</a:t>
            </a:r>
            <a:r>
              <a:rPr lang="en-US" altLang="ja-JP" dirty="0" smtClean="0">
                <a:latin typeface="Arial" panose="020B0604020202020204" pitchFamily="34" charset="0"/>
              </a:rPr>
              <a:t> surface </a:t>
            </a:r>
            <a:r>
              <a:rPr lang="en-US" altLang="ja-JP" dirty="0" smtClean="0">
                <a:latin typeface="Arial" panose="020B0604020202020204" pitchFamily="34" charset="0"/>
                <a:sym typeface="Wingdings" panose="05000000000000000000" pitchFamily="2" charset="2"/>
              </a:rPr>
              <a:t>=&gt; </a:t>
            </a:r>
            <a:r>
              <a:rPr lang="en-US" altLang="ja-JP" dirty="0" err="1" smtClean="0">
                <a:latin typeface="Arial" panose="020B0604020202020204" pitchFamily="34" charset="0"/>
                <a:sym typeface="Wingdings" panose="05000000000000000000" pitchFamily="2" charset="2"/>
              </a:rPr>
              <a:t>Scherk</a:t>
            </a:r>
            <a:r>
              <a:rPr lang="en-US" altLang="ja-JP" dirty="0" smtClean="0">
                <a:latin typeface="Arial" panose="020B0604020202020204" pitchFamily="34" charset="0"/>
                <a:sym typeface="Wingdings" panose="05000000000000000000" pitchFamily="2" charset="2"/>
              </a:rPr>
              <a:t> Tower </a:t>
            </a:r>
            <a:r>
              <a:rPr lang="en-US" altLang="ja-JP" dirty="0" smtClean="0">
                <a:latin typeface="Arial" panose="020B0604020202020204" pitchFamily="34" charset="0"/>
                <a:sym typeface="Wingdings" panose="05000000000000000000" pitchFamily="2" charset="2"/>
              </a:rPr>
              <a:t>=&gt; </a:t>
            </a:r>
            <a:r>
              <a:rPr lang="en-US" altLang="ja-JP" dirty="0" smtClean="0">
                <a:latin typeface="Arial" panose="020B0604020202020204" pitchFamily="34" charset="0"/>
                <a:sym typeface="Wingdings" panose="05000000000000000000" pitchFamily="2" charset="2"/>
              </a:rPr>
              <a:t>Hyperbolic Hexagon </a:t>
            </a:r>
            <a:r>
              <a:rPr lang="en-US" altLang="ja-JP" dirty="0" smtClean="0">
                <a:latin typeface="Arial" panose="020B0604020202020204" pitchFamily="34" charset="0"/>
                <a:sym typeface="Wingdings" panose="05000000000000000000" pitchFamily="2" charset="2"/>
              </a:rPr>
              <a:t>=&gt; </a:t>
            </a:r>
            <a:r>
              <a:rPr lang="en-US" altLang="ja-JP" dirty="0" smtClean="0">
                <a:latin typeface="Arial" panose="020B0604020202020204" pitchFamily="34" charset="0"/>
                <a:sym typeface="Wingdings" panose="05000000000000000000" pitchFamily="2" charset="2"/>
              </a:rPr>
              <a:t>Minimal Trefoil </a:t>
            </a:r>
            <a:r>
              <a:rPr lang="en-US" altLang="ja-JP" dirty="0" smtClean="0">
                <a:latin typeface="Arial" panose="020B0604020202020204" pitchFamily="34" charset="0"/>
                <a:sym typeface="Wingdings" panose="05000000000000000000" pitchFamily="2" charset="2"/>
              </a:rPr>
              <a:t>=&gt; </a:t>
            </a:r>
            <a:r>
              <a:rPr lang="en-US" altLang="ja-JP" dirty="0" err="1" smtClean="0">
                <a:latin typeface="Arial" panose="020B0604020202020204" pitchFamily="34" charset="0"/>
                <a:sym typeface="Wingdings" panose="05000000000000000000" pitchFamily="2" charset="2"/>
              </a:rPr>
              <a:t>Heptoroid</a:t>
            </a:r>
            <a:r>
              <a:rPr lang="en-US" altLang="ja-JP" dirty="0" smtClean="0">
                <a:latin typeface="Arial" panose="020B0604020202020204" pitchFamily="34" charset="0"/>
                <a:sym typeface="Wingdings" panose="05000000000000000000" pitchFamily="2" charset="2"/>
              </a:rPr>
              <a:t> </a:t>
            </a:r>
            <a:r>
              <a:rPr lang="en-US" altLang="ja-JP" dirty="0" smtClean="0">
                <a:latin typeface="Arial" panose="020B0604020202020204" pitchFamily="34" charset="0"/>
                <a:sym typeface="Wingdings" panose="05000000000000000000" pitchFamily="2" charset="2"/>
              </a:rPr>
              <a:t>=&gt; </a:t>
            </a:r>
            <a:r>
              <a:rPr lang="en-US" altLang="ja-JP" dirty="0" smtClean="0">
                <a:latin typeface="Arial" panose="020B0604020202020204" pitchFamily="34" charset="0"/>
                <a:sym typeface="Wingdings" panose="05000000000000000000" pitchFamily="2" charset="2"/>
              </a:rPr>
              <a:t>Millennium Arch or “Solar Circle” </a:t>
            </a:r>
            <a:r>
              <a:rPr lang="en-US" altLang="ja-JP" dirty="0" smtClean="0">
                <a:latin typeface="Arial" panose="020B0604020202020204" pitchFamily="34" charset="0"/>
                <a:sym typeface="Wingdings" panose="05000000000000000000" pitchFamily="2" charset="2"/>
              </a:rPr>
              <a:t>=&gt; </a:t>
            </a:r>
            <a:r>
              <a:rPr lang="en-US" altLang="ja-JP" dirty="0" smtClean="0">
                <a:latin typeface="Arial" panose="020B0604020202020204" pitchFamily="34" charset="0"/>
                <a:sym typeface="Wingdings" panose="05000000000000000000" pitchFamily="2" charset="2"/>
              </a:rPr>
              <a:t>Evolving Trefoil.</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816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27A5A065-8AAA-4872-9974-9015E5604132}" type="slidenum">
              <a:rPr lang="en-US" altLang="en-US" sz="1000">
                <a:latin typeface="Times New Roman" panose="02020603050405020304" pitchFamily="18" charset="0"/>
              </a:rPr>
              <a:pPr/>
              <a:t>36</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726668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There was only one problem:  Sculpture generator I could not handle such complex sweeps through 3D space. – - </a:t>
            </a:r>
            <a:r>
              <a:rPr lang="en-US" altLang="en-US" dirty="0" err="1" smtClean="0">
                <a:latin typeface="Arial" panose="020B0604020202020204" pitchFamily="34" charset="0"/>
              </a:rPr>
              <a:t>Kyu</a:t>
            </a:r>
            <a:r>
              <a:rPr lang="en-US" altLang="en-US" dirty="0" smtClean="0">
                <a:latin typeface="Arial" panose="020B0604020202020204" pitchFamily="34" charset="0"/>
              </a:rPr>
              <a:t> </a:t>
            </a:r>
            <a:r>
              <a:rPr lang="en-US" altLang="en-US" dirty="0" err="1" smtClean="0">
                <a:latin typeface="Arial" panose="020B0604020202020204" pitchFamily="34" charset="0"/>
              </a:rPr>
              <a:t>Simm</a:t>
            </a:r>
            <a:r>
              <a:rPr lang="en-US" altLang="en-US" dirty="0" smtClean="0">
                <a:latin typeface="Arial" panose="020B0604020202020204" pitchFamily="34" charset="0"/>
              </a:rPr>
              <a:t>, an undergraduate researcher with me in Fall 2010 helped me to enhance the program, and this resulted in this Sculpture Generator #2 that can fit a whole saddle chain along an arbitrary 3D B-spline path.  He took my Sculpture Generator I and ported it to a more modern environment.  Using  the C++ </a:t>
            </a:r>
            <a:r>
              <a:rPr lang="en-US" altLang="en-US" dirty="0" err="1" smtClean="0">
                <a:latin typeface="Arial" panose="020B0604020202020204" pitchFamily="34" charset="0"/>
              </a:rPr>
              <a:t>prog</a:t>
            </a:r>
            <a:r>
              <a:rPr lang="en-US" altLang="en-US" dirty="0" smtClean="0">
                <a:latin typeface="Arial" panose="020B0604020202020204" pitchFamily="34" charset="0"/>
              </a:rPr>
              <a:t> lang. ,  the OpenGL-graphics system,  and the  </a:t>
            </a:r>
            <a:r>
              <a:rPr lang="en-US" altLang="en-US" dirty="0" err="1" smtClean="0">
                <a:latin typeface="Arial" panose="020B0604020202020204" pitchFamily="34" charset="0"/>
              </a:rPr>
              <a:t>AntTweakBar</a:t>
            </a:r>
            <a:r>
              <a:rPr lang="en-US" altLang="en-US" dirty="0" smtClean="0">
                <a:latin typeface="Arial" panose="020B0604020202020204" pitchFamily="34" charset="0"/>
              </a:rPr>
              <a:t> –GUI.  Here is a first design shown by this modified Sculpture Generator.</a:t>
            </a:r>
          </a:p>
        </p:txBody>
      </p:sp>
      <p:sp>
        <p:nvSpPr>
          <p:cNvPr id="2826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8262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5826F86-6BFF-4B65-B3FD-2FB34B876499}" type="slidenum">
              <a:rPr lang="en-US" altLang="en-US" sz="1000">
                <a:latin typeface="Times New Roman" panose="02020603050405020304" pitchFamily="18" charset="0"/>
              </a:rPr>
              <a:pPr/>
              <a:t>37</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194613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a:ln/>
        </p:spPr>
      </p:sp>
      <p:sp>
        <p:nvSpPr>
          <p:cNvPr id="283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When I thought we were close to a final design, I made a first </a:t>
            </a:r>
            <a:r>
              <a:rPr lang="en-US" altLang="en-US" dirty="0" err="1" smtClean="0">
                <a:latin typeface="Arial" panose="020B0604020202020204" pitchFamily="34" charset="0"/>
              </a:rPr>
              <a:t>maquette</a:t>
            </a:r>
            <a:r>
              <a:rPr lang="en-US" altLang="en-US" dirty="0" smtClean="0">
                <a:latin typeface="Arial" panose="020B0604020202020204" pitchFamily="34" charset="0"/>
              </a:rPr>
              <a:t> on the FDM machine.</a:t>
            </a:r>
          </a:p>
          <a:p>
            <a:r>
              <a:rPr lang="en-US" altLang="en-US" dirty="0" smtClean="0">
                <a:latin typeface="Arial" panose="020B0604020202020204" pitchFamily="34" charset="0"/>
              </a:rPr>
              <a:t>This showed that there were some problems that the computer rendering did not reveal:  Thin spots at the saddle centers.  So we had to do some program fixes.</a:t>
            </a:r>
          </a:p>
        </p:txBody>
      </p:sp>
      <p:sp>
        <p:nvSpPr>
          <p:cNvPr id="28365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8365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45B5989-8408-4707-A235-C3DB64902DA8}" type="slidenum">
              <a:rPr lang="en-US" altLang="en-US" sz="1000">
                <a:latin typeface="Times New Roman" panose="02020603050405020304" pitchFamily="18" charset="0"/>
              </a:rPr>
              <a:pPr/>
              <a:t>38</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30928662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a:ln/>
        </p:spPr>
      </p:sp>
      <p:sp>
        <p:nvSpPr>
          <p:cNvPr id="284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Now the flaws have been corrected. Here is a model of the final design -- except that it has a proportionally thicker flange.</a:t>
            </a:r>
          </a:p>
        </p:txBody>
      </p:sp>
      <p:sp>
        <p:nvSpPr>
          <p:cNvPr id="2846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8467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8BF49C9-7378-4F4F-A26B-36DE627D708F}" type="slidenum">
              <a:rPr lang="en-US" altLang="en-US" sz="1000">
                <a:latin typeface="Times New Roman" panose="02020603050405020304" pitchFamily="18" charset="0"/>
              </a:rPr>
              <a:pPr/>
              <a:t>39</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632818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p:cNvSpPr>
            <a:spLocks noGrp="1" noRot="1" noChangeAspect="1" noTextEdit="1"/>
          </p:cNvSpPr>
          <p:nvPr>
            <p:ph type="sldImg"/>
          </p:nvPr>
        </p:nvSpPr>
        <p:spPr>
          <a:ln/>
        </p:spPr>
      </p:sp>
      <p:sp>
        <p:nvSpPr>
          <p:cNvPr id="295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Again the sculpture</a:t>
            </a:r>
            <a:r>
              <a:rPr lang="en-US" altLang="en-US" baseline="0" dirty="0" smtClean="0">
                <a:latin typeface="Arial" panose="020B0604020202020204" pitchFamily="34" charset="0"/>
              </a:rPr>
              <a:t> was designed so that it </a:t>
            </a:r>
            <a:r>
              <a:rPr lang="en-US" altLang="en-US" baseline="0" dirty="0" err="1" smtClean="0">
                <a:latin typeface="Arial" panose="020B0604020202020204" pitchFamily="34" charset="0"/>
              </a:rPr>
              <a:t>coule</a:t>
            </a:r>
            <a:r>
              <a:rPr lang="en-US" altLang="en-US" baseline="0" dirty="0" smtClean="0">
                <a:latin typeface="Arial" panose="020B0604020202020204" pitchFamily="34" charset="0"/>
              </a:rPr>
              <a:t> be assembled from six identical pieces; -- except this time the pieces were larger and much more complex.  The mold now consisted of about 18 pieces</a:t>
            </a:r>
            <a:endParaRPr lang="en-US" altLang="en-US" dirty="0" smtClean="0">
              <a:latin typeface="Arial" panose="020B0604020202020204" pitchFamily="34" charset="0"/>
            </a:endParaRPr>
          </a:p>
          <a:p>
            <a:r>
              <a:rPr lang="en-US" altLang="en-US" dirty="0" smtClean="0">
                <a:latin typeface="Arial" panose="020B0604020202020204" pitchFamily="34" charset="0"/>
              </a:rPr>
              <a:t>When all the sections have been laid up, and bolted together, the </a:t>
            </a:r>
            <a:r>
              <a:rPr lang="en-US" altLang="en-US" i="1" dirty="0" smtClean="0">
                <a:latin typeface="Arial" panose="020B0604020202020204" pitchFamily="34" charset="0"/>
              </a:rPr>
              <a:t>catalyzed matrix</a:t>
            </a:r>
            <a:r>
              <a:rPr lang="en-US" altLang="en-US" dirty="0" smtClean="0">
                <a:latin typeface="Arial" panose="020B0604020202020204" pitchFamily="34" charset="0"/>
              </a:rPr>
              <a:t> is added. This is a mixture of epoxy resins and crushed minerals blended together with a catalyst; it exhibits the viscosity of cool syrup. </a:t>
            </a:r>
            <a:r>
              <a:rPr lang="en-US" altLang="en-US" baseline="0" dirty="0" smtClean="0">
                <a:latin typeface="Arial" panose="020B0604020202020204" pitchFamily="34" charset="0"/>
              </a:rPr>
              <a:t> </a:t>
            </a:r>
            <a:r>
              <a:rPr lang="en-US" altLang="en-US" dirty="0" smtClean="0">
                <a:latin typeface="Arial" panose="020B0604020202020204" pitchFamily="34" charset="0"/>
              </a:rPr>
              <a:t>The assembled mold with the matrix inside will weigh over 300 lbs.  It is slowly rolled around its long axis and tilted back and forth during the curing/hardening process to avoid uneven matrix distribution and the formation of undesirable hot spots of higher density. The catalyzed matrix joins the seams and fills all the gaps.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959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8480177-E41B-4831-9F64-56D2B5C6375C}" type="slidenum">
              <a:rPr lang="en-US" altLang="en-US" sz="1000">
                <a:latin typeface="Times New Roman" panose="02020603050405020304" pitchFamily="18" charset="0"/>
              </a:rPr>
              <a:pPr/>
              <a:t>40</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032309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a:ln/>
        </p:spPr>
      </p:sp>
      <p:sp>
        <p:nvSpPr>
          <p:cNvPr id="296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6 identical pieces had to be fabricated in this labor-intensive way!</a:t>
            </a:r>
          </a:p>
          <a:p>
            <a:endParaRPr lang="en-US" altLang="en-US"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969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537B8019-8E79-4174-B37C-EB115D2D8443}" type="slidenum">
              <a:rPr lang="en-US" altLang="en-US" sz="1000">
                <a:latin typeface="Times New Roman" panose="02020603050405020304" pitchFamily="18" charset="0"/>
              </a:rPr>
              <a:pPr/>
              <a:t>41</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30096726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a:ln/>
        </p:spPr>
      </p:sp>
      <p:sp>
        <p:nvSpPr>
          <p:cNvPr id="297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Three units (12 stories out of 24) = half the sculpture tentatively hooked together at Nova Blue</a:t>
            </a:r>
            <a:r>
              <a:rPr lang="ja-JP" altLang="en-US" dirty="0" smtClean="0">
                <a:latin typeface="Arial" panose="020B0604020202020204" pitchFamily="34" charset="0"/>
              </a:rPr>
              <a:t>’</a:t>
            </a:r>
            <a:r>
              <a:rPr lang="en-US" altLang="ja-JP" dirty="0" smtClean="0">
                <a:latin typeface="Arial" panose="020B0604020202020204" pitchFamily="34" charset="0"/>
              </a:rPr>
              <a:t> Studio Arts.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2979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031F6B4-A5AE-44C9-AC1B-6C0CAAB1B3B2}" type="slidenum">
              <a:rPr lang="en-US" altLang="en-US" sz="1000">
                <a:latin typeface="Times New Roman" panose="02020603050405020304" pitchFamily="18" charset="0"/>
              </a:rPr>
              <a:pPr/>
              <a:t>42</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733895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this is the final sculpture:  “Evolving Trefoil”.  It hangs</a:t>
            </a:r>
            <a:r>
              <a:rPr lang="en-US" altLang="en-US" baseline="0" dirty="0" smtClean="0">
                <a:latin typeface="Arial" panose="020B0604020202020204" pitchFamily="34" charset="0"/>
              </a:rPr>
              <a:t> in </a:t>
            </a:r>
            <a:r>
              <a:rPr lang="en-US" altLang="en-US" baseline="0" dirty="0" err="1" smtClean="0">
                <a:latin typeface="Arial" panose="020B0604020202020204" pitchFamily="34" charset="0"/>
              </a:rPr>
              <a:t>Agenstein</a:t>
            </a:r>
            <a:r>
              <a:rPr lang="en-US" altLang="en-US" baseline="0" dirty="0" smtClean="0">
                <a:latin typeface="Arial" panose="020B0604020202020204" pitchFamily="34" charset="0"/>
              </a:rPr>
              <a:t> Hall in the Science Center </a:t>
            </a:r>
            <a:r>
              <a:rPr lang="en-US" altLang="en-US" baseline="0" dirty="0" smtClean="0">
                <a:latin typeface="Arial" panose="020B0604020202020204" pitchFamily="34" charset="0"/>
              </a:rPr>
              <a:t>of </a:t>
            </a:r>
            <a:r>
              <a:rPr lang="en-US" altLang="en-US" baseline="0" dirty="0" smtClean="0">
                <a:latin typeface="Arial" panose="020B0604020202020204" pitchFamily="34" charset="0"/>
              </a:rPr>
              <a:t>MO Western State University in Saint Joseph.</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768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806BBCF-1CAC-4462-B31F-6D82908DB46E}" type="slidenum">
              <a:rPr lang="en-US" altLang="en-US" sz="1000">
                <a:latin typeface="Times New Roman" panose="02020603050405020304" pitchFamily="18" charset="0"/>
              </a:rPr>
              <a:pPr/>
              <a:t>43</a:t>
            </a:fld>
            <a:endParaRPr lang="en-US" altLang="en-US" sz="1000">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What I have shown you</a:t>
            </a:r>
            <a:r>
              <a:rPr lang="en-US" altLang="en-US" baseline="0" dirty="0" smtClean="0">
                <a:latin typeface="Arial" panose="020B0604020202020204" pitchFamily="34" charset="0"/>
              </a:rPr>
              <a:t> are examples how art inspires the discovery of underlying regular concepts that lend </a:t>
            </a:r>
            <a:r>
              <a:rPr lang="en-US" altLang="en-US" baseline="0" dirty="0" smtClean="0">
                <a:latin typeface="Arial" panose="020B0604020202020204" pitchFamily="34" charset="0"/>
              </a:rPr>
              <a:t>themselves </a:t>
            </a:r>
            <a:r>
              <a:rPr lang="en-US" altLang="en-US" baseline="0" dirty="0" smtClean="0">
                <a:latin typeface="Arial" panose="020B0604020202020204" pitchFamily="34" charset="0"/>
              </a:rPr>
              <a:t>to be captured in </a:t>
            </a:r>
            <a:r>
              <a:rPr lang="en-US" altLang="en-US" baseline="0" dirty="0" smtClean="0">
                <a:latin typeface="Arial" panose="020B0604020202020204" pitchFamily="34" charset="0"/>
              </a:rPr>
              <a:t>a procedural </a:t>
            </a:r>
            <a:r>
              <a:rPr lang="en-US" altLang="en-US" baseline="0" dirty="0" smtClean="0">
                <a:latin typeface="Arial" panose="020B0604020202020204" pitchFamily="34" charset="0"/>
              </a:rPr>
              <a:t>description.</a:t>
            </a:r>
          </a:p>
          <a:p>
            <a:r>
              <a:rPr lang="en-US" altLang="en-US" baseline="0" dirty="0" smtClean="0">
                <a:latin typeface="Arial" panose="020B0604020202020204" pitchFamily="34" charset="0"/>
              </a:rPr>
              <a:t>This description may include some parameters that can be fine tuned to obtain a close replica of the original, -- or they can be set quite differently which then results </a:t>
            </a:r>
            <a:r>
              <a:rPr lang="en-US" altLang="en-US" baseline="0" dirty="0" smtClean="0">
                <a:latin typeface="Arial" panose="020B0604020202020204" pitchFamily="34" charset="0"/>
              </a:rPr>
              <a:t>in many </a:t>
            </a:r>
            <a:r>
              <a:rPr lang="en-US" altLang="en-US" baseline="0" dirty="0" smtClean="0">
                <a:latin typeface="Arial" panose="020B0604020202020204" pitchFamily="34" charset="0"/>
              </a:rPr>
              <a:t>new sculptures </a:t>
            </a:r>
            <a:r>
              <a:rPr lang="en-US" altLang="en-US" baseline="0" dirty="0" smtClean="0">
                <a:latin typeface="Arial" panose="020B0604020202020204" pitchFamily="34" charset="0"/>
              </a:rPr>
              <a:t>that somehow belong </a:t>
            </a:r>
            <a:r>
              <a:rPr lang="en-US" altLang="en-US" baseline="0" dirty="0" smtClean="0">
                <a:latin typeface="Arial" panose="020B0604020202020204" pitchFamily="34" charset="0"/>
              </a:rPr>
              <a:t>into the same family</a:t>
            </a:r>
            <a:r>
              <a:rPr lang="en-US" altLang="en-US" baseline="0" dirty="0" smtClean="0">
                <a:latin typeface="Arial" panose="020B0604020202020204" pitchFamily="34" charset="0"/>
              </a:rPr>
              <a:t>.</a:t>
            </a:r>
            <a:endParaRPr lang="en-US" altLang="en-US" dirty="0" smtClean="0">
              <a:latin typeface="Arial" panose="020B0604020202020204" pitchFamily="34" charset="0"/>
            </a:endParaRPr>
          </a:p>
          <a:p>
            <a:r>
              <a:rPr lang="en-US" altLang="en-US" dirty="0" smtClean="0">
                <a:latin typeface="Arial" panose="020B0604020202020204" pitchFamily="34" charset="0"/>
              </a:rPr>
              <a:t>All these pieces came </a:t>
            </a:r>
            <a:r>
              <a:rPr lang="en-US" altLang="en-US" dirty="0" smtClean="0">
                <a:latin typeface="Arial" panose="020B0604020202020204" pitchFamily="34" charset="0"/>
              </a:rPr>
              <a:t>out </a:t>
            </a:r>
            <a:r>
              <a:rPr lang="en-US" altLang="en-US" dirty="0" smtClean="0">
                <a:latin typeface="Arial" panose="020B0604020202020204" pitchFamily="34" charset="0"/>
              </a:rPr>
              <a:t>of the original inspiration provided by Brent Collins’ Hyperbolic Hexagon!</a:t>
            </a:r>
          </a:p>
          <a:p>
            <a:r>
              <a:rPr lang="en-US" altLang="en-US" dirty="0" smtClean="0">
                <a:latin typeface="Arial" panose="020B0604020202020204" pitchFamily="34" charset="0"/>
              </a:rPr>
              <a:t>This demonstrates how art can lead to mathematics</a:t>
            </a:r>
            <a:r>
              <a:rPr lang="en-US" altLang="en-US" dirty="0" smtClean="0">
                <a:latin typeface="Arial" panose="020B0604020202020204" pitchFamily="34" charset="0"/>
              </a:rPr>
              <a:t>.</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819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525F7E7-D18F-4B0C-9E3D-02CD76807C92}" type="slidenum">
              <a:rPr lang="en-US" altLang="en-US" sz="1000">
                <a:latin typeface="Times New Roman" panose="02020603050405020304" pitchFamily="18" charset="0"/>
              </a:rPr>
              <a:pPr/>
              <a:t>44</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7475486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let me give you some “reverse” examples where the creative process started from pure math.</a:t>
            </a:r>
          </a:p>
          <a:p>
            <a:r>
              <a:rPr lang="en-US" altLang="en-US" dirty="0" smtClean="0">
                <a:latin typeface="Arial" panose="020B0604020202020204" pitchFamily="34" charset="0"/>
              </a:rPr>
              <a:t>A concept that needs to be explained to non-mathematicians</a:t>
            </a:r>
            <a:r>
              <a:rPr lang="en-US" altLang="en-US" baseline="0" dirty="0" smtClean="0">
                <a:latin typeface="Arial" panose="020B0604020202020204" pitchFamily="34" charset="0"/>
              </a:rPr>
              <a:t> leads to some visualization model, that is ideally so pleasing the people would call it art, and even people who do not know the underlying math story may want to place such a model on their mantle piece.</a:t>
            </a:r>
          </a:p>
          <a:p>
            <a:r>
              <a:rPr lang="en-US" altLang="en-US" baseline="0" dirty="0" smtClean="0">
                <a:latin typeface="Arial" panose="020B0604020202020204" pitchFamily="34" charset="0"/>
              </a:rPr>
              <a:t>My first </a:t>
            </a:r>
            <a:r>
              <a:rPr lang="en-US" altLang="en-US" baseline="0" dirty="0" smtClean="0">
                <a:latin typeface="Arial" panose="020B0604020202020204" pitchFamily="34" charset="0"/>
              </a:rPr>
              <a:t>example emerges from the Hilbert curve …</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819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525F7E7-D18F-4B0C-9E3D-02CD76807C92}" type="slidenum">
              <a:rPr lang="en-US" altLang="en-US" sz="1000">
                <a:latin typeface="Times New Roman" panose="02020603050405020304" pitchFamily="18" charset="0"/>
              </a:rPr>
              <a:pPr/>
              <a:t>45</a:t>
            </a:fld>
            <a:endParaRPr lang="en-US" altLang="en-US" sz="1000">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Granada 2003</a:t>
            </a:r>
          </a:p>
        </p:txBody>
      </p:sp>
      <p:sp>
        <p:nvSpPr>
          <p:cNvPr id="7" name="Rectangle 5"/>
          <p:cNvSpPr>
            <a:spLocks noGrp="1" noChangeArrowheads="1"/>
          </p:cNvSpPr>
          <p:nvPr>
            <p:ph type="sldNum" sz="quarter" idx="5"/>
          </p:nvPr>
        </p:nvSpPr>
        <p:spPr>
          <a:ln/>
        </p:spPr>
        <p:txBody>
          <a:bodyPr/>
          <a:lstStyle/>
          <a:p>
            <a:fld id="{D893C9ED-6778-4D91-8791-4D85C268087C}" type="slidenum">
              <a:rPr lang="en-US" altLang="en-US"/>
              <a:pPr/>
              <a:t>46</a:t>
            </a:fld>
            <a:endParaRPr lang="en-US" altLang="en-US"/>
          </a:p>
        </p:txBody>
      </p:sp>
      <p:sp>
        <p:nvSpPr>
          <p:cNvPr id="1058818" name="Rectangle 2"/>
          <p:cNvSpPr>
            <a:spLocks noGrp="1" noRot="1" noChangeAspect="1" noChangeArrowheads="1"/>
          </p:cNvSpPr>
          <p:nvPr>
            <p:ph type="sldImg"/>
          </p:nvPr>
        </p:nvSpPr>
        <p:spPr bwMode="auto">
          <a:xfrm>
            <a:off x="1189038" y="701675"/>
            <a:ext cx="4618037" cy="3463925"/>
          </a:xfrm>
          <a:prstGeom prst="rect">
            <a:avLst/>
          </a:prstGeom>
          <a:solidFill>
            <a:srgbClr val="FFFFFF"/>
          </a:solidFill>
          <a:ln>
            <a:solidFill>
              <a:srgbClr val="000000"/>
            </a:solidFill>
            <a:miter lim="800000"/>
            <a:headEnd/>
            <a:tailEnd/>
          </a:ln>
        </p:spPr>
      </p:sp>
      <p:sp>
        <p:nvSpPr>
          <p:cNvPr id="1058819" name="Rectangle 3"/>
          <p:cNvSpPr>
            <a:spLocks noGrp="1" noChangeArrowheads="1"/>
          </p:cNvSpPr>
          <p:nvPr>
            <p:ph type="body" idx="1"/>
          </p:nvPr>
        </p:nvSpPr>
        <p:spPr bwMode="auto">
          <a:xfrm>
            <a:off x="933450" y="4403725"/>
            <a:ext cx="5130800" cy="4171950"/>
          </a:xfrm>
          <a:prstGeom prst="rect">
            <a:avLst/>
          </a:prstGeom>
          <a:solidFill>
            <a:srgbClr val="FFFFFF"/>
          </a:solidFill>
          <a:ln>
            <a:solidFill>
              <a:srgbClr val="000000"/>
            </a:solidFill>
            <a:miter lim="800000"/>
            <a:headEnd/>
            <a:tailEnd/>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I encourage creativity in the courses I teach.  One approach is to give problems with open-ended solutions. </a:t>
            </a:r>
            <a:r>
              <a:rPr lang="en-US" altLang="en-US" baseline="0" dirty="0" smtClean="0"/>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In one example, I show them the famous space-filling curve named after Hilbert and ask them to “Do This In 3D!”</a:t>
            </a:r>
          </a:p>
        </p:txBody>
      </p:sp>
    </p:spTree>
    <p:extLst>
      <p:ext uri="{BB962C8B-B14F-4D97-AF65-F5344CB8AC3E}">
        <p14:creationId xmlns:p14="http://schemas.microsoft.com/office/powerpoint/2010/main" val="41613436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students understand quickly that they</a:t>
            </a:r>
            <a:r>
              <a:rPr lang="en-US" baseline="0" dirty="0" smtClean="0"/>
              <a:t> are supposed to construct a space-filling curve that fills a cube in a recursive </a:t>
            </a:r>
            <a:r>
              <a:rPr lang="en-US" baseline="0" dirty="0" smtClean="0"/>
              <a:t>manner by breaking </a:t>
            </a:r>
            <a:r>
              <a:rPr lang="en-US" baseline="0" dirty="0" smtClean="0"/>
              <a:t>the whole cube into 8 smaller cubes that are properly interconnected.</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47</a:t>
            </a:fld>
            <a:endParaRPr lang="en-US" altLang="en-US"/>
          </a:p>
        </p:txBody>
      </p:sp>
    </p:spTree>
    <p:extLst>
      <p:ext uri="{BB962C8B-B14F-4D97-AF65-F5344CB8AC3E}">
        <p14:creationId xmlns:p14="http://schemas.microsoft.com/office/powerpoint/2010/main" val="41064263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they</a:t>
            </a:r>
            <a:r>
              <a:rPr lang="en-US" baseline="0" dirty="0" smtClean="0"/>
              <a:t> construct some kind of Hamiltonian path that traces out the 8 corners of a cube, and then they join 8 such elements to form a single trace that fills the larger cube.</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48</a:t>
            </a:fld>
            <a:endParaRPr lang="en-US" altLang="en-US"/>
          </a:p>
        </p:txBody>
      </p:sp>
    </p:spTree>
    <p:extLst>
      <p:ext uri="{BB962C8B-B14F-4D97-AF65-F5344CB8AC3E}">
        <p14:creationId xmlns:p14="http://schemas.microsoft.com/office/powerpoint/2010/main" val="159700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possible solution.  And that is where artistic concerns come into play.  I may point out what I see as design flaws …</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49</a:t>
            </a:fld>
            <a:endParaRPr lang="en-US" altLang="en-US"/>
          </a:p>
        </p:txBody>
      </p:sp>
    </p:spTree>
    <p:extLst>
      <p:ext uri="{BB962C8B-B14F-4D97-AF65-F5344CB8AC3E}">
        <p14:creationId xmlns:p14="http://schemas.microsoft.com/office/powerpoint/2010/main" val="981149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students already bring in extra elements to make their solutions artistically more pleasing, -- but</a:t>
            </a:r>
            <a:r>
              <a:rPr lang="en-US" baseline="0" dirty="0" smtClean="0"/>
              <a:t> they may still have some of the same design flaws.</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50</a:t>
            </a:fld>
            <a:endParaRPr lang="en-US" altLang="en-US"/>
          </a:p>
        </p:txBody>
      </p:sp>
    </p:spTree>
    <p:extLst>
      <p:ext uri="{BB962C8B-B14F-4D97-AF65-F5344CB8AC3E}">
        <p14:creationId xmlns:p14="http://schemas.microsoft.com/office/powerpoint/2010/main" val="25178937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Granada 2003</a:t>
            </a:r>
          </a:p>
        </p:txBody>
      </p:sp>
      <p:sp>
        <p:nvSpPr>
          <p:cNvPr id="7" name="Rectangle 5"/>
          <p:cNvSpPr>
            <a:spLocks noGrp="1" noChangeArrowheads="1"/>
          </p:cNvSpPr>
          <p:nvPr>
            <p:ph type="sldNum" sz="quarter" idx="5"/>
          </p:nvPr>
        </p:nvSpPr>
        <p:spPr>
          <a:ln/>
        </p:spPr>
        <p:txBody>
          <a:bodyPr/>
          <a:lstStyle/>
          <a:p>
            <a:fld id="{9A7870A4-BA31-4573-9D2E-B9CA0C28FBFA}" type="slidenum">
              <a:rPr lang="en-US" altLang="en-US"/>
              <a:pPr/>
              <a:t>51</a:t>
            </a:fld>
            <a:endParaRPr lang="en-US" altLang="en-US"/>
          </a:p>
        </p:txBody>
      </p:sp>
      <p:sp>
        <p:nvSpPr>
          <p:cNvPr id="1139714" name="Rectangle 2"/>
          <p:cNvSpPr>
            <a:spLocks noGrp="1" noRot="1" noChangeAspect="1" noChangeArrowheads="1" noTextEdit="1"/>
          </p:cNvSpPr>
          <p:nvPr>
            <p:ph type="sldImg"/>
          </p:nvPr>
        </p:nvSpPr>
        <p:spPr bwMode="auto">
          <a:xfrm>
            <a:off x="1189038" y="701675"/>
            <a:ext cx="4618037" cy="3463925"/>
          </a:xfrm>
          <a:prstGeom prst="rect">
            <a:avLst/>
          </a:prstGeom>
          <a:solidFill>
            <a:srgbClr val="FFFFFF"/>
          </a:solidFill>
          <a:ln>
            <a:solidFill>
              <a:srgbClr val="000000"/>
            </a:solidFill>
            <a:miter lim="800000"/>
            <a:headEnd/>
            <a:tailEnd/>
          </a:ln>
        </p:spPr>
      </p:sp>
      <p:sp>
        <p:nvSpPr>
          <p:cNvPr id="1139715" name="Rectangle 3"/>
          <p:cNvSpPr>
            <a:spLocks noGrp="1" noChangeArrowheads="1"/>
          </p:cNvSpPr>
          <p:nvPr>
            <p:ph type="body" idx="1"/>
          </p:nvPr>
        </p:nvSpPr>
        <p:spPr bwMode="auto">
          <a:xfrm>
            <a:off x="933450" y="4403725"/>
            <a:ext cx="5130800" cy="4171950"/>
          </a:xfrm>
          <a:prstGeom prst="rect">
            <a:avLst/>
          </a:prstGeom>
          <a:solidFill>
            <a:srgbClr val="FFFFFF"/>
          </a:solidFill>
          <a:ln>
            <a:solidFill>
              <a:srgbClr val="000000"/>
            </a:solidFill>
            <a:miter lim="800000"/>
            <a:headEnd/>
            <a:tailEnd/>
          </a:ln>
        </p:spPr>
        <p:txBody>
          <a:bodyPr/>
          <a:lstStyle/>
          <a:p>
            <a:r>
              <a:rPr lang="en-US" altLang="en-US" dirty="0" smtClean="0"/>
              <a:t>So then we discuss what</a:t>
            </a:r>
            <a:r>
              <a:rPr lang="en-US" altLang="en-US" baseline="0" dirty="0" smtClean="0"/>
              <a:t> might be an extra set of additional constraints.</a:t>
            </a:r>
            <a:endParaRPr lang="en-US" altLang="en-US" dirty="0" smtClean="0"/>
          </a:p>
          <a:p>
            <a:r>
              <a:rPr lang="en-US" altLang="en-US" dirty="0" smtClean="0"/>
              <a:t>Is </a:t>
            </a:r>
            <a:r>
              <a:rPr lang="en-US" altLang="en-US" dirty="0"/>
              <a:t>the answer </a:t>
            </a:r>
            <a:r>
              <a:rPr lang="en-US" altLang="en-US" dirty="0" smtClean="0"/>
              <a:t>now </a:t>
            </a:r>
            <a:r>
              <a:rPr lang="en-US" altLang="en-US" dirty="0"/>
              <a:t>fully predetermined, or is there some freedom of design ?</a:t>
            </a:r>
          </a:p>
        </p:txBody>
      </p:sp>
    </p:spTree>
    <p:extLst>
      <p:ext uri="{BB962C8B-B14F-4D97-AF65-F5344CB8AC3E}">
        <p14:creationId xmlns:p14="http://schemas.microsoft.com/office/powerpoint/2010/main" val="8988423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may already affect the basic element at the lowest level.</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52</a:t>
            </a:fld>
            <a:endParaRPr lang="en-US" altLang="en-US"/>
          </a:p>
        </p:txBody>
      </p:sp>
    </p:spTree>
    <p:extLst>
      <p:ext uri="{BB962C8B-B14F-4D97-AF65-F5344CB8AC3E}">
        <p14:creationId xmlns:p14="http://schemas.microsoft.com/office/powerpoint/2010/main" val="282634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good 2</a:t>
            </a:r>
            <a:r>
              <a:rPr lang="en-US" baseline="30000" dirty="0" smtClean="0"/>
              <a:t>nd</a:t>
            </a:r>
            <a:r>
              <a:rPr lang="en-US" dirty="0" smtClean="0"/>
              <a:t> generation </a:t>
            </a:r>
            <a:r>
              <a:rPr lang="en-US" dirty="0" smtClean="0"/>
              <a:t>model</a:t>
            </a:r>
            <a:r>
              <a:rPr lang="en-US" baseline="0" dirty="0" smtClean="0"/>
              <a:t> made on an FDM machine.</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53</a:t>
            </a:fld>
            <a:endParaRPr lang="en-US" altLang="en-US"/>
          </a:p>
        </p:txBody>
      </p:sp>
    </p:spTree>
    <p:extLst>
      <p:ext uri="{BB962C8B-B14F-4D97-AF65-F5344CB8AC3E}">
        <p14:creationId xmlns:p14="http://schemas.microsoft.com/office/powerpoint/2010/main" val="29163581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model of the next generation with 512 elbow joints.</a:t>
            </a:r>
            <a:endParaRPr lang="en-US" dirty="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pPr>
              <a:defRPr/>
            </a:pPr>
            <a:fld id="{A525FD8F-04C1-44B7-86E4-D74DD7919BC0}" type="slidenum">
              <a:rPr lang="en-US" altLang="en-US" smtClean="0"/>
              <a:pPr>
                <a:defRPr/>
              </a:pPr>
              <a:t>54</a:t>
            </a:fld>
            <a:endParaRPr lang="en-US" altLang="en-US"/>
          </a:p>
        </p:txBody>
      </p:sp>
    </p:spTree>
    <p:extLst>
      <p:ext uri="{BB962C8B-B14F-4D97-AF65-F5344CB8AC3E}">
        <p14:creationId xmlns:p14="http://schemas.microsoft.com/office/powerpoint/2010/main" val="4213442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Granada 2003</a:t>
            </a:r>
          </a:p>
        </p:txBody>
      </p:sp>
      <p:sp>
        <p:nvSpPr>
          <p:cNvPr id="7" name="Rectangle 5"/>
          <p:cNvSpPr>
            <a:spLocks noGrp="1" noChangeArrowheads="1"/>
          </p:cNvSpPr>
          <p:nvPr>
            <p:ph type="sldNum" sz="quarter" idx="5"/>
          </p:nvPr>
        </p:nvSpPr>
        <p:spPr>
          <a:ln/>
        </p:spPr>
        <p:txBody>
          <a:bodyPr/>
          <a:lstStyle/>
          <a:p>
            <a:fld id="{40341D5D-A5BB-418B-972F-36DACF564C42}" type="slidenum">
              <a:rPr lang="en-US" altLang="en-US"/>
              <a:pPr/>
              <a:t>55</a:t>
            </a:fld>
            <a:endParaRPr lang="en-US" altLang="en-US"/>
          </a:p>
        </p:txBody>
      </p:sp>
      <p:sp>
        <p:nvSpPr>
          <p:cNvPr id="1148930" name="Rectangle 2"/>
          <p:cNvSpPr>
            <a:spLocks noGrp="1" noRot="1" noChangeAspect="1" noChangeArrowheads="1" noTextEdit="1"/>
          </p:cNvSpPr>
          <p:nvPr>
            <p:ph type="sldImg"/>
          </p:nvPr>
        </p:nvSpPr>
        <p:spPr bwMode="auto">
          <a:xfrm>
            <a:off x="1189038" y="701675"/>
            <a:ext cx="4618037" cy="3463925"/>
          </a:xfrm>
          <a:prstGeom prst="rect">
            <a:avLst/>
          </a:prstGeom>
          <a:solidFill>
            <a:srgbClr val="FFFFFF"/>
          </a:solidFill>
          <a:ln>
            <a:solidFill>
              <a:srgbClr val="000000"/>
            </a:solidFill>
            <a:miter lim="800000"/>
            <a:headEnd/>
            <a:tailEnd/>
          </a:ln>
        </p:spPr>
      </p:sp>
      <p:sp>
        <p:nvSpPr>
          <p:cNvPr id="1148931" name="Rectangle 3"/>
          <p:cNvSpPr>
            <a:spLocks noGrp="1" noChangeArrowheads="1"/>
          </p:cNvSpPr>
          <p:nvPr>
            <p:ph type="body" idx="1"/>
          </p:nvPr>
        </p:nvSpPr>
        <p:spPr bwMode="auto">
          <a:xfrm>
            <a:off x="933450" y="4403725"/>
            <a:ext cx="5130800" cy="4171950"/>
          </a:xfrm>
          <a:prstGeom prst="rect">
            <a:avLst/>
          </a:prstGeom>
          <a:solidFill>
            <a:srgbClr val="FFFFFF"/>
          </a:solidFill>
          <a:ln>
            <a:solidFill>
              <a:srgbClr val="000000"/>
            </a:solidFill>
            <a:miter lim="800000"/>
            <a:headEnd/>
            <a:tailEnd/>
          </a:ln>
        </p:spPr>
        <p:txBody>
          <a:bodyPr/>
          <a:lstStyle/>
          <a:p>
            <a:r>
              <a:rPr lang="en-US" altLang="en-US" dirty="0" smtClean="0"/>
              <a:t>I finally </a:t>
            </a:r>
            <a:r>
              <a:rPr lang="en-US" altLang="en-US" dirty="0"/>
              <a:t>got around to doing a metal sculpture </a:t>
            </a:r>
            <a:r>
              <a:rPr lang="en-US" altLang="en-US" dirty="0" smtClean="0"/>
              <a:t>in 2006 using </a:t>
            </a:r>
            <a:r>
              <a:rPr lang="en-US" altLang="en-US" dirty="0"/>
              <a:t>a special layered sintering </a:t>
            </a:r>
            <a:r>
              <a:rPr lang="en-US" altLang="en-US" dirty="0" smtClean="0"/>
              <a:t>process using stainless steel powder.</a:t>
            </a:r>
          </a:p>
          <a:p>
            <a:r>
              <a:rPr lang="en-US" altLang="en-US" dirty="0" smtClean="0"/>
              <a:t>This design meets al</a:t>
            </a:r>
            <a:r>
              <a:rPr lang="en-US" altLang="en-US" baseline="0" dirty="0" smtClean="0"/>
              <a:t>l the additional constraints.  It was shown in the </a:t>
            </a:r>
            <a:r>
              <a:rPr lang="en-US" altLang="en-US" baseline="0" dirty="0" err="1" smtClean="0"/>
              <a:t>Siggraph</a:t>
            </a:r>
            <a:r>
              <a:rPr lang="en-US" altLang="en-US" baseline="0" dirty="0" smtClean="0"/>
              <a:t> Art Exhibit.</a:t>
            </a:r>
            <a:endParaRPr lang="en-US" altLang="en-US" dirty="0"/>
          </a:p>
        </p:txBody>
      </p:sp>
    </p:spTree>
    <p:extLst>
      <p:ext uri="{BB962C8B-B14F-4D97-AF65-F5344CB8AC3E}">
        <p14:creationId xmlns:p14="http://schemas.microsoft.com/office/powerpoint/2010/main" val="32787210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another</a:t>
            </a:r>
            <a:r>
              <a:rPr lang="en-US" altLang="en-US" baseline="0" dirty="0" smtClean="0">
                <a:latin typeface="Arial" panose="020B0604020202020204" pitchFamily="34" charset="0"/>
              </a:rPr>
              <a:t> example where the math came first – employing single-sided surfaces:</a:t>
            </a:r>
            <a:endParaRPr lang="en-US" altLang="en-US" dirty="0" smtClean="0">
              <a:latin typeface="Arial" panose="020B0604020202020204" pitchFamily="34" charset="0"/>
            </a:endParaRPr>
          </a:p>
          <a:p>
            <a:r>
              <a:rPr lang="en-US" altLang="en-US" dirty="0" smtClean="0">
                <a:latin typeface="Arial" panose="020B0604020202020204" pitchFamily="34" charset="0"/>
              </a:rPr>
              <a:t>You are probably familiar with the concept of a Klein bottle, which was introduced in 1882 by Prof. Felix Klein.</a:t>
            </a:r>
          </a:p>
        </p:txBody>
      </p:sp>
      <p:sp>
        <p:nvSpPr>
          <p:cNvPr id="4" name="Header Placeholder 3"/>
          <p:cNvSpPr>
            <a:spLocks noGrp="1"/>
          </p:cNvSpPr>
          <p:nvPr>
            <p:ph type="hdr" sz="quarter"/>
          </p:nvPr>
        </p:nvSpPr>
        <p:spPr/>
        <p:txBody>
          <a:bodyPr/>
          <a:lstStyle/>
          <a:p>
            <a:pPr>
              <a:defRPr/>
            </a:pPr>
            <a:r>
              <a:rPr lang="en-US" smtClean="0"/>
              <a:t>ISAMA 2004</a:t>
            </a:r>
            <a:endParaRPr lang="en-US"/>
          </a:p>
        </p:txBody>
      </p:sp>
      <p:sp>
        <p:nvSpPr>
          <p:cNvPr id="839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786E4A2-FCE9-4945-BC3D-7B85D049BC63}" type="slidenum">
              <a:rPr lang="en-US" altLang="en-US" sz="1000">
                <a:latin typeface="Times New Roman" panose="02020603050405020304" pitchFamily="18" charset="0"/>
              </a:rPr>
              <a:pPr/>
              <a:t>56</a:t>
            </a:fld>
            <a:endParaRPr lang="en-US" altLang="en-US" sz="1000">
              <a:latin typeface="Times New Roman" panose="02020603050405020304"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Perhaps you also know that “</a:t>
            </a:r>
            <a:r>
              <a:rPr lang="en-US" altLang="en-US" dirty="0" err="1" smtClean="0">
                <a:latin typeface="Arial" panose="020B0604020202020204" pitchFamily="34" charset="0"/>
              </a:rPr>
              <a:t>klein</a:t>
            </a:r>
            <a:r>
              <a:rPr lang="en-US" altLang="en-US" dirty="0" smtClean="0">
                <a:latin typeface="Arial" panose="020B0604020202020204" pitchFamily="34" charset="0"/>
              </a:rPr>
              <a:t>” means “little” in German; -- and here we have clearly a </a:t>
            </a:r>
            <a:r>
              <a:rPr lang="en-US" altLang="en-US" b="1" dirty="0" smtClean="0">
                <a:latin typeface="Arial" panose="020B0604020202020204" pitchFamily="34" charset="0"/>
              </a:rPr>
              <a:t>very little </a:t>
            </a:r>
            <a:r>
              <a:rPr lang="en-US" altLang="en-US" dirty="0" smtClean="0">
                <a:latin typeface="Arial" panose="020B0604020202020204" pitchFamily="34" charset="0"/>
              </a:rPr>
              <a:t>bottle.</a:t>
            </a:r>
          </a:p>
          <a:p>
            <a:r>
              <a:rPr lang="en-US" altLang="en-US" dirty="0" smtClean="0">
                <a:latin typeface="Arial" panose="020B0604020202020204" pitchFamily="34" charset="0"/>
              </a:rPr>
              <a:t>&gt;&gt;&gt; here is Cliff Stoll with a much larger bottle, -- but its basic structure is the same as before.</a:t>
            </a:r>
          </a:p>
          <a:p>
            <a:r>
              <a:rPr lang="en-US" altLang="en-US" dirty="0" smtClean="0">
                <a:latin typeface="Arial" panose="020B0604020202020204" pitchFamily="34" charset="0"/>
              </a:rPr>
              <a:t>&gt;&gt;&gt; But here now is a different bottle.   It is </a:t>
            </a:r>
            <a:r>
              <a:rPr lang="en-US" altLang="en-US" u="sng" dirty="0" smtClean="0">
                <a:latin typeface="Arial" panose="020B0604020202020204" pitchFamily="34" charset="0"/>
              </a:rPr>
              <a:t>better</a:t>
            </a:r>
            <a:r>
              <a:rPr lang="en-US" altLang="en-US" dirty="0" smtClean="0">
                <a:latin typeface="Arial" panose="020B0604020202020204" pitchFamily="34" charset="0"/>
              </a:rPr>
              <a:t> in the sense that it has a higher genus – I call this a Super-Bottle.</a:t>
            </a:r>
          </a:p>
          <a:p>
            <a:r>
              <a:rPr lang="en-US" altLang="en-US" dirty="0" smtClean="0">
                <a:latin typeface="Arial" panose="020B0604020202020204" pitchFamily="34" charset="0"/>
              </a:rPr>
              <a:t> To understand this, let’s review two basic concepts from topology.</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860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B2FB66A-3C04-480A-80F2-7FBA2BE6D282}" type="slidenum">
              <a:rPr lang="en-US" altLang="en-US" sz="1000">
                <a:latin typeface="Times New Roman" panose="02020603050405020304" pitchFamily="18" charset="0"/>
              </a:rPr>
              <a:pPr/>
              <a:t>57</a:t>
            </a:fld>
            <a:endParaRPr lang="en-US" altLang="en-US" sz="1000">
              <a:latin typeface="Times New Roman" panose="02020603050405020304"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Let’s first look at simple, tubular shapes, which are also called “handle bodies”.  A sphere has genus zero.  The torus on the left has genus 1.  If there are two tunnels or two handles, then such a 2-hole torus has genus 2. The next shape has genus 3: You have to make 3 cuts to break enough handles, so that there are no further loops in the structure.  Finally the last shape is of genus 7.</a:t>
            </a:r>
          </a:p>
          <a:p>
            <a:r>
              <a:rPr lang="en-US" altLang="en-US" dirty="0" smtClean="0">
                <a:latin typeface="Arial" panose="020B0604020202020204" pitchFamily="34" charset="0"/>
              </a:rPr>
              <a:t>&gt;&gt;&gt; We are also allowed to punch holes into these surfaces, -- make so called “punctures” – and this does not change the genus.  So all the objects in the bottom row are of genus zero (the same as a sphere) because there are no tubular loops.  The first shape is topologically equivalent to a sphere with two punctures in its surface. The next one has </a:t>
            </a:r>
            <a:r>
              <a:rPr lang="en-US" altLang="en-US" b="1" dirty="0" smtClean="0">
                <a:latin typeface="Arial" panose="020B0604020202020204" pitchFamily="34" charset="0"/>
              </a:rPr>
              <a:t>three</a:t>
            </a:r>
            <a:r>
              <a:rPr lang="en-US" altLang="en-US" dirty="0" smtClean="0">
                <a:latin typeface="Arial" panose="020B0604020202020204" pitchFamily="34" charset="0"/>
              </a:rPr>
              <a:t> punctures, highlighted by their yellow borders.  And the last one is topologically equivalent to a sphere with NO punctures at all, because I have capped off all 4 tube ends.</a:t>
            </a:r>
          </a:p>
          <a:p>
            <a:r>
              <a:rPr lang="en-US" altLang="en-US" dirty="0" smtClean="0">
                <a:latin typeface="Arial" panose="020B0604020202020204" pitchFamily="34" charset="0"/>
              </a:rPr>
              <a:t>All these surfaces are </a:t>
            </a:r>
            <a:r>
              <a:rPr lang="en-US" altLang="en-US" b="1" dirty="0" err="1" smtClean="0">
                <a:latin typeface="Arial" panose="020B0604020202020204" pitchFamily="34" charset="0"/>
              </a:rPr>
              <a:t>TWO-sided</a:t>
            </a:r>
            <a:r>
              <a:rPr lang="en-US" altLang="en-US" dirty="0" smtClean="0">
                <a:latin typeface="Arial" panose="020B0604020202020204" pitchFamily="34" charset="0"/>
              </a:rPr>
              <a:t>, because the sphere as well as the torus have clearly distinct insides and outsides.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880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DF98FE8-EBAB-4B12-95A5-E01BE9CDF976}" type="slidenum">
              <a:rPr lang="en-US" altLang="en-US" sz="1000">
                <a:latin typeface="Times New Roman" panose="02020603050405020304" pitchFamily="18" charset="0"/>
              </a:rPr>
              <a:pPr/>
              <a:t>58</a:t>
            </a:fld>
            <a:endParaRPr lang="en-US" altLang="en-US" sz="1000">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let’s look at </a:t>
            </a:r>
            <a:r>
              <a:rPr lang="en-US" altLang="en-US" b="1" dirty="0" smtClean="0">
                <a:latin typeface="Arial" panose="020B0604020202020204" pitchFamily="34" charset="0"/>
              </a:rPr>
              <a:t>single-sided</a:t>
            </a:r>
            <a:r>
              <a:rPr lang="en-US" altLang="en-US" dirty="0" smtClean="0">
                <a:latin typeface="Arial" panose="020B0604020202020204" pitchFamily="34" charset="0"/>
              </a:rPr>
              <a:t> surfaces.  The one best-known is the Moebius band, which looks like a belt that has been twisted through 180 degrees before closure.  If you walk once around the loop, you can get from a particular spot on the surface to the same spot on the opposite side.  Below are more sophisticated versions of single sided surfaces, like </a:t>
            </a:r>
            <a:r>
              <a:rPr lang="en-US" altLang="en-US" dirty="0" err="1" smtClean="0">
                <a:latin typeface="Arial" panose="020B0604020202020204" pitchFamily="34" charset="0"/>
              </a:rPr>
              <a:t>Rinus</a:t>
            </a:r>
            <a:r>
              <a:rPr lang="en-US" altLang="en-US" dirty="0" smtClean="0">
                <a:latin typeface="Arial" panose="020B0604020202020204" pitchFamily="34" charset="0"/>
              </a:rPr>
              <a:t> </a:t>
            </a:r>
            <a:r>
              <a:rPr lang="en-US" altLang="en-US" dirty="0" err="1" smtClean="0">
                <a:latin typeface="Arial" panose="020B0604020202020204" pitchFamily="34" charset="0"/>
              </a:rPr>
              <a:t>Roelof’s</a:t>
            </a:r>
            <a:r>
              <a:rPr lang="en-US" altLang="en-US" dirty="0" smtClean="0">
                <a:latin typeface="Arial" panose="020B0604020202020204" pitchFamily="34" charset="0"/>
              </a:rPr>
              <a:t> </a:t>
            </a:r>
            <a:r>
              <a:rPr lang="en-US" altLang="en-US" dirty="0" err="1" smtClean="0">
                <a:latin typeface="Arial" panose="020B0604020202020204" pitchFamily="34" charset="0"/>
              </a:rPr>
              <a:t>Moebiustorus</a:t>
            </a:r>
            <a:r>
              <a:rPr lang="en-US" altLang="en-US" dirty="0" smtClean="0">
                <a:latin typeface="Arial" panose="020B0604020202020204" pitchFamily="34" charset="0"/>
              </a:rPr>
              <a:t>, where a partial torus is completed with 3 half-twisting Moebius bands.  Note however, that having some twisting ribbons alone does not guarantee that we have a single-sided surface; If you were to cut apart the tubular bottom half of this torus, you would end up with a 2-sided surface!</a:t>
            </a:r>
          </a:p>
          <a:p>
            <a:r>
              <a:rPr lang="en-US" altLang="en-US" dirty="0" smtClean="0">
                <a:latin typeface="Arial" panose="020B0604020202020204" pitchFamily="34" charset="0"/>
              </a:rPr>
              <a:t>The two pipe segments on the right, on the other hand, are already single-sided surfaces, even before you close their open ends into a loop, because they have </a:t>
            </a:r>
            <a:r>
              <a:rPr lang="en-US" altLang="en-US" u="sng" dirty="0" smtClean="0">
                <a:latin typeface="Arial" panose="020B0604020202020204" pitchFamily="34" charset="0"/>
              </a:rPr>
              <a:t>twisted</a:t>
            </a:r>
            <a:r>
              <a:rPr lang="en-US" altLang="en-US" dirty="0" smtClean="0">
                <a:latin typeface="Arial" panose="020B0604020202020204" pitchFamily="34" charset="0"/>
              </a:rPr>
              <a:t> as well as </a:t>
            </a:r>
            <a:r>
              <a:rPr lang="en-US" altLang="en-US" u="sng" dirty="0" smtClean="0">
                <a:latin typeface="Arial" panose="020B0604020202020204" pitchFamily="34" charset="0"/>
              </a:rPr>
              <a:t>non-twisted</a:t>
            </a:r>
            <a:r>
              <a:rPr lang="en-US" altLang="en-US" dirty="0" smtClean="0">
                <a:latin typeface="Arial" panose="020B0604020202020204" pitchFamily="34" charset="0"/>
              </a:rPr>
              <a:t> ribbons.</a:t>
            </a:r>
          </a:p>
          <a:p>
            <a:r>
              <a:rPr lang="en-US" altLang="en-US" dirty="0" smtClean="0">
                <a:latin typeface="Arial" panose="020B0604020202020204" pitchFamily="34" charset="0"/>
              </a:rPr>
              <a:t>Note also, that all of these surfaces have </a:t>
            </a:r>
            <a:r>
              <a:rPr lang="en-US" altLang="en-US" b="1" dirty="0" smtClean="0">
                <a:latin typeface="Arial" panose="020B0604020202020204" pitchFamily="34" charset="0"/>
              </a:rPr>
              <a:t>borders</a:t>
            </a:r>
            <a:r>
              <a:rPr lang="en-US" altLang="en-US" dirty="0" smtClean="0">
                <a:latin typeface="Arial" panose="020B0604020202020204" pitchFamily="34" charset="0"/>
              </a:rPr>
              <a:t>, which are the rims of some rather complicated, drawn-out punctures.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901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6CD2A1B-06A9-4D94-8174-78CF517963D4}" type="slidenum">
              <a:rPr lang="en-US" altLang="en-US" sz="1000">
                <a:latin typeface="Times New Roman" panose="02020603050405020304" pitchFamily="18" charset="0"/>
              </a:rPr>
              <a:pPr/>
              <a:t>59</a:t>
            </a:fld>
            <a:endParaRPr lang="en-US" altLang="en-US" sz="1000">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we come back to the Klein bottle.  This is a very important case, because it is </a:t>
            </a:r>
            <a:r>
              <a:rPr lang="en-US" altLang="en-US" dirty="0" smtClean="0">
                <a:latin typeface="Arial" panose="020B0604020202020204" pitchFamily="34" charset="0"/>
              </a:rPr>
              <a:t>a single-</a:t>
            </a:r>
            <a:r>
              <a:rPr lang="en-US" altLang="en-US" dirty="0" smtClean="0">
                <a:latin typeface="Arial" panose="020B0604020202020204" pitchFamily="34" charset="0"/>
              </a:rPr>
              <a:t>sided surface with </a:t>
            </a:r>
            <a:r>
              <a:rPr lang="en-US" altLang="en-US" b="1" dirty="0" smtClean="0">
                <a:latin typeface="Arial" panose="020B0604020202020204" pitchFamily="34" charset="0"/>
              </a:rPr>
              <a:t>no borders</a:t>
            </a:r>
            <a:r>
              <a:rPr lang="en-US" altLang="en-US" dirty="0" smtClean="0">
                <a:latin typeface="Arial" panose="020B0604020202020204" pitchFamily="34" charset="0"/>
              </a:rPr>
              <a:t>!</a:t>
            </a:r>
          </a:p>
          <a:p>
            <a:r>
              <a:rPr lang="en-US" altLang="en-US" dirty="0" smtClean="0">
                <a:latin typeface="Arial" panose="020B0604020202020204" pitchFamily="34" charset="0"/>
              </a:rPr>
              <a:t>However, this is not quite true in 3 dimensional space, because we cannot build a KB without some </a:t>
            </a:r>
            <a:r>
              <a:rPr lang="en-US" altLang="en-US" b="1" dirty="0" smtClean="0">
                <a:latin typeface="Arial" panose="020B0604020202020204" pitchFamily="34" charset="0"/>
              </a:rPr>
              <a:t>self-intersection</a:t>
            </a:r>
            <a:r>
              <a:rPr lang="en-US" altLang="en-US" dirty="0" smtClean="0">
                <a:latin typeface="Arial" panose="020B0604020202020204" pitchFamily="34" charset="0"/>
              </a:rPr>
              <a:t> of the surface.</a:t>
            </a:r>
          </a:p>
          <a:p>
            <a:r>
              <a:rPr lang="en-US" altLang="en-US" dirty="0" smtClean="0">
                <a:latin typeface="Arial" panose="020B0604020202020204" pitchFamily="34" charset="0"/>
              </a:rPr>
              <a:t>-- right here where the thin arm comes out of the thick body.</a:t>
            </a:r>
          </a:p>
          <a:p>
            <a:r>
              <a:rPr lang="en-US" altLang="en-US" dirty="0" smtClean="0">
                <a:latin typeface="Arial" panose="020B0604020202020204" pitchFamily="34" charset="0"/>
              </a:rPr>
              <a:t>&gt;&gt;&gt; Now we can split this Klein bottle along its symmetry plane – and we obtain two </a:t>
            </a:r>
            <a:r>
              <a:rPr lang="en-US" altLang="en-US" dirty="0" err="1" smtClean="0">
                <a:latin typeface="Arial" panose="020B0604020202020204" pitchFamily="34" charset="0"/>
              </a:rPr>
              <a:t>Moebius</a:t>
            </a:r>
            <a:r>
              <a:rPr lang="en-US" altLang="en-US" dirty="0" smtClean="0">
                <a:latin typeface="Arial" panose="020B0604020202020204" pitchFamily="34" charset="0"/>
              </a:rPr>
              <a:t> bands!</a:t>
            </a:r>
          </a:p>
          <a:p>
            <a:r>
              <a:rPr lang="en-US" altLang="en-US" dirty="0" smtClean="0">
                <a:latin typeface="Arial" panose="020B0604020202020204" pitchFamily="34" charset="0"/>
              </a:rPr>
              <a:t>The lower </a:t>
            </a:r>
            <a:r>
              <a:rPr lang="en-US" altLang="en-US" u="sng" dirty="0" smtClean="0">
                <a:latin typeface="Arial" panose="020B0604020202020204" pitchFamily="34" charset="0"/>
              </a:rPr>
              <a:t>yellow</a:t>
            </a:r>
            <a:r>
              <a:rPr lang="en-US" altLang="en-US" dirty="0" smtClean="0">
                <a:latin typeface="Arial" panose="020B0604020202020204" pitchFamily="34" charset="0"/>
              </a:rPr>
              <a:t> half is a right-twisted </a:t>
            </a:r>
            <a:r>
              <a:rPr lang="en-US" altLang="en-US" dirty="0" err="1" smtClean="0">
                <a:latin typeface="Arial" panose="020B0604020202020204" pitchFamily="34" charset="0"/>
              </a:rPr>
              <a:t>Moebius</a:t>
            </a:r>
            <a:r>
              <a:rPr lang="en-US" altLang="en-US" dirty="0" smtClean="0">
                <a:latin typeface="Arial" panose="020B0604020202020204" pitchFamily="34" charset="0"/>
              </a:rPr>
              <a:t> band.  The upper </a:t>
            </a:r>
            <a:r>
              <a:rPr lang="en-US" altLang="en-US" u="sng" dirty="0" smtClean="0">
                <a:latin typeface="Arial" panose="020B0604020202020204" pitchFamily="34" charset="0"/>
              </a:rPr>
              <a:t>blue</a:t>
            </a:r>
            <a:r>
              <a:rPr lang="en-US" altLang="en-US" dirty="0" smtClean="0">
                <a:latin typeface="Arial" panose="020B0604020202020204" pitchFamily="34" charset="0"/>
              </a:rPr>
              <a:t> half – here shown flipped open to the right --  is a left-twisted </a:t>
            </a:r>
            <a:r>
              <a:rPr lang="en-US" altLang="en-US" dirty="0" err="1" smtClean="0">
                <a:latin typeface="Arial" panose="020B0604020202020204" pitchFamily="34" charset="0"/>
              </a:rPr>
              <a:t>Moebius</a:t>
            </a:r>
            <a:r>
              <a:rPr lang="en-US" altLang="en-US" dirty="0" smtClean="0">
                <a:latin typeface="Arial" panose="020B0604020202020204" pitchFamily="34" charset="0"/>
              </a:rPr>
              <a:t> band.</a:t>
            </a:r>
          </a:p>
          <a:p>
            <a:endParaRPr lang="en-US" altLang="en-US" dirty="0" smtClean="0">
              <a:latin typeface="Arial" panose="020B0604020202020204" pitchFamily="34" charset="0"/>
            </a:endParaRPr>
          </a:p>
        </p:txBody>
      </p:sp>
      <p:sp>
        <p:nvSpPr>
          <p:cNvPr id="942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942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08D9F00-E904-4790-B68B-5A16EAFC3000}" type="slidenum">
              <a:rPr lang="en-US" altLang="en-US" sz="1000">
                <a:latin typeface="Times New Roman" panose="02020603050405020304" pitchFamily="18" charset="0"/>
              </a:rPr>
              <a:pPr/>
              <a:t>60</a:t>
            </a:fld>
            <a:endParaRPr lang="en-US" altLang="en-US" sz="1000">
              <a:latin typeface="Times New Roman" panose="02020603050405020304"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now I can give you a more general definition of genus:  The </a:t>
            </a:r>
            <a:r>
              <a:rPr lang="en-US" altLang="en-US" u="sng" dirty="0" smtClean="0">
                <a:latin typeface="Arial" panose="020B0604020202020204" pitchFamily="34" charset="0"/>
              </a:rPr>
              <a:t>genus</a:t>
            </a:r>
            <a:r>
              <a:rPr lang="en-US" altLang="en-US" dirty="0" smtClean="0">
                <a:latin typeface="Arial" panose="020B0604020202020204" pitchFamily="34" charset="0"/>
              </a:rPr>
              <a:t> measures the </a:t>
            </a:r>
            <a:r>
              <a:rPr lang="en-US" altLang="en-US" b="1" dirty="0" smtClean="0">
                <a:latin typeface="Arial" panose="020B0604020202020204" pitchFamily="34" charset="0"/>
              </a:rPr>
              <a:t>connectivity</a:t>
            </a:r>
            <a:r>
              <a:rPr lang="en-US" altLang="en-US" dirty="0" smtClean="0">
                <a:latin typeface="Arial" panose="020B0604020202020204" pitchFamily="34" charset="0"/>
              </a:rPr>
              <a:t> of a surface:  Torus and </a:t>
            </a:r>
            <a:r>
              <a:rPr lang="en-US" altLang="en-US" dirty="0" err="1" smtClean="0">
                <a:latin typeface="Arial" panose="020B0604020202020204" pitchFamily="34" charset="0"/>
              </a:rPr>
              <a:t>Moebius</a:t>
            </a:r>
            <a:r>
              <a:rPr lang="en-US" altLang="en-US" dirty="0" smtClean="0">
                <a:latin typeface="Arial" panose="020B0604020202020204" pitchFamily="34" charset="0"/>
              </a:rPr>
              <a:t> band have a genus of 1:  You can make ONE </a:t>
            </a:r>
            <a:r>
              <a:rPr lang="en-US" altLang="en-US" b="1" dirty="0" smtClean="0">
                <a:latin typeface="Arial" panose="020B0604020202020204" pitchFamily="34" charset="0"/>
              </a:rPr>
              <a:t>closed-loop cut as indicated by the red curve</a:t>
            </a:r>
            <a:r>
              <a:rPr lang="en-US" altLang="en-US" dirty="0" smtClean="0">
                <a:latin typeface="Arial" panose="020B0604020202020204" pitchFamily="34" charset="0"/>
              </a:rPr>
              <a:t>,  and still leave the surface connected in one piece.  The Klein bottle has a genus of 2:  You can draw two such closed loops that do not cross one another - and leave the surface fully connected.  The red loop is entirely in the front half of the bottle; and you can draw a second, mirror-symmetric one on the back half of the </a:t>
            </a:r>
            <a:r>
              <a:rPr lang="en-US" altLang="en-US" dirty="0" smtClean="0">
                <a:latin typeface="Arial" panose="020B0604020202020204" pitchFamily="34" charset="0"/>
              </a:rPr>
              <a:t>bottle</a:t>
            </a:r>
            <a:r>
              <a:rPr lang="en-US" altLang="en-US" baseline="0" dirty="0" smtClean="0">
                <a:latin typeface="Arial" panose="020B0604020202020204" pitchFamily="34" charset="0"/>
              </a:rPr>
              <a:t> – in </a:t>
            </a:r>
            <a:r>
              <a:rPr lang="en-US" altLang="en-US" baseline="0" dirty="0" err="1" smtClean="0">
                <a:latin typeface="Arial" panose="020B0604020202020204" pitchFamily="34" charset="0"/>
              </a:rPr>
              <a:t>gthe</a:t>
            </a:r>
            <a:r>
              <a:rPr lang="en-US" altLang="en-US" baseline="0" dirty="0" smtClean="0">
                <a:latin typeface="Arial" panose="020B0604020202020204" pitchFamily="34" charset="0"/>
              </a:rPr>
              <a:t> middle of the other </a:t>
            </a:r>
            <a:r>
              <a:rPr lang="en-US" altLang="en-US" baseline="0" dirty="0" err="1" smtClean="0">
                <a:latin typeface="Arial" panose="020B0604020202020204" pitchFamily="34" charset="0"/>
              </a:rPr>
              <a:t>Moebius</a:t>
            </a:r>
            <a:r>
              <a:rPr lang="en-US" altLang="en-US" baseline="0" dirty="0" smtClean="0">
                <a:latin typeface="Arial" panose="020B0604020202020204" pitchFamily="34" charset="0"/>
              </a:rPr>
              <a:t> band.</a:t>
            </a:r>
            <a:endParaRPr lang="en-US" altLang="en-US" dirty="0" smtClean="0">
              <a:latin typeface="Arial" panose="020B0604020202020204" pitchFamily="34" charset="0"/>
            </a:endParaRPr>
          </a:p>
        </p:txBody>
      </p:sp>
      <p:sp>
        <p:nvSpPr>
          <p:cNvPr id="962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9626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1FA69AA-B679-484B-A534-F4A683B1B8C9}" type="slidenum">
              <a:rPr lang="en-US" altLang="en-US" sz="1000">
                <a:latin typeface="Times New Roman" panose="02020603050405020304" pitchFamily="18" charset="0"/>
              </a:rPr>
              <a:pPr/>
              <a:t>61</a:t>
            </a:fld>
            <a:endParaRPr lang="en-US" altLang="en-US" sz="1000">
              <a:latin typeface="Times New Roman" panose="02020603050405020304"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I want to make surfaces of even higher genus.  But just stringing together Klein bottles does not always work: -- The two glass Klein bottles fused together by Cliff Stoll actually make a double-sided surface, and the result is just a torus.   -- Stringing </a:t>
            </a:r>
            <a:r>
              <a:rPr lang="en-US" altLang="en-US" u="sng" dirty="0" smtClean="0">
                <a:latin typeface="Arial" panose="020B0604020202020204" pitchFamily="34" charset="0"/>
              </a:rPr>
              <a:t>three</a:t>
            </a:r>
            <a:r>
              <a:rPr lang="en-US" altLang="en-US" dirty="0" smtClean="0">
                <a:latin typeface="Arial" panose="020B0604020202020204" pitchFamily="34" charset="0"/>
              </a:rPr>
              <a:t> Klein bottles together may form an intriguing knotted surface – but topologically it is still just a single Klein bottle of genus 2.</a:t>
            </a:r>
          </a:p>
          <a:p>
            <a:r>
              <a:rPr lang="en-US" altLang="en-US" dirty="0" smtClean="0">
                <a:latin typeface="Arial" panose="020B0604020202020204" pitchFamily="34" charset="0"/>
              </a:rPr>
              <a:t>We need to connected the two Klein bottles in a </a:t>
            </a:r>
            <a:r>
              <a:rPr lang="en-US" altLang="en-US" b="1" dirty="0" smtClean="0">
                <a:latin typeface="Arial" panose="020B0604020202020204" pitchFamily="34" charset="0"/>
              </a:rPr>
              <a:t>different manner</a:t>
            </a:r>
            <a:r>
              <a:rPr lang="en-US" altLang="en-US" dirty="0" smtClean="0">
                <a:latin typeface="Arial" panose="020B0604020202020204" pitchFamily="34" charset="0"/>
              </a:rPr>
              <a:t>! . . .</a:t>
            </a:r>
          </a:p>
        </p:txBody>
      </p:sp>
      <p:sp>
        <p:nvSpPr>
          <p:cNvPr id="983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9830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02B8628-44DB-4589-ACB3-AEB4E6968B47}" type="slidenum">
              <a:rPr lang="en-US" altLang="en-US" sz="1000">
                <a:latin typeface="Times New Roman" panose="02020603050405020304" pitchFamily="18" charset="0"/>
              </a:rPr>
              <a:pPr/>
              <a:t>62</a:t>
            </a:fld>
            <a:endParaRPr lang="en-US" altLang="en-US" sz="1000">
              <a:latin typeface="Times New Roman" panose="02020603050405020304"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 . . We need to make a “connected sum” of two Klein bottles!  To do this, we cut a small opening into each one of them, </a:t>
            </a:r>
          </a:p>
          <a:p>
            <a:r>
              <a:rPr lang="en-US" altLang="en-US" dirty="0" smtClean="0">
                <a:latin typeface="Arial" panose="020B0604020202020204" pitchFamily="34" charset="0"/>
              </a:rPr>
              <a:t>&gt;&gt;&gt;  and then connect these two punctures with an </a:t>
            </a:r>
            <a:r>
              <a:rPr lang="en-US" altLang="en-US" u="sng" dirty="0" smtClean="0">
                <a:latin typeface="Arial" panose="020B0604020202020204" pitchFamily="34" charset="0"/>
              </a:rPr>
              <a:t>umbilical tube</a:t>
            </a:r>
            <a:r>
              <a:rPr lang="en-US" altLang="en-US" dirty="0" smtClean="0">
                <a:latin typeface="Arial" panose="020B0604020202020204" pitchFamily="34" charset="0"/>
              </a:rPr>
              <a:t>.   Now I have successfully doubled the genus of the surface.  </a:t>
            </a:r>
          </a:p>
          <a:p>
            <a:r>
              <a:rPr lang="en-US" altLang="en-US" dirty="0" smtClean="0">
                <a:latin typeface="Arial" panose="020B0604020202020204" pitchFamily="34" charset="0"/>
              </a:rPr>
              <a:t>This umbilical tube introduced the crucial element needed:  </a:t>
            </a:r>
            <a:r>
              <a:rPr lang="en-US" altLang="en-US" u="sng" dirty="0" smtClean="0">
                <a:latin typeface="Arial" panose="020B0604020202020204" pitchFamily="34" charset="0"/>
              </a:rPr>
              <a:t>Some extra branching capability</a:t>
            </a:r>
            <a:r>
              <a:rPr lang="en-US" altLang="en-US" dirty="0" smtClean="0">
                <a:latin typeface="Arial" panose="020B0604020202020204" pitchFamily="34" charset="0"/>
              </a:rPr>
              <a:t>! </a:t>
            </a:r>
          </a:p>
        </p:txBody>
      </p:sp>
      <p:sp>
        <p:nvSpPr>
          <p:cNvPr id="10035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0035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57D2E8B0-75A5-4486-A045-1D5493C3FBC9}" type="slidenum">
              <a:rPr lang="en-US" altLang="en-US" sz="1000">
                <a:latin typeface="Times New Roman" panose="02020603050405020304" pitchFamily="18" charset="0"/>
              </a:rPr>
              <a:pPr/>
              <a:t>63</a:t>
            </a:fld>
            <a:endParaRPr lang="en-US" altLang="en-US" sz="1000">
              <a:latin typeface="Times New Roman" panose="02020603050405020304"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Here is a physical realization using layered manufacturing.  Each half is just a Klein bottle, which are now fused with the extra arm introduced.</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024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A6480AE-5049-4628-94F8-46BD5FF6C7FF}" type="slidenum">
              <a:rPr lang="en-US" altLang="en-US" sz="1000">
                <a:latin typeface="Times New Roman" panose="02020603050405020304" pitchFamily="18" charset="0"/>
              </a:rPr>
              <a:pPr/>
              <a:t>64</a:t>
            </a:fld>
            <a:endParaRPr lang="en-US" altLang="en-US" sz="1000">
              <a:latin typeface="Times New Roman" panose="02020603050405020304"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Here is another sculpture depicting the connected sum of 2 KB in a more compact form.</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0445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BF0AB22-434A-4338-827A-06FC76AF3A3F}" type="slidenum">
              <a:rPr lang="en-US" altLang="en-US" sz="1000">
                <a:latin typeface="Times New Roman" panose="02020603050405020304" pitchFamily="18" charset="0"/>
              </a:rPr>
              <a:pPr/>
              <a:t>65</a:t>
            </a:fld>
            <a:endParaRPr lang="en-US" altLang="en-US" sz="1000">
              <a:latin typeface="Times New Roman" panose="02020603050405020304"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It is made of two identical pieces.  Each piece has the inside-out-everting </a:t>
            </a:r>
            <a:r>
              <a:rPr lang="en-US" altLang="en-US" b="1" dirty="0" smtClean="0">
                <a:latin typeface="Arial" panose="020B0604020202020204" pitchFamily="34" charset="0"/>
              </a:rPr>
              <a:t>Klein bottle mouth </a:t>
            </a:r>
            <a:r>
              <a:rPr lang="en-US" altLang="en-US" dirty="0" smtClean="0">
                <a:latin typeface="Arial" panose="020B0604020202020204" pitchFamily="34" charset="0"/>
              </a:rPr>
              <a:t>and </a:t>
            </a:r>
            <a:r>
              <a:rPr lang="en-US" altLang="en-US" b="1" dirty="0" smtClean="0">
                <a:latin typeface="Arial" panose="020B0604020202020204" pitchFamily="34" charset="0"/>
              </a:rPr>
              <a:t>three</a:t>
            </a:r>
            <a:r>
              <a:rPr lang="en-US" altLang="en-US" dirty="0" smtClean="0">
                <a:latin typeface="Arial" panose="020B0604020202020204" pitchFamily="34" charset="0"/>
              </a:rPr>
              <a:t> connector arms.</a:t>
            </a:r>
          </a:p>
          <a:p>
            <a:r>
              <a:rPr lang="en-US" altLang="en-US" dirty="0" smtClean="0">
                <a:latin typeface="Arial" panose="020B0604020202020204" pitchFamily="34" charset="0"/>
              </a:rPr>
              <a:t>We can put them together in 3 possible ways.  In two cases we obtain the connected sum of two Klein bottles.</a:t>
            </a:r>
          </a:p>
          <a:p>
            <a:r>
              <a:rPr lang="en-US" altLang="en-US" dirty="0" smtClean="0">
                <a:latin typeface="Arial" panose="020B0604020202020204" pitchFamily="34" charset="0"/>
              </a:rPr>
              <a:t>But in the 3</a:t>
            </a:r>
            <a:r>
              <a:rPr lang="en-US" altLang="en-US" baseline="30000" dirty="0" smtClean="0">
                <a:latin typeface="Arial" panose="020B0604020202020204" pitchFamily="34" charset="0"/>
              </a:rPr>
              <a:t>rd</a:t>
            </a:r>
            <a:r>
              <a:rPr lang="en-US" altLang="en-US" dirty="0" smtClean="0">
                <a:latin typeface="Arial" panose="020B0604020202020204" pitchFamily="34" charset="0"/>
              </a:rPr>
              <a:t> case, shown on the left, where we have joined the two thinner arms coming out from the inside of the toroidal body, we obtain a double-sided surface that is just a 2-hole torus.</a:t>
            </a:r>
          </a:p>
          <a:p>
            <a:r>
              <a:rPr lang="en-US" altLang="en-US" dirty="0" smtClean="0">
                <a:latin typeface="Arial" panose="020B0604020202020204" pitchFamily="34" charset="0"/>
              </a:rPr>
              <a:t>Now I want to re-design this basic module, so that it becomes a modular component with which I can build</a:t>
            </a:r>
            <a:r>
              <a:rPr lang="en-US" altLang="en-US" dirty="0" smtClean="0">
                <a:latin typeface="Arial" panose="020B0604020202020204" pitchFamily="34" charset="0"/>
                <a:sym typeface="Wingdings" panose="05000000000000000000" pitchFamily="2" charset="2"/>
              </a:rPr>
              <a:t> </a:t>
            </a:r>
            <a:r>
              <a:rPr lang="en-US" altLang="en-US" b="1" dirty="0" smtClean="0">
                <a:latin typeface="Arial" panose="020B0604020202020204" pitchFamily="34" charset="0"/>
                <a:sym typeface="Wingdings" panose="05000000000000000000" pitchFamily="2" charset="2"/>
              </a:rPr>
              <a:t>more complicated </a:t>
            </a:r>
            <a:r>
              <a:rPr lang="en-US" altLang="en-US" dirty="0" smtClean="0">
                <a:latin typeface="Arial" panose="020B0604020202020204" pitchFamily="34" charset="0"/>
                <a:sym typeface="Wingdings" panose="05000000000000000000" pitchFamily="2" charset="2"/>
              </a:rPr>
              <a:t>models of </a:t>
            </a:r>
            <a:r>
              <a:rPr lang="en-US" altLang="en-US" b="1" dirty="0" smtClean="0">
                <a:latin typeface="Arial" panose="020B0604020202020204" pitchFamily="34" charset="0"/>
                <a:sym typeface="Wingdings" panose="05000000000000000000" pitchFamily="2" charset="2"/>
              </a:rPr>
              <a:t>even higher genus</a:t>
            </a:r>
            <a:r>
              <a:rPr lang="en-US" altLang="en-US" dirty="0" smtClean="0">
                <a:latin typeface="Arial" panose="020B0604020202020204" pitchFamily="34" charset="0"/>
                <a:sym typeface="Wingdings" panose="05000000000000000000" pitchFamily="2" charset="2"/>
              </a:rPr>
              <a:t>. </a:t>
            </a:r>
          </a:p>
          <a:p>
            <a:pPr algn="r"/>
            <a:r>
              <a:rPr lang="en-US" altLang="en-US" dirty="0" smtClean="0">
                <a:solidFill>
                  <a:srgbClr val="FFC000"/>
                </a:solidFill>
                <a:latin typeface="Arial" panose="020B0604020202020204" pitchFamily="34" charset="0"/>
                <a:sym typeface="Wingdings" panose="05000000000000000000" pitchFamily="2" charset="2"/>
              </a:rPr>
              <a:t>“</a:t>
            </a:r>
            <a:endParaRPr lang="en-US" altLang="en-US" dirty="0" smtClean="0">
              <a:latin typeface="Arial" panose="020B0604020202020204" pitchFamily="34" charset="0"/>
            </a:endParaRPr>
          </a:p>
        </p:txBody>
      </p:sp>
      <p:sp>
        <p:nvSpPr>
          <p:cNvPr id="10650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0650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6B00F819-B3AF-48F0-A4D4-B32375A28BC7}" type="slidenum">
              <a:rPr lang="en-US" altLang="en-US" sz="1000">
                <a:latin typeface="Times New Roman" panose="02020603050405020304" pitchFamily="18" charset="0"/>
              </a:rPr>
              <a:pPr/>
              <a:t>66</a:t>
            </a:fld>
            <a:endParaRPr lang="en-US" altLang="en-US" sz="1000">
              <a:latin typeface="Times New Roman" panose="02020603050405020304"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This goal was inspired by a project that I did 2 years ago, called “LEGO-Knots”.  I had created a modular set of components based on sweeps of a fixed square cross section along circular arcs.  Some modules were twisted, and some followed helical paths. The parts could then be joined together to form models of mathematical knots and of free-form tubular sculptures.</a:t>
            </a:r>
          </a:p>
          <a:p>
            <a:r>
              <a:rPr lang="en-US" altLang="en-US" dirty="0" smtClean="0">
                <a:latin typeface="Arial" panose="020B0604020202020204" pitchFamily="34" charset="0"/>
              </a:rPr>
              <a:t>Now I wanted to extend this approach to </a:t>
            </a:r>
            <a:r>
              <a:rPr lang="en-US" altLang="en-US" u="sng" dirty="0" smtClean="0">
                <a:latin typeface="Arial" panose="020B0604020202020204" pitchFamily="34" charset="0"/>
              </a:rPr>
              <a:t>non-orientable</a:t>
            </a:r>
            <a:r>
              <a:rPr lang="en-US" altLang="en-US" dirty="0" smtClean="0">
                <a:latin typeface="Arial" panose="020B0604020202020204" pitchFamily="34" charset="0"/>
              </a:rPr>
              <a:t> surfaces such as Moebius bands and Klein bottles.</a:t>
            </a:r>
          </a:p>
        </p:txBody>
      </p:sp>
      <p:sp>
        <p:nvSpPr>
          <p:cNvPr id="1085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085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9BF27AC-3FF1-4C3B-8810-A58A300414FF}" type="slidenum">
              <a:rPr lang="en-US" altLang="en-US" sz="1000">
                <a:latin typeface="Times New Roman" panose="02020603050405020304" pitchFamily="18" charset="0"/>
              </a:rPr>
              <a:pPr/>
              <a:t>67</a:t>
            </a:fld>
            <a:endParaRPr lang="en-US" altLang="en-US" sz="1000">
              <a:latin typeface="Times New Roman" panose="02020603050405020304" pitchFamily="18"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 key element that I needed to capture:  was the “KB mouth”, where the surface turns inside out.</a:t>
            </a:r>
          </a:p>
          <a:p>
            <a:r>
              <a:rPr lang="en-US" altLang="en-US" dirty="0" smtClean="0">
                <a:latin typeface="Arial" panose="020B0604020202020204" pitchFamily="34" charset="0"/>
              </a:rPr>
              <a:t>But this building block by itself is still a two-sided surface:  The silver and the green surface color never meet. So this is just a sphere with 3 punctures.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059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912BAE3-971F-45A0-BE4E-31C70E6A3737}" type="slidenum">
              <a:rPr lang="en-US" altLang="en-US" sz="1000">
                <a:latin typeface="Times New Roman" panose="02020603050405020304" pitchFamily="18" charset="0"/>
              </a:rPr>
              <a:pPr/>
              <a:t>68</a:t>
            </a:fld>
            <a:endParaRPr lang="en-US" altLang="en-US" sz="1000">
              <a:latin typeface="Times New Roman" panose="02020603050405020304" pitchFamily="18"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This only becomes a single-sided Klein bottle, when the green and silver domains are connected through the orange loop.</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264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A87795B-9A6D-4EBC-8E9E-5C8C5B918852}" type="slidenum">
              <a:rPr lang="en-US" altLang="en-US" sz="1000">
                <a:latin typeface="Times New Roman" panose="02020603050405020304" pitchFamily="18" charset="0"/>
              </a:rPr>
              <a:pPr/>
              <a:t>69</a:t>
            </a:fld>
            <a:endParaRPr lang="en-US" altLang="en-US" sz="1000">
              <a:latin typeface="Times New Roman" panose="02020603050405020304" pitchFamily="18"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To make assemblies of higher genus, I also needed to add a third arm, with which we can form proper connected sums. </a:t>
            </a:r>
          </a:p>
          <a:p>
            <a:r>
              <a:rPr lang="en-US" altLang="en-US" dirty="0" smtClean="0">
                <a:latin typeface="Arial" panose="020B0604020202020204" pitchFamily="34" charset="0"/>
              </a:rPr>
              <a:t>Here I put the 3 arms at right angles to one another.  Two arms come from the outside of the toroidal body, and the 3rd arm comes from the inside through the tunnel of the torus.</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1469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BF7289F-C833-45B8-8CF8-C58F669AB3AA}" type="slidenum">
              <a:rPr lang="en-US" altLang="en-US" sz="1000">
                <a:latin typeface="Times New Roman" panose="02020603050405020304" pitchFamily="18" charset="0"/>
              </a:rPr>
              <a:pPr/>
              <a:t>70</a:t>
            </a:fld>
            <a:endParaRPr lang="en-US" altLang="en-US" sz="1000">
              <a:latin typeface="Times New Roman" panose="02020603050405020304"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These components can now readily be placed at the corners of a cube frame.  All arms are of the same length and so they can readily join up in the center of the cube frame edges.</a:t>
            </a:r>
          </a:p>
          <a:p>
            <a:r>
              <a:rPr lang="en-US" altLang="en-US" dirty="0" smtClean="0">
                <a:latin typeface="Arial" panose="020B0604020202020204" pitchFamily="34" charset="0"/>
              </a:rPr>
              <a:t>The reason I chose this geometry is because id did not just want to make willy-nilly random pipe structures, but well-balanced sculptural models that have some aesthetic appeal – some regularity, and perhaps some symmetry.</a:t>
            </a:r>
          </a:p>
          <a:p>
            <a:r>
              <a:rPr lang="en-US" altLang="en-US" dirty="0" smtClean="0">
                <a:latin typeface="Arial" panose="020B0604020202020204" pitchFamily="34" charset="0"/>
              </a:rPr>
              <a:t>But not all modules are the same. To obtain some variety, I experimented with different ways of combining the 3 branching arms with the toroidal Klein-bottle mouth.</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ISAMA 2004</a:t>
            </a:r>
            <a:endParaRPr lang="en-US"/>
          </a:p>
        </p:txBody>
      </p:sp>
      <p:sp>
        <p:nvSpPr>
          <p:cNvPr id="1167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98054200-A533-4A70-970E-A765F5D1E25E}" type="slidenum">
              <a:rPr lang="en-US" altLang="en-US" sz="1000">
                <a:latin typeface="Times New Roman" panose="02020603050405020304" pitchFamily="18" charset="0"/>
              </a:rPr>
              <a:pPr/>
              <a:t>71</a:t>
            </a:fld>
            <a:endParaRPr lang="en-US" altLang="en-US" sz="1000">
              <a:latin typeface="Times New Roman" panose="02020603050405020304"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To make them look like they all belong to the </a:t>
            </a:r>
            <a:r>
              <a:rPr lang="en-US" altLang="en-US" b="1" dirty="0" smtClean="0">
                <a:latin typeface="Arial" panose="020B0604020202020204" pitchFamily="34" charset="0"/>
              </a:rPr>
              <a:t>same family</a:t>
            </a:r>
            <a:r>
              <a:rPr lang="en-US" altLang="en-US" dirty="0" smtClean="0">
                <a:latin typeface="Arial" panose="020B0604020202020204" pitchFamily="34" charset="0"/>
              </a:rPr>
              <a:t>, they all have a </a:t>
            </a:r>
            <a:r>
              <a:rPr lang="en-US" altLang="en-US" b="1" dirty="0" smtClean="0">
                <a:latin typeface="Arial" panose="020B0604020202020204" pitchFamily="34" charset="0"/>
              </a:rPr>
              <a:t>toroidal body </a:t>
            </a:r>
            <a:r>
              <a:rPr lang="en-US" altLang="en-US" dirty="0" smtClean="0">
                <a:latin typeface="Arial" panose="020B0604020202020204" pitchFamily="34" charset="0"/>
              </a:rPr>
              <a:t>that accommodates the KB mouth.</a:t>
            </a:r>
          </a:p>
          <a:p>
            <a:r>
              <a:rPr lang="en-US" altLang="en-US" dirty="0" smtClean="0">
                <a:latin typeface="Arial" panose="020B0604020202020204" pitchFamily="34" charset="0"/>
              </a:rPr>
              <a:t>Then I looked for different ways of introducing the branching:  On the left, the thicker, outer arm does all the branching.</a:t>
            </a:r>
          </a:p>
          <a:p>
            <a:r>
              <a:rPr lang="en-US" altLang="en-US" dirty="0" smtClean="0">
                <a:latin typeface="Arial" panose="020B0604020202020204" pitchFamily="34" charset="0"/>
              </a:rPr>
              <a:t>In the other 3 cases, an arm coming from the inside splits into two tubes;  this split could happen inside the main body of this module, or on the outside after the inner arm has emerged. </a:t>
            </a:r>
          </a:p>
        </p:txBody>
      </p:sp>
      <p:sp>
        <p:nvSpPr>
          <p:cNvPr id="1187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187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44DC0A3-1414-492C-9257-313ACB879775}" type="slidenum">
              <a:rPr lang="en-US" altLang="en-US" sz="1000">
                <a:latin typeface="Times New Roman" panose="02020603050405020304" pitchFamily="18" charset="0"/>
              </a:rPr>
              <a:pPr/>
              <a:t>72</a:t>
            </a:fld>
            <a:endParaRPr lang="en-US" altLang="en-US" sz="1000">
              <a:latin typeface="Times New Roman" panose="02020603050405020304" pitchFamily="18"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are the actual realizations of these four designs.</a:t>
            </a:r>
          </a:p>
          <a:p>
            <a:r>
              <a:rPr lang="en-US" altLang="en-US" dirty="0" smtClean="0">
                <a:latin typeface="Arial" panose="020B0604020202020204" pitchFamily="34" charset="0"/>
              </a:rPr>
              <a:t>The were all fabricated on a FDM machine from </a:t>
            </a:r>
            <a:r>
              <a:rPr lang="en-US" altLang="en-US" dirty="0" err="1" smtClean="0">
                <a:latin typeface="Arial" panose="020B0604020202020204" pitchFamily="34" charset="0"/>
              </a:rPr>
              <a:t>Stratasys</a:t>
            </a:r>
            <a:r>
              <a:rPr lang="en-US" altLang="en-US" dirty="0" smtClean="0">
                <a:latin typeface="Arial" panose="020B0604020202020204" pitchFamily="34" charset="0"/>
              </a:rPr>
              <a:t>.  (It takes about 6-8 hours per pair, and costs about 20$ a piece).</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2083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2B1EEAAA-2C7D-4059-B0A0-3D13CA5130D7}" type="slidenum">
              <a:rPr lang="en-US" altLang="en-US" sz="1000">
                <a:latin typeface="Times New Roman" panose="02020603050405020304" pitchFamily="18" charset="0"/>
              </a:rPr>
              <a:pPr/>
              <a:t>73</a:t>
            </a:fld>
            <a:endParaRPr lang="en-US" altLang="en-US" sz="1000">
              <a:latin typeface="Times New Roman" panose="02020603050405020304"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When we finally put these elements together, we have to be careful about what our true goal is.  We can either aim for maximal symmetry, or we can aim for obtaining the highest genus.  The latter is not too hard:</a:t>
            </a:r>
          </a:p>
          <a:p>
            <a:r>
              <a:rPr lang="en-US" altLang="en-US" smtClean="0">
                <a:latin typeface="Arial" panose="020B0604020202020204" pitchFamily="34" charset="0"/>
              </a:rPr>
              <a:t>If we just put 8 of these pieces together </a:t>
            </a:r>
            <a:r>
              <a:rPr lang="en-US" altLang="en-US" b="1" smtClean="0">
                <a:latin typeface="Arial" panose="020B0604020202020204" pitchFamily="34" charset="0"/>
              </a:rPr>
              <a:t>randomly</a:t>
            </a:r>
            <a:r>
              <a:rPr lang="en-US" altLang="en-US" smtClean="0">
                <a:latin typeface="Arial" panose="020B0604020202020204" pitchFamily="34" charset="0"/>
              </a:rPr>
              <a:t>, we obtain most likely a single-sided surface of genus 10.</a:t>
            </a:r>
          </a:p>
          <a:p>
            <a:r>
              <a:rPr lang="en-US" altLang="en-US" smtClean="0">
                <a:latin typeface="Arial" panose="020B0604020202020204" pitchFamily="34" charset="0"/>
              </a:rPr>
              <a:t>One has to carefully match inside and outside tubes, as in the left example, so that around every loop, there are always an even number of inside/outside switches, to construct a </a:t>
            </a:r>
            <a:r>
              <a:rPr lang="en-US" altLang="en-US" b="1" smtClean="0">
                <a:latin typeface="Arial" panose="020B0604020202020204" pitchFamily="34" charset="0"/>
              </a:rPr>
              <a:t>two-sided</a:t>
            </a:r>
            <a:r>
              <a:rPr lang="en-US" altLang="en-US" smtClean="0">
                <a:latin typeface="Arial" panose="020B0604020202020204" pitchFamily="34" charset="0"/>
              </a:rPr>
              <a:t> surface of genus 5.</a:t>
            </a:r>
          </a:p>
        </p:txBody>
      </p:sp>
      <p:sp>
        <p:nvSpPr>
          <p:cNvPr id="1228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2288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71A7364-FBCD-4DFF-88C1-DDC4373B5901}" type="slidenum">
              <a:rPr lang="en-US" altLang="en-US" sz="1000">
                <a:latin typeface="Times New Roman" panose="02020603050405020304" pitchFamily="18" charset="0"/>
              </a:rPr>
              <a:pPr/>
              <a:t>74</a:t>
            </a:fld>
            <a:endParaRPr lang="en-US" altLang="en-US" sz="1000">
              <a:latin typeface="Times New Roman" panose="02020603050405020304"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are two different genus 10 cube frames formed by placing different components at the 8 corners and with different orientations.</a:t>
            </a:r>
          </a:p>
          <a:p>
            <a:r>
              <a:rPr lang="en-US" altLang="en-US" dirty="0" smtClean="0">
                <a:latin typeface="Arial" panose="020B0604020202020204" pitchFamily="34" charset="0"/>
              </a:rPr>
              <a:t>I also show examples of two different mounts; – one on the corner of the cube, -- the other supported by one of the cube edges.</a:t>
            </a:r>
          </a:p>
          <a:p>
            <a:r>
              <a:rPr lang="en-US" altLang="en-US" dirty="0" smtClean="0">
                <a:latin typeface="Arial" panose="020B0604020202020204" pitchFamily="34" charset="0"/>
              </a:rPr>
              <a:t>---- But just building cube frames gets boring after a while …</a:t>
            </a:r>
          </a:p>
          <a:p>
            <a:endParaRPr lang="en-US" altLang="en-US" dirty="0" smtClean="0">
              <a:latin typeface="Arial" panose="020B0604020202020204" pitchFamily="34" charset="0"/>
            </a:endParaRPr>
          </a:p>
        </p:txBody>
      </p:sp>
      <p:sp>
        <p:nvSpPr>
          <p:cNvPr id="1249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ISAMA 2004</a:t>
            </a:r>
          </a:p>
        </p:txBody>
      </p:sp>
      <p:sp>
        <p:nvSpPr>
          <p:cNvPr id="12493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49016BE-B669-4E7A-9E37-73E05EDA594F}" type="slidenum">
              <a:rPr lang="en-US" altLang="en-US" sz="1000">
                <a:latin typeface="Times New Roman" panose="02020603050405020304" pitchFamily="18" charset="0"/>
              </a:rPr>
              <a:pPr/>
              <a:t>75</a:t>
            </a:fld>
            <a:endParaRPr lang="en-US" altLang="en-US" sz="1000">
              <a:latin typeface="Times New Roman" panose="02020603050405020304"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smtClean="0">
                <a:ea typeface="ＭＳ Ｐゴシック" panose="020B0600070205080204" pitchFamily="34" charset="-128"/>
              </a:rPr>
              <a:t>These 3-arm modules correspond to nodes of valence 3</a:t>
            </a:r>
            <a:r>
              <a:rPr lang="en-US" altLang="en-US" sz="1200" baseline="0" dirty="0" smtClean="0">
                <a:ea typeface="ＭＳ Ｐゴシック" panose="020B0600070205080204" pitchFamily="34" charset="-128"/>
              </a:rPr>
              <a:t> in a graph; and they should allow me to compose any</a:t>
            </a:r>
            <a:r>
              <a:rPr lang="en-US" altLang="en-US" sz="1200" dirty="0" smtClean="0">
                <a:ea typeface="ＭＳ Ｐゴシック" panose="020B0600070205080204" pitchFamily="34" charset="-128"/>
              </a:rPr>
              <a:t> “cubic” graph</a:t>
            </a:r>
            <a:r>
              <a:rPr lang="en-US" altLang="en-US" sz="1200" baseline="0" dirty="0" smtClean="0">
                <a:ea typeface="ＭＳ Ｐゴシック" panose="020B0600070205080204" pitchFamily="34" charset="-128"/>
              </a:rPr>
              <a:t> – in which </a:t>
            </a:r>
            <a:r>
              <a:rPr lang="en-US" altLang="en-US" sz="1200" dirty="0" smtClean="0">
                <a:ea typeface="ＭＳ Ｐゴシック" panose="020B0600070205080204" pitchFamily="34" charset="-128"/>
              </a:rPr>
              <a:t>all nodes are of valence 3.</a:t>
            </a:r>
          </a:p>
          <a:p>
            <a:r>
              <a:rPr lang="en-US" altLang="en-US" sz="1200" dirty="0" smtClean="0">
                <a:ea typeface="ＭＳ Ｐゴシック" panose="020B0600070205080204" pitchFamily="34" charset="-128"/>
              </a:rPr>
              <a:t>Here are a few other regular and semi-regular cubic graphs</a:t>
            </a:r>
            <a:r>
              <a:rPr lang="en-US" altLang="en-US" sz="1200" baseline="0" dirty="0" smtClean="0">
                <a:ea typeface="ＭＳ Ｐゴシック" panose="020B0600070205080204" pitchFamily="34" charset="-128"/>
              </a:rPr>
              <a:t> that I might want to build.</a:t>
            </a:r>
            <a:endParaRPr lang="en-US" altLang="en-US" sz="1200" dirty="0" smtClean="0">
              <a:ea typeface="ＭＳ Ｐゴシック" panose="020B0600070205080204" pitchFamily="34" charset="-128"/>
            </a:endParaRPr>
          </a:p>
          <a:p>
            <a:r>
              <a:rPr lang="en-US" altLang="en-US" sz="1200" dirty="0" smtClean="0">
                <a:ea typeface="ＭＳ Ｐゴシック" panose="020B0600070205080204" pitchFamily="34" charset="-128"/>
              </a:rPr>
              <a:t>The trouble is, that in all cases the angles between the edges</a:t>
            </a:r>
            <a:r>
              <a:rPr lang="en-US" altLang="en-US" sz="1200" baseline="0" dirty="0" smtClean="0">
                <a:ea typeface="ＭＳ Ｐゴシック" panose="020B0600070205080204" pitchFamily="34" charset="-128"/>
              </a:rPr>
              <a:t> coming together at a corner are </a:t>
            </a:r>
            <a:r>
              <a:rPr lang="en-US" altLang="en-US" sz="1200" b="1" baseline="0" dirty="0" smtClean="0">
                <a:ea typeface="ＭＳ Ｐゴシック" panose="020B0600070205080204" pitchFamily="34" charset="-128"/>
              </a:rPr>
              <a:t>different from 90 degrees</a:t>
            </a:r>
            <a:r>
              <a:rPr lang="en-US" altLang="en-US" sz="1200" baseline="0" dirty="0" smtClean="0">
                <a:ea typeface="ＭＳ Ｐゴシック" panose="020B0600070205080204" pitchFamily="34" charset="-128"/>
              </a:rPr>
              <a:t>.</a:t>
            </a:r>
          </a:p>
          <a:p>
            <a:r>
              <a:rPr lang="en-US" altLang="en-US" sz="1200" baseline="0" dirty="0" smtClean="0">
                <a:ea typeface="ＭＳ Ｐゴシック" panose="020B0600070205080204" pitchFamily="34" charset="-128"/>
              </a:rPr>
              <a:t>&gt;&gt;&gt; Rather than fabricating new corner modules for each of these graphs, I decided to </a:t>
            </a:r>
            <a:r>
              <a:rPr lang="en-US" altLang="en-US" sz="1200" b="1" baseline="0" dirty="0" smtClean="0">
                <a:ea typeface="ＭＳ Ｐゴシック" panose="020B0600070205080204" pitchFamily="34" charset="-128"/>
              </a:rPr>
              <a:t>introduce curved edges </a:t>
            </a:r>
            <a:r>
              <a:rPr lang="en-US" altLang="en-US" sz="1200" baseline="0" dirty="0" smtClean="0">
                <a:ea typeface="ＭＳ Ｐゴシック" panose="020B0600070205080204" pitchFamily="34" charset="-128"/>
              </a:rPr>
              <a:t>that can accommodate the existing right angles of the cube corner pieces.</a:t>
            </a:r>
          </a:p>
          <a:p>
            <a:r>
              <a:rPr lang="en-US" altLang="en-US" sz="1200" baseline="0" dirty="0" smtClean="0">
                <a:ea typeface="ＭＳ Ｐゴシック" panose="020B0600070205080204" pitchFamily="34" charset="-128"/>
              </a:rPr>
              <a:t>The easiest case was the 3-sided prism:  I just made the top and bottom edges bend through 30 degrees.</a:t>
            </a:r>
          </a:p>
          <a:p>
            <a:r>
              <a:rPr lang="en-US" altLang="en-US" sz="1200" baseline="0" dirty="0" smtClean="0">
                <a:ea typeface="ＭＳ Ｐゴシック" panose="020B0600070205080204" pitchFamily="34" charset="-128"/>
              </a:rPr>
              <a:t>The next case I tackled was the tetrahedron; here the edges have to bend through about 39 degrees.</a:t>
            </a:r>
            <a:r>
              <a:rPr lang="en-US" altLang="en-US" sz="1200" dirty="0" smtClean="0">
                <a:ea typeface="ＭＳ Ｐゴシック" panose="020B0600070205080204" pitchFamily="34" charset="-128"/>
              </a:rPr>
              <a:t/>
            </a:r>
            <a:br>
              <a:rPr lang="en-US" altLang="en-US" sz="1200" dirty="0" smtClean="0">
                <a:ea typeface="ＭＳ Ｐゴシック" panose="020B0600070205080204" pitchFamily="34" charset="-128"/>
              </a:rPr>
            </a:br>
            <a:endParaRPr lang="en-US" altLang="en-US" dirty="0" smtClean="0">
              <a:latin typeface="Arial" panose="020B0604020202020204" pitchFamily="34" charset="0"/>
              <a:ea typeface="ＭＳ Ｐゴシック" panose="020B0600070205080204" pitchFamily="34" charset="-128"/>
            </a:endParaRPr>
          </a:p>
        </p:txBody>
      </p:sp>
      <p:sp>
        <p:nvSpPr>
          <p:cNvPr id="2355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r>
              <a:rPr lang="en-US" altLang="en-US" sz="1000" b="0" u="none" smtClean="0">
                <a:latin typeface="Times New Roman" panose="02020603050405020304" pitchFamily="18" charset="0"/>
              </a:rPr>
              <a:t>ISAMA 2004</a:t>
            </a:r>
          </a:p>
        </p:txBody>
      </p:sp>
      <p:sp>
        <p:nvSpPr>
          <p:cNvPr id="2355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fld id="{8877433F-8D7B-4033-945B-C37BA7A38E67}" type="slidenum">
              <a:rPr lang="en-US" altLang="en-US" sz="1000" b="0" u="none" smtClean="0">
                <a:latin typeface="Times New Roman" panose="02020603050405020304" pitchFamily="18" charset="0"/>
              </a:rPr>
              <a:pPr/>
              <a:t>76</a:t>
            </a:fld>
            <a:endParaRPr lang="en-US" altLang="en-US" sz="1000" b="0" u="none" smtClean="0">
              <a:latin typeface="Times New Roman" panose="02020603050405020304" pitchFamily="18" charset="0"/>
            </a:endParaRPr>
          </a:p>
        </p:txBody>
      </p:sp>
    </p:spTree>
    <p:extLst>
      <p:ext uri="{BB962C8B-B14F-4D97-AF65-F5344CB8AC3E}">
        <p14:creationId xmlns:p14="http://schemas.microsoft.com/office/powerpoint/2010/main" val="21444682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ea typeface="ＭＳ Ｐゴシック" panose="020B0600070205080204" pitchFamily="34" charset="-128"/>
              </a:rPr>
              <a:t>And here is the realization of those two graphs</a:t>
            </a:r>
          </a:p>
          <a:p>
            <a:r>
              <a:rPr lang="en-US" altLang="en-US" dirty="0" smtClean="0">
                <a:latin typeface="Arial" panose="020B0604020202020204" pitchFamily="34" charset="0"/>
                <a:ea typeface="ＭＳ Ｐゴシック" panose="020B0600070205080204" pitchFamily="34" charset="-128"/>
              </a:rPr>
              <a:t>To form a 3-sided prism, I needed 6 curved connectors that bend through 30 degrees.</a:t>
            </a:r>
          </a:p>
          <a:p>
            <a:r>
              <a:rPr lang="en-US" altLang="en-US" dirty="0" smtClean="0">
                <a:latin typeface="Arial" panose="020B0604020202020204" pitchFamily="34" charset="0"/>
                <a:ea typeface="ＭＳ Ｐゴシック" panose="020B0600070205080204" pitchFamily="34" charset="-128"/>
              </a:rPr>
              <a:t>To form a tetrahedral structure, I needed 6 connectors bending through 39 degrees.</a:t>
            </a:r>
          </a:p>
          <a:p>
            <a:endParaRPr lang="en-US" altLang="en-US" dirty="0" smtClean="0">
              <a:latin typeface="Arial" panose="020B0604020202020204" pitchFamily="34" charset="0"/>
              <a:ea typeface="ＭＳ Ｐゴシック" panose="020B0600070205080204" pitchFamily="34" charset="-128"/>
            </a:endParaRPr>
          </a:p>
        </p:txBody>
      </p:sp>
      <p:sp>
        <p:nvSpPr>
          <p:cNvPr id="2560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r>
              <a:rPr lang="en-US" altLang="en-US" sz="1000" b="0" u="none" smtClean="0">
                <a:latin typeface="Times New Roman" panose="02020603050405020304" pitchFamily="18" charset="0"/>
              </a:rPr>
              <a:t>ISAMA 2004</a:t>
            </a:r>
          </a:p>
        </p:txBody>
      </p:sp>
      <p:sp>
        <p:nvSpPr>
          <p:cNvPr id="256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fld id="{AE2B540F-6AEB-43BD-8103-92635EBEC023}" type="slidenum">
              <a:rPr lang="en-US" altLang="en-US" sz="1000" b="0" u="none" smtClean="0">
                <a:latin typeface="Times New Roman" panose="02020603050405020304" pitchFamily="18" charset="0"/>
              </a:rPr>
              <a:pPr/>
              <a:t>77</a:t>
            </a:fld>
            <a:endParaRPr lang="en-US" altLang="en-US" sz="1000" b="0" u="none" smtClean="0">
              <a:latin typeface="Times New Roman" panose="02020603050405020304" pitchFamily="18" charset="0"/>
            </a:endParaRPr>
          </a:p>
        </p:txBody>
      </p:sp>
    </p:spTree>
    <p:extLst>
      <p:ext uri="{BB962C8B-B14F-4D97-AF65-F5344CB8AC3E}">
        <p14:creationId xmlns:p14="http://schemas.microsoft.com/office/powerpoint/2010/main" val="42696588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ea typeface="ＭＳ Ｐゴシック" panose="020B0600070205080204" pitchFamily="34" charset="-128"/>
              </a:rPr>
              <a:t>Later I also fabricated some KB-modules with 4 arms.  This</a:t>
            </a:r>
            <a:r>
              <a:rPr lang="en-US" altLang="en-US" baseline="0" dirty="0" smtClean="0">
                <a:latin typeface="Arial" panose="020B0604020202020204" pitchFamily="34" charset="0"/>
                <a:ea typeface="ＭＳ Ｐゴシック" panose="020B0600070205080204" pitchFamily="34" charset="-128"/>
              </a:rPr>
              <a:t> then allowed me to construct an octahedral frame or the nice loop of 5 rings on the right.</a:t>
            </a:r>
          </a:p>
          <a:p>
            <a:r>
              <a:rPr lang="en-US" altLang="en-US" baseline="0" dirty="0" smtClean="0">
                <a:latin typeface="Arial" panose="020B0604020202020204" pitchFamily="34" charset="0"/>
                <a:ea typeface="ＭＳ Ｐゴシック" panose="020B0600070205080204" pitchFamily="34" charset="-128"/>
              </a:rPr>
              <a:t>The downside is, that every time I also had to fabricate a bunch of new connector tubes, bending through </a:t>
            </a:r>
            <a:r>
              <a:rPr lang="en-US" altLang="en-US" u="sng" baseline="0" dirty="0" smtClean="0">
                <a:latin typeface="Arial" panose="020B0604020202020204" pitchFamily="34" charset="0"/>
                <a:ea typeface="ＭＳ Ｐゴシック" panose="020B0600070205080204" pitchFamily="34" charset="-128"/>
              </a:rPr>
              <a:t>just the right angles</a:t>
            </a:r>
            <a:r>
              <a:rPr lang="en-US" altLang="en-US" baseline="0" dirty="0" smtClean="0">
                <a:latin typeface="Arial" panose="020B0604020202020204" pitchFamily="34" charset="0"/>
                <a:ea typeface="ＭＳ Ｐゴシック" panose="020B0600070205080204" pitchFamily="34" charset="-128"/>
              </a:rPr>
              <a:t>.</a:t>
            </a:r>
            <a:endParaRPr lang="en-US" altLang="en-US" dirty="0" smtClean="0">
              <a:latin typeface="Arial" panose="020B0604020202020204" pitchFamily="34" charset="0"/>
              <a:ea typeface="ＭＳ Ｐゴシック" panose="020B0600070205080204" pitchFamily="34" charset="-128"/>
            </a:endParaRPr>
          </a:p>
        </p:txBody>
      </p:sp>
      <p:sp>
        <p:nvSpPr>
          <p:cNvPr id="317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r>
              <a:rPr lang="en-US" altLang="en-US" sz="1000" b="0" u="none" smtClean="0">
                <a:latin typeface="Times New Roman" panose="02020603050405020304" pitchFamily="18" charset="0"/>
              </a:rPr>
              <a:t>ISAMA 2004</a:t>
            </a:r>
          </a:p>
        </p:txBody>
      </p:sp>
      <p:sp>
        <p:nvSpPr>
          <p:cNvPr id="317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b="1" u="sng">
                <a:solidFill>
                  <a:schemeClr val="tx1"/>
                </a:solidFill>
                <a:latin typeface="Arial" panose="020B0604020202020204" pitchFamily="34" charset="0"/>
                <a:ea typeface="ＭＳ Ｐゴシック" panose="020B0600070205080204" pitchFamily="34" charset="-128"/>
              </a:defRPr>
            </a:lvl1pPr>
            <a:lvl2pPr marL="742950" indent="-285750" defTabSz="930275">
              <a:defRPr sz="2400" b="1" u="sng">
                <a:solidFill>
                  <a:schemeClr val="tx1"/>
                </a:solidFill>
                <a:latin typeface="Arial" panose="020B0604020202020204" pitchFamily="34" charset="0"/>
                <a:ea typeface="ＭＳ Ｐゴシック" panose="020B0600070205080204" pitchFamily="34" charset="-128"/>
              </a:defRPr>
            </a:lvl2pPr>
            <a:lvl3pPr marL="1143000" indent="-228600" defTabSz="930275">
              <a:defRPr sz="2400" b="1" u="sng">
                <a:solidFill>
                  <a:schemeClr val="tx1"/>
                </a:solidFill>
                <a:latin typeface="Arial" panose="020B0604020202020204" pitchFamily="34" charset="0"/>
                <a:ea typeface="ＭＳ Ｐゴシック" panose="020B0600070205080204" pitchFamily="34" charset="-128"/>
              </a:defRPr>
            </a:lvl3pPr>
            <a:lvl4pPr marL="1600200" indent="-228600" defTabSz="930275">
              <a:defRPr sz="2400" b="1" u="sng">
                <a:solidFill>
                  <a:schemeClr val="tx1"/>
                </a:solidFill>
                <a:latin typeface="Arial" panose="020B0604020202020204" pitchFamily="34" charset="0"/>
                <a:ea typeface="ＭＳ Ｐゴシック" panose="020B0600070205080204" pitchFamily="34" charset="-128"/>
              </a:defRPr>
            </a:lvl4pPr>
            <a:lvl5pPr marL="2057400" indent="-228600" defTabSz="930275">
              <a:defRPr sz="2400" b="1" u="sng">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400" b="1" u="sng">
                <a:solidFill>
                  <a:schemeClr val="tx1"/>
                </a:solidFill>
                <a:latin typeface="Arial" panose="020B0604020202020204" pitchFamily="34" charset="0"/>
                <a:ea typeface="ＭＳ Ｐゴシック" panose="020B0600070205080204" pitchFamily="34" charset="-128"/>
              </a:defRPr>
            </a:lvl9pPr>
          </a:lstStyle>
          <a:p>
            <a:fld id="{F2F9A4B9-8C99-4352-81C5-FAF89A689F42}" type="slidenum">
              <a:rPr lang="en-US" altLang="en-US" sz="1000" b="0" u="none" smtClean="0">
                <a:latin typeface="Times New Roman" panose="02020603050405020304" pitchFamily="18" charset="0"/>
              </a:rPr>
              <a:pPr/>
              <a:t>78</a:t>
            </a:fld>
            <a:endParaRPr lang="en-US" altLang="en-US" sz="1000" b="0" u="none" smtClean="0">
              <a:latin typeface="Times New Roman" panose="02020603050405020304" pitchFamily="18" charset="0"/>
            </a:endParaRPr>
          </a:p>
        </p:txBody>
      </p:sp>
    </p:spTree>
    <p:extLst>
      <p:ext uri="{BB962C8B-B14F-4D97-AF65-F5344CB8AC3E}">
        <p14:creationId xmlns:p14="http://schemas.microsoft.com/office/powerpoint/2010/main" val="40229097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so, </a:t>
            </a:r>
            <a:r>
              <a:rPr lang="en-US" altLang="en-US" baseline="0" dirty="0" smtClean="0">
                <a:latin typeface="Arial" panose="020B0604020202020204" pitchFamily="34" charset="0"/>
              </a:rPr>
              <a:t>around that time,</a:t>
            </a:r>
            <a:r>
              <a:rPr lang="en-US" altLang="en-US" dirty="0" smtClean="0">
                <a:latin typeface="Arial" panose="020B0604020202020204" pitchFamily="34" charset="0"/>
              </a:rPr>
              <a:t> our Living room</a:t>
            </a:r>
            <a:r>
              <a:rPr lang="en-US" altLang="en-US" baseline="0" dirty="0" smtClean="0">
                <a:latin typeface="Arial" panose="020B0604020202020204" pitchFamily="34" charset="0"/>
              </a:rPr>
              <a:t> table often looked like this . . . </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2698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91D53F1B-75AF-4147-BDB7-21A9A5AB7A70}" type="slidenum">
              <a:rPr lang="en-US" altLang="en-US" sz="1000">
                <a:latin typeface="Times New Roman" panose="02020603050405020304" pitchFamily="18" charset="0"/>
              </a:rPr>
              <a:pPr/>
              <a:t>79</a:t>
            </a:fld>
            <a:endParaRPr lang="en-US" altLang="en-US" sz="1000">
              <a:latin typeface="Times New Roman" panose="02020603050405020304" pitchFamily="18"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is a composite of various pictures of such Super-Bottles – some of them quite irregular!</a:t>
            </a:r>
          </a:p>
          <a:p>
            <a:r>
              <a:rPr lang="en-US" altLang="en-US" dirty="0" smtClean="0">
                <a:latin typeface="Arial" panose="020B0604020202020204" pitchFamily="34" charset="0"/>
              </a:rPr>
              <a:t>Since I had</a:t>
            </a:r>
            <a:r>
              <a:rPr lang="en-US" altLang="en-US" baseline="0" dirty="0" smtClean="0">
                <a:latin typeface="Arial" panose="020B0604020202020204" pitchFamily="34" charset="0"/>
              </a:rPr>
              <a:t> all these differently curved connector pieces, I could accommodate many different geometries.</a:t>
            </a:r>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2902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2CE495B9-3F80-49E6-8408-342850307488}" type="slidenum">
              <a:rPr lang="en-US" altLang="en-US" sz="1000">
                <a:latin typeface="Times New Roman" panose="02020603050405020304" pitchFamily="18" charset="0"/>
              </a:rPr>
              <a:pPr/>
              <a:t>80</a:t>
            </a:fld>
            <a:endParaRPr lang="en-US" altLang="en-US" sz="1000">
              <a:latin typeface="Times New Roman" panose="02020603050405020304" pitchFamily="18"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To conclude, I would like</a:t>
            </a:r>
            <a:r>
              <a:rPr lang="en-US" altLang="en-US" baseline="0" dirty="0" smtClean="0">
                <a:latin typeface="Arial" panose="020B0604020202020204" pitchFamily="34" charset="0"/>
              </a:rPr>
              <a:t> to present </a:t>
            </a:r>
            <a:r>
              <a:rPr lang="en-US" altLang="en-US" baseline="0" dirty="0" smtClean="0">
                <a:latin typeface="Arial" panose="020B0604020202020204" pitchFamily="34" charset="0"/>
              </a:rPr>
              <a:t>to you </a:t>
            </a:r>
            <a:r>
              <a:rPr lang="en-US" altLang="en-US" baseline="0" dirty="0" smtClean="0">
                <a:latin typeface="Arial" panose="020B0604020202020204" pitchFamily="34" charset="0"/>
              </a:rPr>
              <a:t>another geometrical problem that could lead to some intriguing art-work:</a:t>
            </a:r>
            <a:endParaRPr lang="en-US" altLang="en-US" dirty="0" smtClean="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rPr>
              <a:t>In April 2015, </a:t>
            </a:r>
            <a:r>
              <a:rPr lang="en-US" altLang="en-US" sz="1200" b="1" dirty="0" smtClean="0"/>
              <a:t>Walt van </a:t>
            </a:r>
            <a:r>
              <a:rPr lang="en-US" altLang="en-US" sz="1200" b="1" dirty="0" err="1" smtClean="0"/>
              <a:t>Ballegooijen</a:t>
            </a:r>
            <a:r>
              <a:rPr lang="en-US" altLang="en-US" sz="1200" b="1" dirty="0" smtClean="0"/>
              <a:t> </a:t>
            </a:r>
            <a:r>
              <a:rPr lang="en-US" altLang="en-US" dirty="0" smtClean="0">
                <a:latin typeface="Arial" panose="020B0604020202020204" pitchFamily="34" charset="0"/>
              </a:rPr>
              <a:t>sent me this question  with the 7 attached images.  The issue is to find out, in how many </a:t>
            </a:r>
            <a:r>
              <a:rPr lang="en-US" altLang="en-US" b="1" dirty="0" smtClean="0">
                <a:latin typeface="Arial" panose="020B0604020202020204" pitchFamily="34" charset="0"/>
              </a:rPr>
              <a:t>topologically different </a:t>
            </a:r>
            <a:r>
              <a:rPr lang="en-US" altLang="en-US" dirty="0" smtClean="0">
                <a:latin typeface="Arial" panose="020B0604020202020204" pitchFamily="34" charset="0"/>
              </a:rPr>
              <a:t>ways two thin, cubic wire-frames can be interlinked?</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331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0AB68D55-E473-4AD3-8D81-523CBA77E090}" type="slidenum">
              <a:rPr lang="en-US" altLang="en-US" sz="1000">
                <a:latin typeface="Times New Roman" panose="02020603050405020304" pitchFamily="18" charset="0"/>
              </a:rPr>
              <a:pPr/>
              <a:t>81</a:t>
            </a:fld>
            <a:endParaRPr lang="en-US" altLang="en-US" sz="1000">
              <a:latin typeface="Times New Roman" panose="02020603050405020304" pitchFamily="18"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Well these 7 solutions were not quite the whole set.  Within a couple of days, both of us did find an additional configuration.  And this was our model collection on April 19.</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351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D6D727A2-E7B1-4C3B-A376-B9DA2B3BFB22}" type="slidenum">
              <a:rPr lang="en-US" altLang="en-US" sz="1000">
                <a:latin typeface="Times New Roman" panose="02020603050405020304" pitchFamily="18" charset="0"/>
              </a:rPr>
              <a:pPr/>
              <a:t>82</a:t>
            </a:fld>
            <a:endParaRPr lang="en-US" altLang="en-US" sz="1000">
              <a:latin typeface="Times New Roman" panose="02020603050405020304" pitchFamily="18"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Then we went through a rather “stormy” and confusing period.  We often thought we had found some new configurations, but then it turned out, that they were just variations of some that were already comprised in our collection. -- We had to find a </a:t>
            </a:r>
            <a:r>
              <a:rPr lang="en-US" altLang="en-US" b="1" smtClean="0">
                <a:latin typeface="Arial" panose="020B0604020202020204" pitchFamily="34" charset="0"/>
              </a:rPr>
              <a:t>clean definition, </a:t>
            </a:r>
            <a:r>
              <a:rPr lang="en-US" altLang="en-US" smtClean="0">
                <a:latin typeface="Arial" panose="020B0604020202020204" pitchFamily="34" charset="0"/>
              </a:rPr>
              <a:t>when two configurations were considered to be same; -- and for that we needed a </a:t>
            </a:r>
            <a:r>
              <a:rPr lang="en-US" altLang="en-US" b="1" smtClean="0">
                <a:latin typeface="Arial" panose="020B0604020202020204" pitchFamily="34" charset="0"/>
              </a:rPr>
              <a:t>robust classification scheme</a:t>
            </a:r>
            <a:r>
              <a:rPr lang="en-US" altLang="en-US" smtClean="0">
                <a:latin typeface="Arial" panose="020B0604020202020204" pitchFamily="34" charset="0"/>
              </a:rPr>
              <a:t>:  </a:t>
            </a:r>
          </a:p>
          <a:p>
            <a:r>
              <a:rPr lang="en-US" altLang="en-US" smtClean="0">
                <a:latin typeface="Arial" panose="020B0604020202020204" pitchFamily="34" charset="0"/>
              </a:rPr>
              <a:t>In the labels on the right, the two numbers indicate how many faces in each of the two cubes were actually linked by some face in the other cube.  With this, we tried to figure out what all the possible combinations were, that could be constructed.  The “A”s and the “B”s indicate different </a:t>
            </a:r>
            <a:r>
              <a:rPr lang="en-US" altLang="en-US" b="1" smtClean="0">
                <a:latin typeface="Arial" panose="020B0604020202020204" pitchFamily="34" charset="0"/>
              </a:rPr>
              <a:t>groupings of the linked faces </a:t>
            </a:r>
            <a:r>
              <a:rPr lang="en-US" altLang="en-US" smtClean="0">
                <a:latin typeface="Arial" panose="020B0604020202020204" pitchFamily="34" charset="0"/>
              </a:rPr>
              <a:t>– whether two of them may be adjacent or opposite of one another.</a:t>
            </a:r>
          </a:p>
          <a:p>
            <a:r>
              <a:rPr lang="en-US" altLang="en-US" smtClean="0">
                <a:latin typeface="Arial" panose="020B0604020202020204" pitchFamily="34" charset="0"/>
              </a:rPr>
              <a:t>We thought we might get an understanding of all possibilities by drawing out an “</a:t>
            </a:r>
            <a:r>
              <a:rPr lang="en-US" altLang="en-US" b="1" smtClean="0">
                <a:latin typeface="Arial" panose="020B0604020202020204" pitchFamily="34" charset="0"/>
              </a:rPr>
              <a:t>Evolution Graph</a:t>
            </a:r>
            <a:r>
              <a:rPr lang="en-US" altLang="en-US" smtClean="0">
                <a:latin typeface="Arial" panose="020B0604020202020204" pitchFamily="34" charset="0"/>
              </a:rPr>
              <a:t>”, where a link between two nodes means that one state can be converted into the other by one single crossing of two edges.  So, for example look at the configuration 2A-2A shown at the bottom:  if we start with 2 completely separate cube frames and then just cross ONE edge pair, we get this most simple configuration.</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372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4E3735D-9F0C-429E-B1CA-54431D07CA95}" type="slidenum">
              <a:rPr lang="en-US" altLang="en-US" sz="1000">
                <a:latin typeface="Times New Roman" panose="02020603050405020304" pitchFamily="18" charset="0"/>
              </a:rPr>
              <a:pPr/>
              <a:t>83</a:t>
            </a:fld>
            <a:endParaRPr lang="en-US" altLang="en-US" sz="1000">
              <a:latin typeface="Times New Roman" panose="02020603050405020304"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In the early days we found new </a:t>
            </a:r>
            <a:r>
              <a:rPr lang="en-US" altLang="en-US" dirty="0" err="1" smtClean="0">
                <a:latin typeface="Arial" panose="020B0604020202020204" pitchFamily="34" charset="0"/>
              </a:rPr>
              <a:t>configuratiuons</a:t>
            </a:r>
            <a:r>
              <a:rPr lang="en-US" altLang="en-US" dirty="0" smtClean="0">
                <a:latin typeface="Arial" panose="020B0604020202020204" pitchFamily="34" charset="0"/>
              </a:rPr>
              <a:t> by playing with physical </a:t>
            </a:r>
            <a:r>
              <a:rPr lang="en-US" altLang="en-US" dirty="0" err="1" smtClean="0">
                <a:latin typeface="Arial" panose="020B0604020202020204" pitchFamily="34" charset="0"/>
              </a:rPr>
              <a:t>Zometool</a:t>
            </a:r>
            <a:r>
              <a:rPr lang="en-US" altLang="en-US" dirty="0" smtClean="0">
                <a:latin typeface="Arial" panose="020B0604020202020204" pitchFamily="34" charset="0"/>
              </a:rPr>
              <a:t> models:</a:t>
            </a:r>
          </a:p>
          <a:p>
            <a:r>
              <a:rPr lang="en-US" altLang="en-US" dirty="0" smtClean="0">
                <a:latin typeface="Arial" panose="020B0604020202020204" pitchFamily="34" charset="0"/>
              </a:rPr>
              <a:t>In a given configuration, we would un-hook one of the edges, and let it cross one of the edges in the other cube, and then see whether the result was something that we had not previously seen.</a:t>
            </a:r>
          </a:p>
          <a:p>
            <a:r>
              <a:rPr lang="en-US" altLang="en-US" dirty="0" smtClean="0">
                <a:latin typeface="Arial" panose="020B0604020202020204" pitchFamily="34" charset="0"/>
              </a:rPr>
              <a:t>This a very </a:t>
            </a:r>
            <a:r>
              <a:rPr lang="en-US" altLang="en-US" b="1" dirty="0" smtClean="0">
                <a:latin typeface="Arial" panose="020B0604020202020204" pitchFamily="34" charset="0"/>
              </a:rPr>
              <a:t>tedious</a:t>
            </a:r>
            <a:r>
              <a:rPr lang="en-US" altLang="en-US" dirty="0" smtClean="0">
                <a:latin typeface="Arial" panose="020B0604020202020204" pitchFamily="34" charset="0"/>
              </a:rPr>
              <a:t> and </a:t>
            </a:r>
            <a:r>
              <a:rPr lang="en-US" altLang="en-US" b="1" dirty="0" smtClean="0">
                <a:latin typeface="Arial" panose="020B0604020202020204" pitchFamily="34" charset="0"/>
              </a:rPr>
              <a:t>error prone </a:t>
            </a:r>
            <a:r>
              <a:rPr lang="en-US" altLang="en-US" dirty="0" smtClean="0">
                <a:latin typeface="Arial" panose="020B0604020202020204" pitchFamily="34" charset="0"/>
              </a:rPr>
              <a:t>approach!</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433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9C9C91F8-1BFE-48A8-9CC4-E0DFF852BC07}" type="slidenum">
              <a:rPr lang="en-US" altLang="en-US" sz="1000">
                <a:latin typeface="Times New Roman" panose="02020603050405020304" pitchFamily="18" charset="0"/>
              </a:rPr>
              <a:pPr/>
              <a:t>84</a:t>
            </a:fld>
            <a:endParaRPr lang="en-US" altLang="en-US" sz="1000">
              <a:latin typeface="Times New Roman" panose="02020603050405020304" pitchFamily="18"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So, </a:t>
            </a:r>
            <a:r>
              <a:rPr lang="en-US" altLang="en-US" dirty="0" smtClean="0">
                <a:latin typeface="Arial" panose="020B0604020202020204" pitchFamily="34" charset="0"/>
              </a:rPr>
              <a:t>Walt </a:t>
            </a:r>
            <a:r>
              <a:rPr lang="en-US" altLang="en-US" dirty="0" smtClean="0">
                <a:latin typeface="Arial" panose="020B0604020202020204" pitchFamily="34" charset="0"/>
              </a:rPr>
              <a:t>decided to let the computer do much of the work.  One frame is kept in a fixed symmetrical position around the origin, and the other one is moved through space using all </a:t>
            </a:r>
            <a:r>
              <a:rPr lang="en-US" altLang="en-US" b="1" dirty="0" smtClean="0">
                <a:latin typeface="Arial" panose="020B0604020202020204" pitchFamily="34" charset="0"/>
              </a:rPr>
              <a:t>6 Degrees of Freedom </a:t>
            </a:r>
            <a:r>
              <a:rPr lang="en-US" altLang="en-US" dirty="0" smtClean="0">
                <a:latin typeface="Arial" panose="020B0604020202020204" pitchFamily="34" charset="0"/>
              </a:rPr>
              <a:t>of a rigid body in 3D-space, that is: </a:t>
            </a:r>
            <a:r>
              <a:rPr lang="en-US" altLang="en-US" b="1" dirty="0" smtClean="0">
                <a:latin typeface="Arial" panose="020B0604020202020204" pitchFamily="34" charset="0"/>
              </a:rPr>
              <a:t>3 Euler angles and 3 translations in x, y, and z</a:t>
            </a:r>
            <a:r>
              <a:rPr lang="en-US" altLang="en-US" dirty="0" smtClean="0">
                <a:latin typeface="Arial" panose="020B0604020202020204" pitchFamily="34" charset="0"/>
              </a:rPr>
              <a:t>.  But now the question arises:  How can the computer tell, whether two configurations are the same?</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454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453800D-22B9-4D36-9292-16B6BFEFF399}" type="slidenum">
              <a:rPr lang="en-US" altLang="en-US" sz="1000">
                <a:latin typeface="Times New Roman" panose="02020603050405020304" pitchFamily="18" charset="0"/>
              </a:rPr>
              <a:pPr/>
              <a:t>85</a:t>
            </a:fld>
            <a:endParaRPr lang="en-US" altLang="en-US" sz="1000">
              <a:latin typeface="Times New Roman" panose="02020603050405020304" pitchFamily="18"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In June, Matthias Goerner, a former math student at UC Berkeley, was also drawn into the discussion, and he encouraged us to write out a matrix showing all the pairwise linkings of all the face-loops in the two wire frames.  First we “personify” all individual face-loops by assigning each face in both cubes a different color.  We use the following twelve colors: </a:t>
            </a:r>
            <a:r>
              <a:rPr lang="en-US" altLang="en-US" b="1" smtClean="0">
                <a:latin typeface="Arial" panose="020B0604020202020204" pitchFamily="34" charset="0"/>
              </a:rPr>
              <a:t>M</a:t>
            </a:r>
            <a:r>
              <a:rPr lang="en-US" altLang="en-US" smtClean="0">
                <a:latin typeface="Arial" panose="020B0604020202020204" pitchFamily="34" charset="0"/>
              </a:rPr>
              <a:t>agenta, </a:t>
            </a:r>
            <a:r>
              <a:rPr lang="en-US" altLang="en-US" b="1" smtClean="0">
                <a:latin typeface="Arial" panose="020B0604020202020204" pitchFamily="34" charset="0"/>
              </a:rPr>
              <a:t>Z</a:t>
            </a:r>
            <a:r>
              <a:rPr lang="en-US" altLang="en-US" smtClean="0">
                <a:latin typeface="Arial" panose="020B0604020202020204" pitchFamily="34" charset="0"/>
              </a:rPr>
              <a:t>innober, </a:t>
            </a:r>
            <a:r>
              <a:rPr lang="en-US" altLang="en-US" b="1" smtClean="0">
                <a:latin typeface="Arial" panose="020B0604020202020204" pitchFamily="34" charset="0"/>
              </a:rPr>
              <a:t>R</a:t>
            </a:r>
            <a:r>
              <a:rPr lang="en-US" altLang="en-US" smtClean="0">
                <a:latin typeface="Arial" panose="020B0604020202020204" pitchFamily="34" charset="0"/>
              </a:rPr>
              <a:t>ed, </a:t>
            </a:r>
            <a:r>
              <a:rPr lang="en-US" altLang="en-US" b="1" smtClean="0">
                <a:latin typeface="Arial" panose="020B0604020202020204" pitchFamily="34" charset="0"/>
              </a:rPr>
              <a:t>O</a:t>
            </a:r>
            <a:r>
              <a:rPr lang="en-US" altLang="en-US" smtClean="0">
                <a:latin typeface="Arial" panose="020B0604020202020204" pitchFamily="34" charset="0"/>
              </a:rPr>
              <a:t>range, </a:t>
            </a:r>
            <a:r>
              <a:rPr lang="en-US" altLang="en-US" b="1" smtClean="0">
                <a:latin typeface="Arial" panose="020B0604020202020204" pitchFamily="34" charset="0"/>
              </a:rPr>
              <a:t>Y</a:t>
            </a:r>
            <a:r>
              <a:rPr lang="en-US" altLang="en-US" smtClean="0">
                <a:latin typeface="Arial" panose="020B0604020202020204" pitchFamily="34" charset="0"/>
              </a:rPr>
              <a:t>ellow, and </a:t>
            </a:r>
            <a:r>
              <a:rPr lang="en-US" altLang="en-US" b="1" smtClean="0">
                <a:latin typeface="Arial" panose="020B0604020202020204" pitchFamily="34" charset="0"/>
              </a:rPr>
              <a:t>L</a:t>
            </a:r>
            <a:r>
              <a:rPr lang="en-US" altLang="en-US" smtClean="0">
                <a:latin typeface="Arial" panose="020B0604020202020204" pitchFamily="34" charset="0"/>
              </a:rPr>
              <a:t>ime in one cube, and </a:t>
            </a:r>
            <a:r>
              <a:rPr lang="en-US" altLang="en-US" b="1" smtClean="0">
                <a:latin typeface="Arial" panose="020B0604020202020204" pitchFamily="34" charset="0"/>
              </a:rPr>
              <a:t>G</a:t>
            </a:r>
            <a:r>
              <a:rPr lang="en-US" altLang="en-US" smtClean="0">
                <a:latin typeface="Arial" panose="020B0604020202020204" pitchFamily="34" charset="0"/>
              </a:rPr>
              <a:t>reen, </a:t>
            </a:r>
            <a:r>
              <a:rPr lang="en-US" altLang="en-US" b="1" smtClean="0">
                <a:latin typeface="Arial" panose="020B0604020202020204" pitchFamily="34" charset="0"/>
              </a:rPr>
              <a:t>A</a:t>
            </a:r>
            <a:r>
              <a:rPr lang="en-US" altLang="en-US" smtClean="0">
                <a:latin typeface="Arial" panose="020B0604020202020204" pitchFamily="34" charset="0"/>
              </a:rPr>
              <a:t>qua, </a:t>
            </a:r>
            <a:r>
              <a:rPr lang="en-US" altLang="en-US" b="1" smtClean="0">
                <a:latin typeface="Arial" panose="020B0604020202020204" pitchFamily="34" charset="0"/>
              </a:rPr>
              <a:t>C</a:t>
            </a:r>
            <a:r>
              <a:rPr lang="en-US" altLang="en-US" smtClean="0">
                <a:latin typeface="Arial" panose="020B0604020202020204" pitchFamily="34" charset="0"/>
              </a:rPr>
              <a:t>yan, </a:t>
            </a:r>
            <a:r>
              <a:rPr lang="en-US" altLang="en-US" b="1" smtClean="0">
                <a:latin typeface="Arial" panose="020B0604020202020204" pitchFamily="34" charset="0"/>
              </a:rPr>
              <a:t>U</a:t>
            </a:r>
            <a:r>
              <a:rPr lang="en-US" altLang="en-US" smtClean="0">
                <a:latin typeface="Arial" panose="020B0604020202020204" pitchFamily="34" charset="0"/>
              </a:rPr>
              <a:t>niform(-blue), (midnight-)</a:t>
            </a:r>
            <a:r>
              <a:rPr lang="en-US" altLang="en-US" b="1" smtClean="0">
                <a:latin typeface="Arial" panose="020B0604020202020204" pitchFamily="34" charset="0"/>
              </a:rPr>
              <a:t>B</a:t>
            </a:r>
            <a:r>
              <a:rPr lang="en-US" altLang="en-US" smtClean="0">
                <a:latin typeface="Arial" panose="020B0604020202020204" pitchFamily="34" charset="0"/>
              </a:rPr>
              <a:t>lue, and </a:t>
            </a:r>
            <a:r>
              <a:rPr lang="en-US" altLang="en-US" b="1" smtClean="0">
                <a:latin typeface="Arial" panose="020B0604020202020204" pitchFamily="34" charset="0"/>
              </a:rPr>
              <a:t>P</a:t>
            </a:r>
            <a:r>
              <a:rPr lang="en-US" altLang="en-US" smtClean="0">
                <a:latin typeface="Arial" panose="020B0604020202020204" pitchFamily="34" charset="0"/>
              </a:rPr>
              <a:t>urple in the other one.  Now we write out a </a:t>
            </a:r>
            <a:r>
              <a:rPr lang="en-US" altLang="en-US" b="1" smtClean="0">
                <a:latin typeface="Arial" panose="020B0604020202020204" pitchFamily="34" charset="0"/>
              </a:rPr>
              <a:t>6×6 matrix </a:t>
            </a:r>
            <a:r>
              <a:rPr lang="en-US" altLang="en-US" smtClean="0">
                <a:latin typeface="Arial" panose="020B0604020202020204" pitchFamily="34" charset="0"/>
              </a:rPr>
              <a:t>that explicitly specifies for each “bipartite” loop pair, whether it is linked or not (and the orientation of the linking).</a:t>
            </a:r>
          </a:p>
          <a:p>
            <a:r>
              <a:rPr lang="en-US" altLang="en-US" smtClean="0">
                <a:latin typeface="Arial" panose="020B0604020202020204" pitchFamily="34" charset="0"/>
              </a:rPr>
              <a:t>--- Here you see this worked out for the case where two cubes are linked with two pairs of opposite faces: </a:t>
            </a:r>
            <a:r>
              <a:rPr lang="en-US" altLang="en-US" b="1" smtClean="0">
                <a:latin typeface="Arial" panose="020B0604020202020204" pitchFamily="34" charset="0"/>
              </a:rPr>
              <a:t>Yellow and Lime </a:t>
            </a:r>
            <a:r>
              <a:rPr lang="en-US" altLang="en-US" smtClean="0">
                <a:latin typeface="Arial" panose="020B0604020202020204" pitchFamily="34" charset="0"/>
              </a:rPr>
              <a:t>in one cube and </a:t>
            </a:r>
            <a:r>
              <a:rPr lang="en-US" altLang="en-US" b="1" smtClean="0">
                <a:latin typeface="Arial" panose="020B0604020202020204" pitchFamily="34" charset="0"/>
              </a:rPr>
              <a:t>Blue and Purple </a:t>
            </a:r>
            <a:r>
              <a:rPr lang="en-US" altLang="en-US" smtClean="0">
                <a:latin typeface="Arial" panose="020B0604020202020204" pitchFamily="34" charset="0"/>
              </a:rPr>
              <a:t>in the other.  The middle picture is rotated by 180</a:t>
            </a:r>
            <a:r>
              <a:rPr lang="en-US" altLang="en-US" smtClean="0">
                <a:latin typeface="Arial" panose="020B0604020202020204" pitchFamily="34" charset="0"/>
                <a:sym typeface="Symbol" panose="05050102010706020507" pitchFamily="18" charset="2"/>
              </a:rPr>
              <a:t>* around the green z-axis, and all faces have been opened up into just thin frames, so that we can also get a glimpse of the back-side. This results in the four entries in the lower right of the matrix.  There are no other linkings.  </a:t>
            </a:r>
            <a:r>
              <a:rPr lang="en-US" altLang="en-US" b="1" smtClean="0">
                <a:latin typeface="Arial" panose="020B0604020202020204" pitchFamily="34" charset="0"/>
                <a:sym typeface="Symbol" panose="05050102010706020507" pitchFamily="18" charset="2"/>
              </a:rPr>
              <a:t>Simple corner penetrations, </a:t>
            </a:r>
            <a:r>
              <a:rPr lang="en-US" altLang="en-US" smtClean="0">
                <a:latin typeface="Arial" panose="020B0604020202020204" pitchFamily="34" charset="0"/>
                <a:sym typeface="Symbol" panose="05050102010706020507" pitchFamily="18" charset="2"/>
              </a:rPr>
              <a:t>as indicated by the green arrow, do not count.</a:t>
            </a:r>
            <a:endParaRPr lang="en-US" altLang="en-US"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4746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CAD5D9D-0B13-4C75-AFE8-80DF1FDC4B96}" type="slidenum">
              <a:rPr lang="en-US" altLang="en-US" sz="1000">
                <a:latin typeface="Times New Roman" panose="02020603050405020304" pitchFamily="18" charset="0"/>
              </a:rPr>
              <a:pPr/>
              <a:t>86</a:t>
            </a:fld>
            <a:endParaRPr lang="en-US" altLang="en-US" sz="1000">
              <a:latin typeface="Times New Roman" panose="02020603050405020304"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Here is a case where </a:t>
            </a:r>
            <a:r>
              <a:rPr lang="en-US" altLang="en-US" b="1" smtClean="0">
                <a:latin typeface="Arial" panose="020B0604020202020204" pitchFamily="34" charset="0"/>
              </a:rPr>
              <a:t>all six faces in both cubes are linked</a:t>
            </a:r>
            <a:r>
              <a:rPr lang="en-US" altLang="en-US" smtClean="0">
                <a:latin typeface="Arial" panose="020B0604020202020204" pitchFamily="34" charset="0"/>
              </a:rPr>
              <a:t>;  and now we have entries in the matrix in all the rows and all the columns.</a:t>
            </a:r>
          </a:p>
          <a:p>
            <a:r>
              <a:rPr lang="en-US" altLang="en-US" smtClean="0">
                <a:latin typeface="Arial" panose="020B0604020202020204" pitchFamily="34" charset="0"/>
              </a:rPr>
              <a:t>Another thing that is new here, is that this configuration is </a:t>
            </a:r>
            <a:r>
              <a:rPr lang="en-US" altLang="en-US" b="1" smtClean="0">
                <a:latin typeface="Arial" panose="020B0604020202020204" pitchFamily="34" charset="0"/>
              </a:rPr>
              <a:t>different from its own mirror image</a:t>
            </a:r>
            <a:r>
              <a:rPr lang="en-US" altLang="en-US" smtClean="0">
                <a:latin typeface="Arial" panose="020B0604020202020204" pitchFamily="34" charset="0"/>
              </a:rPr>
              <a:t>; one configuration cannot be manipulated into the other one without crossing and reconnecting some edges.</a:t>
            </a:r>
          </a:p>
          <a:p>
            <a:r>
              <a:rPr lang="en-US" altLang="en-US" smtClean="0">
                <a:latin typeface="Arial" panose="020B0604020202020204" pitchFamily="34" charset="0"/>
              </a:rPr>
              <a:t>--- But there is a big problem with those linking matrices:  our cube frames have </a:t>
            </a:r>
            <a:r>
              <a:rPr lang="en-US" altLang="en-US" b="1" smtClean="0">
                <a:latin typeface="Arial" panose="020B0604020202020204" pitchFamily="34" charset="0"/>
              </a:rPr>
              <a:t>indistinguishable, color-less faces</a:t>
            </a:r>
            <a:r>
              <a:rPr lang="en-US" altLang="en-US" smtClean="0">
                <a:latin typeface="Arial" panose="020B0604020202020204" pitchFamily="34" charset="0"/>
              </a:rPr>
              <a:t>!</a:t>
            </a:r>
          </a:p>
          <a:p>
            <a:r>
              <a:rPr lang="en-US" altLang="en-US" smtClean="0">
                <a:latin typeface="Arial" panose="020B0604020202020204" pitchFamily="34" charset="0"/>
              </a:rPr>
              <a:t>Thus, while two link matrices may be different, the linked cube configurations can still be the same!</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4950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20B50D9-8947-46FE-AA54-BF817E1CECAE}" type="slidenum">
              <a:rPr lang="en-US" altLang="en-US" sz="1000">
                <a:latin typeface="Times New Roman" panose="02020603050405020304" pitchFamily="18" charset="0"/>
              </a:rPr>
              <a:pPr/>
              <a:t>87</a:t>
            </a:fld>
            <a:endParaRPr lang="en-US" altLang="en-US" sz="1000">
              <a:latin typeface="Times New Roman" panose="02020603050405020304" pitchFamily="18"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Thus, for any link configuration to be examined, we need to generate </a:t>
            </a:r>
            <a:r>
              <a:rPr lang="en-US" altLang="en-US" b="1" smtClean="0">
                <a:latin typeface="Arial" panose="020B0604020202020204" pitchFamily="34" charset="0"/>
              </a:rPr>
              <a:t>all the link matrices </a:t>
            </a:r>
            <a:r>
              <a:rPr lang="en-US" altLang="en-US" smtClean="0">
                <a:latin typeface="Arial" panose="020B0604020202020204" pitchFamily="34" charset="0"/>
              </a:rPr>
              <a:t>resulting from </a:t>
            </a:r>
            <a:r>
              <a:rPr lang="en-US" altLang="en-US" b="1" smtClean="0">
                <a:latin typeface="Arial" panose="020B0604020202020204" pitchFamily="34" charset="0"/>
              </a:rPr>
              <a:t>any symmetry transformations of </a:t>
            </a:r>
            <a:r>
              <a:rPr lang="en-US" altLang="en-US" b="1" u="sng" smtClean="0">
                <a:latin typeface="Arial" panose="020B0604020202020204" pitchFamily="34" charset="0"/>
              </a:rPr>
              <a:t>both</a:t>
            </a:r>
            <a:r>
              <a:rPr lang="en-US" altLang="en-US" b="1" smtClean="0">
                <a:latin typeface="Arial" panose="020B0604020202020204" pitchFamily="34" charset="0"/>
              </a:rPr>
              <a:t> cubes </a:t>
            </a:r>
            <a:r>
              <a:rPr lang="en-US" altLang="en-US" smtClean="0">
                <a:latin typeface="Arial" panose="020B0604020202020204" pitchFamily="34" charset="0"/>
              </a:rPr>
              <a:t>– as well as the </a:t>
            </a:r>
            <a:r>
              <a:rPr lang="en-US" altLang="en-US" b="1" smtClean="0">
                <a:latin typeface="Arial" panose="020B0604020202020204" pitchFamily="34" charset="0"/>
              </a:rPr>
              <a:t>exchange of the two cubes</a:t>
            </a:r>
            <a:r>
              <a:rPr lang="en-US" altLang="en-US" smtClean="0">
                <a:latin typeface="Arial" panose="020B0604020202020204" pitchFamily="34" charset="0"/>
              </a:rPr>
              <a:t>!</a:t>
            </a:r>
          </a:p>
          <a:p>
            <a:r>
              <a:rPr lang="en-US" altLang="en-US" smtClean="0">
                <a:latin typeface="Arial" panose="020B0604020202020204" pitchFamily="34" charset="0"/>
              </a:rPr>
              <a:t>A cube has 24 orientation-preserving symmetry transformations; so we have to generated 24x24x2=1152 link matrices; --all of those matrices describe the </a:t>
            </a:r>
            <a:r>
              <a:rPr lang="en-US" altLang="en-US" b="1" smtClean="0">
                <a:latin typeface="Arial" panose="020B0604020202020204" pitchFamily="34" charset="0"/>
              </a:rPr>
              <a:t>same physical linking situation</a:t>
            </a:r>
            <a:r>
              <a:rPr lang="en-US" altLang="en-US" smtClean="0">
                <a:latin typeface="Arial" panose="020B0604020202020204" pitchFamily="34" charset="0"/>
              </a:rPr>
              <a:t>.  Only if this set of matrices is different from all the matrices in all the other sets found so far, -- then we have found a new configuration!</a:t>
            </a:r>
          </a:p>
          <a:p>
            <a:endParaRPr lang="en-US" altLang="en-US"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5155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E7C9CC9E-DDD9-463E-BBE8-4BF22975D3C3}" type="slidenum">
              <a:rPr lang="en-US" altLang="en-US" sz="1000">
                <a:latin typeface="Times New Roman" panose="02020603050405020304" pitchFamily="18" charset="0"/>
              </a:rPr>
              <a:pPr/>
              <a:t>88</a:t>
            </a:fld>
            <a:endParaRPr lang="en-US" altLang="en-US" sz="1000">
              <a:latin typeface="Times New Roman" panose="02020603050405020304" pitchFamily="18"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illustration of this</a:t>
            </a:r>
            <a:r>
              <a:rPr lang="en-US" baseline="0" dirty="0" smtClean="0"/>
              <a:t> fact: As we rotate a cube 90</a:t>
            </a:r>
            <a:r>
              <a:rPr lang="en-US" sz="1200" baseline="0" dirty="0" smtClean="0">
                <a:sym typeface="Symbol" panose="05050102010706020507" pitchFamily="18" charset="2"/>
              </a:rPr>
              <a:t>*</a:t>
            </a:r>
            <a:r>
              <a:rPr lang="en-US" baseline="0" dirty="0" smtClean="0"/>
              <a:t> around one of its 4-fold symmetry axes, the coloring of the interlinked faces may change, but the configuration of uncolored wire frames always looks the same</a:t>
            </a:r>
            <a:r>
              <a:rPr lang="en-US" baseline="0" dirty="0" smtClean="0"/>
              <a:t>.</a:t>
            </a:r>
          </a:p>
          <a:p>
            <a:r>
              <a:rPr lang="en-US" baseline="0" dirty="0" smtClean="0"/>
              <a:t>But things get more complicated as we let both cubes perform such rotations. </a:t>
            </a:r>
            <a:r>
              <a:rPr lang="en-US" altLang="en-US" dirty="0" smtClean="0">
                <a:latin typeface="Arial" panose="020B0604020202020204" pitchFamily="34" charset="0"/>
              </a:rPr>
              <a:t>But not all 1152 generated link matrices need to be different! </a:t>
            </a:r>
            <a:endParaRPr lang="en-US" dirty="0" smtClean="0"/>
          </a:p>
        </p:txBody>
      </p:sp>
      <p:sp>
        <p:nvSpPr>
          <p:cNvPr id="4" name="Header Placeholder 3"/>
          <p:cNvSpPr>
            <a:spLocks noGrp="1"/>
          </p:cNvSpPr>
          <p:nvPr>
            <p:ph type="hdr" sz="quarter" idx="10"/>
          </p:nvPr>
        </p:nvSpPr>
        <p:spPr/>
        <p:txBody>
          <a:bodyPr/>
          <a:lstStyle/>
          <a:p>
            <a:pPr>
              <a:defRPr/>
            </a:pPr>
            <a:r>
              <a:rPr lang="en-US" smtClean="0"/>
              <a:t>Granada 2003</a:t>
            </a:r>
            <a:endParaRPr lang="en-US"/>
          </a:p>
        </p:txBody>
      </p:sp>
      <p:sp>
        <p:nvSpPr>
          <p:cNvPr id="5" name="Slide Number Placeholder 4"/>
          <p:cNvSpPr>
            <a:spLocks noGrp="1"/>
          </p:cNvSpPr>
          <p:nvPr>
            <p:ph type="sldNum" sz="quarter" idx="11"/>
          </p:nvPr>
        </p:nvSpPr>
        <p:spPr/>
        <p:txBody>
          <a:bodyPr/>
          <a:lstStyle/>
          <a:p>
            <a:fld id="{CF395E26-B972-40FD-A378-F883ED615F3D}" type="slidenum">
              <a:rPr lang="en-US" altLang="en-US" smtClean="0"/>
              <a:pPr/>
              <a:t>89</a:t>
            </a:fld>
            <a:endParaRPr lang="en-US" altLang="en-US"/>
          </a:p>
        </p:txBody>
      </p:sp>
    </p:spTree>
    <p:extLst>
      <p:ext uri="{BB962C8B-B14F-4D97-AF65-F5344CB8AC3E}">
        <p14:creationId xmlns:p14="http://schemas.microsoft.com/office/powerpoint/2010/main" val="2022195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a:t>
            </a:r>
            <a:r>
              <a:rPr lang="en-US" altLang="en-US" dirty="0" smtClean="0">
                <a:latin typeface="Arial" panose="020B0604020202020204" pitchFamily="34" charset="0"/>
              </a:rPr>
              <a:t>is an example, where, going from the left image to the center image, we have rotated the top cube by 90</a:t>
            </a:r>
            <a:r>
              <a:rPr lang="en-US" altLang="en-US" dirty="0" smtClean="0">
                <a:latin typeface="Arial" panose="020B0604020202020204" pitchFamily="34" charset="0"/>
                <a:sym typeface="Symbol" panose="05050102010706020507" pitchFamily="18" charset="2"/>
              </a:rPr>
              <a:t>* </a:t>
            </a:r>
            <a:r>
              <a:rPr lang="en-US" altLang="en-US" dirty="0" smtClean="0">
                <a:latin typeface="Arial" panose="020B0604020202020204" pitchFamily="34" charset="0"/>
              </a:rPr>
              <a:t>around the vertical green z-axis.  But we have also rotated the bottom cube by 90</a:t>
            </a:r>
            <a:r>
              <a:rPr lang="en-US" altLang="en-US" dirty="0" smtClean="0">
                <a:latin typeface="Arial" panose="020B0604020202020204" pitchFamily="34" charset="0"/>
                <a:sym typeface="Symbol" panose="05050102010706020507" pitchFamily="18" charset="2"/>
              </a:rPr>
              <a:t>* </a:t>
            </a:r>
            <a:r>
              <a:rPr lang="en-US" altLang="en-US" dirty="0" smtClean="0">
                <a:latin typeface="Arial" panose="020B0604020202020204" pitchFamily="34" charset="0"/>
              </a:rPr>
              <a:t>around the same axis.  So this is like rotating the whole configuration jointly through 90</a:t>
            </a:r>
            <a:r>
              <a:rPr lang="en-US" altLang="en-US" dirty="0" smtClean="0">
                <a:latin typeface="Arial" panose="020B0604020202020204" pitchFamily="34" charset="0"/>
                <a:sym typeface="Symbol" panose="05050102010706020507" pitchFamily="18" charset="2"/>
              </a:rPr>
              <a:t>*, -- or like looking at it from a different side.  Thus the link matrix does not change at all.  The same is true, if we r</a:t>
            </a:r>
            <a:r>
              <a:rPr lang="en-US" altLang="en-US" dirty="0" smtClean="0">
                <a:latin typeface="Arial" panose="020B0604020202020204" pitchFamily="34" charset="0"/>
              </a:rPr>
              <a:t>otate both cubes trough 180</a:t>
            </a:r>
            <a:r>
              <a:rPr lang="en-US" altLang="en-US" dirty="0" smtClean="0">
                <a:latin typeface="Arial" panose="020B0604020202020204" pitchFamily="34" charset="0"/>
                <a:sym typeface="Symbol" panose="05050102010706020507" pitchFamily="18" charset="2"/>
              </a:rPr>
              <a:t>* or 270*. </a:t>
            </a:r>
            <a:r>
              <a:rPr lang="en-US" altLang="en-US" dirty="0" smtClean="0">
                <a:latin typeface="Arial" panose="020B0604020202020204" pitchFamily="34" charset="0"/>
                <a:sym typeface="Wingdings" panose="05000000000000000000" pitchFamily="2" charset="2"/>
              </a:rPr>
              <a:t>Thus all combinations of individual cube rotations will produce fewer than 1152 </a:t>
            </a:r>
            <a:r>
              <a:rPr lang="en-US" altLang="en-US" b="1" dirty="0" smtClean="0">
                <a:latin typeface="Arial" panose="020B0604020202020204" pitchFamily="34" charset="0"/>
                <a:sym typeface="Wingdings" panose="05000000000000000000" pitchFamily="2" charset="2"/>
              </a:rPr>
              <a:t>different</a:t>
            </a:r>
            <a:r>
              <a:rPr lang="en-US" altLang="en-US" dirty="0" smtClean="0">
                <a:latin typeface="Arial" panose="020B0604020202020204" pitchFamily="34" charset="0"/>
                <a:sym typeface="Wingdings" panose="05000000000000000000" pitchFamily="2" charset="2"/>
              </a:rPr>
              <a:t> link matrices!</a:t>
            </a:r>
          </a:p>
          <a:p>
            <a:r>
              <a:rPr lang="en-US" altLang="en-US" dirty="0" smtClean="0">
                <a:latin typeface="Arial" panose="020B0604020202020204" pitchFamily="34" charset="0"/>
                <a:sym typeface="Wingdings" panose="05000000000000000000" pitchFamily="2" charset="2"/>
              </a:rPr>
              <a:t>Because of this, the </a:t>
            </a:r>
            <a:r>
              <a:rPr lang="en-US" altLang="en-US" b="1" dirty="0" smtClean="0">
                <a:latin typeface="Arial" panose="020B0604020202020204" pitchFamily="34" charset="0"/>
                <a:sym typeface="Wingdings" panose="05000000000000000000" pitchFamily="2" charset="2"/>
              </a:rPr>
              <a:t>number</a:t>
            </a:r>
            <a:r>
              <a:rPr lang="en-US" altLang="en-US" dirty="0" smtClean="0">
                <a:latin typeface="Arial" panose="020B0604020202020204" pitchFamily="34" charset="0"/>
                <a:sym typeface="Wingdings" panose="05000000000000000000" pitchFamily="2" charset="2"/>
              </a:rPr>
              <a:t> of different link matrices obtained can tell us something about the symmetry of the overall configuration.  Here the configuration has a 4-fold rotational symmetry axis!  But deriving symmetries from the reduced number of observed linking matrices is a complicated issue that we have </a:t>
            </a:r>
            <a:r>
              <a:rPr lang="en-US" altLang="en-US" b="1" dirty="0" smtClean="0">
                <a:latin typeface="Arial" panose="020B0604020202020204" pitchFamily="34" charset="0"/>
                <a:sym typeface="Wingdings" panose="05000000000000000000" pitchFamily="2" charset="2"/>
              </a:rPr>
              <a:t>not yet completely resolved</a:t>
            </a:r>
            <a:r>
              <a:rPr lang="en-US" altLang="en-US" dirty="0" smtClean="0">
                <a:latin typeface="Arial" panose="020B0604020202020204" pitchFamily="34" charset="0"/>
                <a:sym typeface="Wingdings" panose="05000000000000000000" pitchFamily="2" charset="2"/>
              </a:rPr>
              <a:t>.</a:t>
            </a:r>
          </a:p>
          <a:p>
            <a:endParaRPr lang="en-US" altLang="en-US" dirty="0" smtClean="0">
              <a:latin typeface="Arial" panose="020B0604020202020204" pitchFamily="34" charset="0"/>
              <a:sym typeface="Wingdings" panose="05000000000000000000" pitchFamily="2" charset="2"/>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5565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F694E88-11ED-4042-A675-9C5047D7E4C9}" type="slidenum">
              <a:rPr lang="en-US" altLang="en-US" sz="1000">
                <a:latin typeface="Times New Roman" panose="02020603050405020304" pitchFamily="18" charset="0"/>
              </a:rPr>
              <a:pPr/>
              <a:t>90</a:t>
            </a:fld>
            <a:endParaRPr lang="en-US" altLang="en-US" sz="1000">
              <a:latin typeface="Times New Roman" panose="02020603050405020304" pitchFamily="18"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Counting separately the right-handed and left-handed versions, we had found </a:t>
            </a:r>
            <a:r>
              <a:rPr lang="en-US" altLang="en-US" dirty="0" smtClean="0">
                <a:latin typeface="Arial" panose="020B0604020202020204" pitchFamily="34" charset="0"/>
              </a:rPr>
              <a:t>so far 144 </a:t>
            </a:r>
            <a:r>
              <a:rPr lang="en-US" altLang="en-US" dirty="0" smtClean="0">
                <a:latin typeface="Arial" panose="020B0604020202020204" pitchFamily="34" charset="0"/>
              </a:rPr>
              <a:t>different cube-frame </a:t>
            </a:r>
            <a:r>
              <a:rPr lang="en-US" altLang="en-US" dirty="0" err="1" smtClean="0">
                <a:latin typeface="Arial" panose="020B0604020202020204" pitchFamily="34" charset="0"/>
              </a:rPr>
              <a:t>linkings</a:t>
            </a:r>
            <a:r>
              <a:rPr lang="en-US" altLang="en-US" dirty="0" smtClean="0">
                <a:latin typeface="Arial" panose="020B0604020202020204" pitchFamily="34" charset="0"/>
              </a:rPr>
              <a:t>. </a:t>
            </a:r>
            <a:r>
              <a:rPr lang="en-US" altLang="en-US" dirty="0" smtClean="0">
                <a:latin typeface="Arial" panose="020B0604020202020204" pitchFamily="34" charset="0"/>
              </a:rPr>
              <a:t>If we count chiral pairs only once, then we have 81 different </a:t>
            </a:r>
            <a:r>
              <a:rPr lang="en-US" altLang="en-US" dirty="0" err="1" smtClean="0">
                <a:latin typeface="Arial" panose="020B0604020202020204" pitchFamily="34" charset="0"/>
              </a:rPr>
              <a:t>linkings</a:t>
            </a:r>
            <a:r>
              <a:rPr lang="en-US" altLang="en-US" dirty="0" smtClean="0">
                <a:latin typeface="Arial" panose="020B0604020202020204" pitchFamily="34" charset="0"/>
              </a:rPr>
              <a:t>.</a:t>
            </a:r>
          </a:p>
          <a:p>
            <a:r>
              <a:rPr lang="en-US" altLang="en-US" dirty="0" smtClean="0">
                <a:latin typeface="Arial" panose="020B0604020202020204" pitchFamily="34" charset="0"/>
              </a:rPr>
              <a:t>But these results are not yet complete, and it takes ever more trials to find a new configuration! The latest discovery took 700’000 trials until something new showed up!</a:t>
            </a:r>
          </a:p>
          <a:p>
            <a:r>
              <a:rPr lang="en-US" altLang="en-US" dirty="0" smtClean="0">
                <a:latin typeface="Arial" panose="020B0604020202020204" pitchFamily="34" charset="0"/>
              </a:rPr>
              <a:t>---  So, perhaps the cube-frame problem is </a:t>
            </a:r>
            <a:r>
              <a:rPr lang="en-US" altLang="en-US" b="1" dirty="0" smtClean="0">
                <a:latin typeface="Arial" panose="020B0604020202020204" pitchFamily="34" charset="0"/>
              </a:rPr>
              <a:t>just too hard</a:t>
            </a:r>
            <a:r>
              <a:rPr lang="en-US" altLang="en-US" dirty="0" smtClean="0">
                <a:latin typeface="Arial" panose="020B0604020202020204" pitchFamily="34" charset="0"/>
              </a:rPr>
              <a:t>, and we should try to solve a simpler problem first!</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5770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7010492-6011-45D6-B9EC-7EEA51F080D7}" type="slidenum">
              <a:rPr lang="en-US" altLang="en-US" sz="1000">
                <a:latin typeface="Times New Roman" panose="02020603050405020304" pitchFamily="18" charset="0"/>
              </a:rPr>
              <a:pPr/>
              <a:t>91</a:t>
            </a:fld>
            <a:endParaRPr lang="en-US" altLang="en-US" sz="1000">
              <a:latin typeface="Times New Roman" panose="02020603050405020304" pitchFamily="18"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Let’s look at </a:t>
            </a:r>
            <a:r>
              <a:rPr lang="en-US" altLang="en-US" b="1" dirty="0" smtClean="0">
                <a:latin typeface="Arial" panose="020B0604020202020204" pitchFamily="34" charset="0"/>
              </a:rPr>
              <a:t>tetrahedral</a:t>
            </a:r>
            <a:r>
              <a:rPr lang="en-US" altLang="en-US" dirty="0" smtClean="0">
                <a:latin typeface="Arial" panose="020B0604020202020204" pitchFamily="34" charset="0"/>
              </a:rPr>
              <a:t> frames.   There should be fewer possible configurations, and perhaps we have a chance of solving this case completely.</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597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A37ACDBC-0C13-4009-BFA2-351A18FA5D17}" type="slidenum">
              <a:rPr lang="en-US" altLang="en-US" sz="1000">
                <a:latin typeface="Times New Roman" panose="02020603050405020304" pitchFamily="18" charset="0"/>
              </a:rPr>
              <a:pPr/>
              <a:t>92</a:t>
            </a:fld>
            <a:endParaRPr lang="en-US" altLang="en-US" sz="1000">
              <a:latin typeface="Times New Roman" panose="02020603050405020304" pitchFamily="18"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 basic approach remains the same, but now the link matrices are only of </a:t>
            </a:r>
            <a:r>
              <a:rPr lang="en-US" altLang="en-US" b="1" dirty="0" smtClean="0">
                <a:latin typeface="Arial" panose="020B0604020202020204" pitchFamily="34" charset="0"/>
              </a:rPr>
              <a:t>size 4 by 4</a:t>
            </a:r>
            <a:r>
              <a:rPr lang="en-US" altLang="en-US" dirty="0" smtClean="0">
                <a:latin typeface="Arial" panose="020B0604020202020204" pitchFamily="34" charset="0"/>
              </a:rPr>
              <a:t>, and there are only </a:t>
            </a:r>
            <a:r>
              <a:rPr lang="en-US" altLang="en-US" b="1" dirty="0" smtClean="0">
                <a:latin typeface="Arial" panose="020B0604020202020204" pitchFamily="34" charset="0"/>
              </a:rPr>
              <a:t>288</a:t>
            </a:r>
            <a:r>
              <a:rPr lang="en-US" altLang="en-US" dirty="0" smtClean="0">
                <a:latin typeface="Arial" panose="020B0604020202020204" pitchFamily="34" charset="0"/>
              </a:rPr>
              <a:t> symmetry operations to be considered for each potentially new linking.</a:t>
            </a:r>
          </a:p>
          <a:p>
            <a:r>
              <a:rPr lang="en-US" altLang="en-US" dirty="0" smtClean="0">
                <a:latin typeface="Arial" panose="020B0604020202020204" pitchFamily="34" charset="0"/>
              </a:rPr>
              <a:t>--- On screen is the simplest linked case of two </a:t>
            </a:r>
            <a:r>
              <a:rPr lang="en-US" altLang="en-US" dirty="0" err="1" smtClean="0">
                <a:latin typeface="Arial" panose="020B0604020202020204" pitchFamily="34" charset="0"/>
              </a:rPr>
              <a:t>tetrahedra</a:t>
            </a:r>
            <a:r>
              <a:rPr lang="en-US" altLang="en-US" dirty="0" smtClean="0">
                <a:latin typeface="Arial" panose="020B0604020202020204" pitchFamily="34" charset="0"/>
              </a:rPr>
              <a:t>: it is a “2 - 2” configuration:  Just 2 faces are involved in each tetrahedron.</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6179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11EB0D4-037E-4DE2-873B-34499E4D07AA}" type="slidenum">
              <a:rPr lang="en-US" altLang="en-US" sz="1000">
                <a:latin typeface="Times New Roman" panose="02020603050405020304" pitchFamily="18" charset="0"/>
              </a:rPr>
              <a:pPr/>
              <a:t>93</a:t>
            </a:fld>
            <a:endParaRPr lang="en-US" altLang="en-US" sz="1000">
              <a:latin typeface="Times New Roman" panose="02020603050405020304" pitchFamily="18"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is a depiction of all the cases we have found so far.  There are only 11 of them, not counting mirror images of chiral configurations separately.</a:t>
            </a:r>
          </a:p>
          <a:p>
            <a:r>
              <a:rPr lang="en-US" altLang="en-US" dirty="0" smtClean="0">
                <a:latin typeface="Arial" panose="020B0604020202020204" pitchFamily="34" charset="0"/>
              </a:rPr>
              <a:t>In each case, we have inflated the thickness of the wire-frame as far as possible until the configuration just becomes rigid.</a:t>
            </a:r>
          </a:p>
          <a:p>
            <a:r>
              <a:rPr lang="en-US" altLang="en-US" dirty="0" smtClean="0">
                <a:latin typeface="Arial" panose="020B0604020202020204" pitchFamily="34" charset="0"/>
              </a:rPr>
              <a:t>This took a bit of tricky optimization of wiggling the frames around and gradually inflating the wire diameter until the local optimum was found.</a:t>
            </a:r>
          </a:p>
          <a:p>
            <a:r>
              <a:rPr lang="en-US" altLang="en-US" dirty="0" smtClean="0">
                <a:latin typeface="Arial" panose="020B0604020202020204" pitchFamily="34" charset="0"/>
              </a:rPr>
              <a:t>And, in contrast to our results on the cube frames, we think that this table is complete</a:t>
            </a:r>
            <a:r>
              <a:rPr lang="en-US" altLang="en-US" dirty="0" smtClean="0">
                <a:latin typeface="Arial" panose="020B0604020202020204" pitchFamily="34" charset="0"/>
              </a:rPr>
              <a:t>.  -- but we no formal proof yet!</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6589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CFAA634-E15D-414E-B84F-311908D1F3AD}" type="slidenum">
              <a:rPr lang="en-US" altLang="en-US" sz="1000">
                <a:latin typeface="Times New Roman" panose="02020603050405020304" pitchFamily="18" charset="0"/>
              </a:rPr>
              <a:pPr/>
              <a:t>94</a:t>
            </a:fld>
            <a:endParaRPr lang="en-US" altLang="en-US" sz="1000">
              <a:latin typeface="Times New Roman" panose="02020603050405020304" pitchFamily="18"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what is the link</a:t>
            </a:r>
            <a:r>
              <a:rPr lang="en-US" altLang="en-US" baseline="0" dirty="0" smtClean="0">
                <a:latin typeface="Arial" panose="020B0604020202020204" pitchFamily="34" charset="0"/>
              </a:rPr>
              <a:t> to the world of art for this case?</a:t>
            </a:r>
            <a:endParaRPr lang="en-US" altLang="en-US" dirty="0" smtClean="0">
              <a:latin typeface="Arial" panose="020B0604020202020204" pitchFamily="34" charset="0"/>
            </a:endParaRPr>
          </a:p>
          <a:p>
            <a:r>
              <a:rPr lang="en-US" altLang="en-US" dirty="0" smtClean="0">
                <a:latin typeface="Arial" panose="020B0604020202020204" pitchFamily="34" charset="0"/>
              </a:rPr>
              <a:t>We are not the first ones to see the artistic potential of some of these interlinked polyhedral frames.  Here are a few samples that we found when searching the web:</a:t>
            </a:r>
          </a:p>
          <a:p>
            <a:r>
              <a:rPr lang="en-US" altLang="en-US" dirty="0" smtClean="0">
                <a:latin typeface="Arial" panose="020B0604020202020204" pitchFamily="34" charset="0"/>
              </a:rPr>
              <a:t>A virtual image called “Intersecting Crystal Cubes” can be found on the web site  Cross X Collaborate.  On the right is a physical sculpture that has been made in zinc by the Dutch artist Han </a:t>
            </a:r>
            <a:r>
              <a:rPr lang="en-US" altLang="en-US" dirty="0" err="1" smtClean="0">
                <a:latin typeface="Arial" panose="020B0604020202020204" pitchFamily="34" charset="0"/>
              </a:rPr>
              <a:t>Lammers</a:t>
            </a:r>
            <a:r>
              <a:rPr lang="en-US" altLang="en-US" dirty="0" smtClean="0">
                <a:latin typeface="Arial" panose="020B0604020202020204" pitchFamily="34" charset="0"/>
              </a:rPr>
              <a:t>.</a:t>
            </a: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8022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BCF70130-9AD4-4799-81F9-0FE00375B0C6}" type="slidenum">
              <a:rPr lang="en-US" altLang="en-US" sz="1000">
                <a:latin typeface="Times New Roman" panose="02020603050405020304" pitchFamily="18" charset="0"/>
              </a:rPr>
              <a:pPr/>
              <a:t>95</a:t>
            </a:fld>
            <a:endParaRPr lang="en-US" altLang="en-US" sz="1000">
              <a:latin typeface="Times New Roman" panose="02020603050405020304" pitchFamily="18"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Multiple interlinked cube-frames have been fabricated on a 3D printer by Rinus Roelofs, and have also been constructed out of origami pieces by Dirk Eisner.</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8227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41A62A7-02EC-4C88-8AC8-C683EDA76BC3}" type="slidenum">
              <a:rPr lang="en-US" altLang="en-US" sz="1000">
                <a:latin typeface="Times New Roman" panose="02020603050405020304" pitchFamily="18" charset="0"/>
              </a:rPr>
              <a:pPr/>
              <a:t>96</a:t>
            </a:fld>
            <a:endParaRPr lang="en-US" altLang="en-US" sz="1000">
              <a:latin typeface="Times New Roman" panose="02020603050405020304" pitchFamily="18"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On the other hand, sculptures depicting </a:t>
            </a:r>
            <a:r>
              <a:rPr lang="en-US" altLang="en-US" b="1" smtClean="0">
                <a:latin typeface="Arial" panose="020B0604020202020204" pitchFamily="34" charset="0"/>
              </a:rPr>
              <a:t>interlinked tetrahedral frames </a:t>
            </a:r>
            <a:r>
              <a:rPr lang="en-US" altLang="en-US" smtClean="0">
                <a:latin typeface="Arial" panose="020B0604020202020204" pitchFamily="34" charset="0"/>
              </a:rPr>
              <a:t>are harder to find than those depicting linked cubes. One example is </a:t>
            </a:r>
            <a:r>
              <a:rPr lang="en-US" altLang="en-US" i="1" smtClean="0">
                <a:latin typeface="Arial" panose="020B0604020202020204" pitchFamily="34" charset="0"/>
              </a:rPr>
              <a:t>Star Tetrahedron</a:t>
            </a:r>
            <a:r>
              <a:rPr lang="en-US" altLang="en-US" smtClean="0">
                <a:latin typeface="Arial" panose="020B0604020202020204" pitchFamily="34" charset="0"/>
              </a:rPr>
              <a:t> by Stephen Fitz-Gerald.</a:t>
            </a:r>
          </a:p>
          <a:p>
            <a:r>
              <a:rPr lang="en-US" altLang="en-US" smtClean="0">
                <a:latin typeface="Arial" panose="020B0604020202020204" pitchFamily="34" charset="0"/>
              </a:rPr>
              <a:t>On the right are two interlinked tetra-frames – These are not meant to be art, but they actually form a functional piece of machinery: a tensegrity robot that can crawl through pipes.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843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3D4D0AC-3886-42DE-ABD1-4500549D6975}" type="slidenum">
              <a:rPr lang="en-US" altLang="en-US" sz="1000">
                <a:latin typeface="Times New Roman" panose="02020603050405020304" pitchFamily="18" charset="0"/>
              </a:rPr>
              <a:pPr/>
              <a:t>97</a:t>
            </a:fld>
            <a:endParaRPr lang="en-US" altLang="en-US" sz="1000">
              <a:latin typeface="Times New Roman" panose="02020603050405020304" pitchFamily="18"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The structure that most frequently shows up in a search for “interlinked tetrahedral frames” is the famous </a:t>
            </a:r>
            <a:r>
              <a:rPr lang="en-US" altLang="en-US" i="1" smtClean="0">
                <a:latin typeface="Arial" panose="020B0604020202020204" pitchFamily="34" charset="0"/>
              </a:rPr>
              <a:t>Compound of 5 Tetrahedra</a:t>
            </a:r>
            <a:r>
              <a:rPr lang="en-US" altLang="en-US" smtClean="0">
                <a:latin typeface="Arial" panose="020B0604020202020204" pitchFamily="34" charset="0"/>
              </a:rPr>
              <a:t>.  I had modeled and printed this configuration many years ago on a Zcorp 3D printer.</a:t>
            </a:r>
          </a:p>
          <a:p>
            <a:r>
              <a:rPr lang="en-US" altLang="en-US" smtClean="0">
                <a:latin typeface="Arial" panose="020B0604020202020204" pitchFamily="34" charset="0"/>
              </a:rPr>
              <a:t>Origami constructions can also be found for this and for many other linkings of tetra-frames.  In this model by Daniel Kwan, 15 Isosceles Tetrahedra have been linked with a high degree of symmetry.</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863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FC520EB3-9D3F-4E8B-B875-6466E9CB7B2E}" type="slidenum">
              <a:rPr lang="en-US" altLang="en-US" sz="1000">
                <a:latin typeface="Times New Roman" panose="02020603050405020304" pitchFamily="18" charset="0"/>
              </a:rPr>
              <a:pPr/>
              <a:t>98</a:t>
            </a:fld>
            <a:endParaRPr lang="en-US" altLang="en-US" sz="1000">
              <a:latin typeface="Times New Roman" panose="02020603050405020304" pitchFamily="18"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With the goal of trying to make also a contribution to this domain of the art world, Walt and I selected a tetrahedral as well as a cube-based configuration that both have the promise to make impressive constructivist sculptures when realized at a large enough scale.   In both cases, we looked for the geometric realization of a specific configuration that would constitute a local optimum in terms of the maximum thickness that could be used for the tubular edges.  These configurations would then be rigid without the need for any additional elements to hold the two frames in their relative positions against one </a:t>
            </a:r>
            <a:r>
              <a:rPr lang="en-US" altLang="en-US" dirty="0" smtClean="0">
                <a:latin typeface="Arial" panose="020B0604020202020204" pitchFamily="34" charset="0"/>
              </a:rPr>
              <a:t>another.</a:t>
            </a:r>
            <a:r>
              <a:rPr lang="en-US" altLang="en-US" baseline="0" dirty="0" smtClean="0">
                <a:latin typeface="Arial" panose="020B0604020202020204" pitchFamily="34" charset="0"/>
              </a:rPr>
              <a:t>  </a:t>
            </a:r>
            <a:r>
              <a:rPr lang="en-US" altLang="en-US" dirty="0" smtClean="0">
                <a:latin typeface="Arial" panose="020B0604020202020204" pitchFamily="34" charset="0"/>
              </a:rPr>
              <a:t>We </a:t>
            </a:r>
            <a:r>
              <a:rPr lang="en-US" altLang="en-US" dirty="0" smtClean="0">
                <a:latin typeface="Arial" panose="020B0604020202020204" pitchFamily="34" charset="0"/>
              </a:rPr>
              <a:t>then also chose dramatic, yet balanced angles at which to mount the configurations.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884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46BC36BA-9F0A-47A9-A071-AEA1A005674F}" type="slidenum">
              <a:rPr lang="en-US" altLang="en-US" sz="1000">
                <a:latin typeface="Times New Roman" panose="02020603050405020304" pitchFamily="18" charset="0"/>
              </a:rPr>
              <a:pPr/>
              <a:t>99</a:t>
            </a:fld>
            <a:endParaRPr lang="en-US" altLang="en-US" sz="1000">
              <a:latin typeface="Times New Roman" panose="02020603050405020304" pitchFamily="18"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But I also wanted to make some actual, physical sculptures – but of a size that allows me to have it in my office.</a:t>
            </a:r>
          </a:p>
          <a:p>
            <a:r>
              <a:rPr lang="en-US" altLang="en-US" dirty="0" smtClean="0">
                <a:latin typeface="Arial" panose="020B0604020202020204" pitchFamily="34" charset="0"/>
              </a:rPr>
              <a:t>One approach uses readily available PVC pipes.  I just had to make some suitable corner connectors for the tetrahedron and also for the cube frames.</a:t>
            </a:r>
          </a:p>
          <a:p>
            <a:r>
              <a:rPr lang="en-US" altLang="en-US" dirty="0" smtClean="0">
                <a:latin typeface="Arial" panose="020B0604020202020204" pitchFamily="34" charset="0"/>
              </a:rPr>
              <a:t>On the left you see an early CAD model, and, next to it, the way that the slicing software sees it --- and some of the first (less than perfect) 3D prints.    </a:t>
            </a:r>
          </a:p>
          <a:p>
            <a:r>
              <a:rPr lang="en-US" altLang="en-US" dirty="0" smtClean="0">
                <a:latin typeface="Arial" panose="020B0604020202020204" pitchFamily="34" charset="0"/>
              </a:rPr>
              <a:t>On the right is a small assembly of one of the tightest tetra-link configurations.</a:t>
            </a:r>
          </a:p>
          <a:p>
            <a:r>
              <a:rPr lang="en-US" altLang="en-US" dirty="0" smtClean="0">
                <a:latin typeface="Arial" panose="020B0604020202020204" pitchFamily="34" charset="0"/>
              </a:rPr>
              <a:t>-- ? -- (And here is a painted version of this model).</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904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869CE93-51E7-4655-9C6B-CE6AC6B6E9CA}" type="slidenum">
              <a:rPr lang="en-US" altLang="en-US" sz="1000">
                <a:latin typeface="Times New Roman" panose="02020603050405020304" pitchFamily="18" charset="0"/>
              </a:rPr>
              <a:pPr/>
              <a:t>100</a:t>
            </a:fld>
            <a:endParaRPr lang="en-US" altLang="en-US" sz="1000">
              <a:latin typeface="Times New Roman" panose="02020603050405020304" pitchFamily="18"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are two larger tetra sculptures representing two different </a:t>
            </a:r>
            <a:r>
              <a:rPr lang="en-US" altLang="en-US" dirty="0" err="1" smtClean="0">
                <a:latin typeface="Arial" panose="020B0604020202020204" pitchFamily="34" charset="0"/>
              </a:rPr>
              <a:t>linkings</a:t>
            </a:r>
            <a:r>
              <a:rPr lang="en-US" altLang="en-US" dirty="0" smtClean="0">
                <a:latin typeface="Arial" panose="020B0604020202020204" pitchFamily="34" charset="0"/>
              </a:rPr>
              <a:t>.  To make them more attractive, I painted them with silver and bronze colors.</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925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16009BBC-4490-4958-9CFF-A4C74F886776}" type="slidenum">
              <a:rPr lang="en-US" altLang="en-US" sz="1000">
                <a:latin typeface="Times New Roman" panose="02020603050405020304" pitchFamily="18" charset="0"/>
              </a:rPr>
              <a:pPr/>
              <a:t>101</a:t>
            </a:fld>
            <a:endParaRPr lang="en-US" altLang="en-US" sz="1000">
              <a:latin typeface="Times New Roman" panose="02020603050405020304" pitchFamily="18"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Finding the number of topologically</a:t>
            </a:r>
            <a:r>
              <a:rPr lang="en-US" altLang="en-US" baseline="0" dirty="0" smtClean="0">
                <a:latin typeface="Arial" panose="020B0604020202020204" pitchFamily="34" charset="0"/>
              </a:rPr>
              <a:t> different </a:t>
            </a:r>
            <a:r>
              <a:rPr lang="en-US" altLang="en-US" baseline="0" dirty="0" err="1" smtClean="0">
                <a:latin typeface="Arial" panose="020B0604020202020204" pitchFamily="34" charset="0"/>
              </a:rPr>
              <a:t>interlinkings</a:t>
            </a:r>
            <a:r>
              <a:rPr lang="en-US" altLang="en-US" baseline="0" dirty="0" smtClean="0">
                <a:latin typeface="Arial" panose="020B0604020202020204" pitchFamily="34" charset="0"/>
              </a:rPr>
              <a:t> has been – and still is – an intriguing puzzle</a:t>
            </a:r>
            <a:endParaRPr lang="en-US" altLang="en-US" dirty="0" smtClean="0">
              <a:latin typeface="Arial" panose="020B0604020202020204" pitchFamily="34" charset="0"/>
            </a:endParaRPr>
          </a:p>
          <a:p>
            <a:r>
              <a:rPr lang="en-US" altLang="en-US" dirty="0" smtClean="0">
                <a:latin typeface="Arial" panose="020B0604020202020204" pitchFamily="34" charset="0"/>
              </a:rPr>
              <a:t>It is not finished yet!  We</a:t>
            </a:r>
            <a:r>
              <a:rPr lang="en-US" altLang="en-US" baseline="0" dirty="0" smtClean="0">
                <a:latin typeface="Arial" panose="020B0604020202020204" pitchFamily="34" charset="0"/>
              </a:rPr>
              <a:t> still have no formal proof that we have found all possible configurations for either the cube frames of the </a:t>
            </a:r>
            <a:r>
              <a:rPr lang="en-US" altLang="en-US" baseline="0" dirty="0" err="1" smtClean="0">
                <a:latin typeface="Arial" panose="020B0604020202020204" pitchFamily="34" charset="0"/>
              </a:rPr>
              <a:t>tetrahedra</a:t>
            </a:r>
            <a:r>
              <a:rPr lang="en-US" altLang="en-US" baseline="0" dirty="0" smtClean="0">
                <a:latin typeface="Arial" panose="020B0604020202020204" pitchFamily="34" charset="0"/>
              </a:rPr>
              <a:t>.</a:t>
            </a:r>
          </a:p>
          <a:p>
            <a:r>
              <a:rPr lang="en-US" altLang="en-US" baseline="0" dirty="0" smtClean="0">
                <a:latin typeface="Arial" panose="020B0604020202020204" pitchFamily="34" charset="0"/>
              </a:rPr>
              <a:t>I welcome mathematically inclined minds to help me reach closure on this problem.  Perhaps somebody versed in knot-theory may see a way to do this.</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945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CB19E10B-2D0A-41BE-A2BC-D6D649B8A834}" type="slidenum">
              <a:rPr lang="en-US" altLang="en-US" sz="1000">
                <a:latin typeface="Times New Roman" panose="02020603050405020304" pitchFamily="18" charset="0"/>
              </a:rPr>
              <a:pPr/>
              <a:t>102</a:t>
            </a:fld>
            <a:endParaRPr lang="en-US" altLang="en-US" sz="1000">
              <a:latin typeface="Times New Roman" panose="02020603050405020304" pitchFamily="18"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And speaking about knot theory, I want to conclude with</a:t>
            </a:r>
            <a:r>
              <a:rPr lang="en-US" altLang="en-US" baseline="0" dirty="0" smtClean="0">
                <a:latin typeface="Arial" panose="020B0604020202020204" pitchFamily="34" charset="0"/>
              </a:rPr>
              <a:t> two examples of mathematical knots that I have transformed into art-work.</a:t>
            </a:r>
            <a:endParaRPr lang="en-US" altLang="en-US" dirty="0" smtClean="0">
              <a:latin typeface="Arial" panose="020B0604020202020204" pitchFamily="34" charset="0"/>
            </a:endParaRPr>
          </a:p>
          <a:p>
            <a:r>
              <a:rPr lang="en-US" altLang="en-US" dirty="0" smtClean="0">
                <a:latin typeface="Arial" panose="020B0604020202020204" pitchFamily="34" charset="0"/>
              </a:rPr>
              <a:t>This bronze sculpture is 16” tall.  It is an artistic rendering of the torus knot 5,3 shown at right.</a:t>
            </a:r>
          </a:p>
          <a:p>
            <a:r>
              <a:rPr lang="en-US" altLang="en-US" dirty="0" smtClean="0">
                <a:latin typeface="Arial" panose="020B0604020202020204" pitchFamily="34" charset="0"/>
              </a:rPr>
              <a:t>…</a:t>
            </a:r>
            <a:br>
              <a:rPr lang="en-US" altLang="en-US" dirty="0" smtClean="0">
                <a:latin typeface="Arial" panose="020B0604020202020204" pitchFamily="34" charset="0"/>
              </a:rPr>
            </a:br>
            <a:r>
              <a:rPr lang="en-US" altLang="en-US" dirty="0" smtClean="0">
                <a:latin typeface="Arial" panose="020B0604020202020204" pitchFamily="34" charset="0"/>
              </a:rPr>
              <a:t>Torus knots of type (</a:t>
            </a:r>
            <a:r>
              <a:rPr lang="en-US" altLang="en-US" dirty="0" err="1" smtClean="0">
                <a:latin typeface="Arial" panose="020B0604020202020204" pitchFamily="34" charset="0"/>
              </a:rPr>
              <a:t>p,q</a:t>
            </a:r>
            <a:r>
              <a:rPr lang="en-US" altLang="en-US" dirty="0" smtClean="0">
                <a:latin typeface="Arial" panose="020B0604020202020204" pitchFamily="34" charset="0"/>
              </a:rPr>
              <a:t>) are simple knots that wind around an invisible donut in a regular manner -- p times </a:t>
            </a:r>
            <a:r>
              <a:rPr lang="en-US" altLang="en-US" u="sng" dirty="0" smtClean="0">
                <a:latin typeface="Arial" panose="020B0604020202020204" pitchFamily="34" charset="0"/>
              </a:rPr>
              <a:t>around</a:t>
            </a:r>
            <a:r>
              <a:rPr lang="en-US" altLang="en-US" dirty="0" smtClean="0">
                <a:latin typeface="Arial" panose="020B0604020202020204" pitchFamily="34" charset="0"/>
              </a:rPr>
              <a:t> the hole, and q times </a:t>
            </a:r>
            <a:r>
              <a:rPr lang="en-US" altLang="en-US" u="sng" dirty="0" smtClean="0">
                <a:latin typeface="Arial" panose="020B0604020202020204" pitchFamily="34" charset="0"/>
              </a:rPr>
              <a:t>through</a:t>
            </a:r>
            <a:r>
              <a:rPr lang="en-US" altLang="en-US" dirty="0" smtClean="0">
                <a:latin typeface="Arial" panose="020B0604020202020204" pitchFamily="34" charset="0"/>
              </a:rPr>
              <a:t> the hole. By using a somewhat more angular shape for the donut and a crescent-shaped cross section for the ribbon, this mathematical construct can be turned into a dynamic constructivist sculpture. </a:t>
            </a:r>
          </a:p>
        </p:txBody>
      </p:sp>
      <p:sp>
        <p:nvSpPr>
          <p:cNvPr id="4" name="Header Placeholder 3"/>
          <p:cNvSpPr>
            <a:spLocks noGrp="1"/>
          </p:cNvSpPr>
          <p:nvPr>
            <p:ph type="hdr" sz="quarter"/>
          </p:nvPr>
        </p:nvSpPr>
        <p:spPr/>
        <p:txBody>
          <a:bodyPr/>
          <a:lstStyle/>
          <a:p>
            <a:pPr>
              <a:defRPr/>
            </a:pPr>
            <a:r>
              <a:rPr lang="en-US" smtClean="0"/>
              <a:t>Granada 2003</a:t>
            </a:r>
            <a:endParaRPr lang="en-US"/>
          </a:p>
        </p:txBody>
      </p:sp>
      <p:sp>
        <p:nvSpPr>
          <p:cNvPr id="1966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3BE19B6C-7FD5-434F-9DFE-4F3A00532831}" type="slidenum">
              <a:rPr lang="en-US" altLang="en-US" sz="1000">
                <a:latin typeface="Times New Roman" panose="02020603050405020304" pitchFamily="18" charset="0"/>
              </a:rPr>
              <a:pPr/>
              <a:t>103</a:t>
            </a:fld>
            <a:endParaRPr lang="en-US" altLang="en-US" sz="1000">
              <a:latin typeface="Times New Roman" panose="02020603050405020304" pitchFamily="18"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pPr>
              <a:defRPr/>
            </a:pPr>
            <a:r>
              <a:rPr lang="en-US" altLang="en-US"/>
              <a:t>Florida 1999</a:t>
            </a:r>
          </a:p>
        </p:txBody>
      </p:sp>
      <p:sp>
        <p:nvSpPr>
          <p:cNvPr id="198659"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7C38D87F-46DA-44E4-BB11-63D48472C337}" type="slidenum">
              <a:rPr lang="en-US" altLang="en-US" sz="1000">
                <a:latin typeface="Times New Roman" panose="02020603050405020304" pitchFamily="18" charset="0"/>
              </a:rPr>
              <a:pPr/>
              <a:t>104</a:t>
            </a:fld>
            <a:endParaRPr lang="en-US" altLang="en-US" sz="1000">
              <a:latin typeface="Times New Roman" panose="02020603050405020304" pitchFamily="18" charset="0"/>
            </a:endParaRPr>
          </a:p>
        </p:txBody>
      </p:sp>
      <p:sp>
        <p:nvSpPr>
          <p:cNvPr id="198660" name="Rectangle 2"/>
          <p:cNvSpPr>
            <a:spLocks noGrp="1" noRot="1" noChangeAspect="1" noChangeArrowheads="1" noTextEdit="1"/>
          </p:cNvSpPr>
          <p:nvPr>
            <p:ph type="sldImg"/>
          </p:nvPr>
        </p:nvSpPr>
        <p:spPr>
          <a:ln/>
        </p:spPr>
      </p:sp>
      <p:sp>
        <p:nvSpPr>
          <p:cNvPr id="198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 more complicated, 9-crossing knot</a:t>
            </a:r>
            <a:r>
              <a:rPr lang="en-US" altLang="en-US" baseline="0" dirty="0" smtClean="0">
                <a:latin typeface="Arial" panose="020B0604020202020204" pitchFamily="34" charset="0"/>
              </a:rPr>
              <a:t> – known as the Chinese button knot.</a:t>
            </a:r>
          </a:p>
          <a:p>
            <a:r>
              <a:rPr lang="en-US" altLang="en-US" dirty="0" smtClean="0">
                <a:latin typeface="Arial" panose="020B0604020202020204" pitchFamily="34" charset="0"/>
              </a:rPr>
              <a:t>This shape was first printed in ABS plastic on a FDM machine and then converted to bronze in a classical investment casting process modified to use a plastic original rather than wax.</a:t>
            </a:r>
          </a:p>
          <a:p>
            <a:r>
              <a:rPr lang="en-US" altLang="en-US" dirty="0" smtClean="0">
                <a:latin typeface="Arial" panose="020B0604020202020204" pitchFamily="34" charset="0"/>
              </a:rPr>
              <a:t>Done by Steve </a:t>
            </a:r>
            <a:r>
              <a:rPr lang="en-US" altLang="en-US" dirty="0" err="1" smtClean="0">
                <a:latin typeface="Arial" panose="020B0604020202020204" pitchFamily="34" charset="0"/>
              </a:rPr>
              <a:t>Reinmuth</a:t>
            </a:r>
            <a:r>
              <a:rPr lang="en-US" altLang="en-US" dirty="0" smtClean="0">
                <a:latin typeface="Arial" panose="020B0604020202020204" pitchFamily="34" charset="0"/>
              </a:rPr>
              <a:t> in his bronze foundry in Eugene, OR.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1000" smtClean="0">
                <a:latin typeface="Times New Roman" panose="02020603050405020304" pitchFamily="18" charset="0"/>
              </a:rPr>
              <a:t>Granada 2003</a:t>
            </a:r>
          </a:p>
        </p:txBody>
      </p:sp>
      <p:sp>
        <p:nvSpPr>
          <p:cNvPr id="204803"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MS PGothic" panose="020B0600070205080204" pitchFamily="34" charset="-128"/>
              </a:defRPr>
            </a:lvl1pPr>
            <a:lvl2pPr marL="742950" indent="-285750" defTabSz="930275">
              <a:defRPr sz="2800">
                <a:solidFill>
                  <a:schemeClr val="tx1"/>
                </a:solidFill>
                <a:latin typeface="Arial" panose="020B0604020202020204" pitchFamily="34" charset="0"/>
                <a:ea typeface="MS PGothic" panose="020B0600070205080204" pitchFamily="34" charset="-128"/>
              </a:defRPr>
            </a:lvl2pPr>
            <a:lvl3pPr marL="1143000" indent="-228600" defTabSz="930275">
              <a:defRPr sz="2800">
                <a:solidFill>
                  <a:schemeClr val="tx1"/>
                </a:solidFill>
                <a:latin typeface="Arial" panose="020B0604020202020204" pitchFamily="34" charset="0"/>
                <a:ea typeface="MS PGothic" panose="020B0600070205080204" pitchFamily="34" charset="-128"/>
              </a:defRPr>
            </a:lvl3pPr>
            <a:lvl4pPr marL="1600200" indent="-228600" defTabSz="930275">
              <a:defRPr sz="2800">
                <a:solidFill>
                  <a:schemeClr val="tx1"/>
                </a:solidFill>
                <a:latin typeface="Arial" panose="020B0604020202020204" pitchFamily="34" charset="0"/>
                <a:ea typeface="MS PGothic" panose="020B0600070205080204" pitchFamily="34" charset="-128"/>
              </a:defRPr>
            </a:lvl4pPr>
            <a:lvl5pPr marL="2057400" indent="-228600" defTabSz="930275">
              <a:defRPr sz="28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fld id="{86ABC356-702F-4444-94D4-085983FFDC64}" type="slidenum">
              <a:rPr lang="en-US" altLang="en-US" sz="1000">
                <a:latin typeface="Times New Roman" panose="02020603050405020304" pitchFamily="18" charset="0"/>
              </a:rPr>
              <a:pPr/>
              <a:t>105</a:t>
            </a:fld>
            <a:endParaRPr lang="en-US" altLang="en-US" sz="1000">
              <a:latin typeface="Times New Roman" panose="02020603050405020304" pitchFamily="18" charset="0"/>
            </a:endParaRPr>
          </a:p>
        </p:txBody>
      </p:sp>
      <p:sp>
        <p:nvSpPr>
          <p:cNvPr id="204804" name="Rectangle 2"/>
          <p:cNvSpPr>
            <a:spLocks noGrp="1" noRot="1" noChangeAspect="1" noChangeArrowheads="1" noTextEdit="1"/>
          </p:cNvSpPr>
          <p:nvPr>
            <p:ph type="sldImg"/>
          </p:nvPr>
        </p:nvSpPr>
        <p:spPr>
          <a:ln/>
        </p:spPr>
      </p:sp>
      <p:sp>
        <p:nvSpPr>
          <p:cNvPr id="2048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Here once more is “Hyperbolic Hexagon 2”, the first collaborative </a:t>
            </a:r>
            <a:r>
              <a:rPr lang="en-US" altLang="en-US" smtClean="0">
                <a:latin typeface="Arial" panose="020B0604020202020204" pitchFamily="34" charset="0"/>
              </a:rPr>
              <a:t>piece </a:t>
            </a:r>
            <a:r>
              <a:rPr lang="en-US" altLang="en-US" smtClean="0">
                <a:latin typeface="Arial" panose="020B0604020202020204" pitchFamily="34" charset="0"/>
              </a:rPr>
              <a:t>I </a:t>
            </a:r>
            <a:r>
              <a:rPr lang="en-US" altLang="en-US" dirty="0" smtClean="0">
                <a:latin typeface="Arial" panose="020B0604020202020204" pitchFamily="34" charset="0"/>
              </a:rPr>
              <a:t>did with Brent Collins,</a:t>
            </a:r>
            <a:r>
              <a:rPr lang="en-US" altLang="en-US" baseline="0" dirty="0" smtClean="0">
                <a:latin typeface="Arial" panose="020B0604020202020204" pitchFamily="34" charset="0"/>
              </a:rPr>
              <a:t> -- now realized as a bronze cast,</a:t>
            </a:r>
            <a:endParaRPr lang="en-US" altLang="en-US" dirty="0" smtClean="0">
              <a:latin typeface="Arial" panose="020B0604020202020204" pitchFamily="34" charset="0"/>
            </a:endParaRPr>
          </a:p>
          <a:p>
            <a:r>
              <a:rPr lang="en-US" altLang="en-US" dirty="0" smtClean="0">
                <a:latin typeface="Arial" panose="020B0604020202020204" pitchFamily="34" charset="0"/>
              </a:rPr>
              <a:t>It stands in the entrance lobby to the directors office of </a:t>
            </a:r>
            <a:r>
              <a:rPr lang="en-US" altLang="en-US" dirty="0" err="1" smtClean="0">
                <a:latin typeface="Arial" panose="020B0604020202020204" pitchFamily="34" charset="0"/>
              </a:rPr>
              <a:t>Sutardja</a:t>
            </a:r>
            <a:r>
              <a:rPr lang="en-US" altLang="en-US" dirty="0" smtClean="0">
                <a:latin typeface="Arial" panose="020B0604020202020204" pitchFamily="34" charset="0"/>
              </a:rPr>
              <a:t> Dai hall</a:t>
            </a:r>
            <a:r>
              <a:rPr lang="en-US" altLang="en-US" baseline="0" dirty="0" smtClean="0">
                <a:latin typeface="Arial" panose="020B0604020202020204" pitchFamily="34" charset="0"/>
              </a:rPr>
              <a:t> at UC Berkeley.</a:t>
            </a:r>
            <a:endParaRPr lang="en-US" altLang="en-US" dirty="0"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CF8A37E4-7A71-44E7-B87A-B4089D59DE10}" type="slidenum">
              <a:rPr lang="en-US" altLang="en-US"/>
              <a:pPr>
                <a:defRPr/>
              </a:pPr>
              <a:t>‹#›</a:t>
            </a:fld>
            <a:endParaRPr lang="en-US" altLang="en-US"/>
          </a:p>
        </p:txBody>
      </p:sp>
    </p:spTree>
    <p:extLst>
      <p:ext uri="{BB962C8B-B14F-4D97-AF65-F5344CB8AC3E}">
        <p14:creationId xmlns:p14="http://schemas.microsoft.com/office/powerpoint/2010/main" val="42364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r>
              <a:rPr lang="en-US" smtClean="0"/>
              <a:t>Click to edit Master title style</a:t>
            </a:r>
            <a:endParaRPr lang="en-US"/>
          </a:p>
        </p:txBody>
      </p:sp>
      <p:sp>
        <p:nvSpPr>
          <p:cNvPr id="3" name="Content Placeholder 2"/>
          <p:cNvSpPr>
            <a:spLocks noGrp="1"/>
          </p:cNvSpPr>
          <p:nvPr>
            <p:ph idx="1"/>
          </p:nvPr>
        </p:nvSpPr>
        <p:spPr>
          <a:xfrm>
            <a:off x="647700" y="4267200"/>
            <a:ext cx="7848600" cy="2438400"/>
          </a:xfrm>
        </p:spPr>
        <p:txBody>
          <a:bodyPr/>
          <a:lstStyle>
            <a:lvl1pPr>
              <a:defRPr b="0"/>
            </a:lvl1pPr>
            <a:lvl2pPr>
              <a:defRPr b="0"/>
            </a:lvl2pPr>
            <a:lvl4pPr>
              <a:defRPr b="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B28A74D3-C647-4537-898F-3E4A8DBD2DE9}" type="slidenum">
              <a:rPr lang="en-US" altLang="en-US"/>
              <a:pPr>
                <a:defRPr/>
              </a:pPr>
              <a:t>‹#›</a:t>
            </a:fld>
            <a:endParaRPr lang="en-US" altLang="en-US"/>
          </a:p>
        </p:txBody>
      </p:sp>
    </p:spTree>
    <p:extLst>
      <p:ext uri="{BB962C8B-B14F-4D97-AF65-F5344CB8AC3E}">
        <p14:creationId xmlns:p14="http://schemas.microsoft.com/office/powerpoint/2010/main" val="425854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BAF889E4-DBC8-41E3-AA87-563512DFF36F}" type="slidenum">
              <a:rPr lang="en-US" altLang="en-US"/>
              <a:pPr>
                <a:defRPr/>
              </a:pPr>
              <a:t>‹#›</a:t>
            </a:fld>
            <a:endParaRPr lang="en-US" altLang="en-US"/>
          </a:p>
        </p:txBody>
      </p:sp>
    </p:spTree>
    <p:extLst>
      <p:ext uri="{BB962C8B-B14F-4D97-AF65-F5344CB8AC3E}">
        <p14:creationId xmlns:p14="http://schemas.microsoft.com/office/powerpoint/2010/main" val="2421976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1447800"/>
            <a:ext cx="3848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38481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835174B2-15C9-408E-B836-1652C375DCE1}" type="slidenum">
              <a:rPr lang="en-US" altLang="en-US"/>
              <a:pPr>
                <a:defRPr/>
              </a:pPr>
              <a:t>‹#›</a:t>
            </a:fld>
            <a:endParaRPr lang="en-US" altLang="en-US"/>
          </a:p>
        </p:txBody>
      </p:sp>
    </p:spTree>
    <p:extLst>
      <p:ext uri="{BB962C8B-B14F-4D97-AF65-F5344CB8AC3E}">
        <p14:creationId xmlns:p14="http://schemas.microsoft.com/office/powerpoint/2010/main" val="1828673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21248BB0-AB1B-49DC-ABC3-DECA81AC3547}" type="slidenum">
              <a:rPr lang="en-US" altLang="en-US"/>
              <a:pPr>
                <a:defRPr/>
              </a:pPr>
              <a:t>‹#›</a:t>
            </a:fld>
            <a:endParaRPr lang="en-US" altLang="en-US"/>
          </a:p>
        </p:txBody>
      </p:sp>
    </p:spTree>
    <p:extLst>
      <p:ext uri="{BB962C8B-B14F-4D97-AF65-F5344CB8AC3E}">
        <p14:creationId xmlns:p14="http://schemas.microsoft.com/office/powerpoint/2010/main" val="2594000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7414C780-F0A0-45D7-B803-71DC503C9067}" type="slidenum">
              <a:rPr lang="en-US" altLang="en-US"/>
              <a:pPr>
                <a:defRPr/>
              </a:pPr>
              <a:t>‹#›</a:t>
            </a:fld>
            <a:endParaRPr lang="en-US" altLang="en-US"/>
          </a:p>
        </p:txBody>
      </p:sp>
    </p:spTree>
    <p:extLst>
      <p:ext uri="{BB962C8B-B14F-4D97-AF65-F5344CB8AC3E}">
        <p14:creationId xmlns:p14="http://schemas.microsoft.com/office/powerpoint/2010/main" val="139011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377D92B3-8C07-4149-8483-39B7B77A7BB6}" type="slidenum">
              <a:rPr lang="en-US" altLang="en-US"/>
              <a:pPr>
                <a:defRPr/>
              </a:pPr>
              <a:t>‹#›</a:t>
            </a:fld>
            <a:endParaRPr lang="en-US" altLang="en-US"/>
          </a:p>
        </p:txBody>
      </p:sp>
    </p:spTree>
    <p:extLst>
      <p:ext uri="{BB962C8B-B14F-4D97-AF65-F5344CB8AC3E}">
        <p14:creationId xmlns:p14="http://schemas.microsoft.com/office/powerpoint/2010/main" val="1467302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D05C5D3B-F18B-4FD8-BAF8-E6BD92E78220}" type="slidenum">
              <a:rPr lang="en-US" altLang="en-US"/>
              <a:pPr>
                <a:defRPr/>
              </a:pPr>
              <a:t>‹#›</a:t>
            </a:fld>
            <a:endParaRPr lang="en-US" altLang="en-US"/>
          </a:p>
        </p:txBody>
      </p:sp>
    </p:spTree>
    <p:extLst>
      <p:ext uri="{BB962C8B-B14F-4D97-AF65-F5344CB8AC3E}">
        <p14:creationId xmlns:p14="http://schemas.microsoft.com/office/powerpoint/2010/main" val="1658450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1B47633A-9F4C-4C1A-8B0B-85E37A87E201}" type="slidenum">
              <a:rPr lang="en-US" altLang="en-US"/>
              <a:pPr>
                <a:defRPr/>
              </a:pPr>
              <a:t>‹#›</a:t>
            </a:fld>
            <a:endParaRPr lang="en-US" altLang="en-US"/>
          </a:p>
        </p:txBody>
      </p:sp>
    </p:spTree>
    <p:extLst>
      <p:ext uri="{BB962C8B-B14F-4D97-AF65-F5344CB8AC3E}">
        <p14:creationId xmlns:p14="http://schemas.microsoft.com/office/powerpoint/2010/main" val="293851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7E61DC97-9C4E-4C4C-BF31-0E840BA627E1}" type="slidenum">
              <a:rPr lang="en-US" altLang="en-US"/>
              <a:pPr>
                <a:defRPr/>
              </a:pPr>
              <a:t>‹#›</a:t>
            </a:fld>
            <a:endParaRPr lang="en-US" altLang="en-US"/>
          </a:p>
        </p:txBody>
      </p:sp>
    </p:spTree>
    <p:extLst>
      <p:ext uri="{BB962C8B-B14F-4D97-AF65-F5344CB8AC3E}">
        <p14:creationId xmlns:p14="http://schemas.microsoft.com/office/powerpoint/2010/main" val="2143128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304800"/>
            <a:ext cx="196215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7700" y="304800"/>
            <a:ext cx="57340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A3ED7341-6FD6-4E6F-95BA-908011BDDEF4}" type="slidenum">
              <a:rPr lang="en-US" altLang="en-US"/>
              <a:pPr>
                <a:defRPr/>
              </a:pPr>
              <a:t>‹#›</a:t>
            </a:fld>
            <a:endParaRPr lang="en-US" altLang="en-US"/>
          </a:p>
        </p:txBody>
      </p:sp>
    </p:spTree>
    <p:extLst>
      <p:ext uri="{BB962C8B-B14F-4D97-AF65-F5344CB8AC3E}">
        <p14:creationId xmlns:p14="http://schemas.microsoft.com/office/powerpoint/2010/main" val="7666747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atin typeface="Times New Roman" pitchFamily="-12" charset="0"/>
                <a:ea typeface="+mn-ea"/>
                <a:cs typeface="+mn-cs"/>
              </a:defRPr>
            </a:lvl1pPr>
          </a:lstStyle>
          <a:p>
            <a:pPr>
              <a:defRPr/>
            </a:pPr>
            <a:endParaRPr lang="en-US"/>
          </a:p>
        </p:txBody>
      </p:sp>
      <p:sp>
        <p:nvSpPr>
          <p:cNvPr id="102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Times New Roman" pitchFamily="-12" charset="0"/>
                <a:ea typeface="+mn-ea"/>
                <a:cs typeface="+mn-cs"/>
              </a:defRPr>
            </a:lvl1pPr>
          </a:lstStyle>
          <a:p>
            <a:pPr>
              <a:defRPr/>
            </a:pPr>
            <a:endParaRPr lang="en-US"/>
          </a:p>
        </p:txBody>
      </p:sp>
      <p:sp>
        <p:nvSpPr>
          <p:cNvPr id="102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smtClean="0">
                <a:latin typeface="Times New Roman" panose="02020603050405020304" pitchFamily="18" charset="0"/>
              </a:defRPr>
            </a:lvl1pPr>
          </a:lstStyle>
          <a:p>
            <a:pPr>
              <a:defRPr/>
            </a:pPr>
            <a:fld id="{48B0771E-B2E9-41A2-B058-B61A6F770FE9}" type="slidenum">
              <a:rPr lang="en-US" altLang="en-US"/>
              <a:pPr>
                <a:defRPr/>
              </a:pPr>
              <a:t>‹#›</a:t>
            </a:fld>
            <a:endParaRPr lang="en-US" altLang="en-US"/>
          </a:p>
        </p:txBody>
      </p:sp>
      <p:sp>
        <p:nvSpPr>
          <p:cNvPr id="1030" name="Rectangle 6"/>
          <p:cNvSpPr>
            <a:spLocks noGrp="1" noChangeArrowheads="1"/>
          </p:cNvSpPr>
          <p:nvPr>
            <p:ph type="title"/>
          </p:nvPr>
        </p:nvSpPr>
        <p:spPr bwMode="auto">
          <a:xfrm>
            <a:off x="685800" y="304800"/>
            <a:ext cx="7772400" cy="6858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 name="Rectangle 7"/>
          <p:cNvSpPr>
            <a:spLocks noGrp="1" noChangeArrowheads="1"/>
          </p:cNvSpPr>
          <p:nvPr>
            <p:ph type="body" idx="1"/>
          </p:nvPr>
        </p:nvSpPr>
        <p:spPr bwMode="auto">
          <a:xfrm>
            <a:off x="647700" y="1447800"/>
            <a:ext cx="7848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mj-lt"/>
          <a:ea typeface="MS PGothic" panose="020B0600070205080204" pitchFamily="34" charset="-128"/>
          <a:cs typeface="MS PGothic" charset="0"/>
        </a:defRPr>
      </a:lvl1pPr>
      <a:lvl2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2pPr>
      <a:lvl3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3pPr>
      <a:lvl4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4pPr>
      <a:lvl5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MS PGothic" charset="0"/>
        </a:defRPr>
      </a:lvl5pPr>
      <a:lvl6pPr marL="4572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MS PGothic" panose="020B0600070205080204" pitchFamily="34" charset="-128"/>
          <a:cs typeface="MS PGothic"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cs typeface="MS PGothic"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MS PGothic" panose="020B0600070205080204" pitchFamily="34" charset="-128"/>
          <a:cs typeface="MS PGothic"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cs typeface="MS PGothic"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e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2.jpe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jpeg"/><Relationship Id="rId8"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hyperlink" Target="http://sites.google.com/site/novabluestudioarts/"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71.jpe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72.jpeg"/><Relationship Id="rId5" Type="http://schemas.openxmlformats.org/officeDocument/2006/relationships/image" Target="../media/image39.jpeg"/><Relationship Id="rId6" Type="http://schemas.openxmlformats.org/officeDocument/2006/relationships/image" Target="../media/image73.jpeg"/><Relationship Id="rId7" Type="http://schemas.openxmlformats.org/officeDocument/2006/relationships/image" Target="../media/image53.jpeg"/><Relationship Id="rId8" Type="http://schemas.openxmlformats.org/officeDocument/2006/relationships/image" Target="../media/image74.jpeg"/><Relationship Id="rId9" Type="http://schemas.openxmlformats.org/officeDocument/2006/relationships/image" Target="../media/image75.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78.jpe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8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8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8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3.jpeg"/></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6.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8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4" Type="http://schemas.openxmlformats.org/officeDocument/2006/relationships/image" Target="../media/image89.png"/><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eg"/><Relationship Id="rId4" Type="http://schemas.openxmlformats.org/officeDocument/2006/relationships/image" Target="../media/image91.jpe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9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93.jpeg"/></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jpeg"/><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4" Type="http://schemas.openxmlformats.org/officeDocument/2006/relationships/image" Target="../media/image97.jpeg"/><Relationship Id="rId5" Type="http://schemas.openxmlformats.org/officeDocument/2006/relationships/image" Target="../media/image98.jpe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100.jpeg"/><Relationship Id="rId5" Type="http://schemas.openxmlformats.org/officeDocument/2006/relationships/image" Target="../media/image101.jpeg"/><Relationship Id="rId6" Type="http://schemas.openxmlformats.org/officeDocument/2006/relationships/image" Target="../media/image102.jpeg"/><Relationship Id="rId7" Type="http://schemas.openxmlformats.org/officeDocument/2006/relationships/image" Target="../media/image103.jpeg"/><Relationship Id="rId8" Type="http://schemas.openxmlformats.org/officeDocument/2006/relationships/image" Target="../media/image104.jpeg"/><Relationship Id="rId9" Type="http://schemas.openxmlformats.org/officeDocument/2006/relationships/image" Target="../media/image105.jpe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image" Target="../media/image106.png"/><Relationship Id="rId4" Type="http://schemas.openxmlformats.org/officeDocument/2006/relationships/image" Target="../media/image107.png"/><Relationship Id="rId5" Type="http://schemas.openxmlformats.org/officeDocument/2006/relationships/image" Target="../media/image108.png"/><Relationship Id="rId6" Type="http://schemas.openxmlformats.org/officeDocument/2006/relationships/image" Target="../media/image109.jpe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image" Target="../media/image110.jpeg"/><Relationship Id="rId4" Type="http://schemas.openxmlformats.org/officeDocument/2006/relationships/image" Target="../media/image111.jpeg"/><Relationship Id="rId5" Type="http://schemas.openxmlformats.org/officeDocument/2006/relationships/image" Target="../media/image112.jpe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113.png"/><Relationship Id="rId5" Type="http://schemas.openxmlformats.org/officeDocument/2006/relationships/image" Target="../media/image114.jpeg"/><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4" Type="http://schemas.openxmlformats.org/officeDocument/2006/relationships/image" Target="../media/image116.jpeg"/><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3" Type="http://schemas.openxmlformats.org/officeDocument/2006/relationships/image" Target="../media/image117.jpeg"/><Relationship Id="rId4" Type="http://schemas.openxmlformats.org/officeDocument/2006/relationships/image" Target="../media/image118.jpeg"/><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1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20.jpeg"/></Relationships>
</file>

<file path=ppt/slides/_rels/slide66.xml.rels><?xml version="1.0" encoding="UTF-8" standalone="yes"?>
<Relationships xmlns="http://schemas.openxmlformats.org/package/2006/relationships"><Relationship Id="rId3" Type="http://schemas.openxmlformats.org/officeDocument/2006/relationships/image" Target="../media/image121.jpeg"/><Relationship Id="rId4" Type="http://schemas.openxmlformats.org/officeDocument/2006/relationships/image" Target="../media/image122.jpeg"/><Relationship Id="rId5" Type="http://schemas.openxmlformats.org/officeDocument/2006/relationships/image" Target="../media/image123.jpeg"/><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image" Target="../media/image124.jpeg"/><Relationship Id="rId4" Type="http://schemas.openxmlformats.org/officeDocument/2006/relationships/image" Target="../media/image125.jpeg"/><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26.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2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2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29.jpeg"/></Relationships>
</file>

<file path=ppt/slides/_rels/slide72.xml.rels><?xml version="1.0" encoding="UTF-8" standalone="yes"?>
<Relationships xmlns="http://schemas.openxmlformats.org/package/2006/relationships"><Relationship Id="rId3" Type="http://schemas.openxmlformats.org/officeDocument/2006/relationships/image" Target="../media/image130.jpeg"/><Relationship Id="rId4" Type="http://schemas.openxmlformats.org/officeDocument/2006/relationships/image" Target="../media/image131.jpeg"/><Relationship Id="rId5" Type="http://schemas.openxmlformats.org/officeDocument/2006/relationships/image" Target="../media/image132.jpeg"/><Relationship Id="rId6" Type="http://schemas.openxmlformats.org/officeDocument/2006/relationships/image" Target="../media/image133.jpeg"/><Relationship Id="rId7" Type="http://schemas.openxmlformats.org/officeDocument/2006/relationships/image" Target="../media/image134.jpeg"/><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3" Type="http://schemas.openxmlformats.org/officeDocument/2006/relationships/image" Target="../media/image135.jpeg"/><Relationship Id="rId4" Type="http://schemas.openxmlformats.org/officeDocument/2006/relationships/image" Target="../media/image136.jpeg"/><Relationship Id="rId5" Type="http://schemas.openxmlformats.org/officeDocument/2006/relationships/image" Target="../media/image137.jpeg"/><Relationship Id="rId6" Type="http://schemas.openxmlformats.org/officeDocument/2006/relationships/image" Target="../media/image138.jpeg"/><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3" Type="http://schemas.openxmlformats.org/officeDocument/2006/relationships/image" Target="../media/image139.jpeg"/><Relationship Id="rId4" Type="http://schemas.openxmlformats.org/officeDocument/2006/relationships/image" Target="../media/image140.jpeg"/><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3" Type="http://schemas.openxmlformats.org/officeDocument/2006/relationships/image" Target="../media/image141.jpeg"/><Relationship Id="rId4" Type="http://schemas.openxmlformats.org/officeDocument/2006/relationships/image" Target="../media/image142.png"/><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43.jpeg"/></Relationships>
</file>

<file path=ppt/slides/_rels/slide77.xml.rels><?xml version="1.0" encoding="UTF-8" standalone="yes"?>
<Relationships xmlns="http://schemas.openxmlformats.org/package/2006/relationships"><Relationship Id="rId3" Type="http://schemas.openxmlformats.org/officeDocument/2006/relationships/image" Target="../media/image144.jpeg"/><Relationship Id="rId4" Type="http://schemas.openxmlformats.org/officeDocument/2006/relationships/image" Target="../media/image145.jpeg"/><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3" Type="http://schemas.openxmlformats.org/officeDocument/2006/relationships/image" Target="../media/image146.jpeg"/><Relationship Id="rId4" Type="http://schemas.openxmlformats.org/officeDocument/2006/relationships/image" Target="../media/image147.jpeg"/><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48.jpeg"/></Relationships>
</file>

<file path=ppt/slides/_rels/slide80.xml.rels><?xml version="1.0" encoding="UTF-8" standalone="yes"?>
<Relationships xmlns="http://schemas.openxmlformats.org/package/2006/relationships"><Relationship Id="rId9" Type="http://schemas.openxmlformats.org/officeDocument/2006/relationships/image" Target="../media/image155.jpeg"/><Relationship Id="rId20" Type="http://schemas.openxmlformats.org/officeDocument/2006/relationships/image" Target="../media/image166.jpeg"/><Relationship Id="rId21" Type="http://schemas.openxmlformats.org/officeDocument/2006/relationships/image" Target="../media/image167.jpeg"/><Relationship Id="rId22" Type="http://schemas.openxmlformats.org/officeDocument/2006/relationships/image" Target="../media/image168.jpeg"/><Relationship Id="rId23" Type="http://schemas.openxmlformats.org/officeDocument/2006/relationships/image" Target="../media/image169.jpeg"/><Relationship Id="rId24" Type="http://schemas.openxmlformats.org/officeDocument/2006/relationships/image" Target="../media/image170.jpeg"/><Relationship Id="rId25" Type="http://schemas.openxmlformats.org/officeDocument/2006/relationships/image" Target="../media/image171.jpeg"/><Relationship Id="rId26" Type="http://schemas.openxmlformats.org/officeDocument/2006/relationships/image" Target="../media/image172.jpeg"/><Relationship Id="rId27" Type="http://schemas.openxmlformats.org/officeDocument/2006/relationships/image" Target="../media/image173.jpeg"/><Relationship Id="rId10" Type="http://schemas.openxmlformats.org/officeDocument/2006/relationships/image" Target="../media/image156.jpeg"/><Relationship Id="rId11" Type="http://schemas.openxmlformats.org/officeDocument/2006/relationships/image" Target="../media/image157.jpeg"/><Relationship Id="rId12" Type="http://schemas.openxmlformats.org/officeDocument/2006/relationships/image" Target="../media/image158.jpeg"/><Relationship Id="rId13" Type="http://schemas.openxmlformats.org/officeDocument/2006/relationships/image" Target="../media/image159.jpeg"/><Relationship Id="rId14" Type="http://schemas.openxmlformats.org/officeDocument/2006/relationships/image" Target="../media/image160.jpeg"/><Relationship Id="rId15" Type="http://schemas.openxmlformats.org/officeDocument/2006/relationships/image" Target="../media/image161.jpeg"/><Relationship Id="rId16" Type="http://schemas.openxmlformats.org/officeDocument/2006/relationships/image" Target="../media/image162.jpeg"/><Relationship Id="rId17" Type="http://schemas.openxmlformats.org/officeDocument/2006/relationships/image" Target="../media/image163.jpeg"/><Relationship Id="rId18" Type="http://schemas.openxmlformats.org/officeDocument/2006/relationships/image" Target="../media/image164.jpeg"/><Relationship Id="rId19" Type="http://schemas.openxmlformats.org/officeDocument/2006/relationships/image" Target="../media/image165.jpeg"/><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49.jpeg"/><Relationship Id="rId4" Type="http://schemas.openxmlformats.org/officeDocument/2006/relationships/image" Target="../media/image150.jpeg"/><Relationship Id="rId5" Type="http://schemas.openxmlformats.org/officeDocument/2006/relationships/image" Target="../media/image151.jpeg"/><Relationship Id="rId6" Type="http://schemas.openxmlformats.org/officeDocument/2006/relationships/image" Target="../media/image152.jpeg"/><Relationship Id="rId7" Type="http://schemas.openxmlformats.org/officeDocument/2006/relationships/image" Target="../media/image153.jpeg"/><Relationship Id="rId8" Type="http://schemas.openxmlformats.org/officeDocument/2006/relationships/image" Target="../media/image154.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74.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175.jpeg"/></Relationships>
</file>

<file path=ppt/slides/_rels/slide83.xml.rels><?xml version="1.0" encoding="UTF-8" standalone="yes"?>
<Relationships xmlns="http://schemas.openxmlformats.org/package/2006/relationships"><Relationship Id="rId3" Type="http://schemas.openxmlformats.org/officeDocument/2006/relationships/image" Target="../media/image176.jpeg"/><Relationship Id="rId4" Type="http://schemas.openxmlformats.org/officeDocument/2006/relationships/image" Target="../media/image177.jpeg"/><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3" Type="http://schemas.openxmlformats.org/officeDocument/2006/relationships/image" Target="../media/image178.jpeg"/><Relationship Id="rId4" Type="http://schemas.openxmlformats.org/officeDocument/2006/relationships/image" Target="../media/image179.jpeg"/><Relationship Id="rId5" Type="http://schemas.openxmlformats.org/officeDocument/2006/relationships/image" Target="../media/image180.jpeg"/><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3" Type="http://schemas.openxmlformats.org/officeDocument/2006/relationships/image" Target="../media/image181.png"/><Relationship Id="rId4" Type="http://schemas.openxmlformats.org/officeDocument/2006/relationships/image" Target="../media/image182.png"/><Relationship Id="rId5" Type="http://schemas.openxmlformats.org/officeDocument/2006/relationships/image" Target="../media/image183.png"/><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image" Target="../media/image184.png"/><Relationship Id="rId4" Type="http://schemas.openxmlformats.org/officeDocument/2006/relationships/image" Target="../media/image185.jpeg"/><Relationship Id="rId5" Type="http://schemas.openxmlformats.org/officeDocument/2006/relationships/image" Target="../media/image186.jpeg"/><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9.xml"/><Relationship Id="rId5" Type="http://schemas.openxmlformats.org/officeDocument/2006/relationships/image" Target="../media/image187.png"/><Relationship Id="rId1" Type="http://schemas.microsoft.com/office/2007/relationships/media" Target="../media/media1.mp4"/><Relationship Id="rId2" Type="http://schemas.openxmlformats.org/officeDocument/2006/relationships/video" Target="../media/media1.mp4"/></Relationships>
</file>

<file path=ppt/slides/_rels/slide90.xml.rels><?xml version="1.0" encoding="UTF-8" standalone="yes"?>
<Relationships xmlns="http://schemas.openxmlformats.org/package/2006/relationships"><Relationship Id="rId3" Type="http://schemas.openxmlformats.org/officeDocument/2006/relationships/image" Target="../media/image188.jpeg"/><Relationship Id="rId4" Type="http://schemas.openxmlformats.org/officeDocument/2006/relationships/image" Target="../media/image189.jpeg"/><Relationship Id="rId5" Type="http://schemas.openxmlformats.org/officeDocument/2006/relationships/image" Target="../media/image190.png"/><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191.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192.jpeg"/></Relationships>
</file>

<file path=ppt/slides/_rels/slide93.xml.rels><?xml version="1.0" encoding="UTF-8" standalone="yes"?>
<Relationships xmlns="http://schemas.openxmlformats.org/package/2006/relationships"><Relationship Id="rId3" Type="http://schemas.openxmlformats.org/officeDocument/2006/relationships/image" Target="../media/image193.jpeg"/><Relationship Id="rId4" Type="http://schemas.openxmlformats.org/officeDocument/2006/relationships/image" Target="../media/image194.png"/><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95.jpeg"/></Relationships>
</file>

<file path=ppt/slides/_rels/slide95.xml.rels><?xml version="1.0" encoding="UTF-8" standalone="yes"?>
<Relationships xmlns="http://schemas.openxmlformats.org/package/2006/relationships"><Relationship Id="rId3" Type="http://schemas.openxmlformats.org/officeDocument/2006/relationships/image" Target="../media/image196.png"/><Relationship Id="rId4" Type="http://schemas.openxmlformats.org/officeDocument/2006/relationships/image" Target="../media/image197.png"/><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3" Type="http://schemas.openxmlformats.org/officeDocument/2006/relationships/image" Target="../media/image198.png"/><Relationship Id="rId4" Type="http://schemas.openxmlformats.org/officeDocument/2006/relationships/image" Target="../media/image199.png"/><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3" Type="http://schemas.openxmlformats.org/officeDocument/2006/relationships/image" Target="../media/image200.png"/><Relationship Id="rId4" Type="http://schemas.openxmlformats.org/officeDocument/2006/relationships/image" Target="../media/image201.png"/><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3" Type="http://schemas.openxmlformats.org/officeDocument/2006/relationships/image" Target="../media/image202.jpeg"/><Relationship Id="rId4" Type="http://schemas.openxmlformats.org/officeDocument/2006/relationships/image" Target="../media/image203.jpeg"/><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3" Type="http://schemas.openxmlformats.org/officeDocument/2006/relationships/image" Target="../media/image204.png"/><Relationship Id="rId4" Type="http://schemas.openxmlformats.org/officeDocument/2006/relationships/image" Target="../media/image205.png"/><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3" Type="http://schemas.openxmlformats.org/officeDocument/2006/relationships/image" Target="../media/image206.jpeg"/><Relationship Id="rId4" Type="http://schemas.openxmlformats.org/officeDocument/2006/relationships/image" Target="../media/image207.jpeg"/><Relationship Id="rId5" Type="http://schemas.openxmlformats.org/officeDocument/2006/relationships/image" Target="../media/image208.jpeg"/><Relationship Id="rId6" Type="http://schemas.openxmlformats.org/officeDocument/2006/relationships/image" Target="../media/image209.jpeg"/><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3" Type="http://schemas.openxmlformats.org/officeDocument/2006/relationships/image" Target="../media/image210.jpeg"/><Relationship Id="rId4" Type="http://schemas.openxmlformats.org/officeDocument/2006/relationships/image" Target="../media/image211.jpeg"/><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3" Type="http://schemas.openxmlformats.org/officeDocument/2006/relationships/image" Target="../media/image212.jpeg"/><Relationship Id="rId4" Type="http://schemas.openxmlformats.org/officeDocument/2006/relationships/image" Target="../media/image213.png"/><Relationship Id="rId1" Type="http://schemas.openxmlformats.org/officeDocument/2006/relationships/slideLayout" Target="../slideLayouts/slideLayout6.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214.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2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784225" y="1323181"/>
            <a:ext cx="7620000" cy="1066800"/>
          </a:xfrm>
          <a:prstGeom prst="rect">
            <a:avLst/>
          </a:prstGeom>
          <a:solidFill>
            <a:schemeClr val="tx2">
              <a:lumMod val="40000"/>
              <a:lumOff val="60000"/>
            </a:schemeClr>
          </a:solidFill>
          <a:ln w="12700" cap="flat" cmpd="sng" algn="ctr">
            <a:solidFill>
              <a:schemeClr val="tx1"/>
            </a:solidFill>
            <a:prstDash val="solid"/>
            <a:round/>
            <a:headEnd type="none" w="sm" len="sm"/>
            <a:tailEnd type="none" w="sm" len="sm"/>
          </a:ln>
          <a:effectLst/>
        </p:spPr>
        <p:txBody>
          <a:bodyPr/>
          <a:lstStyle/>
          <a:p>
            <a:pPr algn="ctr">
              <a:defRPr/>
            </a:pPr>
            <a:endParaRPr lang="en-US">
              <a:latin typeface="Arial" charset="0"/>
              <a:ea typeface="ＭＳ Ｐゴシック" pitchFamily="52" charset="-128"/>
            </a:endParaRPr>
          </a:p>
        </p:txBody>
      </p:sp>
      <p:sp>
        <p:nvSpPr>
          <p:cNvPr id="812034" name="Rectangle 2"/>
          <p:cNvSpPr>
            <a:spLocks noGrp="1" noChangeArrowheads="1"/>
          </p:cNvSpPr>
          <p:nvPr>
            <p:ph type="title"/>
          </p:nvPr>
        </p:nvSpPr>
        <p:spPr>
          <a:xfrm>
            <a:off x="0" y="228600"/>
            <a:ext cx="9144000" cy="1066800"/>
          </a:xfrm>
        </p:spPr>
        <p:txBody>
          <a:bodyPr/>
          <a:lstStyle/>
          <a:p>
            <a:pPr>
              <a:defRPr/>
            </a:pPr>
            <a:r>
              <a:rPr lang="en-US" altLang="en-US" sz="3200" dirty="0" smtClean="0">
                <a:latin typeface="Helvetica" panose="020B0604020202020204" pitchFamily="34" charset="0"/>
              </a:rPr>
              <a:t>USF, October 2016</a:t>
            </a:r>
          </a:p>
        </p:txBody>
      </p:sp>
      <p:sp>
        <p:nvSpPr>
          <p:cNvPr id="4100" name="TextBox 3"/>
          <p:cNvSpPr txBox="1">
            <a:spLocks noChangeArrowheads="1"/>
          </p:cNvSpPr>
          <p:nvPr/>
        </p:nvSpPr>
        <p:spPr bwMode="auto">
          <a:xfrm>
            <a:off x="2071699" y="5257800"/>
            <a:ext cx="5381601"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lnSpc>
                <a:spcPct val="90000"/>
              </a:lnSpc>
              <a:spcBef>
                <a:spcPct val="0"/>
              </a:spcBef>
              <a:buClrTx/>
              <a:buSzTx/>
              <a:buFontTx/>
              <a:buNone/>
            </a:pPr>
            <a:r>
              <a:rPr lang="en-US" altLang="en-US" b="0" dirty="0" smtClean="0">
                <a:latin typeface="Helvetica" panose="020B0604020202020204" pitchFamily="34" charset="0"/>
              </a:rPr>
              <a:t>Carlo </a:t>
            </a:r>
            <a:r>
              <a:rPr lang="en-US" altLang="en-US" b="0" dirty="0">
                <a:latin typeface="Helvetica" panose="020B0604020202020204" pitchFamily="34" charset="0"/>
              </a:rPr>
              <a:t>H. </a:t>
            </a:r>
            <a:r>
              <a:rPr lang="en-US" altLang="en-US" b="0" dirty="0" err="1">
                <a:latin typeface="Helvetica" panose="020B0604020202020204" pitchFamily="34" charset="0"/>
              </a:rPr>
              <a:t>Séquin</a:t>
            </a:r>
            <a:r>
              <a:rPr lang="en-US" altLang="en-US" b="0" dirty="0">
                <a:latin typeface="Helvetica" panose="020B0604020202020204" pitchFamily="34" charset="0"/>
              </a:rPr>
              <a:t/>
            </a:r>
            <a:br>
              <a:rPr lang="en-US" altLang="en-US" b="0" dirty="0">
                <a:latin typeface="Helvetica" panose="020B0604020202020204" pitchFamily="34" charset="0"/>
              </a:rPr>
            </a:br>
            <a:endParaRPr lang="en-US" altLang="en-US" b="0" dirty="0">
              <a:latin typeface="Helvetica" panose="020B0604020202020204" pitchFamily="34" charset="0"/>
            </a:endParaRPr>
          </a:p>
          <a:p>
            <a:pPr algn="ctr">
              <a:lnSpc>
                <a:spcPct val="90000"/>
              </a:lnSpc>
              <a:spcBef>
                <a:spcPct val="0"/>
              </a:spcBef>
              <a:buClrTx/>
              <a:buSzTx/>
              <a:buFontTx/>
              <a:buNone/>
            </a:pPr>
            <a:r>
              <a:rPr lang="en-US" altLang="en-US" b="0" dirty="0">
                <a:latin typeface="Helvetica" panose="020B0604020202020204" pitchFamily="34" charset="0"/>
              </a:rPr>
              <a:t>University of California, Berkeley</a:t>
            </a:r>
            <a:endParaRPr lang="en-US" altLang="en-US" b="0" dirty="0"/>
          </a:p>
        </p:txBody>
      </p:sp>
      <p:sp>
        <p:nvSpPr>
          <p:cNvPr id="2053" name="TextBox 4"/>
          <p:cNvSpPr txBox="1">
            <a:spLocks noChangeArrowheads="1"/>
          </p:cNvSpPr>
          <p:nvPr/>
        </p:nvSpPr>
        <p:spPr bwMode="auto">
          <a:xfrm>
            <a:off x="609600" y="1533524"/>
            <a:ext cx="7924800" cy="646113"/>
          </a:xfrm>
          <a:prstGeom prst="rect">
            <a:avLst/>
          </a:prstGeom>
          <a:noFill/>
          <a:ln>
            <a:noFill/>
          </a:ln>
          <a:extLst/>
        </p:spPr>
        <p:txBody>
          <a:bodyPr wrap="square">
            <a:spAutoFit/>
          </a:bodyPr>
          <a:lstStyle>
            <a:lvl1pPr>
              <a:defRPr sz="2800">
                <a:solidFill>
                  <a:schemeClr val="tx1"/>
                </a:solidFill>
                <a:latin typeface="Arial" pitchFamily="34" charset="0"/>
                <a:ea typeface="ＭＳ Ｐゴシック" pitchFamily="34" charset="-128"/>
              </a:defRPr>
            </a:lvl1pPr>
            <a:lvl2pPr marL="742950" indent="-285750">
              <a:defRPr sz="2800">
                <a:solidFill>
                  <a:schemeClr val="tx1"/>
                </a:solidFill>
                <a:latin typeface="Arial" pitchFamily="34" charset="0"/>
                <a:ea typeface="ＭＳ Ｐゴシック" pitchFamily="34" charset="-128"/>
              </a:defRPr>
            </a:lvl2pPr>
            <a:lvl3pPr marL="1143000" indent="-228600">
              <a:defRPr sz="2800">
                <a:solidFill>
                  <a:schemeClr val="tx1"/>
                </a:solidFill>
                <a:latin typeface="Arial" pitchFamily="34" charset="0"/>
                <a:ea typeface="ＭＳ Ｐゴシック" pitchFamily="34" charset="-128"/>
              </a:defRPr>
            </a:lvl3pPr>
            <a:lvl4pPr marL="1600200" indent="-228600">
              <a:defRPr sz="2800">
                <a:solidFill>
                  <a:schemeClr val="tx1"/>
                </a:solidFill>
                <a:latin typeface="Arial" pitchFamily="34" charset="0"/>
                <a:ea typeface="ＭＳ Ｐゴシック" pitchFamily="34" charset="-128"/>
              </a:defRPr>
            </a:lvl4pPr>
            <a:lvl5pPr marL="2057400" indent="-228600">
              <a:defRPr sz="28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algn="ctr">
              <a:defRPr/>
            </a:pPr>
            <a:r>
              <a:rPr lang="en-US" sz="3600" b="1" dirty="0">
                <a:solidFill>
                  <a:schemeClr val="accent6">
                    <a:lumMod val="75000"/>
                  </a:schemeClr>
                </a:solidFill>
              </a:rPr>
              <a:t>Connecting Art and Mathematics</a:t>
            </a:r>
            <a:endParaRPr lang="en-US" sz="3600" b="1" dirty="0" smtClean="0">
              <a:solidFill>
                <a:schemeClr val="accent6">
                  <a:lumMod val="75000"/>
                </a:schemeClr>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4225" y="2587679"/>
            <a:ext cx="3213100" cy="234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p:cNvSpPr/>
          <p:nvPr/>
        </p:nvSpPr>
        <p:spPr bwMode="auto">
          <a:xfrm>
            <a:off x="4800600" y="3595290"/>
            <a:ext cx="533400" cy="457200"/>
          </a:xfrm>
          <a:prstGeom prst="rightArrow">
            <a:avLst/>
          </a:prstGeom>
          <a:solidFill>
            <a:schemeClr val="tx2">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8" name="Right Arrow 7"/>
          <p:cNvSpPr/>
          <p:nvPr/>
        </p:nvSpPr>
        <p:spPr bwMode="auto">
          <a:xfrm flipH="1">
            <a:off x="4155305" y="3595290"/>
            <a:ext cx="533400" cy="457200"/>
          </a:xfrm>
          <a:prstGeom prst="rightArrow">
            <a:avLst/>
          </a:prstGeom>
          <a:solidFill>
            <a:schemeClr val="tx2">
              <a:lumMod val="40000"/>
              <a:lumOff val="6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pic>
        <p:nvPicPr>
          <p:cNvPr id="11" name="Picture 4" descr="cinquefoi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587679"/>
            <a:ext cx="2338079" cy="234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15875"/>
            <a:ext cx="909478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438400" y="152400"/>
            <a:ext cx="6477000" cy="685800"/>
          </a:xfrm>
        </p:spPr>
        <p:txBody>
          <a:bodyPr/>
          <a:lstStyle/>
          <a:p>
            <a:pPr>
              <a:defRPr/>
            </a:pPr>
            <a:r>
              <a:rPr lang="en-US" altLang="en-US" smtClean="0"/>
              <a:t>Basel, Switzerland</a:t>
            </a:r>
          </a:p>
        </p:txBody>
      </p:sp>
      <p:grpSp>
        <p:nvGrpSpPr>
          <p:cNvPr id="10" name="Group 9"/>
          <p:cNvGrpSpPr>
            <a:grpSpLocks/>
          </p:cNvGrpSpPr>
          <p:nvPr/>
        </p:nvGrpSpPr>
        <p:grpSpPr bwMode="auto">
          <a:xfrm>
            <a:off x="195263" y="4114800"/>
            <a:ext cx="2930525" cy="2459038"/>
            <a:chOff x="194817" y="4114800"/>
            <a:chExt cx="2931560" cy="2458720"/>
          </a:xfrm>
        </p:grpSpPr>
        <p:pic>
          <p:nvPicPr>
            <p:cNvPr id="615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817" y="4616704"/>
              <a:ext cx="2931560"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6"/>
            <p:cNvSpPr txBox="1">
              <a:spLocks/>
            </p:cNvSpPr>
            <p:nvPr/>
          </p:nvSpPr>
          <p:spPr bwMode="auto">
            <a:xfrm>
              <a:off x="685527" y="4114800"/>
              <a:ext cx="1808802" cy="501585"/>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ＭＳ Ｐゴシック" charset="0"/>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ＭＳ Ｐゴシック"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ＭＳ Ｐゴシック"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ＭＳ Ｐゴシック"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ＭＳ Ｐゴシック"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lgn="ctr">
                <a:buFont typeface="Monotype Sorts" charset="2"/>
                <a:buNone/>
                <a:defRPr/>
              </a:pPr>
              <a:r>
                <a:rPr lang="en-US" b="0" kern="0" dirty="0" smtClean="0"/>
                <a:t>M N G</a:t>
              </a:r>
              <a:endParaRPr lang="en-US" b="0" kern="0" dirty="0"/>
            </a:p>
          </p:txBody>
        </p:sp>
      </p:grpSp>
      <p:grpSp>
        <p:nvGrpSpPr>
          <p:cNvPr id="4" name="Group 3"/>
          <p:cNvGrpSpPr>
            <a:grpSpLocks/>
          </p:cNvGrpSpPr>
          <p:nvPr/>
        </p:nvGrpSpPr>
        <p:grpSpPr bwMode="auto">
          <a:xfrm>
            <a:off x="3352800" y="3975100"/>
            <a:ext cx="5562600" cy="2598738"/>
            <a:chOff x="3352800" y="3975408"/>
            <a:chExt cx="5562600" cy="2598430"/>
          </a:xfrm>
        </p:grpSpPr>
        <p:pic>
          <p:nvPicPr>
            <p:cNvPr id="6150" name="Picture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2800" y="4174442"/>
              <a:ext cx="5562600" cy="239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Down Arrow 7"/>
            <p:cNvSpPr>
              <a:spLocks noChangeArrowheads="1"/>
            </p:cNvSpPr>
            <p:nvPr/>
          </p:nvSpPr>
          <p:spPr bwMode="auto">
            <a:xfrm>
              <a:off x="6248400" y="3975408"/>
              <a:ext cx="228626" cy="990728"/>
            </a:xfrm>
            <a:prstGeom prst="downArrow">
              <a:avLst>
                <a:gd name="adj1" fmla="val 50000"/>
                <a:gd name="adj2" fmla="val 49995"/>
              </a:avLst>
            </a:prstGeom>
            <a:solidFill>
              <a:schemeClr val="accent2"/>
            </a:solidFill>
            <a:ln w="12700">
              <a:solidFill>
                <a:schemeClr val="tx1"/>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Jakob Bernoulli  (1654‒1705)</a:t>
            </a:r>
          </a:p>
        </p:txBody>
      </p:sp>
      <p:pic>
        <p:nvPicPr>
          <p:cNvPr id="819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90600" y="1066800"/>
            <a:ext cx="3516313" cy="5334000"/>
          </a:xfrm>
        </p:spPr>
      </p:pic>
      <p:pic>
        <p:nvPicPr>
          <p:cNvPr id="819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066800"/>
            <a:ext cx="2540000"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352800"/>
            <a:ext cx="254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Placeholder 6"/>
          <p:cNvSpPr>
            <a:spLocks noGrp="1"/>
          </p:cNvSpPr>
          <p:nvPr>
            <p:ph type="body" idx="4294967295"/>
          </p:nvPr>
        </p:nvSpPr>
        <p:spPr>
          <a:xfrm>
            <a:off x="4343400" y="6019800"/>
            <a:ext cx="4152900" cy="685800"/>
          </a:xfrm>
        </p:spPr>
        <p:txBody>
          <a:bodyPr/>
          <a:lstStyle/>
          <a:p>
            <a:pPr marL="0" indent="0" algn="ctr">
              <a:buFont typeface="Monotype Sorts" charset="2"/>
              <a:buNone/>
            </a:pPr>
            <a:r>
              <a:rPr lang="en-US" altLang="en-US" b="0" smtClean="0"/>
              <a:t>Logarithmic Spiral</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Leonhard Euler  (1707‒1783)</a:t>
            </a:r>
          </a:p>
        </p:txBody>
      </p:sp>
      <p:sp>
        <p:nvSpPr>
          <p:cNvPr id="4" name="Text Placeholder 6"/>
          <p:cNvSpPr txBox="1">
            <a:spLocks/>
          </p:cNvSpPr>
          <p:nvPr/>
        </p:nvSpPr>
        <p:spPr bwMode="auto">
          <a:xfrm>
            <a:off x="4298950" y="5791200"/>
            <a:ext cx="4152900" cy="685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ＭＳ Ｐゴシック" charset="0"/>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ＭＳ Ｐゴシック" charset="0"/>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ＭＳ Ｐゴシック" charset="0"/>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ＭＳ Ｐゴシック" charset="0"/>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ＭＳ Ｐゴシック" charset="0"/>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lgn="ctr">
              <a:buFont typeface="Monotype Sorts" charset="2"/>
              <a:buNone/>
              <a:defRPr/>
            </a:pPr>
            <a:r>
              <a:rPr lang="en-US" b="0" kern="0" dirty="0" smtClean="0"/>
              <a:t>Imaginary Numbers</a:t>
            </a:r>
            <a:endParaRPr lang="en-US" b="0" kern="0" dirty="0"/>
          </a:p>
        </p:txBody>
      </p:sp>
      <p:pic>
        <p:nvPicPr>
          <p:cNvPr id="1024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3429000"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4608513"/>
            <a:ext cx="345916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54500" y="1143000"/>
            <a:ext cx="424180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2" name="Rectangle 2"/>
          <p:cNvSpPr>
            <a:spLocks noGrp="1" noChangeArrowheads="1"/>
          </p:cNvSpPr>
          <p:nvPr>
            <p:ph type="title"/>
          </p:nvPr>
        </p:nvSpPr>
        <p:spPr/>
        <p:txBody>
          <a:bodyPr/>
          <a:lstStyle/>
          <a:p>
            <a:pPr>
              <a:defRPr/>
            </a:pPr>
            <a:r>
              <a:rPr lang="en-US" altLang="en-US" smtClean="0"/>
              <a:t>Descriptive Geometry</a:t>
            </a:r>
          </a:p>
        </p:txBody>
      </p:sp>
      <p:pic>
        <p:nvPicPr>
          <p:cNvPr id="12291" name="Picture 4" descr="darstGe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1125538"/>
            <a:ext cx="4232275" cy="548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5" descr="darstGeom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1225" y="1147763"/>
            <a:ext cx="4167188"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3922" name="Rectangle 2"/>
          <p:cNvSpPr>
            <a:spLocks noGrp="1" noChangeArrowheads="1"/>
          </p:cNvSpPr>
          <p:nvPr>
            <p:ph type="title"/>
          </p:nvPr>
        </p:nvSpPr>
        <p:spPr>
          <a:xfrm>
            <a:off x="381000" y="228600"/>
            <a:ext cx="8493125" cy="685800"/>
          </a:xfrm>
        </p:spPr>
        <p:txBody>
          <a:bodyPr/>
          <a:lstStyle/>
          <a:p>
            <a:pPr>
              <a:defRPr/>
            </a:pPr>
            <a:r>
              <a:rPr lang="en-US" altLang="en-US" smtClean="0"/>
              <a:t>Geometry in every assignment . . .</a:t>
            </a:r>
          </a:p>
        </p:txBody>
      </p:sp>
      <p:pic>
        <p:nvPicPr>
          <p:cNvPr id="14339" name="Picture 3" descr="CCDcam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79488"/>
            <a:ext cx="3276600"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RISC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943350"/>
            <a:ext cx="3052763"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SodaA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5250" y="987425"/>
            <a:ext cx="297815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Octage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943350"/>
            <a:ext cx="2820988"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Text Box 7"/>
          <p:cNvSpPr txBox="1">
            <a:spLocks noChangeArrowheads="1"/>
          </p:cNvSpPr>
          <p:nvPr/>
        </p:nvSpPr>
        <p:spPr bwMode="auto">
          <a:xfrm>
            <a:off x="609600" y="3240088"/>
            <a:ext cx="7543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a:t>CCD  TV  Camera (1973)               Soda Hall (1992)</a:t>
            </a:r>
          </a:p>
        </p:txBody>
      </p:sp>
      <p:sp>
        <p:nvSpPr>
          <p:cNvPr id="14344" name="Text Box 8"/>
          <p:cNvSpPr txBox="1">
            <a:spLocks noChangeArrowheads="1"/>
          </p:cNvSpPr>
          <p:nvPr/>
        </p:nvSpPr>
        <p:spPr bwMode="auto">
          <a:xfrm>
            <a:off x="609600" y="6288088"/>
            <a:ext cx="8094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a:t>RISC 1 MicroChip (1982)               3D-Yin-Yang (2000)</a:t>
            </a:r>
          </a:p>
        </p:txBody>
      </p:sp>
      <p:pic>
        <p:nvPicPr>
          <p:cNvPr id="1434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00638" y="3943350"/>
            <a:ext cx="3127375" cy="2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Recent Designs and Models</a:t>
            </a:r>
          </a:p>
        </p:txBody>
      </p:sp>
      <p:pic>
        <p:nvPicPr>
          <p:cNvPr id="1638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6175" y="1016000"/>
            <a:ext cx="356076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4789488" y="3744913"/>
            <a:ext cx="3894137" cy="2916237"/>
          </a:xfrm>
        </p:spPr>
      </p:pic>
      <p:pic>
        <p:nvPicPr>
          <p:cNvPr id="16389" name="Picture 2" descr="H512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016000"/>
            <a:ext cx="31972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4" descr="Geller_sculp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638" y="3741738"/>
            <a:ext cx="356076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pPr>
              <a:defRPr/>
            </a:pPr>
            <a:r>
              <a:rPr lang="en-US" altLang="en-US" smtClean="0"/>
              <a:t>Brent Collins (1997)</a:t>
            </a:r>
          </a:p>
        </p:txBody>
      </p:sp>
      <p:pic>
        <p:nvPicPr>
          <p:cNvPr id="18435" name="Picture 3" descr="Br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43000"/>
            <a:ext cx="784860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4572000" y="6338888"/>
            <a:ext cx="4191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ja-JP" altLang="en-US" b="0"/>
              <a:t>“</a:t>
            </a:r>
            <a:r>
              <a:rPr lang="en-US" altLang="ja-JP" b="0"/>
              <a:t>Hyperbolic Hexagon II</a:t>
            </a:r>
            <a:r>
              <a:rPr lang="ja-JP" altLang="en-US" b="0"/>
              <a:t>”</a:t>
            </a:r>
            <a:endParaRPr lang="en-US" altLang="en-US" b="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a:defRPr/>
            </a:pPr>
            <a:r>
              <a:rPr lang="en-US" altLang="en-US" smtClean="0"/>
              <a:t>Brent Collins: Stacked Saddles</a:t>
            </a:r>
          </a:p>
        </p:txBody>
      </p:sp>
      <p:pic>
        <p:nvPicPr>
          <p:cNvPr id="20483" name="Picture 3" descr="CollTow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688" y="1303338"/>
            <a:ext cx="1824037"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CollTow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1333500"/>
            <a:ext cx="155575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ColSpir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1349375"/>
            <a:ext cx="1947863"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5"/>
          <p:cNvSpPr txBox="1">
            <a:spLocks noChangeArrowheads="1"/>
          </p:cNvSpPr>
          <p:nvPr/>
        </p:nvSpPr>
        <p:spPr bwMode="auto">
          <a:xfrm>
            <a:off x="2514600" y="6223000"/>
            <a:ext cx="4314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a:t>All photos by Phillip Geller</a:t>
            </a:r>
          </a:p>
        </p:txBody>
      </p:sp>
      <p:pic>
        <p:nvPicPr>
          <p:cNvPr id="20487" name="Picture 4" descr="Q:\sequin\WORK_\TALK-FOILS\ART-talks\CollinsCollab\CollOld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303338"/>
            <a:ext cx="1628775"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z="3200" b="0" dirty="0">
                <a:latin typeface="Helvetica" panose="020B0604020202020204" pitchFamily="34" charset="0"/>
              </a:rPr>
              <a:t>Leonardo -- Special </a:t>
            </a:r>
            <a:r>
              <a:rPr lang="en-US" altLang="en-US" sz="3200" b="0" dirty="0" smtClean="0">
                <a:latin typeface="Helvetica" panose="020B0604020202020204" pitchFamily="34" charset="0"/>
              </a:rPr>
              <a:t>Issue (1992)</a:t>
            </a:r>
            <a:endParaRPr lang="en-US" altLang="en-US" sz="3200" b="0" dirty="0">
              <a:latin typeface="Helvetica" panose="020B0604020202020204" pitchFamily="34" charset="0"/>
            </a:endParaRPr>
          </a:p>
        </p:txBody>
      </p:sp>
      <p:pic>
        <p:nvPicPr>
          <p:cNvPr id="47112" name="Picture 8" descr="Q:\sequin\WORK_\TALK-FOILS\ART-talks\MicroSoft2K\Leona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90601"/>
            <a:ext cx="2287794" cy="5410200"/>
          </a:xfrm>
          <a:prstGeom prst="rect">
            <a:avLst/>
          </a:prstGeom>
          <a:noFill/>
          <a:extLst>
            <a:ext uri="{909E8E84-426E-40dd-AFC4-6F175D3DCCD1}">
              <a14:hiddenFill xmlns:a14="http://schemas.microsoft.com/office/drawing/2010/main">
                <a:solidFill>
                  <a:srgbClr val="FFFFFF"/>
                </a:solidFill>
              </a14:hiddenFill>
            </a:ext>
          </a:extLst>
        </p:spPr>
      </p:pic>
      <p:sp>
        <p:nvSpPr>
          <p:cNvPr id="47114" name="Text Box 10"/>
          <p:cNvSpPr txBox="1">
            <a:spLocks noChangeArrowheads="1"/>
          </p:cNvSpPr>
          <p:nvPr/>
        </p:nvSpPr>
        <p:spPr bwMode="auto">
          <a:xfrm>
            <a:off x="4177799" y="3535014"/>
            <a:ext cx="4942940" cy="11387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b="1" dirty="0">
                <a:solidFill>
                  <a:srgbClr val="FFFF00"/>
                </a:solidFill>
                <a:latin typeface="Times" panose="02020603050405020304" pitchFamily="18" charset="0"/>
              </a:rPr>
              <a:t>On Knot-Spanning Surfaces: </a:t>
            </a:r>
            <a:r>
              <a:rPr lang="en-US" altLang="en-US" sz="2400" b="1" dirty="0" smtClean="0">
                <a:solidFill>
                  <a:srgbClr val="FFFF00"/>
                </a:solidFill>
                <a:latin typeface="Times" panose="02020603050405020304" pitchFamily="18" charset="0"/>
              </a:rPr>
              <a:t>An Illustrated </a:t>
            </a:r>
            <a:r>
              <a:rPr lang="en-US" altLang="en-US" sz="2400" b="1" dirty="0">
                <a:solidFill>
                  <a:srgbClr val="FFFF00"/>
                </a:solidFill>
                <a:latin typeface="Times" panose="02020603050405020304" pitchFamily="18" charset="0"/>
              </a:rPr>
              <a:t>Essay on Topological Art</a:t>
            </a:r>
          </a:p>
          <a:p>
            <a:r>
              <a:rPr lang="en-US" altLang="en-US" sz="2000" b="1" dirty="0">
                <a:solidFill>
                  <a:srgbClr val="FFFF00"/>
                </a:solidFill>
                <a:latin typeface="Times" panose="02020603050405020304" pitchFamily="18" charset="0"/>
              </a:rPr>
              <a:t>With an Artist’s Statement by Brent Collins</a:t>
            </a:r>
            <a:endParaRPr lang="en-US" altLang="en-US" b="1" dirty="0">
              <a:solidFill>
                <a:srgbClr val="FFFF00"/>
              </a:solidFill>
              <a:latin typeface="Times" panose="02020603050405020304" pitchFamily="18" charset="0"/>
            </a:endParaRPr>
          </a:p>
        </p:txBody>
      </p:sp>
      <p:sp>
        <p:nvSpPr>
          <p:cNvPr id="47115" name="Text Box 11"/>
          <p:cNvSpPr txBox="1">
            <a:spLocks noChangeArrowheads="1"/>
          </p:cNvSpPr>
          <p:nvPr/>
        </p:nvSpPr>
        <p:spPr bwMode="auto">
          <a:xfrm>
            <a:off x="6855092" y="4976813"/>
            <a:ext cx="2314575" cy="7016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b="1" i="1" dirty="0">
                <a:solidFill>
                  <a:srgbClr val="FFFF00"/>
                </a:solidFill>
                <a:latin typeface="Times" panose="02020603050405020304" pitchFamily="18" charset="0"/>
              </a:rPr>
              <a:t>George K. Francis </a:t>
            </a:r>
            <a:br>
              <a:rPr lang="en-US" altLang="en-US" sz="2000" b="1" i="1" dirty="0">
                <a:solidFill>
                  <a:srgbClr val="FFFF00"/>
                </a:solidFill>
                <a:latin typeface="Times" panose="02020603050405020304" pitchFamily="18" charset="0"/>
              </a:rPr>
            </a:br>
            <a:r>
              <a:rPr lang="en-US" altLang="en-US" sz="2000" b="1" i="1" dirty="0">
                <a:solidFill>
                  <a:srgbClr val="FFFF00"/>
                </a:solidFill>
                <a:latin typeface="Times" panose="02020603050405020304" pitchFamily="18" charset="0"/>
              </a:rPr>
              <a:t>with Brent Collins</a:t>
            </a:r>
          </a:p>
        </p:txBody>
      </p:sp>
      <p:pic>
        <p:nvPicPr>
          <p:cNvPr id="8" name="Picture 6" descr="Q:\sequin\WORK_\TALK-FOILS\ART-talks\MicroSoft2K\Leonar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990600"/>
            <a:ext cx="5334000" cy="24474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Q:\sequin\WORK_\TALK-FOILS\ART-talks\MicroSoft2K\Leonar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9187" y="3552826"/>
            <a:ext cx="1598612" cy="284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9687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1026"/>
          <p:cNvSpPr>
            <a:spLocks noGrp="1" noChangeArrowheads="1"/>
          </p:cNvSpPr>
          <p:nvPr>
            <p:ph type="title"/>
          </p:nvPr>
        </p:nvSpPr>
        <p:spPr/>
        <p:txBody>
          <a:bodyPr/>
          <a:lstStyle/>
          <a:p>
            <a:pPr>
              <a:defRPr/>
            </a:pPr>
            <a:r>
              <a:rPr lang="en-US" altLang="en-US" smtClean="0"/>
              <a:t>The Math in Collins’ Sculptures</a:t>
            </a:r>
          </a:p>
        </p:txBody>
      </p:sp>
      <p:sp>
        <p:nvSpPr>
          <p:cNvPr id="22531" name="Rectangle 1027"/>
          <p:cNvSpPr>
            <a:spLocks noGrp="1" noChangeArrowheads="1"/>
          </p:cNvSpPr>
          <p:nvPr>
            <p:ph type="body" idx="1"/>
          </p:nvPr>
        </p:nvSpPr>
        <p:spPr>
          <a:xfrm>
            <a:off x="381000" y="1219200"/>
            <a:ext cx="7848600" cy="5562600"/>
          </a:xfrm>
        </p:spPr>
        <p:txBody>
          <a:bodyPr/>
          <a:lstStyle/>
          <a:p>
            <a:r>
              <a:rPr lang="en-US" altLang="en-US" smtClean="0"/>
              <a:t>Collins works with rulers and compasses;</a:t>
            </a:r>
            <a:br>
              <a:rPr lang="en-US" altLang="en-US" smtClean="0"/>
            </a:br>
            <a:r>
              <a:rPr lang="en-US" altLang="en-US" smtClean="0"/>
              <a:t>any math in his early work is intuitive.</a:t>
            </a:r>
          </a:p>
          <a:p>
            <a:r>
              <a:rPr lang="en-US" altLang="en-US" smtClean="0"/>
              <a:t>He is inspired by nature,</a:t>
            </a:r>
            <a:br>
              <a:rPr lang="en-US" altLang="en-US" smtClean="0"/>
            </a:br>
            <a:r>
              <a:rPr lang="en-US" altLang="en-US" smtClean="0"/>
              <a:t>e.g. soap films </a:t>
            </a:r>
            <a:br>
              <a:rPr lang="en-US" altLang="en-US" smtClean="0"/>
            </a:br>
            <a:r>
              <a:rPr lang="en-US" altLang="en-US" smtClean="0"/>
              <a:t>(= minimal area surfaces).</a:t>
            </a:r>
          </a:p>
          <a:p>
            <a:endParaRPr lang="en-US" altLang="en-US" smtClean="0"/>
          </a:p>
          <a:p>
            <a:endParaRPr lang="en-US" altLang="en-US" smtClean="0"/>
          </a:p>
          <a:p>
            <a:r>
              <a:rPr lang="en-US" altLang="en-US" smtClean="0">
                <a:solidFill>
                  <a:srgbClr val="4AFFB5"/>
                </a:solidFill>
              </a:rPr>
              <a:t>Prof. George Francis:</a:t>
            </a:r>
            <a:br>
              <a:rPr lang="en-US" altLang="en-US" smtClean="0">
                <a:solidFill>
                  <a:srgbClr val="4AFFB5"/>
                </a:solidFill>
              </a:rPr>
            </a:br>
            <a:r>
              <a:rPr lang="en-US" altLang="en-US" smtClean="0">
                <a:solidFill>
                  <a:srgbClr val="4AFFB5"/>
                </a:solidFill>
              </a:rPr>
              <a:t>“Connection to math.</a:t>
            </a:r>
            <a:br>
              <a:rPr lang="en-US" altLang="en-US" smtClean="0">
                <a:solidFill>
                  <a:srgbClr val="4AFFB5"/>
                </a:solidFill>
              </a:rPr>
            </a:br>
            <a:r>
              <a:rPr lang="en-US" altLang="en-US" smtClean="0">
                <a:solidFill>
                  <a:srgbClr val="4AFFB5"/>
                </a:solidFill>
              </a:rPr>
              <a:t>  Minimal Surfaces!”</a:t>
            </a:r>
            <a:r>
              <a:rPr lang="en-US" altLang="ja-JP" smtClean="0">
                <a:solidFill>
                  <a:srgbClr val="4AFFB5"/>
                </a:solidFill>
              </a:rPr>
              <a:t/>
            </a:r>
            <a:br>
              <a:rPr lang="en-US" altLang="ja-JP" smtClean="0">
                <a:solidFill>
                  <a:srgbClr val="4AFFB5"/>
                </a:solidFill>
              </a:rPr>
            </a:br>
            <a:r>
              <a:rPr lang="en-US" altLang="ja-JP" smtClean="0"/>
              <a:t/>
            </a:r>
            <a:br>
              <a:rPr lang="en-US" altLang="ja-JP" smtClean="0"/>
            </a:br>
            <a:endParaRPr lang="en-US" altLang="en-US" smtClean="0"/>
          </a:p>
        </p:txBody>
      </p:sp>
      <p:pic>
        <p:nvPicPr>
          <p:cNvPr id="22532" name="Picture 1028" descr="Q:\sequin\WORK_\PUB\Pub_06\Valencia\Soapkn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209800"/>
            <a:ext cx="3908425"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890" name="Rectangle 2"/>
          <p:cNvSpPr>
            <a:spLocks noGrp="1" noChangeArrowheads="1"/>
          </p:cNvSpPr>
          <p:nvPr>
            <p:ph type="title"/>
          </p:nvPr>
        </p:nvSpPr>
        <p:spPr>
          <a:xfrm>
            <a:off x="0" y="228600"/>
            <a:ext cx="9144000" cy="685800"/>
          </a:xfrm>
        </p:spPr>
        <p:txBody>
          <a:bodyPr/>
          <a:lstStyle/>
          <a:p>
            <a:pPr>
              <a:defRPr/>
            </a:pPr>
            <a:r>
              <a:rPr lang="en-US" altLang="en-US" smtClean="0"/>
              <a:t>Scherk’s 2</a:t>
            </a:r>
            <a:r>
              <a:rPr lang="en-US" altLang="en-US" baseline="30000" smtClean="0"/>
              <a:t>nd</a:t>
            </a:r>
            <a:r>
              <a:rPr lang="en-US" altLang="en-US" smtClean="0"/>
              <a:t> Minimal Surface (1834)</a:t>
            </a:r>
          </a:p>
        </p:txBody>
      </p:sp>
      <p:sp>
        <p:nvSpPr>
          <p:cNvPr id="24579" name="Rectangle 3"/>
          <p:cNvSpPr>
            <a:spLocks noGrp="1" noChangeArrowheads="1"/>
          </p:cNvSpPr>
          <p:nvPr>
            <p:ph type="body" idx="1"/>
          </p:nvPr>
        </p:nvSpPr>
        <p:spPr>
          <a:xfrm>
            <a:off x="381000" y="6070600"/>
            <a:ext cx="8763000" cy="2463800"/>
          </a:xfrm>
        </p:spPr>
        <p:txBody>
          <a:bodyPr/>
          <a:lstStyle/>
          <a:p>
            <a:r>
              <a:rPr lang="en-US" altLang="en-US" dirty="0" smtClean="0"/>
              <a:t>The central part of this,   I call a  “</a:t>
            </a:r>
            <a:r>
              <a:rPr lang="en-US" altLang="en-US" dirty="0" err="1" smtClean="0"/>
              <a:t>Scherk</a:t>
            </a:r>
            <a:r>
              <a:rPr lang="en-US" altLang="en-US" dirty="0" smtClean="0"/>
              <a:t> Tower.”</a:t>
            </a:r>
          </a:p>
        </p:txBody>
      </p:sp>
      <p:pic>
        <p:nvPicPr>
          <p:cNvPr id="24580" name="Picture 4" descr="ScherkSurf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6150" y="990600"/>
            <a:ext cx="4149725"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descr="Scherk1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50" y="990600"/>
            <a:ext cx="3944938"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5568950" y="1143000"/>
            <a:ext cx="2933700" cy="1803400"/>
          </a:xfrm>
          <a:prstGeom prst="rect">
            <a:avLst/>
          </a:prstGeom>
          <a:solidFill>
            <a:srgbClr val="D9EC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26627" name="Rectangle 3"/>
          <p:cNvSpPr>
            <a:spLocks noChangeArrowheads="1"/>
          </p:cNvSpPr>
          <p:nvPr/>
        </p:nvSpPr>
        <p:spPr bwMode="auto">
          <a:xfrm>
            <a:off x="3282950" y="4305300"/>
            <a:ext cx="2184400" cy="1181100"/>
          </a:xfrm>
          <a:prstGeom prst="rect">
            <a:avLst/>
          </a:prstGeom>
          <a:solidFill>
            <a:srgbClr val="D9EC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655364" name="Rectangle 4"/>
          <p:cNvSpPr>
            <a:spLocks noGrp="1" noChangeArrowheads="1"/>
          </p:cNvSpPr>
          <p:nvPr>
            <p:ph type="title"/>
          </p:nvPr>
        </p:nvSpPr>
        <p:spPr/>
        <p:txBody>
          <a:bodyPr/>
          <a:lstStyle/>
          <a:p>
            <a:pPr>
              <a:defRPr/>
            </a:pPr>
            <a:r>
              <a:rPr lang="en-US" altLang="en-US" smtClean="0"/>
              <a:t>Generalizing the “Scherk</a:t>
            </a:r>
            <a:r>
              <a:rPr lang="en-US" altLang="ja-JP" smtClean="0"/>
              <a:t> Tower”</a:t>
            </a:r>
            <a:endParaRPr lang="en-US" altLang="en-US" smtClean="0"/>
          </a:p>
        </p:txBody>
      </p:sp>
      <p:pic>
        <p:nvPicPr>
          <p:cNvPr id="26629" name="Picture 5" descr="sciam_bipedSa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143000"/>
            <a:ext cx="2860675"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descr="sciam_monkeySadd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4800" y="2892425"/>
            <a:ext cx="3117850"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sciam_scherkTow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38" y="1139825"/>
            <a:ext cx="2819400" cy="533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Line 8"/>
          <p:cNvSpPr>
            <a:spLocks noChangeShapeType="1"/>
          </p:cNvSpPr>
          <p:nvPr/>
        </p:nvSpPr>
        <p:spPr bwMode="auto">
          <a:xfrm flipH="1">
            <a:off x="2597150" y="2908300"/>
            <a:ext cx="787400" cy="292100"/>
          </a:xfrm>
          <a:prstGeom prst="line">
            <a:avLst/>
          </a:prstGeom>
          <a:noFill/>
          <a:ln w="57150">
            <a:solidFill>
              <a:schemeClr val="folHlink"/>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33" name="Text Box 9"/>
          <p:cNvSpPr txBox="1">
            <a:spLocks noChangeArrowheads="1"/>
          </p:cNvSpPr>
          <p:nvPr/>
        </p:nvSpPr>
        <p:spPr bwMode="auto">
          <a:xfrm>
            <a:off x="5692775" y="1385888"/>
            <a:ext cx="1235075" cy="1187450"/>
          </a:xfrm>
          <a:prstGeom prst="rect">
            <a:avLst/>
          </a:prstGeom>
          <a:solidFill>
            <a:srgbClr val="002FF8"/>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Normal</a:t>
            </a:r>
          </a:p>
          <a:p>
            <a:pPr algn="ctr">
              <a:spcBef>
                <a:spcPct val="0"/>
              </a:spcBef>
              <a:buClrTx/>
              <a:buSzTx/>
              <a:buFontTx/>
              <a:buNone/>
            </a:pPr>
            <a:r>
              <a:rPr lang="ja-JP" altLang="en-US" sz="2400" b="0"/>
              <a:t>“</a:t>
            </a:r>
            <a:r>
              <a:rPr lang="en-US" altLang="ja-JP" sz="2400" b="0"/>
              <a:t>biped</a:t>
            </a:r>
            <a:r>
              <a:rPr lang="ja-JP" altLang="en-US" sz="2400" b="0"/>
              <a:t>”</a:t>
            </a:r>
            <a:endParaRPr lang="en-US" altLang="ja-JP" sz="2400" b="0"/>
          </a:p>
          <a:p>
            <a:pPr algn="ctr">
              <a:spcBef>
                <a:spcPct val="0"/>
              </a:spcBef>
              <a:buClrTx/>
              <a:buSzTx/>
              <a:buFontTx/>
              <a:buNone/>
            </a:pPr>
            <a:r>
              <a:rPr lang="en-US" altLang="en-US" sz="2400" b="0"/>
              <a:t>saddles</a:t>
            </a:r>
          </a:p>
        </p:txBody>
      </p:sp>
      <p:sp>
        <p:nvSpPr>
          <p:cNvPr id="26634" name="Text Box 10"/>
          <p:cNvSpPr txBox="1">
            <a:spLocks noChangeArrowheads="1"/>
          </p:cNvSpPr>
          <p:nvPr/>
        </p:nvSpPr>
        <p:spPr bwMode="auto">
          <a:xfrm>
            <a:off x="3348038" y="5276850"/>
            <a:ext cx="3013075" cy="1200150"/>
          </a:xfrm>
          <a:prstGeom prst="rect">
            <a:avLst/>
          </a:prstGeom>
          <a:solidFill>
            <a:srgbClr val="002FF8"/>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solidFill>
                  <a:schemeClr val="accent2"/>
                </a:solidFill>
              </a:rPr>
              <a:t>Generalization to </a:t>
            </a:r>
          </a:p>
          <a:p>
            <a:pPr algn="ctr">
              <a:spcBef>
                <a:spcPct val="0"/>
              </a:spcBef>
              <a:buClrTx/>
              <a:buSzTx/>
              <a:buFontTx/>
              <a:buNone/>
            </a:pPr>
            <a:r>
              <a:rPr lang="en-US" altLang="en-US" sz="2400" b="0">
                <a:solidFill>
                  <a:schemeClr val="accent2"/>
                </a:solidFill>
              </a:rPr>
              <a:t>higher-order saddles</a:t>
            </a:r>
            <a:br>
              <a:rPr lang="en-US" altLang="en-US" sz="2400" b="0">
                <a:solidFill>
                  <a:schemeClr val="accent2"/>
                </a:solidFill>
              </a:rPr>
            </a:br>
            <a:r>
              <a:rPr lang="en-US" altLang="en-US" sz="2400" b="0">
                <a:solidFill>
                  <a:schemeClr val="accent2"/>
                </a:solidFill>
              </a:rPr>
              <a:t>(“Monkey saddle”)</a:t>
            </a:r>
          </a:p>
        </p:txBody>
      </p:sp>
      <p:sp>
        <p:nvSpPr>
          <p:cNvPr id="26635" name="Text Box 11"/>
          <p:cNvSpPr txBox="1">
            <a:spLocks noChangeArrowheads="1"/>
          </p:cNvSpPr>
          <p:nvPr/>
        </p:nvSpPr>
        <p:spPr bwMode="auto">
          <a:xfrm>
            <a:off x="609600" y="6019800"/>
            <a:ext cx="2514600" cy="457200"/>
          </a:xfrm>
          <a:prstGeom prst="rect">
            <a:avLst/>
          </a:prstGeom>
          <a:solidFill>
            <a:srgbClr val="002FF8"/>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ja-JP" altLang="en-US" sz="2400" b="0">
                <a:solidFill>
                  <a:srgbClr val="FBD859"/>
                </a:solidFill>
              </a:rPr>
              <a:t>“</a:t>
            </a:r>
            <a:r>
              <a:rPr lang="en-US" altLang="ja-JP" sz="2400" b="0">
                <a:solidFill>
                  <a:srgbClr val="FBD859"/>
                </a:solidFill>
              </a:rPr>
              <a:t>Scherk Tower</a:t>
            </a:r>
            <a:r>
              <a:rPr lang="ja-JP" altLang="en-US" sz="2400" b="0">
                <a:solidFill>
                  <a:srgbClr val="FBD859"/>
                </a:solidFill>
              </a:rPr>
              <a:t>”</a:t>
            </a:r>
            <a:endParaRPr lang="en-US" altLang="en-US" sz="2400" b="0">
              <a:solidFill>
                <a:srgbClr val="FBD859"/>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a:xfrm>
            <a:off x="762000" y="228600"/>
            <a:ext cx="4064000" cy="685800"/>
          </a:xfrm>
        </p:spPr>
        <p:txBody>
          <a:bodyPr/>
          <a:lstStyle/>
          <a:p>
            <a:pPr>
              <a:defRPr/>
            </a:pPr>
            <a:r>
              <a:rPr lang="en-US" altLang="en-US" smtClean="0"/>
              <a:t>Closing the Loop</a:t>
            </a:r>
          </a:p>
        </p:txBody>
      </p:sp>
      <p:pic>
        <p:nvPicPr>
          <p:cNvPr id="28675" name="Picture 3" descr="sciam_straight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388" y="171450"/>
            <a:ext cx="3006725"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sciam_twistedR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6675" y="3503613"/>
            <a:ext cx="2974975"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sciam_twistedTow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260475"/>
            <a:ext cx="2889250"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6"/>
          <p:cNvSpPr txBox="1">
            <a:spLocks noChangeArrowheads="1"/>
          </p:cNvSpPr>
          <p:nvPr/>
        </p:nvSpPr>
        <p:spPr bwMode="auto">
          <a:xfrm>
            <a:off x="3908425" y="2465388"/>
            <a:ext cx="11842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r">
              <a:spcBef>
                <a:spcPct val="0"/>
              </a:spcBef>
              <a:buClrTx/>
              <a:buSzTx/>
              <a:buFontTx/>
              <a:buNone/>
            </a:pPr>
            <a:r>
              <a:rPr lang="en-US" altLang="en-US" sz="2400" b="0"/>
              <a:t>straight</a:t>
            </a:r>
          </a:p>
          <a:p>
            <a:pPr algn="r">
              <a:spcBef>
                <a:spcPct val="0"/>
              </a:spcBef>
              <a:buClrTx/>
              <a:buSzTx/>
              <a:buFontTx/>
              <a:buNone/>
            </a:pPr>
            <a:endParaRPr lang="en-US" altLang="en-US" sz="2400" b="0"/>
          </a:p>
          <a:p>
            <a:pPr algn="r">
              <a:spcBef>
                <a:spcPct val="0"/>
              </a:spcBef>
              <a:buClrTx/>
              <a:buSzTx/>
              <a:buFontTx/>
              <a:buNone/>
            </a:pPr>
            <a:r>
              <a:rPr lang="en-US" altLang="en-US" sz="2400" b="0"/>
              <a:t>or</a:t>
            </a:r>
          </a:p>
          <a:p>
            <a:pPr algn="r">
              <a:spcBef>
                <a:spcPct val="0"/>
              </a:spcBef>
              <a:buClrTx/>
              <a:buSzTx/>
              <a:buFontTx/>
              <a:buNone/>
            </a:pPr>
            <a:endParaRPr lang="en-US" altLang="en-US" sz="2400" b="0"/>
          </a:p>
          <a:p>
            <a:pPr algn="r">
              <a:spcBef>
                <a:spcPct val="0"/>
              </a:spcBef>
              <a:buClrTx/>
              <a:buSzTx/>
              <a:buFontTx/>
              <a:buNone/>
            </a:pPr>
            <a:r>
              <a:rPr lang="en-US" altLang="en-US" sz="2400" b="0"/>
              <a:t>twisted</a:t>
            </a:r>
          </a:p>
        </p:txBody>
      </p:sp>
      <p:sp>
        <p:nvSpPr>
          <p:cNvPr id="28679" name="Text Box 8"/>
          <p:cNvSpPr txBox="1">
            <a:spLocks noChangeArrowheads="1"/>
          </p:cNvSpPr>
          <p:nvPr/>
        </p:nvSpPr>
        <p:spPr bwMode="auto">
          <a:xfrm>
            <a:off x="1066800" y="6400800"/>
            <a:ext cx="2514600" cy="457200"/>
          </a:xfrm>
          <a:prstGeom prst="rect">
            <a:avLst/>
          </a:prstGeom>
          <a:solidFill>
            <a:srgbClr val="002FF8"/>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ja-JP" altLang="en-US" sz="2400" b="0">
                <a:solidFill>
                  <a:srgbClr val="FBD859"/>
                </a:solidFill>
              </a:rPr>
              <a:t>“</a:t>
            </a:r>
            <a:r>
              <a:rPr lang="en-US" altLang="ja-JP" sz="2400" b="0">
                <a:solidFill>
                  <a:srgbClr val="FBD859"/>
                </a:solidFill>
              </a:rPr>
              <a:t>Scherk Tower</a:t>
            </a:r>
            <a:r>
              <a:rPr lang="ja-JP" altLang="en-US" sz="2400" b="0">
                <a:solidFill>
                  <a:srgbClr val="FBD859"/>
                </a:solidFill>
              </a:rPr>
              <a:t>”</a:t>
            </a:r>
            <a:endParaRPr lang="en-US" altLang="en-US" sz="2400" b="0">
              <a:solidFill>
                <a:srgbClr val="FBD859"/>
              </a:solidFill>
            </a:endParaRPr>
          </a:p>
        </p:txBody>
      </p:sp>
      <p:sp>
        <p:nvSpPr>
          <p:cNvPr id="28680" name="Text Box 9"/>
          <p:cNvSpPr txBox="1">
            <a:spLocks noChangeArrowheads="1"/>
          </p:cNvSpPr>
          <p:nvPr/>
        </p:nvSpPr>
        <p:spPr bwMode="auto">
          <a:xfrm>
            <a:off x="4876800" y="6400800"/>
            <a:ext cx="3886200" cy="457200"/>
          </a:xfrm>
          <a:prstGeom prst="rect">
            <a:avLst/>
          </a:prstGeom>
          <a:solidFill>
            <a:srgbClr val="002FF8"/>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ja-JP" altLang="en-US" sz="2400" b="0">
                <a:solidFill>
                  <a:srgbClr val="FBD859"/>
                </a:solidFill>
              </a:rPr>
              <a:t>“</a:t>
            </a:r>
            <a:r>
              <a:rPr lang="en-US" altLang="ja-JP" sz="2400" b="0">
                <a:solidFill>
                  <a:srgbClr val="FBD859"/>
                </a:solidFill>
              </a:rPr>
              <a:t>Scherk-Collins Toroids</a:t>
            </a:r>
            <a:r>
              <a:rPr lang="ja-JP" altLang="en-US" sz="2400" b="0">
                <a:solidFill>
                  <a:srgbClr val="FBD859"/>
                </a:solidFill>
              </a:rPr>
              <a:t>”</a:t>
            </a:r>
            <a:endParaRPr lang="en-US" altLang="en-US" sz="2400" b="0">
              <a:solidFill>
                <a:srgbClr val="FBD859"/>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0"/>
            <a:ext cx="4267200" cy="2362200"/>
          </a:xfrm>
        </p:spPr>
        <p:txBody>
          <a:bodyPr/>
          <a:lstStyle/>
          <a:p>
            <a:pPr algn="l">
              <a:defRPr/>
            </a:pPr>
            <a:r>
              <a:rPr lang="en-US" dirty="0">
                <a:ea typeface="ＭＳ Ｐゴシック" charset="0"/>
              </a:rPr>
              <a:t>Brent </a:t>
            </a:r>
            <a:r>
              <a:rPr lang="en-US" dirty="0" smtClean="0">
                <a:ea typeface="ＭＳ Ｐゴシック" charset="0"/>
              </a:rPr>
              <a:t>Collins:  </a:t>
            </a:r>
            <a:br>
              <a:rPr lang="en-US" dirty="0" smtClean="0">
                <a:ea typeface="ＭＳ Ｐゴシック" charset="0"/>
              </a:rPr>
            </a:br>
            <a:r>
              <a:rPr lang="en-US" dirty="0" smtClean="0">
                <a:ea typeface="ＭＳ Ｐゴシック" charset="0"/>
              </a:rPr>
              <a:t/>
            </a:r>
            <a:br>
              <a:rPr lang="en-US" dirty="0" smtClean="0">
                <a:ea typeface="ＭＳ Ｐゴシック" charset="0"/>
              </a:rPr>
            </a:br>
            <a:r>
              <a:rPr lang="en-US" sz="3200" i="1" dirty="0" smtClean="0">
                <a:ea typeface="ＭＳ Ｐゴシック" charset="0"/>
              </a:rPr>
              <a:t>Hyperbolic Hexagon</a:t>
            </a:r>
            <a:endParaRPr lang="en-US" sz="3200" b="0" i="1" dirty="0">
              <a:ea typeface="ＭＳ Ｐゴシック" charset="0"/>
            </a:endParaRPr>
          </a:p>
        </p:txBody>
      </p:sp>
      <p:pic>
        <p:nvPicPr>
          <p:cNvPr id="30723" name="Picture 4" descr="Hyphexag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48768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2"/>
          <p:cNvSpPr txBox="1">
            <a:spLocks noChangeArrowheads="1"/>
          </p:cNvSpPr>
          <p:nvPr/>
        </p:nvSpPr>
        <p:spPr bwMode="auto">
          <a:xfrm>
            <a:off x="5024438" y="2971800"/>
            <a:ext cx="40433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dirty="0"/>
              <a:t>Six balanced saddles </a:t>
            </a:r>
            <a:br>
              <a:rPr lang="en-US" altLang="en-US" sz="2400" b="0" dirty="0"/>
            </a:br>
            <a:r>
              <a:rPr lang="en-US" altLang="en-US" sz="2400" b="0" dirty="0"/>
              <a:t>in a circular ring.</a:t>
            </a:r>
          </a:p>
          <a:p>
            <a:pPr>
              <a:spcBef>
                <a:spcPct val="0"/>
              </a:spcBef>
              <a:buClrTx/>
              <a:buSzTx/>
              <a:buFontTx/>
              <a:buNone/>
            </a:pPr>
            <a:endParaRPr lang="en-US" altLang="en-US" sz="2400" b="0" dirty="0"/>
          </a:p>
          <a:p>
            <a:pPr>
              <a:spcBef>
                <a:spcPct val="0"/>
              </a:spcBef>
              <a:buClrTx/>
              <a:buSzTx/>
              <a:buFontTx/>
              <a:buNone/>
            </a:pPr>
            <a:r>
              <a:rPr lang="en-US" altLang="en-US" sz="2400" b="0" dirty="0"/>
              <a:t>Inspired by the shape </a:t>
            </a:r>
            <a:br>
              <a:rPr lang="en-US" altLang="en-US" sz="2400" b="0" dirty="0"/>
            </a:br>
            <a:r>
              <a:rPr lang="en-US" altLang="en-US" sz="2400" b="0" dirty="0"/>
              <a:t>of a soap film</a:t>
            </a:r>
            <a:br>
              <a:rPr lang="en-US" altLang="en-US" sz="2400" b="0" dirty="0"/>
            </a:br>
            <a:r>
              <a:rPr lang="en-US" altLang="en-US" sz="2400" b="0" dirty="0"/>
              <a:t>suspended in a wire frame.</a:t>
            </a:r>
            <a:br>
              <a:rPr lang="en-US" altLang="en-US" sz="2400" b="0" dirty="0"/>
            </a:br>
            <a:endParaRPr lang="en-US" altLang="en-US" sz="2400" b="0" dirty="0"/>
          </a:p>
          <a:p>
            <a:pPr>
              <a:spcBef>
                <a:spcPct val="0"/>
              </a:spcBef>
              <a:buClrTx/>
              <a:buSzTx/>
              <a:buFontTx/>
              <a:buNone/>
            </a:pPr>
            <a:r>
              <a:rPr lang="en-US" altLang="en-US" sz="2400" b="0" dirty="0">
                <a:solidFill>
                  <a:srgbClr val="FBD859"/>
                </a:solidFill>
              </a:rPr>
              <a:t>= </a:t>
            </a:r>
            <a:r>
              <a:rPr lang="en-US" altLang="en-US" sz="2400" b="0" dirty="0" smtClean="0">
                <a:solidFill>
                  <a:srgbClr val="FBD859"/>
                </a:solidFill>
              </a:rPr>
              <a:t>Warped </a:t>
            </a:r>
            <a:r>
              <a:rPr lang="en-US" altLang="en-US" sz="2400" b="0" dirty="0">
                <a:solidFill>
                  <a:srgbClr val="FBD859"/>
                </a:solidFill>
              </a:rPr>
              <a:t>“</a:t>
            </a:r>
            <a:r>
              <a:rPr lang="en-US" altLang="en-US" sz="2400" b="0" dirty="0" err="1">
                <a:solidFill>
                  <a:srgbClr val="FBD859"/>
                </a:solidFill>
              </a:rPr>
              <a:t>Scherk</a:t>
            </a:r>
            <a:r>
              <a:rPr lang="en-US" altLang="en-US" sz="2400" b="0" dirty="0">
                <a:solidFill>
                  <a:srgbClr val="FBD859"/>
                </a:solidFill>
              </a:rPr>
              <a:t> Tower</a:t>
            </a:r>
            <a:r>
              <a:rPr lang="en-US" altLang="en-US" sz="2400" b="0" dirty="0" smtClean="0">
                <a:solidFill>
                  <a:srgbClr val="FBD859"/>
                </a:solidFill>
              </a:rPr>
              <a:t>”</a:t>
            </a:r>
            <a:br>
              <a:rPr lang="en-US" altLang="en-US" sz="2400" b="0" dirty="0" smtClean="0">
                <a:solidFill>
                  <a:srgbClr val="FBD859"/>
                </a:solidFill>
              </a:rPr>
            </a:br>
            <a:r>
              <a:rPr lang="en-US" altLang="en-US" sz="2400" b="0" dirty="0" smtClean="0">
                <a:solidFill>
                  <a:srgbClr val="FBD859"/>
                </a:solidFill>
              </a:rPr>
              <a:t>                 (with 6 stories).</a:t>
            </a:r>
            <a:endParaRPr lang="en-US" altLang="en-US" sz="2400" b="0" dirty="0">
              <a:solidFill>
                <a:srgbClr val="FBD859"/>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228600"/>
            <a:ext cx="9144000" cy="685800"/>
          </a:xfrm>
        </p:spPr>
        <p:txBody>
          <a:bodyPr/>
          <a:lstStyle/>
          <a:p>
            <a:r>
              <a:rPr lang="en-US" altLang="en-US" dirty="0"/>
              <a:t>Brent Collins’ Prototyping Process</a:t>
            </a:r>
          </a:p>
        </p:txBody>
      </p:sp>
      <p:pic>
        <p:nvPicPr>
          <p:cNvPr id="55300" name="Picture 4" descr="Q:\sequin\public_html\SCULPTS\Arma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600"/>
            <a:ext cx="3721100" cy="4105275"/>
          </a:xfrm>
          <a:prstGeom prst="rect">
            <a:avLst/>
          </a:prstGeom>
          <a:noFill/>
          <a:extLst>
            <a:ext uri="{909E8E84-426E-40dd-AFC4-6F175D3DCCD1}">
              <a14:hiddenFill xmlns:a14="http://schemas.microsoft.com/office/drawing/2010/main">
                <a:solidFill>
                  <a:srgbClr val="FFFFFF"/>
                </a:solidFill>
              </a14:hiddenFill>
            </a:ext>
          </a:extLst>
        </p:spPr>
      </p:pic>
      <p:pic>
        <p:nvPicPr>
          <p:cNvPr id="55301" name="Picture 5" descr="Q:\sequin\public_html\SCULPTS\TrefMocku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75" y="990600"/>
            <a:ext cx="3038699" cy="4090987"/>
          </a:xfrm>
          <a:prstGeom prst="rect">
            <a:avLst/>
          </a:prstGeom>
          <a:noFill/>
          <a:extLst>
            <a:ext uri="{909E8E84-426E-40dd-AFC4-6F175D3DCCD1}">
              <a14:hiddenFill xmlns:a14="http://schemas.microsoft.com/office/drawing/2010/main">
                <a:solidFill>
                  <a:srgbClr val="FFFFFF"/>
                </a:solidFill>
              </a14:hiddenFill>
            </a:ext>
          </a:extLst>
        </p:spPr>
      </p:pic>
      <p:sp>
        <p:nvSpPr>
          <p:cNvPr id="55302" name="Text Box 6"/>
          <p:cNvSpPr txBox="1">
            <a:spLocks noChangeArrowheads="1"/>
          </p:cNvSpPr>
          <p:nvPr/>
        </p:nvSpPr>
        <p:spPr bwMode="auto">
          <a:xfrm>
            <a:off x="847725" y="5081587"/>
            <a:ext cx="37719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dirty="0">
                <a:latin typeface="Helvetica" panose="020B0604020202020204" pitchFamily="34" charset="0"/>
              </a:rPr>
              <a:t>Armature for the "Hyperbolic Heptagon"</a:t>
            </a:r>
          </a:p>
        </p:txBody>
      </p:sp>
      <p:sp>
        <p:nvSpPr>
          <p:cNvPr id="55303" name="Text Box 7"/>
          <p:cNvSpPr txBox="1">
            <a:spLocks noChangeArrowheads="1"/>
          </p:cNvSpPr>
          <p:nvPr/>
        </p:nvSpPr>
        <p:spPr bwMode="auto">
          <a:xfrm>
            <a:off x="5124450" y="5075237"/>
            <a:ext cx="3055938"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latin typeface="Helvetica" panose="020B0604020202020204" pitchFamily="34" charset="0"/>
              </a:rPr>
              <a:t>Mockup for the </a:t>
            </a:r>
            <a:br>
              <a:rPr lang="en-US" altLang="en-US" sz="2400">
                <a:latin typeface="Helvetica" panose="020B0604020202020204" pitchFamily="34" charset="0"/>
              </a:rPr>
            </a:br>
            <a:r>
              <a:rPr lang="en-US" altLang="en-US" sz="2400">
                <a:latin typeface="Helvetica" panose="020B0604020202020204" pitchFamily="34" charset="0"/>
              </a:rPr>
              <a:t>"Saddle Trefoil"</a:t>
            </a:r>
          </a:p>
        </p:txBody>
      </p:sp>
      <p:sp>
        <p:nvSpPr>
          <p:cNvPr id="55304" name="Text Box 8"/>
          <p:cNvSpPr txBox="1">
            <a:spLocks noChangeArrowheads="1"/>
          </p:cNvSpPr>
          <p:nvPr/>
        </p:nvSpPr>
        <p:spPr bwMode="auto">
          <a:xfrm>
            <a:off x="1901825" y="6035694"/>
            <a:ext cx="5467350"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dirty="0">
                <a:solidFill>
                  <a:srgbClr val="FFCCFF"/>
                </a:solidFill>
              </a:rPr>
              <a:t>Time-consuming !   (1-3 weeks)</a:t>
            </a:r>
            <a:endParaRPr lang="en-US" altLang="en-US" sz="2800" dirty="0">
              <a:solidFill>
                <a:schemeClr val="accent1"/>
              </a:solidFill>
            </a:endParaRPr>
          </a:p>
        </p:txBody>
      </p:sp>
    </p:spTree>
    <p:extLst>
      <p:ext uri="{BB962C8B-B14F-4D97-AF65-F5344CB8AC3E}">
        <p14:creationId xmlns:p14="http://schemas.microsoft.com/office/powerpoint/2010/main" val="11112341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609600" y="6530975"/>
            <a:ext cx="581025" cy="3270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en-US" altLang="en-US" b="0"/>
          </a:p>
        </p:txBody>
      </p:sp>
      <p:sp>
        <p:nvSpPr>
          <p:cNvPr id="658435" name="Rectangle 3"/>
          <p:cNvSpPr>
            <a:spLocks noGrp="1" noChangeArrowheads="1"/>
          </p:cNvSpPr>
          <p:nvPr>
            <p:ph type="title"/>
          </p:nvPr>
        </p:nvSpPr>
        <p:spPr/>
        <p:txBody>
          <a:bodyPr/>
          <a:lstStyle/>
          <a:p>
            <a:pPr>
              <a:defRPr/>
            </a:pPr>
            <a:r>
              <a:rPr lang="en-US" altLang="en-US" i="1" smtClean="0"/>
              <a:t>Sculpture Generator 1</a:t>
            </a:r>
            <a:r>
              <a:rPr lang="en-US" altLang="en-US" smtClean="0"/>
              <a:t>,  GUI </a:t>
            </a:r>
          </a:p>
        </p:txBody>
      </p:sp>
      <p:pic>
        <p:nvPicPr>
          <p:cNvPr id="32772" name="Picture 4" descr="gen"/>
          <p:cNvPicPr>
            <a:picLocks noChangeAspect="1" noChangeArrowheads="1"/>
          </p:cNvPicPr>
          <p:nvPr/>
        </p:nvPicPr>
        <p:blipFill>
          <a:blip r:embed="rId3">
            <a:lum bright="12000" contrast="6000"/>
            <a:extLst>
              <a:ext uri="{28A0092B-C50C-407E-A947-70E740481C1C}">
                <a14:useLocalDpi xmlns:a14="http://schemas.microsoft.com/office/drawing/2010/main" val="0"/>
              </a:ext>
            </a:extLst>
          </a:blip>
          <a:srcRect/>
          <a:stretch>
            <a:fillRect/>
          </a:stretch>
        </p:blipFill>
        <p:spPr bwMode="auto">
          <a:xfrm>
            <a:off x="0" y="1166813"/>
            <a:ext cx="9144000" cy="544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Shapes from  </a:t>
            </a:r>
            <a:r>
              <a:rPr lang="en-US" altLang="en-US" i="1" smtClean="0"/>
              <a:t>Sculpture Generator 1</a:t>
            </a:r>
          </a:p>
        </p:txBody>
      </p:sp>
      <p:pic>
        <p:nvPicPr>
          <p:cNvPr id="34819" name="Picture 3" descr="Fb5s8st.ic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886200"/>
            <a:ext cx="25908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cinquefoi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86200"/>
            <a:ext cx="281940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Ct3h270t.flam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066800"/>
            <a:ext cx="2798763"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FtrefSky.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1066800"/>
            <a:ext cx="264795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heptoroid.ico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30950" y="1066800"/>
            <a:ext cx="25844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9" descr="Ct5h450t60a.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3886200"/>
            <a:ext cx="278765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5854700" y="1425575"/>
            <a:ext cx="3289300" cy="4975225"/>
          </a:xfrm>
          <a:noFill/>
        </p:spPr>
        <p:txBody>
          <a:bodyPr lIns="90488" tIns="44450" rIns="90488" bIns="44450"/>
          <a:lstStyle/>
          <a:p>
            <a:pPr marL="346075" indent="-346075" defTabSz="1106488">
              <a:lnSpc>
                <a:spcPct val="90000"/>
              </a:lnSpc>
            </a:pPr>
            <a:r>
              <a:rPr lang="en-US" altLang="en-US" sz="2400" smtClean="0"/>
              <a:t>One thick slice</a:t>
            </a:r>
            <a:br>
              <a:rPr lang="en-US" altLang="en-US" sz="2400" smtClean="0"/>
            </a:br>
            <a:r>
              <a:rPr lang="en-US" altLang="en-US" sz="2400" smtClean="0"/>
              <a:t>thru sculpture,</a:t>
            </a:r>
            <a:br>
              <a:rPr lang="en-US" altLang="en-US" sz="2400" smtClean="0"/>
            </a:br>
            <a:r>
              <a:rPr lang="en-US" altLang="en-US" sz="2400" smtClean="0"/>
              <a:t>from which Brent </a:t>
            </a:r>
            <a:br>
              <a:rPr lang="en-US" altLang="en-US" sz="2400" smtClean="0"/>
            </a:br>
            <a:r>
              <a:rPr lang="en-US" altLang="en-US" sz="2400" smtClean="0"/>
              <a:t>can cut boards </a:t>
            </a:r>
            <a:br>
              <a:rPr lang="en-US" altLang="en-US" sz="2400" smtClean="0"/>
            </a:br>
            <a:r>
              <a:rPr lang="en-US" altLang="en-US" sz="2400" smtClean="0"/>
              <a:t>and assemble a rough shape.</a:t>
            </a:r>
            <a:br>
              <a:rPr lang="en-US" altLang="en-US" sz="2400" smtClean="0"/>
            </a:br>
            <a:r>
              <a:rPr lang="en-US" altLang="en-US" sz="2400" smtClean="0"/>
              <a:t/>
            </a:r>
            <a:br>
              <a:rPr lang="en-US" altLang="en-US" sz="2400" smtClean="0"/>
            </a:br>
            <a:r>
              <a:rPr lang="en-US" altLang="en-US" sz="2400" smtClean="0"/>
              <a:t/>
            </a:r>
            <a:br>
              <a:rPr lang="en-US" altLang="en-US" sz="2400" smtClean="0"/>
            </a:br>
            <a:endParaRPr lang="en-US" altLang="en-US" sz="2400" smtClean="0"/>
          </a:p>
          <a:p>
            <a:pPr marL="346075" indent="-346075" defTabSz="1106488">
              <a:lnSpc>
                <a:spcPct val="90000"/>
              </a:lnSpc>
            </a:pPr>
            <a:r>
              <a:rPr lang="en-US" altLang="en-US" sz="2400" smtClean="0">
                <a:solidFill>
                  <a:schemeClr val="accent2"/>
                </a:solidFill>
              </a:rPr>
              <a:t>Traces represent: </a:t>
            </a:r>
            <a:br>
              <a:rPr lang="en-US" altLang="en-US" sz="2400" smtClean="0">
                <a:solidFill>
                  <a:schemeClr val="accent2"/>
                </a:solidFill>
              </a:rPr>
            </a:br>
            <a:r>
              <a:rPr lang="en-US" altLang="en-US" sz="2400" smtClean="0">
                <a:solidFill>
                  <a:schemeClr val="accent2"/>
                </a:solidFill>
              </a:rPr>
              <a:t>top and bottom,</a:t>
            </a:r>
            <a:br>
              <a:rPr lang="en-US" altLang="en-US" sz="2400" smtClean="0">
                <a:solidFill>
                  <a:schemeClr val="accent2"/>
                </a:solidFill>
              </a:rPr>
            </a:br>
            <a:r>
              <a:rPr lang="en-US" altLang="en-US" sz="2400" smtClean="0">
                <a:solidFill>
                  <a:schemeClr val="accent2"/>
                </a:solidFill>
              </a:rPr>
              <a:t>as well as cuts </a:t>
            </a:r>
            <a:br>
              <a:rPr lang="en-US" altLang="en-US" sz="2400" smtClean="0">
                <a:solidFill>
                  <a:schemeClr val="accent2"/>
                </a:solidFill>
              </a:rPr>
            </a:br>
            <a:r>
              <a:rPr lang="en-US" altLang="en-US" sz="2400" smtClean="0">
                <a:solidFill>
                  <a:schemeClr val="accent2"/>
                </a:solidFill>
              </a:rPr>
              <a:t>at 1/4, 1/2, 3/4</a:t>
            </a:r>
            <a:br>
              <a:rPr lang="en-US" altLang="en-US" sz="2400" smtClean="0">
                <a:solidFill>
                  <a:schemeClr val="accent2"/>
                </a:solidFill>
              </a:rPr>
            </a:br>
            <a:r>
              <a:rPr lang="en-US" altLang="en-US" sz="2400" smtClean="0">
                <a:solidFill>
                  <a:schemeClr val="accent2"/>
                </a:solidFill>
              </a:rPr>
              <a:t>of one board.</a:t>
            </a:r>
          </a:p>
        </p:txBody>
      </p:sp>
      <p:pic>
        <p:nvPicPr>
          <p:cNvPr id="36867" name="Picture 3" descr="boa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5210175"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8308" name="Rectangle 4"/>
          <p:cNvSpPr>
            <a:spLocks noGrp="1" noChangeArrowheads="1"/>
          </p:cNvSpPr>
          <p:nvPr>
            <p:ph type="title"/>
          </p:nvPr>
        </p:nvSpPr>
        <p:spPr>
          <a:xfrm>
            <a:off x="536575" y="304800"/>
            <a:ext cx="8069263" cy="568325"/>
          </a:xfrm>
        </p:spPr>
        <p:txBody>
          <a:bodyPr lIns="90488" tIns="44450" rIns="90488" bIns="44450"/>
          <a:lstStyle/>
          <a:p>
            <a:pPr>
              <a:defRPr/>
            </a:pPr>
            <a:r>
              <a:rPr lang="en-US" altLang="en-US" smtClean="0"/>
              <a:t>Profiled Slice through  </a:t>
            </a:r>
            <a:r>
              <a:rPr lang="ja-JP" altLang="en-US" smtClean="0"/>
              <a:t>“</a:t>
            </a:r>
            <a:r>
              <a:rPr lang="en-US" altLang="ja-JP" i="1" smtClean="0"/>
              <a:t>Heptoroid</a:t>
            </a:r>
            <a:r>
              <a:rPr lang="ja-JP" altLang="en-US" i="1" smtClean="0"/>
              <a:t>”</a:t>
            </a:r>
            <a:endParaRPr lang="en-US" altLang="en-US"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p:txBody>
          <a:bodyPr/>
          <a:lstStyle/>
          <a:p>
            <a:pPr>
              <a:defRPr/>
            </a:pPr>
            <a:r>
              <a:rPr lang="en-US" altLang="en-US" smtClean="0"/>
              <a:t>Emergence of the  </a:t>
            </a:r>
            <a:r>
              <a:rPr lang="en-US" altLang="en-US" i="1" smtClean="0"/>
              <a:t>Heptoroid </a:t>
            </a:r>
            <a:r>
              <a:rPr lang="en-US" altLang="en-US" smtClean="0"/>
              <a:t>(1)</a:t>
            </a:r>
          </a:p>
        </p:txBody>
      </p:sp>
      <p:pic>
        <p:nvPicPr>
          <p:cNvPr id="38915" name="Picture 3" descr="Heptor1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143000"/>
            <a:ext cx="428466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descr="Heptor1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43000"/>
            <a:ext cx="42640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 Box 5"/>
          <p:cNvSpPr txBox="1">
            <a:spLocks noChangeArrowheads="1"/>
          </p:cNvSpPr>
          <p:nvPr/>
        </p:nvSpPr>
        <p:spPr bwMode="auto">
          <a:xfrm>
            <a:off x="2420938" y="5867400"/>
            <a:ext cx="4300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dirty="0"/>
              <a:t>Assembly of the precut boards</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p:txBody>
          <a:bodyPr/>
          <a:lstStyle/>
          <a:p>
            <a:pPr>
              <a:defRPr/>
            </a:pPr>
            <a:r>
              <a:rPr lang="en-US" altLang="en-US" smtClean="0"/>
              <a:t>Emergence of the  </a:t>
            </a:r>
            <a:r>
              <a:rPr lang="en-US" altLang="en-US" i="1" smtClean="0"/>
              <a:t>Heptoroid</a:t>
            </a:r>
            <a:r>
              <a:rPr lang="en-US" altLang="en-US" smtClean="0"/>
              <a:t> (2)</a:t>
            </a:r>
          </a:p>
        </p:txBody>
      </p:sp>
      <p:sp>
        <p:nvSpPr>
          <p:cNvPr id="40963" name="Text Box 3"/>
          <p:cNvSpPr txBox="1">
            <a:spLocks noChangeArrowheads="1"/>
          </p:cNvSpPr>
          <p:nvPr/>
        </p:nvSpPr>
        <p:spPr bwMode="auto">
          <a:xfrm>
            <a:off x="2090737" y="6019800"/>
            <a:ext cx="4962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dirty="0"/>
              <a:t>Forming a continuous smooth edge</a:t>
            </a:r>
          </a:p>
        </p:txBody>
      </p:sp>
      <p:pic>
        <p:nvPicPr>
          <p:cNvPr id="40964" name="Picture 4" descr="Heptor2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1143000"/>
            <a:ext cx="43370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5" descr="Heptor2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2013" y="1143000"/>
            <a:ext cx="44719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ChangeArrowheads="1"/>
          </p:cNvSpPr>
          <p:nvPr>
            <p:ph type="title"/>
          </p:nvPr>
        </p:nvSpPr>
        <p:spPr>
          <a:xfrm>
            <a:off x="5105400" y="304800"/>
            <a:ext cx="4038600" cy="1600200"/>
          </a:xfrm>
        </p:spPr>
        <p:txBody>
          <a:bodyPr/>
          <a:lstStyle/>
          <a:p>
            <a:pPr algn="l">
              <a:defRPr/>
            </a:pPr>
            <a:r>
              <a:rPr lang="en-US" altLang="en-US" smtClean="0"/>
              <a:t>The Finished </a:t>
            </a:r>
            <a:br>
              <a:rPr lang="en-US" altLang="en-US" smtClean="0"/>
            </a:br>
            <a:r>
              <a:rPr lang="en-US" altLang="en-US" smtClean="0"/>
              <a:t> </a:t>
            </a:r>
            <a:r>
              <a:rPr lang="en-US" altLang="en-US" i="1" smtClean="0"/>
              <a:t>Heptoroid</a:t>
            </a:r>
          </a:p>
        </p:txBody>
      </p:sp>
      <p:sp>
        <p:nvSpPr>
          <p:cNvPr id="43011" name="Rectangle 3"/>
          <p:cNvSpPr>
            <a:spLocks noGrp="1" noChangeArrowheads="1"/>
          </p:cNvSpPr>
          <p:nvPr>
            <p:ph type="body" idx="1"/>
          </p:nvPr>
        </p:nvSpPr>
        <p:spPr>
          <a:xfrm>
            <a:off x="5054600" y="5562600"/>
            <a:ext cx="4089400" cy="1027113"/>
          </a:xfrm>
        </p:spPr>
        <p:txBody>
          <a:bodyPr/>
          <a:lstStyle/>
          <a:p>
            <a:r>
              <a:rPr lang="en-US" altLang="en-US" smtClean="0"/>
              <a:t>at Fermi Lab </a:t>
            </a:r>
            <a:br>
              <a:rPr lang="en-US" altLang="en-US" smtClean="0"/>
            </a:br>
            <a:r>
              <a:rPr lang="en-US" altLang="en-US" smtClean="0"/>
              <a:t>Art Gallery (1998).</a:t>
            </a:r>
          </a:p>
        </p:txBody>
      </p:sp>
      <p:pic>
        <p:nvPicPr>
          <p:cNvPr id="43012" name="Picture 4" descr="HeptoroidFer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485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2757364"/>
            <a:ext cx="3124200" cy="2095052"/>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594" name="Rectangle 2"/>
          <p:cNvSpPr>
            <a:spLocks noGrp="1" noChangeArrowheads="1"/>
          </p:cNvSpPr>
          <p:nvPr>
            <p:ph type="title"/>
          </p:nvPr>
        </p:nvSpPr>
        <p:spPr/>
        <p:txBody>
          <a:bodyPr/>
          <a:lstStyle/>
          <a:p>
            <a:pPr>
              <a:defRPr/>
            </a:pPr>
            <a:r>
              <a:rPr lang="en-US" altLang="en-US" smtClean="0"/>
              <a:t>12-Story Scherk-Collins Toroid</a:t>
            </a:r>
          </a:p>
        </p:txBody>
      </p:sp>
      <p:sp>
        <p:nvSpPr>
          <p:cNvPr id="55299" name="Rectangle 3"/>
          <p:cNvSpPr>
            <a:spLocks noGrp="1" noChangeArrowheads="1"/>
          </p:cNvSpPr>
          <p:nvPr>
            <p:ph type="body" idx="1"/>
          </p:nvPr>
        </p:nvSpPr>
        <p:spPr>
          <a:xfrm>
            <a:off x="6045200" y="1562100"/>
            <a:ext cx="2946400" cy="5295900"/>
          </a:xfrm>
        </p:spPr>
        <p:txBody>
          <a:bodyPr/>
          <a:lstStyle/>
          <a:p>
            <a:pPr>
              <a:lnSpc>
                <a:spcPct val="40000"/>
              </a:lnSpc>
            </a:pPr>
            <a:r>
              <a:rPr lang="en-US" altLang="en-US" sz="1800" smtClean="0">
                <a:solidFill>
                  <a:schemeClr val="hlink"/>
                </a:solidFill>
                <a:latin typeface="Courier New" panose="02070309020205020404" pitchFamily="49" charset="0"/>
              </a:rPr>
              <a:t>branches = 4</a:t>
            </a:r>
          </a:p>
          <a:p>
            <a:pPr>
              <a:lnSpc>
                <a:spcPct val="40000"/>
              </a:lnSpc>
            </a:pPr>
            <a:r>
              <a:rPr lang="en-US" altLang="en-US" sz="1800" smtClean="0">
                <a:solidFill>
                  <a:schemeClr val="hlink"/>
                </a:solidFill>
                <a:latin typeface="Courier New" panose="02070309020205020404" pitchFamily="49" charset="0"/>
              </a:rPr>
              <a:t>storeys = 11</a:t>
            </a:r>
          </a:p>
          <a:p>
            <a:pPr>
              <a:lnSpc>
                <a:spcPct val="40000"/>
              </a:lnSpc>
            </a:pPr>
            <a:r>
              <a:rPr lang="en-US" altLang="en-US" sz="1800" smtClean="0">
                <a:solidFill>
                  <a:schemeClr val="hlink"/>
                </a:solidFill>
                <a:latin typeface="Courier New" panose="02070309020205020404" pitchFamily="49" charset="0"/>
              </a:rPr>
              <a:t>height = 1.55</a:t>
            </a:r>
          </a:p>
          <a:p>
            <a:pPr>
              <a:lnSpc>
                <a:spcPct val="40000"/>
              </a:lnSpc>
            </a:pPr>
            <a:r>
              <a:rPr lang="en-US" altLang="en-US" sz="1800" smtClean="0">
                <a:solidFill>
                  <a:schemeClr val="hlink"/>
                </a:solidFill>
                <a:latin typeface="Courier New" panose="02070309020205020404" pitchFamily="49" charset="0"/>
              </a:rPr>
              <a:t>flange = 1.00</a:t>
            </a:r>
          </a:p>
          <a:p>
            <a:pPr>
              <a:lnSpc>
                <a:spcPct val="40000"/>
              </a:lnSpc>
            </a:pPr>
            <a:r>
              <a:rPr lang="en-US" altLang="en-US" sz="1800" smtClean="0">
                <a:solidFill>
                  <a:schemeClr val="hlink"/>
                </a:solidFill>
                <a:latin typeface="Courier New" panose="02070309020205020404" pitchFamily="49" charset="0"/>
              </a:rPr>
              <a:t>thickness = 0.06</a:t>
            </a:r>
          </a:p>
          <a:p>
            <a:pPr>
              <a:lnSpc>
                <a:spcPct val="40000"/>
              </a:lnSpc>
            </a:pPr>
            <a:r>
              <a:rPr lang="en-US" altLang="en-US" sz="1800" smtClean="0">
                <a:solidFill>
                  <a:schemeClr val="hlink"/>
                </a:solidFill>
                <a:latin typeface="Courier New" panose="02070309020205020404" pitchFamily="49" charset="0"/>
              </a:rPr>
              <a:t>rim_bulge = 1.00</a:t>
            </a:r>
          </a:p>
          <a:p>
            <a:pPr>
              <a:lnSpc>
                <a:spcPct val="40000"/>
              </a:lnSpc>
            </a:pPr>
            <a:r>
              <a:rPr lang="en-US" altLang="en-US" sz="1800" smtClean="0">
                <a:solidFill>
                  <a:schemeClr val="hlink"/>
                </a:solidFill>
                <a:latin typeface="Courier New" panose="02070309020205020404" pitchFamily="49" charset="0"/>
              </a:rPr>
              <a:t>warp = 330.00</a:t>
            </a:r>
          </a:p>
          <a:p>
            <a:pPr>
              <a:lnSpc>
                <a:spcPct val="40000"/>
              </a:lnSpc>
            </a:pPr>
            <a:r>
              <a:rPr lang="en-US" altLang="en-US" sz="1800" smtClean="0">
                <a:solidFill>
                  <a:schemeClr val="hlink"/>
                </a:solidFill>
                <a:latin typeface="Courier New" panose="02070309020205020404" pitchFamily="49" charset="0"/>
              </a:rPr>
              <a:t>twist = 247.50</a:t>
            </a:r>
          </a:p>
          <a:p>
            <a:pPr>
              <a:lnSpc>
                <a:spcPct val="40000"/>
              </a:lnSpc>
            </a:pPr>
            <a:r>
              <a:rPr lang="en-US" altLang="en-US" sz="1800" smtClean="0">
                <a:solidFill>
                  <a:schemeClr val="hlink"/>
                </a:solidFill>
                <a:latin typeface="Courier New" panose="02070309020205020404" pitchFamily="49" charset="0"/>
              </a:rPr>
              <a:t>azimuth = 56.25</a:t>
            </a:r>
          </a:p>
          <a:p>
            <a:pPr>
              <a:lnSpc>
                <a:spcPct val="40000"/>
              </a:lnSpc>
            </a:pPr>
            <a:r>
              <a:rPr lang="en-US" altLang="en-US" sz="1800" smtClean="0">
                <a:solidFill>
                  <a:schemeClr val="hlink"/>
                </a:solidFill>
                <a:latin typeface="Courier New" panose="02070309020205020404" pitchFamily="49" charset="0"/>
              </a:rPr>
              <a:t>mesh_tiles = 0</a:t>
            </a:r>
          </a:p>
          <a:p>
            <a:pPr>
              <a:lnSpc>
                <a:spcPct val="40000"/>
              </a:lnSpc>
            </a:pPr>
            <a:r>
              <a:rPr lang="en-US" altLang="en-US" sz="1800" smtClean="0">
                <a:solidFill>
                  <a:schemeClr val="hlink"/>
                </a:solidFill>
                <a:latin typeface="Courier New" panose="02070309020205020404" pitchFamily="49" charset="0"/>
              </a:rPr>
              <a:t>textr_tiles = 1</a:t>
            </a:r>
          </a:p>
          <a:p>
            <a:pPr>
              <a:lnSpc>
                <a:spcPct val="40000"/>
              </a:lnSpc>
            </a:pPr>
            <a:r>
              <a:rPr lang="en-US" altLang="en-US" sz="1800" smtClean="0">
                <a:solidFill>
                  <a:schemeClr val="hlink"/>
                </a:solidFill>
                <a:latin typeface="Courier New" panose="02070309020205020404" pitchFamily="49" charset="0"/>
              </a:rPr>
              <a:t>detail = 8</a:t>
            </a:r>
            <a:br>
              <a:rPr lang="en-US" altLang="en-US" sz="1800" smtClean="0">
                <a:solidFill>
                  <a:schemeClr val="hlink"/>
                </a:solidFill>
                <a:latin typeface="Courier New" panose="02070309020205020404" pitchFamily="49" charset="0"/>
              </a:rPr>
            </a:br>
            <a:endParaRPr lang="en-US" altLang="en-US" sz="1800" smtClean="0">
              <a:solidFill>
                <a:schemeClr val="hlink"/>
              </a:solidFill>
              <a:latin typeface="Courier New" panose="02070309020205020404" pitchFamily="49" charset="0"/>
            </a:endParaRPr>
          </a:p>
          <a:p>
            <a:pPr>
              <a:lnSpc>
                <a:spcPct val="40000"/>
              </a:lnSpc>
            </a:pPr>
            <a:r>
              <a:rPr lang="en-US" altLang="en-US" sz="1800" smtClean="0">
                <a:solidFill>
                  <a:schemeClr val="hlink"/>
                </a:solidFill>
                <a:latin typeface="Courier New" panose="02070309020205020404" pitchFamily="49" charset="0"/>
              </a:rPr>
              <a:t>bounding box:    </a:t>
            </a:r>
          </a:p>
          <a:p>
            <a:pPr>
              <a:lnSpc>
                <a:spcPct val="40000"/>
              </a:lnSpc>
            </a:pPr>
            <a:r>
              <a:rPr lang="en-US" altLang="en-US" sz="1800" smtClean="0">
                <a:solidFill>
                  <a:schemeClr val="hlink"/>
                </a:solidFill>
                <a:latin typeface="Courier New" panose="02070309020205020404" pitchFamily="49" charset="0"/>
              </a:rPr>
              <a:t>xmax= 6.01,   </a:t>
            </a:r>
          </a:p>
          <a:p>
            <a:pPr>
              <a:lnSpc>
                <a:spcPct val="40000"/>
              </a:lnSpc>
            </a:pPr>
            <a:r>
              <a:rPr lang="en-US" altLang="en-US" sz="1800" smtClean="0">
                <a:solidFill>
                  <a:schemeClr val="hlink"/>
                </a:solidFill>
                <a:latin typeface="Courier New" panose="02070309020205020404" pitchFamily="49" charset="0"/>
              </a:rPr>
              <a:t>ymax= 1.14,   </a:t>
            </a:r>
          </a:p>
          <a:p>
            <a:pPr>
              <a:lnSpc>
                <a:spcPct val="40000"/>
              </a:lnSpc>
            </a:pPr>
            <a:r>
              <a:rPr lang="en-US" altLang="en-US" sz="1800" smtClean="0">
                <a:solidFill>
                  <a:schemeClr val="hlink"/>
                </a:solidFill>
                <a:latin typeface="Courier New" panose="02070309020205020404" pitchFamily="49" charset="0"/>
              </a:rPr>
              <a:t>zmax= 5.55,    </a:t>
            </a:r>
          </a:p>
          <a:p>
            <a:pPr>
              <a:lnSpc>
                <a:spcPct val="40000"/>
              </a:lnSpc>
            </a:pPr>
            <a:r>
              <a:rPr lang="en-US" altLang="en-US" sz="1800" smtClean="0">
                <a:solidFill>
                  <a:schemeClr val="hlink"/>
                </a:solidFill>
                <a:latin typeface="Courier New" panose="02070309020205020404" pitchFamily="49" charset="0"/>
              </a:rPr>
              <a:t>xmin= -7.93,   </a:t>
            </a:r>
          </a:p>
          <a:p>
            <a:pPr>
              <a:lnSpc>
                <a:spcPct val="40000"/>
              </a:lnSpc>
            </a:pPr>
            <a:r>
              <a:rPr lang="en-US" altLang="en-US" sz="1800" smtClean="0">
                <a:solidFill>
                  <a:schemeClr val="hlink"/>
                </a:solidFill>
                <a:latin typeface="Courier New" panose="02070309020205020404" pitchFamily="49" charset="0"/>
              </a:rPr>
              <a:t>ymin= -1.14,   </a:t>
            </a:r>
          </a:p>
          <a:p>
            <a:pPr>
              <a:lnSpc>
                <a:spcPct val="40000"/>
              </a:lnSpc>
            </a:pPr>
            <a:r>
              <a:rPr lang="en-US" altLang="en-US" sz="1800" smtClean="0">
                <a:solidFill>
                  <a:schemeClr val="hlink"/>
                </a:solidFill>
                <a:latin typeface="Courier New" panose="02070309020205020404" pitchFamily="49" charset="0"/>
              </a:rPr>
              <a:t>zmin= -8.41 </a:t>
            </a:r>
          </a:p>
          <a:p>
            <a:pPr>
              <a:lnSpc>
                <a:spcPct val="40000"/>
              </a:lnSpc>
            </a:pPr>
            <a:endParaRPr lang="en-US" altLang="en-US" sz="1800" smtClean="0">
              <a:solidFill>
                <a:schemeClr val="hlink"/>
              </a:solidFill>
            </a:endParaRPr>
          </a:p>
        </p:txBody>
      </p:sp>
      <p:pic>
        <p:nvPicPr>
          <p:cNvPr id="55300" name="Picture 4" descr="BRR3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13" y="1262063"/>
            <a:ext cx="5168900" cy="54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David Lynn,  </a:t>
            </a:r>
            <a:r>
              <a:rPr lang="en-US" altLang="en-US" b="0" smtClean="0"/>
              <a:t>Nova Blue Studio Arts</a:t>
            </a:r>
          </a:p>
        </p:txBody>
      </p:sp>
      <p:pic>
        <p:nvPicPr>
          <p:cNvPr id="59395" name="Picture 4" descr="Lynn_NBSA.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19200"/>
            <a:ext cx="60325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Content Placeholder 5"/>
          <p:cNvSpPr>
            <a:spLocks noGrp="1"/>
          </p:cNvSpPr>
          <p:nvPr>
            <p:ph idx="1"/>
          </p:nvPr>
        </p:nvSpPr>
        <p:spPr>
          <a:xfrm>
            <a:off x="457200" y="5943600"/>
            <a:ext cx="8686800" cy="762000"/>
          </a:xfrm>
        </p:spPr>
        <p:txBody>
          <a:bodyPr/>
          <a:lstStyle/>
          <a:p>
            <a:r>
              <a:rPr lang="en-US" altLang="en-US" smtClean="0">
                <a:hlinkClick r:id="rId4"/>
              </a:rPr>
              <a:t>http://sites.google.com/site/novabluestudioarts/</a:t>
            </a:r>
            <a:endParaRPr lang="en-US" altLang="en-US" smtClean="0"/>
          </a:p>
          <a:p>
            <a:endParaRPr lang="en-US" altLang="en-US" smtClean="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Master Module for </a:t>
            </a:r>
            <a:r>
              <a:rPr lang="ja-JP" altLang="en-US" smtClean="0"/>
              <a:t>“</a:t>
            </a:r>
            <a:r>
              <a:rPr lang="en-US" altLang="ja-JP" i="1" smtClean="0"/>
              <a:t>Millennium Arch</a:t>
            </a:r>
            <a:r>
              <a:rPr lang="ja-JP" altLang="en-US" smtClean="0"/>
              <a:t>”</a:t>
            </a:r>
            <a:endParaRPr lang="en-US" altLang="en-US" smtClean="0"/>
          </a:p>
        </p:txBody>
      </p:sp>
      <p:pic>
        <p:nvPicPr>
          <p:cNvPr id="61443" name="Content Placeholder 3" descr="hdfoam.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1219200"/>
            <a:ext cx="6781800" cy="5086350"/>
          </a:xfr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Fabrication of  </a:t>
            </a:r>
            <a:r>
              <a:rPr lang="ja-JP" altLang="en-US" smtClean="0"/>
              <a:t>“</a:t>
            </a:r>
            <a:r>
              <a:rPr lang="en-US" altLang="ja-JP" i="1" smtClean="0"/>
              <a:t>Millennium Arch</a:t>
            </a:r>
            <a:r>
              <a:rPr lang="ja-JP" altLang="en-US" smtClean="0"/>
              <a:t>”</a:t>
            </a:r>
            <a:endParaRPr lang="en-US" altLang="en-US" smtClean="0"/>
          </a:p>
        </p:txBody>
      </p:sp>
      <p:pic>
        <p:nvPicPr>
          <p:cNvPr id="63491" name="Content Placeholder 3" descr="arch2mold.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 y="1600200"/>
            <a:ext cx="4165600" cy="3124200"/>
          </a:xfrm>
        </p:spPr>
      </p:pic>
      <p:pic>
        <p:nvPicPr>
          <p:cNvPr id="63492" name="Picture 4" descr="arch3castin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002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TextBox 5"/>
          <p:cNvSpPr txBox="1">
            <a:spLocks noChangeArrowheads="1"/>
          </p:cNvSpPr>
          <p:nvPr/>
        </p:nvSpPr>
        <p:spPr bwMode="auto">
          <a:xfrm>
            <a:off x="304800" y="5181600"/>
            <a:ext cx="4086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The mold for the key module</a:t>
            </a:r>
          </a:p>
        </p:txBody>
      </p:sp>
      <p:sp>
        <p:nvSpPr>
          <p:cNvPr id="63494" name="TextBox 6"/>
          <p:cNvSpPr txBox="1">
            <a:spLocks noChangeArrowheads="1"/>
          </p:cNvSpPr>
          <p:nvPr/>
        </p:nvSpPr>
        <p:spPr bwMode="auto">
          <a:xfrm>
            <a:off x="4956175" y="5181600"/>
            <a:ext cx="362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A polyester segment cast</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6978" name="Rectangle 2"/>
          <p:cNvSpPr>
            <a:spLocks noGrp="1" noChangeArrowheads="1"/>
          </p:cNvSpPr>
          <p:nvPr>
            <p:ph type="title"/>
          </p:nvPr>
        </p:nvSpPr>
        <p:spPr/>
        <p:txBody>
          <a:bodyPr/>
          <a:lstStyle/>
          <a:p>
            <a:pPr>
              <a:defRPr/>
            </a:pPr>
            <a:r>
              <a:rPr lang="en-US" altLang="en-US" smtClean="0"/>
              <a:t>Two Times Three Modules</a:t>
            </a:r>
          </a:p>
        </p:txBody>
      </p:sp>
      <p:pic>
        <p:nvPicPr>
          <p:cNvPr id="65539" name="Picture 4" descr="2Hal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1066800"/>
            <a:ext cx="70485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026" name="Rectangle 2"/>
          <p:cNvSpPr>
            <a:spLocks noGrp="1" noChangeArrowheads="1"/>
          </p:cNvSpPr>
          <p:nvPr>
            <p:ph type="title"/>
          </p:nvPr>
        </p:nvSpPr>
        <p:spPr/>
        <p:txBody>
          <a:bodyPr/>
          <a:lstStyle/>
          <a:p>
            <a:pPr>
              <a:defRPr/>
            </a:pPr>
            <a:r>
              <a:rPr lang="en-US" smtClean="0">
                <a:ea typeface="ＭＳ Ｐゴシック" pitchFamily="34" charset="-128"/>
              </a:rPr>
              <a:t>Merging the Two Half-Circles</a:t>
            </a:r>
          </a:p>
        </p:txBody>
      </p:sp>
      <p:sp>
        <p:nvSpPr>
          <p:cNvPr id="120835" name="Rectangle 3"/>
          <p:cNvSpPr>
            <a:spLocks noGrp="1" noChangeArrowheads="1"/>
          </p:cNvSpPr>
          <p:nvPr>
            <p:ph type="body" idx="1"/>
          </p:nvPr>
        </p:nvSpPr>
        <p:spPr/>
        <p:txBody>
          <a:bodyPr/>
          <a:lstStyle/>
          <a:p>
            <a:endParaRPr lang="en-US" altLang="en-US" smtClean="0"/>
          </a:p>
        </p:txBody>
      </p:sp>
      <p:pic>
        <p:nvPicPr>
          <p:cNvPr id="120836" name="Picture 4" descr="S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66800"/>
            <a:ext cx="7272338" cy="544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8321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4" name="Rectangle 2"/>
          <p:cNvSpPr>
            <a:spLocks noGrp="1" noChangeArrowheads="1"/>
          </p:cNvSpPr>
          <p:nvPr>
            <p:ph type="title"/>
          </p:nvPr>
        </p:nvSpPr>
        <p:spPr/>
        <p:txBody>
          <a:bodyPr/>
          <a:lstStyle/>
          <a:p>
            <a:pPr>
              <a:defRPr/>
            </a:pPr>
            <a:endParaRPr lang="en-US" smtClean="0">
              <a:ea typeface="+mj-ea"/>
              <a:cs typeface="+mj-cs"/>
            </a:endParaRPr>
          </a:p>
        </p:txBody>
      </p:sp>
      <p:sp>
        <p:nvSpPr>
          <p:cNvPr id="121859" name="Rectangle 3"/>
          <p:cNvSpPr>
            <a:spLocks noGrp="1" noChangeArrowheads="1"/>
          </p:cNvSpPr>
          <p:nvPr>
            <p:ph type="body" idx="1"/>
          </p:nvPr>
        </p:nvSpPr>
        <p:spPr/>
        <p:txBody>
          <a:bodyPr/>
          <a:lstStyle/>
          <a:p>
            <a:endParaRPr lang="en-US" altLang="en-US" smtClean="0"/>
          </a:p>
        </p:txBody>
      </p:sp>
      <p:pic>
        <p:nvPicPr>
          <p:cNvPr id="121860" name="Picture 4" descr="SC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452438"/>
            <a:ext cx="8020050"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43046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839200" cy="2514600"/>
          </a:xfrm>
        </p:spPr>
        <p:txBody>
          <a:bodyPr/>
          <a:lstStyle/>
          <a:p>
            <a:pPr algn="l"/>
            <a:r>
              <a:rPr lang="en-US" altLang="en-US" smtClean="0"/>
              <a:t>                                 Millennium Man</a:t>
            </a:r>
            <a:br>
              <a:rPr lang="en-US" altLang="en-US" smtClean="0"/>
            </a:br>
            <a:r>
              <a:rPr lang="en-US" altLang="en-US" smtClean="0"/>
              <a:t/>
            </a:r>
            <a:br>
              <a:rPr lang="en-US" altLang="en-US" smtClean="0"/>
            </a:br>
            <a:r>
              <a:rPr lang="en-US" altLang="en-US" sz="3200" smtClean="0"/>
              <a:t>Vitruvian Man</a:t>
            </a:r>
            <a:br>
              <a:rPr lang="en-US" altLang="en-US" sz="3200" smtClean="0"/>
            </a:br>
            <a:r>
              <a:rPr lang="en-US" altLang="en-US" sz="3200" smtClean="0"/>
              <a:t>by Leonardo</a:t>
            </a:r>
          </a:p>
        </p:txBody>
      </p:sp>
      <p:sp>
        <p:nvSpPr>
          <p:cNvPr id="111618" name="Freeform 10"/>
          <p:cNvSpPr>
            <a:spLocks/>
          </p:cNvSpPr>
          <p:nvPr/>
        </p:nvSpPr>
        <p:spPr bwMode="auto">
          <a:xfrm>
            <a:off x="1739900" y="5478463"/>
            <a:ext cx="2417763" cy="742950"/>
          </a:xfrm>
          <a:custGeom>
            <a:avLst/>
            <a:gdLst>
              <a:gd name="T0" fmla="*/ 0 w 2418104"/>
              <a:gd name="T1" fmla="*/ 104590 h 743332"/>
              <a:gd name="T2" fmla="*/ 745422 w 2418104"/>
              <a:gd name="T3" fmla="*/ 585431 h 743332"/>
              <a:gd name="T4" fmla="*/ 1629511 w 2418104"/>
              <a:gd name="T5" fmla="*/ 1545 h 743332"/>
              <a:gd name="T6" fmla="*/ 2409593 w 2418104"/>
              <a:gd name="T7" fmla="*/ 241970 h 7433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18104" h="743332">
                <a:moveTo>
                  <a:pt x="0" y="105940"/>
                </a:moveTo>
                <a:cubicBezTo>
                  <a:pt x="237751" y="358168"/>
                  <a:pt x="475503" y="610397"/>
                  <a:pt x="748047" y="593002"/>
                </a:cubicBezTo>
                <a:cubicBezTo>
                  <a:pt x="1020591" y="575607"/>
                  <a:pt x="1356922" y="59553"/>
                  <a:pt x="1635265" y="1570"/>
                </a:cubicBezTo>
                <a:cubicBezTo>
                  <a:pt x="1913608" y="-56413"/>
                  <a:pt x="1812128" y="1517839"/>
                  <a:pt x="2418104" y="245101"/>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1619" name="Freeform 11"/>
          <p:cNvSpPr>
            <a:spLocks/>
          </p:cNvSpPr>
          <p:nvPr/>
        </p:nvSpPr>
        <p:spPr bwMode="auto">
          <a:xfrm>
            <a:off x="2487613" y="-242888"/>
            <a:ext cx="5589587" cy="5043488"/>
          </a:xfrm>
          <a:custGeom>
            <a:avLst/>
            <a:gdLst>
              <a:gd name="T0" fmla="*/ 40 w 8976217"/>
              <a:gd name="T1" fmla="*/ 0 h 7263922"/>
              <a:gd name="T2" fmla="*/ 1 w 8976217"/>
              <a:gd name="T3" fmla="*/ 494 h 7263922"/>
              <a:gd name="T4" fmla="*/ 9 w 8976217"/>
              <a:gd name="T5" fmla="*/ 471 h 7263922"/>
              <a:gd name="T6" fmla="*/ 0 60000 65536"/>
              <a:gd name="T7" fmla="*/ 0 60000 65536"/>
              <a:gd name="T8" fmla="*/ 0 60000 65536"/>
            </a:gdLst>
            <a:ahLst/>
            <a:cxnLst>
              <a:cxn ang="T6">
                <a:pos x="T0" y="T1"/>
              </a:cxn>
              <a:cxn ang="T7">
                <a:pos x="T2" y="T3"/>
              </a:cxn>
              <a:cxn ang="T8">
                <a:pos x="T4" y="T5"/>
              </a:cxn>
            </a:cxnLst>
            <a:rect l="0" t="0" r="r" b="b"/>
            <a:pathLst>
              <a:path w="8976217" h="7263922">
                <a:moveTo>
                  <a:pt x="8976217" y="0"/>
                </a:moveTo>
                <a:cubicBezTo>
                  <a:pt x="5262078" y="2736822"/>
                  <a:pt x="1547940" y="5473644"/>
                  <a:pt x="364983" y="6505750"/>
                </a:cubicBezTo>
                <a:cubicBezTo>
                  <a:pt x="-817974" y="7537857"/>
                  <a:pt x="1194213" y="7592941"/>
                  <a:pt x="1878473" y="6192639"/>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11620" name="Picture 17" descr="U:\sequin\public_html\SCULPTS\CHS_bronzes\SolarCircle\Geller_Photos\MilleniumMan_B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46175"/>
            <a:ext cx="526732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46388"/>
            <a:ext cx="2743200" cy="378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27916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body" idx="1"/>
          </p:nvPr>
        </p:nvSpPr>
        <p:spPr/>
        <p:txBody>
          <a:bodyPr/>
          <a:lstStyle/>
          <a:p>
            <a:endParaRPr lang="en-US" altLang="en-US" smtClean="0"/>
          </a:p>
        </p:txBody>
      </p:sp>
      <p:pic>
        <p:nvPicPr>
          <p:cNvPr id="123907" name="Picture 4" descr="IMG9314_itA_007 (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 y="257175"/>
            <a:ext cx="4225925"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5" descr="IMG9324_itA_005 (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57175"/>
            <a:ext cx="4225925"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46160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Brent Collins and David Lynn</a:t>
            </a:r>
          </a:p>
        </p:txBody>
      </p:sp>
      <p:pic>
        <p:nvPicPr>
          <p:cNvPr id="71683" name="Content Placeholder 3" descr="arch7hang.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19100" y="990600"/>
            <a:ext cx="8334375" cy="5562600"/>
          </a:xfr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ea typeface="ＭＳ Ｐゴシック" charset="0"/>
            </a:endParaRPr>
          </a:p>
        </p:txBody>
      </p:sp>
      <p:pic>
        <p:nvPicPr>
          <p:cNvPr id="126979" name="Picture 3" descr="DSC032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266700"/>
            <a:ext cx="8128000" cy="631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58770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314" name="Rectangle 2"/>
          <p:cNvSpPr>
            <a:spLocks noGrp="1" noChangeArrowheads="1"/>
          </p:cNvSpPr>
          <p:nvPr>
            <p:ph type="title"/>
          </p:nvPr>
        </p:nvSpPr>
        <p:spPr/>
        <p:txBody>
          <a:bodyPr/>
          <a:lstStyle/>
          <a:p>
            <a:pPr>
              <a:defRPr/>
            </a:pPr>
            <a:r>
              <a:rPr lang="ja-JP" altLang="en-US" smtClean="0"/>
              <a:t>“</a:t>
            </a:r>
            <a:r>
              <a:rPr lang="en-US" altLang="ja-JP" i="1" smtClean="0"/>
              <a:t>Millennium</a:t>
            </a:r>
            <a:r>
              <a:rPr lang="ja-JP" altLang="en-US" i="1" smtClean="0"/>
              <a:t>”</a:t>
            </a:r>
            <a:r>
              <a:rPr lang="en-US" altLang="ja-JP" i="1" smtClean="0"/>
              <a:t> Arch</a:t>
            </a:r>
            <a:r>
              <a:rPr lang="en-US" altLang="ja-JP" smtClean="0"/>
              <a:t>  by Night</a:t>
            </a:r>
            <a:endParaRPr lang="en-US" altLang="en-US" smtClean="0"/>
          </a:p>
        </p:txBody>
      </p:sp>
      <p:pic>
        <p:nvPicPr>
          <p:cNvPr id="73731" name="Picture 4" descr="SCt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76325"/>
            <a:ext cx="71247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ja-JP" altLang="en-US" smtClean="0">
                <a:ea typeface="ＭＳ Ｐゴシック" pitchFamily="34" charset="-128"/>
              </a:rPr>
              <a:t>“</a:t>
            </a:r>
            <a:r>
              <a:rPr lang="en-US" altLang="ja-JP" smtClean="0">
                <a:ea typeface="ＭＳ Ｐゴシック" pitchFamily="34" charset="-128"/>
              </a:rPr>
              <a:t>Evolving Trefoil</a:t>
            </a:r>
            <a:r>
              <a:rPr lang="ja-JP" altLang="en-US" smtClean="0">
                <a:ea typeface="ＭＳ Ｐゴシック" pitchFamily="34" charset="-128"/>
              </a:rPr>
              <a:t>”</a:t>
            </a:r>
            <a:endParaRPr lang="en-US" smtClean="0">
              <a:ea typeface="ＭＳ Ｐゴシック" pitchFamily="34" charset="-128"/>
            </a:endParaRPr>
          </a:p>
        </p:txBody>
      </p:sp>
      <p:sp>
        <p:nvSpPr>
          <p:cNvPr id="128003" name="Content Placeholder 2"/>
          <p:cNvSpPr>
            <a:spLocks noGrp="1"/>
          </p:cNvSpPr>
          <p:nvPr>
            <p:ph idx="1"/>
          </p:nvPr>
        </p:nvSpPr>
        <p:spPr>
          <a:xfrm>
            <a:off x="0" y="1219200"/>
            <a:ext cx="9144000" cy="838200"/>
          </a:xfrm>
        </p:spPr>
        <p:txBody>
          <a:bodyPr/>
          <a:lstStyle/>
          <a:p>
            <a:pPr algn="ctr">
              <a:buFont typeface="Monotype Sorts" charset="2"/>
              <a:buNone/>
            </a:pPr>
            <a:r>
              <a:rPr lang="en-US" altLang="en-US" sz="2400" dirty="0" smtClean="0"/>
              <a:t>New:  Let a saddle-tunnel chain follow an arbitrary space curve!</a:t>
            </a:r>
          </a:p>
        </p:txBody>
      </p:sp>
      <p:pic>
        <p:nvPicPr>
          <p:cNvPr id="128004" name="Picture 3" descr="torus_trefoi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81200"/>
            <a:ext cx="43116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4" descr="trefoil_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981200"/>
            <a:ext cx="363855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52967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An Evolution of Ideas and Forms</a:t>
            </a:r>
          </a:p>
        </p:txBody>
      </p:sp>
      <p:pic>
        <p:nvPicPr>
          <p:cNvPr id="129027" name="Picture 7" descr="sciam_scherkTow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450" y="1146175"/>
            <a:ext cx="14478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Content Placeholder 3" descr="ScherkTower2 (Larg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4050" y="1122363"/>
            <a:ext cx="1968500"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4" descr="Hyphexag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1938" y="1122363"/>
            <a:ext cx="1958975"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Picture 6" descr="solar_arch_concept.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68663" y="4038600"/>
            <a:ext cx="2762250" cy="275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1" name="Picture 4" descr="HeptoroidFerm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2500" y="4049713"/>
            <a:ext cx="1955800"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2" name="Content Placeholder 3" descr="EvolTref_final.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251575" y="4049713"/>
            <a:ext cx="2624138" cy="271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3" name="Picture 17" descr="BronzeMintrefoi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447800"/>
            <a:ext cx="2627313"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23533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Sculpture Generator #2</a:t>
            </a:r>
          </a:p>
        </p:txBody>
      </p:sp>
      <p:pic>
        <p:nvPicPr>
          <p:cNvPr id="130051" name="Content Placeholder 3" descr="tref1_design.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066800"/>
            <a:ext cx="8170863" cy="5638800"/>
          </a:xfrm>
        </p:spPr>
      </p:pic>
    </p:spTree>
    <p:extLst>
      <p:ext uri="{BB962C8B-B14F-4D97-AF65-F5344CB8AC3E}">
        <p14:creationId xmlns:p14="http://schemas.microsoft.com/office/powerpoint/2010/main" val="283885567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962400" cy="685800"/>
          </a:xfrm>
        </p:spPr>
        <p:txBody>
          <a:bodyPr/>
          <a:lstStyle/>
          <a:p>
            <a:pPr algn="l">
              <a:defRPr/>
            </a:pPr>
            <a:r>
              <a:rPr lang="en-US" smtClean="0">
                <a:ea typeface="ＭＳ Ｐゴシック" pitchFamily="34" charset="-128"/>
              </a:rPr>
              <a:t>First Maquette</a:t>
            </a:r>
          </a:p>
        </p:txBody>
      </p:sp>
      <p:pic>
        <p:nvPicPr>
          <p:cNvPr id="131075" name="Picture 3" descr="tref2_FD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41005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6" name="Content Placeholder 4" descr="tref2_FDMd.JPG"/>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3962400" y="1798638"/>
            <a:ext cx="5181600" cy="4602162"/>
          </a:xfrm>
        </p:spPr>
      </p:pic>
      <p:sp>
        <p:nvSpPr>
          <p:cNvPr id="131077" name="TextBox 5"/>
          <p:cNvSpPr txBox="1">
            <a:spLocks noChangeArrowheads="1"/>
          </p:cNvSpPr>
          <p:nvPr/>
        </p:nvSpPr>
        <p:spPr bwMode="auto">
          <a:xfrm>
            <a:off x="382588" y="5105400"/>
            <a:ext cx="32067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a:t>from FDM machine</a:t>
            </a:r>
          </a:p>
        </p:txBody>
      </p:sp>
      <p:sp>
        <p:nvSpPr>
          <p:cNvPr id="131078" name="TextBox 6"/>
          <p:cNvSpPr txBox="1">
            <a:spLocks noChangeArrowheads="1"/>
          </p:cNvSpPr>
          <p:nvPr/>
        </p:nvSpPr>
        <p:spPr bwMode="auto">
          <a:xfrm>
            <a:off x="6064250" y="838200"/>
            <a:ext cx="279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a:solidFill>
                  <a:srgbClr val="FF0000"/>
                </a:solidFill>
              </a:rPr>
              <a:t>some bad spots!</a:t>
            </a:r>
          </a:p>
        </p:txBody>
      </p:sp>
      <p:cxnSp>
        <p:nvCxnSpPr>
          <p:cNvPr id="131079" name="Straight Arrow Connector 8"/>
          <p:cNvCxnSpPr>
            <a:cxnSpLocks noChangeShapeType="1"/>
          </p:cNvCxnSpPr>
          <p:nvPr/>
        </p:nvCxnSpPr>
        <p:spPr bwMode="auto">
          <a:xfrm rot="5400000">
            <a:off x="6972300" y="1638300"/>
            <a:ext cx="1219200" cy="685800"/>
          </a:xfrm>
          <a:prstGeom prst="straightConnector1">
            <a:avLst/>
          </a:prstGeom>
          <a:noFill/>
          <a:ln w="28575">
            <a:solidFill>
              <a:srgbClr val="FF0000"/>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7786216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Refined Maquette</a:t>
            </a:r>
          </a:p>
        </p:txBody>
      </p:sp>
      <p:pic>
        <p:nvPicPr>
          <p:cNvPr id="132099" name="Content Placeholder 3" descr="Tref22_FDMc.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990600"/>
            <a:ext cx="6743700" cy="5715000"/>
          </a:xfrm>
        </p:spPr>
      </p:pic>
    </p:spTree>
    <p:extLst>
      <p:ext uri="{BB962C8B-B14F-4D97-AF65-F5344CB8AC3E}">
        <p14:creationId xmlns:p14="http://schemas.microsoft.com/office/powerpoint/2010/main" val="396332883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Sealed-off Mold </a:t>
            </a:r>
            <a:r>
              <a:rPr lang="en-US" b="0" smtClean="0">
                <a:ea typeface="ＭＳ Ｐゴシック" pitchFamily="34" charset="-128"/>
              </a:rPr>
              <a:t>(Catalyzed Matrix Inside)</a:t>
            </a:r>
          </a:p>
        </p:txBody>
      </p:sp>
      <p:sp>
        <p:nvSpPr>
          <p:cNvPr id="143363" name="Content Placeholder 2"/>
          <p:cNvSpPr>
            <a:spLocks noGrp="1"/>
          </p:cNvSpPr>
          <p:nvPr>
            <p:ph idx="1"/>
          </p:nvPr>
        </p:nvSpPr>
        <p:spPr/>
        <p:txBody>
          <a:bodyPr/>
          <a:lstStyle/>
          <a:p>
            <a:endParaRPr lang="en-US" altLang="en-US" smtClean="0"/>
          </a:p>
        </p:txBody>
      </p:sp>
      <p:pic>
        <p:nvPicPr>
          <p:cNvPr id="143364" name="Picture 6" descr="Mold Suspended_c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19200"/>
            <a:ext cx="7439025" cy="547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15968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Fabricate 6 Identical Pieces</a:t>
            </a:r>
          </a:p>
        </p:txBody>
      </p:sp>
      <p:sp>
        <p:nvSpPr>
          <p:cNvPr id="144387" name="Content Placeholder 2"/>
          <p:cNvSpPr>
            <a:spLocks noGrp="1"/>
          </p:cNvSpPr>
          <p:nvPr>
            <p:ph idx="1"/>
          </p:nvPr>
        </p:nvSpPr>
        <p:spPr>
          <a:xfrm>
            <a:off x="1219200" y="2819400"/>
            <a:ext cx="6705600" cy="1143000"/>
          </a:xfrm>
          <a:solidFill>
            <a:srgbClr val="7030A0"/>
          </a:solidFill>
          <a:ln>
            <a:solidFill>
              <a:srgbClr val="7030A0"/>
            </a:solidFill>
            <a:miter lim="800000"/>
            <a:headEnd/>
            <a:tailEnd/>
          </a:ln>
        </p:spPr>
        <p:txBody>
          <a:bodyPr/>
          <a:lstStyle/>
          <a:p>
            <a:r>
              <a:rPr lang="en-US" altLang="en-US" smtClean="0"/>
              <a:t>6 identical pieces had to be fabricated </a:t>
            </a:r>
            <a:br>
              <a:rPr lang="en-US" altLang="en-US" smtClean="0"/>
            </a:br>
            <a:r>
              <a:rPr lang="en-US" altLang="en-US" smtClean="0"/>
              <a:t>in this labor-intensive way!</a:t>
            </a:r>
          </a:p>
        </p:txBody>
      </p:sp>
    </p:spTree>
    <p:extLst>
      <p:ext uri="{BB962C8B-B14F-4D97-AF65-F5344CB8AC3E}">
        <p14:creationId xmlns:p14="http://schemas.microsoft.com/office/powerpoint/2010/main" val="77751217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ea typeface="ＭＳ Ｐゴシック" pitchFamily="34" charset="-128"/>
              </a:rPr>
              <a:t>Tentative Assembly of Three Units</a:t>
            </a:r>
          </a:p>
        </p:txBody>
      </p:sp>
      <p:pic>
        <p:nvPicPr>
          <p:cNvPr id="14541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0" y="990600"/>
            <a:ext cx="7620000" cy="5715000"/>
          </a:xfrm>
        </p:spPr>
      </p:pic>
    </p:spTree>
    <p:extLst>
      <p:ext uri="{BB962C8B-B14F-4D97-AF65-F5344CB8AC3E}">
        <p14:creationId xmlns:p14="http://schemas.microsoft.com/office/powerpoint/2010/main" val="340506784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lstStyle/>
          <a:p>
            <a:pPr>
              <a:defRPr/>
            </a:pPr>
            <a:r>
              <a:rPr lang="en-US" altLang="en-US" dirty="0"/>
              <a:t>Evolving </a:t>
            </a:r>
            <a:r>
              <a:rPr lang="en-US" altLang="en-US" dirty="0" smtClean="0"/>
              <a:t>Trefoil  </a:t>
            </a:r>
            <a:r>
              <a:rPr lang="en-US" altLang="en-US" sz="2800" dirty="0" smtClean="0"/>
              <a:t>(polyester </a:t>
            </a:r>
            <a:r>
              <a:rPr lang="en-US" altLang="en-US" sz="2800" dirty="0"/>
              <a:t>resin, 2013)</a:t>
            </a:r>
            <a:endParaRPr lang="en-US" sz="2800" dirty="0">
              <a:ea typeface="ＭＳ Ｐゴシック" charset="0"/>
            </a:endParaRPr>
          </a:p>
        </p:txBody>
      </p:sp>
      <p:pic>
        <p:nvPicPr>
          <p:cNvPr id="7577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0" y="914400"/>
            <a:ext cx="7620000" cy="5705475"/>
          </a:xfr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990600"/>
          </a:xfrm>
        </p:spPr>
        <p:txBody>
          <a:bodyPr/>
          <a:lstStyle/>
          <a:p>
            <a:pPr>
              <a:defRPr/>
            </a:pPr>
            <a:r>
              <a:rPr lang="en-US" altLang="en-US" sz="4800" dirty="0" smtClean="0"/>
              <a:t>ART  </a:t>
            </a:r>
            <a:r>
              <a:rPr lang="en-US" altLang="en-US" sz="4800" dirty="0" smtClean="0">
                <a:sym typeface="Wingdings" panose="05000000000000000000" pitchFamily="2" charset="2"/>
              </a:rPr>
              <a:t>  MATH</a:t>
            </a:r>
            <a:endParaRPr lang="en-US" altLang="en-US" sz="4800" dirty="0" smtClean="0"/>
          </a:p>
        </p:txBody>
      </p:sp>
      <p:sp>
        <p:nvSpPr>
          <p:cNvPr id="80899" name="TextBox 2"/>
          <p:cNvSpPr txBox="1">
            <a:spLocks noChangeArrowheads="1"/>
          </p:cNvSpPr>
          <p:nvPr/>
        </p:nvSpPr>
        <p:spPr bwMode="auto">
          <a:xfrm>
            <a:off x="76200" y="1792288"/>
            <a:ext cx="4114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a:t>Inspiring Sculptures</a:t>
            </a:r>
            <a:br>
              <a:rPr lang="en-US" altLang="en-US" b="0"/>
            </a:br>
            <a:r>
              <a:rPr lang="en-US" altLang="en-US" b="0"/>
              <a:t>by Brent Collins</a:t>
            </a:r>
          </a:p>
        </p:txBody>
      </p:sp>
      <p:sp>
        <p:nvSpPr>
          <p:cNvPr id="80900" name="TextBox 3"/>
          <p:cNvSpPr txBox="1">
            <a:spLocks noChangeArrowheads="1"/>
          </p:cNvSpPr>
          <p:nvPr/>
        </p:nvSpPr>
        <p:spPr bwMode="auto">
          <a:xfrm>
            <a:off x="4614863" y="1789113"/>
            <a:ext cx="43767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a:t>Procedural Capture in </a:t>
            </a:r>
            <a:br>
              <a:rPr lang="en-US" altLang="en-US" b="0"/>
            </a:br>
            <a:r>
              <a:rPr lang="en-US" altLang="en-US" b="0"/>
              <a:t>Sculpture Generator</a:t>
            </a:r>
          </a:p>
        </p:txBody>
      </p:sp>
      <p:sp>
        <p:nvSpPr>
          <p:cNvPr id="3" name="TextBox 2"/>
          <p:cNvSpPr txBox="1"/>
          <p:nvPr/>
        </p:nvSpPr>
        <p:spPr>
          <a:xfrm>
            <a:off x="1809162" y="3048000"/>
            <a:ext cx="6877638" cy="2800767"/>
          </a:xfrm>
          <a:prstGeom prst="rect">
            <a:avLst/>
          </a:prstGeom>
          <a:noFill/>
        </p:spPr>
        <p:txBody>
          <a:bodyPr wrap="square" rtlCol="0">
            <a:spAutoFit/>
          </a:bodyPr>
          <a:lstStyle/>
          <a:p>
            <a:r>
              <a:rPr lang="en-US" dirty="0" smtClean="0">
                <a:solidFill>
                  <a:srgbClr val="FFFF00"/>
                </a:solidFill>
              </a:rPr>
              <a:t>Parameters in the program:</a:t>
            </a:r>
          </a:p>
          <a:p>
            <a:endParaRPr lang="en-US" dirty="0">
              <a:solidFill>
                <a:srgbClr val="FFFF00"/>
              </a:solidFill>
            </a:endParaRPr>
          </a:p>
          <a:p>
            <a:pPr lvl="1"/>
            <a:r>
              <a:rPr lang="en-US" altLang="en-US" sz="2400" dirty="0" smtClean="0">
                <a:solidFill>
                  <a:srgbClr val="FFFF00"/>
                </a:solidFill>
              </a:rPr>
              <a:t>may </a:t>
            </a:r>
            <a:r>
              <a:rPr lang="en-US" altLang="en-US" sz="2400" dirty="0">
                <a:solidFill>
                  <a:srgbClr val="FFFF00"/>
                </a:solidFill>
              </a:rPr>
              <a:t>be fine tuned to obtain a </a:t>
            </a:r>
            <a:r>
              <a:rPr lang="en-US" altLang="en-US" sz="2400" dirty="0" smtClean="0">
                <a:solidFill>
                  <a:srgbClr val="FFFF00"/>
                </a:solidFill>
              </a:rPr>
              <a:t/>
            </a:r>
            <a:br>
              <a:rPr lang="en-US" altLang="en-US" sz="2400" dirty="0" smtClean="0">
                <a:solidFill>
                  <a:srgbClr val="FFFF00"/>
                </a:solidFill>
              </a:rPr>
            </a:br>
            <a:r>
              <a:rPr lang="en-US" altLang="en-US" sz="2400" dirty="0" smtClean="0">
                <a:solidFill>
                  <a:srgbClr val="FFFF00"/>
                </a:solidFill>
              </a:rPr>
              <a:t>close </a:t>
            </a:r>
            <a:r>
              <a:rPr lang="en-US" altLang="en-US" sz="2400" dirty="0">
                <a:solidFill>
                  <a:srgbClr val="FFFF00"/>
                </a:solidFill>
              </a:rPr>
              <a:t>replica of the </a:t>
            </a:r>
            <a:r>
              <a:rPr lang="en-US" altLang="en-US" sz="2400" dirty="0" smtClean="0">
                <a:solidFill>
                  <a:srgbClr val="FFFF00"/>
                </a:solidFill>
              </a:rPr>
              <a:t>original,</a:t>
            </a:r>
          </a:p>
          <a:p>
            <a:pPr lvl="1"/>
            <a:endParaRPr lang="en-US" sz="2400" dirty="0">
              <a:solidFill>
                <a:srgbClr val="FFFF00"/>
              </a:solidFill>
            </a:endParaRPr>
          </a:p>
          <a:p>
            <a:pPr lvl="1"/>
            <a:r>
              <a:rPr lang="en-US" sz="2400" dirty="0">
                <a:solidFill>
                  <a:srgbClr val="FFFF00"/>
                </a:solidFill>
              </a:rPr>
              <a:t>o</a:t>
            </a:r>
            <a:r>
              <a:rPr lang="en-US" sz="2400" dirty="0" smtClean="0">
                <a:solidFill>
                  <a:srgbClr val="FFFF00"/>
                </a:solidFill>
              </a:rPr>
              <a:t>r </a:t>
            </a:r>
            <a:r>
              <a:rPr lang="en-US" altLang="en-US" sz="2400" dirty="0" smtClean="0">
                <a:solidFill>
                  <a:srgbClr val="FFFF00"/>
                </a:solidFill>
              </a:rPr>
              <a:t>may </a:t>
            </a:r>
            <a:r>
              <a:rPr lang="en-US" altLang="en-US" sz="2400" dirty="0">
                <a:solidFill>
                  <a:srgbClr val="FFFF00"/>
                </a:solidFill>
              </a:rPr>
              <a:t>be set quite differently </a:t>
            </a:r>
            <a:r>
              <a:rPr lang="en-US" altLang="en-US" sz="2400" dirty="0" smtClean="0">
                <a:solidFill>
                  <a:srgbClr val="FFFF00"/>
                </a:solidFill>
              </a:rPr>
              <a:t/>
            </a:r>
            <a:br>
              <a:rPr lang="en-US" altLang="en-US" sz="2400" dirty="0" smtClean="0">
                <a:solidFill>
                  <a:srgbClr val="FFFF00"/>
                </a:solidFill>
              </a:rPr>
            </a:br>
            <a:r>
              <a:rPr lang="en-US" altLang="en-US" sz="2400" dirty="0" smtClean="0">
                <a:solidFill>
                  <a:srgbClr val="FFFF00"/>
                </a:solidFill>
              </a:rPr>
              <a:t>producing new </a:t>
            </a:r>
            <a:r>
              <a:rPr lang="en-US" altLang="en-US" sz="2400" dirty="0">
                <a:solidFill>
                  <a:srgbClr val="FFFF00"/>
                </a:solidFill>
              </a:rPr>
              <a:t>sculptures </a:t>
            </a:r>
            <a:r>
              <a:rPr lang="en-US" altLang="en-US" sz="2400" dirty="0" smtClean="0">
                <a:solidFill>
                  <a:srgbClr val="FFFF00"/>
                </a:solidFill>
              </a:rPr>
              <a:t>in the same family.</a:t>
            </a:r>
            <a:endParaRPr lang="en-US" sz="2400" dirty="0">
              <a:solidFill>
                <a:srgbClr val="FFFF00"/>
              </a:solidFill>
            </a:endParaRPr>
          </a:p>
        </p:txBody>
      </p:sp>
    </p:spTree>
    <p:extLst>
      <p:ext uri="{BB962C8B-B14F-4D97-AF65-F5344CB8AC3E}">
        <p14:creationId xmlns:p14="http://schemas.microsoft.com/office/powerpoint/2010/main" val="341011762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1066800"/>
          </a:xfrm>
        </p:spPr>
        <p:txBody>
          <a:bodyPr/>
          <a:lstStyle/>
          <a:p>
            <a:pPr>
              <a:defRPr/>
            </a:pPr>
            <a:r>
              <a:rPr lang="en-US" altLang="en-US" sz="4800" dirty="0" smtClean="0">
                <a:sym typeface="Wingdings" panose="05000000000000000000" pitchFamily="2" charset="2"/>
              </a:rPr>
              <a:t>MATH</a:t>
            </a:r>
            <a:r>
              <a:rPr lang="en-US" altLang="en-US" sz="4800" dirty="0" smtClean="0"/>
              <a:t>  </a:t>
            </a:r>
            <a:r>
              <a:rPr lang="en-US" altLang="en-US" sz="4800" dirty="0" smtClean="0">
                <a:sym typeface="Wingdings" panose="05000000000000000000" pitchFamily="2" charset="2"/>
              </a:rPr>
              <a:t>  </a:t>
            </a:r>
            <a:r>
              <a:rPr lang="en-US" altLang="en-US" sz="4800" dirty="0" smtClean="0"/>
              <a:t>ART</a:t>
            </a:r>
          </a:p>
        </p:txBody>
      </p:sp>
      <p:sp>
        <p:nvSpPr>
          <p:cNvPr id="80899" name="TextBox 2"/>
          <p:cNvSpPr txBox="1">
            <a:spLocks noChangeArrowheads="1"/>
          </p:cNvSpPr>
          <p:nvPr/>
        </p:nvSpPr>
        <p:spPr bwMode="auto">
          <a:xfrm>
            <a:off x="228600" y="2286000"/>
            <a:ext cx="44428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dirty="0" smtClean="0"/>
              <a:t>A mathematical concept</a:t>
            </a:r>
            <a:br>
              <a:rPr lang="en-US" altLang="en-US" sz="2400" b="0" dirty="0" smtClean="0"/>
            </a:br>
            <a:r>
              <a:rPr lang="en-US" altLang="en-US" sz="2400" b="0" dirty="0" smtClean="0"/>
              <a:t>that needs to be explained</a:t>
            </a:r>
            <a:endParaRPr lang="en-US" altLang="en-US" sz="2400" b="0" dirty="0"/>
          </a:p>
        </p:txBody>
      </p:sp>
      <p:sp>
        <p:nvSpPr>
          <p:cNvPr id="5" name="TextBox 2"/>
          <p:cNvSpPr txBox="1">
            <a:spLocks noChangeArrowheads="1"/>
          </p:cNvSpPr>
          <p:nvPr/>
        </p:nvSpPr>
        <p:spPr bwMode="auto">
          <a:xfrm>
            <a:off x="4572000" y="2285999"/>
            <a:ext cx="44428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dirty="0" smtClean="0"/>
              <a:t>A visualization model</a:t>
            </a:r>
            <a:br>
              <a:rPr lang="en-US" altLang="en-US" sz="2400" b="0" dirty="0" smtClean="0"/>
            </a:br>
            <a:r>
              <a:rPr lang="en-US" altLang="en-US" sz="2400" b="0" dirty="0" smtClean="0"/>
              <a:t>that is aesthetically pleasing</a:t>
            </a:r>
            <a:endParaRPr lang="en-US" altLang="en-US" sz="2400" b="0"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Rectangle 2"/>
          <p:cNvSpPr>
            <a:spLocks noGrp="1" noChangeArrowheads="1"/>
          </p:cNvSpPr>
          <p:nvPr>
            <p:ph type="title"/>
          </p:nvPr>
        </p:nvSpPr>
        <p:spPr>
          <a:xfrm>
            <a:off x="685800" y="0"/>
            <a:ext cx="7772400" cy="990600"/>
          </a:xfrm>
        </p:spPr>
        <p:txBody>
          <a:bodyPr/>
          <a:lstStyle/>
          <a:p>
            <a:r>
              <a:rPr lang="en-US" altLang="en-US" dirty="0"/>
              <a:t>The 2D Hilbert Curve  (1891)</a:t>
            </a:r>
          </a:p>
        </p:txBody>
      </p:sp>
      <p:pic>
        <p:nvPicPr>
          <p:cNvPr id="1057795" name="Picture 3" descr="Q:\sequin\WORK_\PUB\Pub_06\SIGGRAPH_Hilbert\Hilbert_curv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2" y="1504950"/>
            <a:ext cx="6907213" cy="4470400"/>
          </a:xfrm>
          <a:prstGeom prst="rect">
            <a:avLst/>
          </a:prstGeom>
          <a:noFill/>
          <a:extLst>
            <a:ext uri="{909E8E84-426E-40dd-AFC4-6F175D3DCCD1}">
              <a14:hiddenFill xmlns:a14="http://schemas.microsoft.com/office/drawing/2010/main">
                <a:solidFill>
                  <a:srgbClr val="FFFFFF"/>
                </a:solidFill>
              </a14:hiddenFill>
            </a:ext>
          </a:extLst>
        </p:spPr>
      </p:pic>
      <p:sp>
        <p:nvSpPr>
          <p:cNvPr id="1057796" name="Rectangle 4"/>
          <p:cNvSpPr>
            <a:spLocks noGrp="1" noChangeArrowheads="1"/>
          </p:cNvSpPr>
          <p:nvPr>
            <p:ph type="body" idx="1"/>
          </p:nvPr>
        </p:nvSpPr>
        <p:spPr>
          <a:xfrm>
            <a:off x="609600" y="835643"/>
            <a:ext cx="7848600" cy="571500"/>
          </a:xfrm>
        </p:spPr>
        <p:txBody>
          <a:bodyPr/>
          <a:lstStyle/>
          <a:p>
            <a:pPr algn="ctr">
              <a:buFont typeface="Monotype Sorts" charset="2"/>
              <a:buNone/>
            </a:pPr>
            <a:r>
              <a:rPr lang="en-US" altLang="en-US" dirty="0">
                <a:solidFill>
                  <a:schemeClr val="accent2"/>
                </a:solidFill>
              </a:rPr>
              <a:t>A plane-filling </a:t>
            </a:r>
            <a:r>
              <a:rPr lang="en-US" altLang="en-US" dirty="0" err="1">
                <a:solidFill>
                  <a:schemeClr val="accent2"/>
                </a:solidFill>
              </a:rPr>
              <a:t>Peano</a:t>
            </a:r>
            <a:r>
              <a:rPr lang="en-US" altLang="en-US" dirty="0">
                <a:solidFill>
                  <a:schemeClr val="accent2"/>
                </a:solidFill>
              </a:rPr>
              <a:t> curve</a:t>
            </a:r>
          </a:p>
        </p:txBody>
      </p:sp>
      <p:sp>
        <p:nvSpPr>
          <p:cNvPr id="1057797" name="Text Box 5"/>
          <p:cNvSpPr txBox="1">
            <a:spLocks noChangeArrowheads="1"/>
          </p:cNvSpPr>
          <p:nvPr/>
        </p:nvSpPr>
        <p:spPr bwMode="auto">
          <a:xfrm>
            <a:off x="2832100" y="6015038"/>
            <a:ext cx="3475038" cy="5794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b="1">
                <a:solidFill>
                  <a:schemeClr val="accent2"/>
                </a:solidFill>
              </a:rPr>
              <a:t>Do  This  In  3 D !</a:t>
            </a:r>
          </a:p>
        </p:txBody>
      </p:sp>
    </p:spTree>
    <p:extLst>
      <p:ext uri="{BB962C8B-B14F-4D97-AF65-F5344CB8AC3E}">
        <p14:creationId xmlns:p14="http://schemas.microsoft.com/office/powerpoint/2010/main" val="104055240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730" name="Rectangle 2"/>
          <p:cNvSpPr>
            <a:spLocks noChangeArrowheads="1"/>
          </p:cNvSpPr>
          <p:nvPr/>
        </p:nvSpPr>
        <p:spPr bwMode="auto">
          <a:xfrm>
            <a:off x="528638" y="1009650"/>
            <a:ext cx="8086725" cy="5524500"/>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7731" name="Rectangle 3"/>
          <p:cNvSpPr>
            <a:spLocks noGrp="1" noChangeArrowheads="1"/>
          </p:cNvSpPr>
          <p:nvPr>
            <p:ph type="title"/>
          </p:nvPr>
        </p:nvSpPr>
        <p:spPr>
          <a:xfrm>
            <a:off x="685800" y="0"/>
            <a:ext cx="7772400" cy="990600"/>
          </a:xfrm>
        </p:spPr>
        <p:txBody>
          <a:bodyPr/>
          <a:lstStyle/>
          <a:p>
            <a:r>
              <a:rPr lang="en-US" altLang="en-US"/>
              <a:t>Construction of 3D Hilbert Curve</a:t>
            </a:r>
          </a:p>
        </p:txBody>
      </p:sp>
      <p:pic>
        <p:nvPicPr>
          <p:cNvPr id="1097732" name="Picture 4" descr="H:\sequin\TALK-FOILS\ART-talks\BRIDGES_99\hilbert3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375" y="1246188"/>
            <a:ext cx="7459663" cy="507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78460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Grp="1" noChangeArrowheads="1"/>
          </p:cNvSpPr>
          <p:nvPr>
            <p:ph type="title"/>
          </p:nvPr>
        </p:nvSpPr>
        <p:spPr/>
        <p:txBody>
          <a:bodyPr/>
          <a:lstStyle/>
          <a:p>
            <a:r>
              <a:rPr lang="en-US" altLang="en-US"/>
              <a:t>Construction of 3D Hilbert Curve</a:t>
            </a:r>
          </a:p>
        </p:txBody>
      </p:sp>
      <p:sp>
        <p:nvSpPr>
          <p:cNvPr id="1137667" name="Rectangle 3"/>
          <p:cNvSpPr>
            <a:spLocks noGrp="1" noChangeArrowheads="1"/>
          </p:cNvSpPr>
          <p:nvPr>
            <p:ph type="body" idx="1"/>
          </p:nvPr>
        </p:nvSpPr>
        <p:spPr>
          <a:xfrm>
            <a:off x="762000" y="5943600"/>
            <a:ext cx="7924800" cy="609600"/>
          </a:xfrm>
        </p:spPr>
        <p:txBody>
          <a:bodyPr/>
          <a:lstStyle/>
          <a:p>
            <a:r>
              <a:rPr lang="en-US" altLang="en-US" sz="2400" dirty="0"/>
              <a:t>Use this element  </a:t>
            </a:r>
            <a:r>
              <a:rPr lang="en-US" altLang="en-US" sz="2400" dirty="0">
                <a:solidFill>
                  <a:srgbClr val="D9ECFF"/>
                </a:solidFill>
              </a:rPr>
              <a:t>with proper orientation,</a:t>
            </a:r>
            <a:r>
              <a:rPr lang="en-US" altLang="en-US" sz="2400" dirty="0"/>
              <a:t> </a:t>
            </a:r>
            <a:r>
              <a:rPr lang="en-US" altLang="en-US" sz="2400" dirty="0">
                <a:solidFill>
                  <a:srgbClr val="A2A2A2"/>
                </a:solidFill>
              </a:rPr>
              <a:t>mirroring.</a:t>
            </a:r>
          </a:p>
        </p:txBody>
      </p:sp>
      <p:pic>
        <p:nvPicPr>
          <p:cNvPr id="1137668" name="Picture 4" descr="Q:\sequin\WORK_\PUB\PUB_99\Bridges_99\HHC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223419"/>
            <a:ext cx="2422525" cy="2592388"/>
          </a:xfrm>
          <a:prstGeom prst="rect">
            <a:avLst/>
          </a:prstGeom>
          <a:noFill/>
          <a:extLst>
            <a:ext uri="{909E8E84-426E-40dd-AFC4-6F175D3DCCD1}">
              <a14:hiddenFill xmlns:a14="http://schemas.microsoft.com/office/drawing/2010/main">
                <a:solidFill>
                  <a:srgbClr val="FFFFFF"/>
                </a:solidFill>
              </a14:hiddenFill>
            </a:ext>
          </a:extLst>
        </p:spPr>
      </p:pic>
      <p:pic>
        <p:nvPicPr>
          <p:cNvPr id="1137669" name="Picture 5" descr="Q:\sequin\WORK_\PUB\PUB_99\Bridges_99\H64.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194594"/>
            <a:ext cx="4492625" cy="462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53353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Grp="1" noChangeArrowheads="1"/>
          </p:cNvSpPr>
          <p:nvPr>
            <p:ph type="title"/>
          </p:nvPr>
        </p:nvSpPr>
        <p:spPr>
          <a:xfrm>
            <a:off x="0" y="257175"/>
            <a:ext cx="9144000" cy="685800"/>
          </a:xfrm>
        </p:spPr>
        <p:txBody>
          <a:bodyPr/>
          <a:lstStyle/>
          <a:p>
            <a:r>
              <a:rPr lang="en-US" altLang="en-US"/>
              <a:t>Typical Early Student Solution</a:t>
            </a:r>
          </a:p>
        </p:txBody>
      </p:sp>
      <p:sp>
        <p:nvSpPr>
          <p:cNvPr id="1140739" name="Rectangle 3"/>
          <p:cNvSpPr>
            <a:spLocks noGrp="1" noChangeArrowheads="1"/>
          </p:cNvSpPr>
          <p:nvPr>
            <p:ph type="body" idx="1"/>
          </p:nvPr>
        </p:nvSpPr>
        <p:spPr>
          <a:xfrm>
            <a:off x="5219700" y="1530350"/>
            <a:ext cx="3924300" cy="4337050"/>
          </a:xfrm>
        </p:spPr>
        <p:txBody>
          <a:bodyPr/>
          <a:lstStyle/>
          <a:p>
            <a:pPr>
              <a:buFont typeface="Monotype Sorts" charset="2"/>
              <a:buNone/>
            </a:pPr>
            <a:r>
              <a:rPr lang="en-US" altLang="en-US">
                <a:solidFill>
                  <a:srgbClr val="FBD859"/>
                </a:solidFill>
              </a:rPr>
              <a:t>Design Flaws:</a:t>
            </a:r>
            <a:r>
              <a:rPr lang="en-US" altLang="en-US">
                <a:solidFill>
                  <a:schemeClr val="hlink"/>
                </a:solidFill>
              </a:rPr>
              <a:t/>
            </a:r>
            <a:br>
              <a:rPr lang="en-US" altLang="en-US">
                <a:solidFill>
                  <a:schemeClr val="hlink"/>
                </a:solidFill>
              </a:rPr>
            </a:br>
            <a:endParaRPr lang="en-US" altLang="en-US">
              <a:solidFill>
                <a:schemeClr val="hlink"/>
              </a:solidFill>
            </a:endParaRPr>
          </a:p>
          <a:p>
            <a:r>
              <a:rPr lang="en-US" altLang="en-US" sz="2400"/>
              <a:t>2 collinear segments</a:t>
            </a:r>
            <a:br>
              <a:rPr lang="en-US" altLang="en-US" sz="2400"/>
            </a:br>
            <a:endParaRPr lang="en-US" altLang="en-US" sz="2400"/>
          </a:p>
          <a:p>
            <a:r>
              <a:rPr lang="en-US" altLang="en-US" sz="2400"/>
              <a:t>less than maximal symmetry</a:t>
            </a:r>
            <a:br>
              <a:rPr lang="en-US" altLang="en-US" sz="2400"/>
            </a:br>
            <a:endParaRPr lang="en-US" altLang="en-US" sz="2400"/>
          </a:p>
          <a:p>
            <a:r>
              <a:rPr lang="en-US" altLang="en-US" sz="2400"/>
              <a:t>4 coplanar segments</a:t>
            </a:r>
            <a:br>
              <a:rPr lang="en-US" altLang="en-US" sz="2400"/>
            </a:br>
            <a:endParaRPr lang="en-US" altLang="en-US" sz="2400"/>
          </a:p>
        </p:txBody>
      </p:sp>
      <p:sp>
        <p:nvSpPr>
          <p:cNvPr id="1140740" name="Text Box 4"/>
          <p:cNvSpPr txBox="1">
            <a:spLocks noChangeArrowheads="1"/>
          </p:cNvSpPr>
          <p:nvPr/>
        </p:nvSpPr>
        <p:spPr bwMode="auto">
          <a:xfrm>
            <a:off x="293688" y="5827713"/>
            <a:ext cx="5068887"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D. Garcia, and T. </a:t>
            </a:r>
            <a:r>
              <a:rPr lang="en-US" altLang="en-US" dirty="0" err="1"/>
              <a:t>Eladi</a:t>
            </a:r>
            <a:r>
              <a:rPr lang="en-US" altLang="en-US" dirty="0"/>
              <a:t> (1994)</a:t>
            </a:r>
          </a:p>
        </p:txBody>
      </p:sp>
      <p:pic>
        <p:nvPicPr>
          <p:cNvPr id="1140741" name="Picture 5" descr="Q:\sequin\WORK_\PUB\Pub_06\SIGGRAPH_Hilbert\hilbertGarc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1492250"/>
            <a:ext cx="4703763" cy="4095750"/>
          </a:xfrm>
          <a:prstGeom prst="rect">
            <a:avLst/>
          </a:prstGeom>
          <a:noFill/>
          <a:extLst>
            <a:ext uri="{909E8E84-426E-40dd-AFC4-6F175D3DCCD1}">
              <a14:hiddenFill xmlns:a14="http://schemas.microsoft.com/office/drawing/2010/main">
                <a:solidFill>
                  <a:srgbClr val="FFFFFF"/>
                </a:solidFill>
              </a14:hiddenFill>
            </a:ext>
          </a:extLst>
        </p:spPr>
      </p:pic>
      <p:sp>
        <p:nvSpPr>
          <p:cNvPr id="1140742" name="Line 6"/>
          <p:cNvSpPr>
            <a:spLocks noChangeShapeType="1"/>
          </p:cNvSpPr>
          <p:nvPr/>
        </p:nvSpPr>
        <p:spPr bwMode="auto">
          <a:xfrm flipH="1">
            <a:off x="4876800" y="2819400"/>
            <a:ext cx="533400" cy="152400"/>
          </a:xfrm>
          <a:prstGeom prst="line">
            <a:avLst/>
          </a:prstGeom>
          <a:noFill/>
          <a:ln w="76200">
            <a:solidFill>
              <a:srgbClr val="FBD859"/>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0743" name="Freeform 7"/>
          <p:cNvSpPr>
            <a:spLocks/>
          </p:cNvSpPr>
          <p:nvPr/>
        </p:nvSpPr>
        <p:spPr bwMode="auto">
          <a:xfrm>
            <a:off x="4495800" y="4495800"/>
            <a:ext cx="457200" cy="838200"/>
          </a:xfrm>
          <a:custGeom>
            <a:avLst/>
            <a:gdLst>
              <a:gd name="T0" fmla="*/ 0 w 288"/>
              <a:gd name="T1" fmla="*/ 240 h 528"/>
              <a:gd name="T2" fmla="*/ 0 w 288"/>
              <a:gd name="T3" fmla="*/ 528 h 528"/>
              <a:gd name="T4" fmla="*/ 288 w 288"/>
              <a:gd name="T5" fmla="*/ 528 h 528"/>
              <a:gd name="T6" fmla="*/ 288 w 288"/>
              <a:gd name="T7" fmla="*/ 0 h 528"/>
            </a:gdLst>
            <a:ahLst/>
            <a:cxnLst>
              <a:cxn ang="0">
                <a:pos x="T0" y="T1"/>
              </a:cxn>
              <a:cxn ang="0">
                <a:pos x="T2" y="T3"/>
              </a:cxn>
              <a:cxn ang="0">
                <a:pos x="T4" y="T5"/>
              </a:cxn>
              <a:cxn ang="0">
                <a:pos x="T6" y="T7"/>
              </a:cxn>
            </a:cxnLst>
            <a:rect l="0" t="0" r="r" b="b"/>
            <a:pathLst>
              <a:path w="288" h="528">
                <a:moveTo>
                  <a:pt x="0" y="240"/>
                </a:moveTo>
                <a:lnTo>
                  <a:pt x="0" y="528"/>
                </a:lnTo>
                <a:lnTo>
                  <a:pt x="288" y="528"/>
                </a:lnTo>
                <a:lnTo>
                  <a:pt x="288" y="0"/>
                </a:lnTo>
              </a:path>
            </a:pathLst>
          </a:custGeom>
          <a:noFill/>
          <a:ln w="76200" cap="flat" cmpd="sng">
            <a:solidFill>
              <a:srgbClr val="FBD859"/>
            </a:solidFill>
            <a:prstDash val="solid"/>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0744" name="Line 8"/>
          <p:cNvSpPr>
            <a:spLocks noChangeShapeType="1"/>
          </p:cNvSpPr>
          <p:nvPr/>
        </p:nvSpPr>
        <p:spPr bwMode="auto">
          <a:xfrm flipH="1" flipV="1">
            <a:off x="4953000" y="4953000"/>
            <a:ext cx="457200" cy="76200"/>
          </a:xfrm>
          <a:prstGeom prst="line">
            <a:avLst/>
          </a:prstGeom>
          <a:noFill/>
          <a:ln w="76200">
            <a:solidFill>
              <a:srgbClr val="FBD859"/>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6218704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754" name="Rectangle 2"/>
          <p:cNvSpPr>
            <a:spLocks noGrp="1" noChangeArrowheads="1"/>
          </p:cNvSpPr>
          <p:nvPr>
            <p:ph type="title"/>
          </p:nvPr>
        </p:nvSpPr>
        <p:spPr/>
        <p:txBody>
          <a:bodyPr/>
          <a:lstStyle/>
          <a:p>
            <a:r>
              <a:rPr lang="en-US" altLang="en-US"/>
              <a:t>Jane Yen: “</a:t>
            </a:r>
            <a:r>
              <a:rPr lang="en-US" altLang="en-US" i="1"/>
              <a:t>Hilbert Radiator Pipe</a:t>
            </a:r>
            <a:r>
              <a:rPr lang="en-US" altLang="en-US"/>
              <a:t>” </a:t>
            </a:r>
            <a:r>
              <a:rPr lang="en-US" altLang="en-US" sz="3200"/>
              <a:t>(2000)</a:t>
            </a:r>
          </a:p>
        </p:txBody>
      </p:sp>
      <p:pic>
        <p:nvPicPr>
          <p:cNvPr id="1098755" name="Picture 3" descr="S:\j-yen\sculpt\images\hilbertColor\hilbertc_tran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068388"/>
            <a:ext cx="5638800" cy="5638800"/>
          </a:xfrm>
          <a:prstGeom prst="rect">
            <a:avLst/>
          </a:prstGeom>
          <a:noFill/>
          <a:extLst>
            <a:ext uri="{909E8E84-426E-40dd-AFC4-6F175D3DCCD1}">
              <a14:hiddenFill xmlns:a14="http://schemas.microsoft.com/office/drawing/2010/main">
                <a:solidFill>
                  <a:srgbClr val="FFFFFF"/>
                </a:solidFill>
              </a14:hiddenFill>
            </a:ext>
          </a:extLst>
        </p:spPr>
      </p:pic>
      <p:sp>
        <p:nvSpPr>
          <p:cNvPr id="1098756" name="Rectangle 4"/>
          <p:cNvSpPr>
            <a:spLocks noGrp="1" noChangeArrowheads="1"/>
          </p:cNvSpPr>
          <p:nvPr>
            <p:ph type="body" idx="1"/>
          </p:nvPr>
        </p:nvSpPr>
        <p:spPr>
          <a:xfrm>
            <a:off x="5543550" y="1530350"/>
            <a:ext cx="3600450" cy="4810125"/>
          </a:xfrm>
          <a:noFill/>
          <a:ln/>
        </p:spPr>
        <p:txBody>
          <a:bodyPr/>
          <a:lstStyle/>
          <a:p>
            <a:pPr>
              <a:buFont typeface="Monotype Sorts" charset="2"/>
              <a:buNone/>
            </a:pPr>
            <a:r>
              <a:rPr lang="en-US" altLang="en-US">
                <a:solidFill>
                  <a:schemeClr val="hlink"/>
                </a:solidFill>
              </a:rPr>
              <a:t>Flaws</a:t>
            </a:r>
            <a:br>
              <a:rPr lang="en-US" altLang="en-US">
                <a:solidFill>
                  <a:schemeClr val="hlink"/>
                </a:solidFill>
              </a:rPr>
            </a:br>
            <a:r>
              <a:rPr lang="en-US" altLang="en-US" sz="2400">
                <a:solidFill>
                  <a:schemeClr val="hlink"/>
                </a:solidFill>
              </a:rPr>
              <a:t>( from a sculptor’s    </a:t>
            </a:r>
            <a:r>
              <a:rPr lang="en-US" altLang="en-US" sz="2400">
                <a:solidFill>
                  <a:schemeClr val="bg1"/>
                </a:solidFill>
              </a:rPr>
              <a:t>.</a:t>
            </a:r>
            <a:r>
              <a:rPr lang="en-US" altLang="en-US" sz="2400">
                <a:solidFill>
                  <a:schemeClr val="hlink"/>
                </a:solidFill>
              </a:rPr>
              <a:t>       point of view ):</a:t>
            </a:r>
            <a:br>
              <a:rPr lang="en-US" altLang="en-US" sz="2400">
                <a:solidFill>
                  <a:schemeClr val="hlink"/>
                </a:solidFill>
              </a:rPr>
            </a:br>
            <a:endParaRPr lang="en-US" altLang="en-US" sz="2400">
              <a:solidFill>
                <a:schemeClr val="hlink"/>
              </a:solidFill>
            </a:endParaRPr>
          </a:p>
          <a:p>
            <a:r>
              <a:rPr lang="en-US" altLang="en-US" sz="2400"/>
              <a:t>4 coplanar segments</a:t>
            </a:r>
            <a:br>
              <a:rPr lang="en-US" altLang="en-US" sz="2400"/>
            </a:br>
            <a:endParaRPr lang="en-US" altLang="en-US" sz="2400"/>
          </a:p>
          <a:p>
            <a:r>
              <a:rPr lang="en-US" altLang="en-US" sz="2400"/>
              <a:t>Not a closed loop</a:t>
            </a:r>
            <a:br>
              <a:rPr lang="en-US" altLang="en-US" sz="2400"/>
            </a:br>
            <a:endParaRPr lang="en-US" altLang="en-US" sz="2400"/>
          </a:p>
          <a:p>
            <a:r>
              <a:rPr lang="en-US" altLang="en-US" sz="2400"/>
              <a:t>Broken symmetry</a:t>
            </a:r>
          </a:p>
        </p:txBody>
      </p:sp>
      <p:sp>
        <p:nvSpPr>
          <p:cNvPr id="1098757" name="Line 5"/>
          <p:cNvSpPr>
            <a:spLocks noChangeShapeType="1"/>
          </p:cNvSpPr>
          <p:nvPr/>
        </p:nvSpPr>
        <p:spPr bwMode="auto">
          <a:xfrm>
            <a:off x="5514975" y="2960688"/>
            <a:ext cx="0" cy="1176337"/>
          </a:xfrm>
          <a:prstGeom prst="line">
            <a:avLst/>
          </a:prstGeom>
          <a:noFill/>
          <a:ln w="38100">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2765705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p:txBody>
          <a:bodyPr/>
          <a:lstStyle/>
          <a:p>
            <a:r>
              <a:rPr lang="en-US" altLang="en-US"/>
              <a:t>Design Choices:  3D Hilbert Curve</a:t>
            </a:r>
          </a:p>
        </p:txBody>
      </p:sp>
      <p:sp>
        <p:nvSpPr>
          <p:cNvPr id="1138691" name="Rectangle 3"/>
          <p:cNvSpPr>
            <a:spLocks noGrp="1" noChangeArrowheads="1"/>
          </p:cNvSpPr>
          <p:nvPr>
            <p:ph type="body" idx="1"/>
          </p:nvPr>
        </p:nvSpPr>
        <p:spPr>
          <a:xfrm>
            <a:off x="790575" y="1295400"/>
            <a:ext cx="8229600" cy="5105400"/>
          </a:xfrm>
        </p:spPr>
        <p:txBody>
          <a:bodyPr/>
          <a:lstStyle/>
          <a:p>
            <a:pPr>
              <a:buFont typeface="Monotype Sorts" charset="2"/>
              <a:buNone/>
            </a:pPr>
            <a:r>
              <a:rPr lang="en-US" altLang="en-US">
                <a:solidFill>
                  <a:schemeClr val="hlink"/>
                </a:solidFill>
              </a:rPr>
              <a:t>What are the things one might optimize ?</a:t>
            </a:r>
          </a:p>
          <a:p>
            <a:r>
              <a:rPr lang="en-US" altLang="en-US" sz="2400"/>
              <a:t>Maximal symmetry</a:t>
            </a:r>
          </a:p>
          <a:p>
            <a:r>
              <a:rPr lang="en-US" altLang="en-US" sz="2400"/>
              <a:t>Overall closed loop</a:t>
            </a:r>
          </a:p>
          <a:p>
            <a:r>
              <a:rPr lang="en-US" altLang="en-US" sz="2400"/>
              <a:t>No consecutive collinear segments</a:t>
            </a:r>
          </a:p>
          <a:p>
            <a:r>
              <a:rPr lang="en-US" altLang="en-US" sz="2400"/>
              <a:t>No (3 or 4 ?) coplanar segment sequence</a:t>
            </a:r>
          </a:p>
          <a:p>
            <a:r>
              <a:rPr lang="en-US" altLang="en-US" sz="2400">
                <a:solidFill>
                  <a:schemeClr val="hlink"/>
                </a:solidFill>
              </a:rPr>
              <a:t>others ... ?</a:t>
            </a:r>
            <a:br>
              <a:rPr lang="en-US" altLang="en-US" sz="2400">
                <a:solidFill>
                  <a:schemeClr val="hlink"/>
                </a:solidFill>
              </a:rPr>
            </a:br>
            <a:endParaRPr lang="en-US" altLang="en-US" sz="2400">
              <a:solidFill>
                <a:schemeClr val="hlink"/>
              </a:solidFill>
            </a:endParaRPr>
          </a:p>
          <a:p>
            <a:pPr>
              <a:buFont typeface="Monotype Sorts" charset="2"/>
              <a:buNone/>
            </a:pPr>
            <a:r>
              <a:rPr lang="en-US" altLang="en-US">
                <a:solidFill>
                  <a:schemeClr val="accent2"/>
                </a:solidFill>
                <a:sym typeface="Wingdings" panose="05000000000000000000" pitchFamily="2" charset="2"/>
              </a:rPr>
              <a:t>  </a:t>
            </a:r>
            <a:r>
              <a:rPr lang="en-US" altLang="en-US">
                <a:solidFill>
                  <a:schemeClr val="accent2"/>
                </a:solidFill>
              </a:rPr>
              <a:t>More than one acceptable solution !</a:t>
            </a:r>
          </a:p>
        </p:txBody>
      </p:sp>
    </p:spTree>
    <p:extLst>
      <p:ext uri="{BB962C8B-B14F-4D97-AF65-F5344CB8AC3E}">
        <p14:creationId xmlns:p14="http://schemas.microsoft.com/office/powerpoint/2010/main" val="182381511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p:cNvSpPr>
            <a:spLocks noGrp="1" noChangeArrowheads="1"/>
          </p:cNvSpPr>
          <p:nvPr>
            <p:ph type="title"/>
          </p:nvPr>
        </p:nvSpPr>
        <p:spPr/>
        <p:txBody>
          <a:bodyPr/>
          <a:lstStyle/>
          <a:p>
            <a:r>
              <a:rPr lang="en-US" altLang="en-US"/>
              <a:t>Basic Element, Lowest Level</a:t>
            </a:r>
          </a:p>
        </p:txBody>
      </p:sp>
      <p:sp>
        <p:nvSpPr>
          <p:cNvPr id="1152003" name="Rectangle 3"/>
          <p:cNvSpPr>
            <a:spLocks noGrp="1" noChangeArrowheads="1"/>
          </p:cNvSpPr>
          <p:nvPr>
            <p:ph type="body" idx="1"/>
          </p:nvPr>
        </p:nvSpPr>
        <p:spPr>
          <a:xfrm>
            <a:off x="533400" y="5257800"/>
            <a:ext cx="7696200" cy="542925"/>
          </a:xfrm>
        </p:spPr>
        <p:txBody>
          <a:bodyPr/>
          <a:lstStyle/>
          <a:p>
            <a:pPr algn="ctr"/>
            <a:r>
              <a:rPr lang="en-US" altLang="en-US" dirty="0" smtClean="0"/>
              <a:t> not this   </a:t>
            </a:r>
            <a:r>
              <a:rPr lang="en-US" altLang="en-US" dirty="0"/>
              <a:t>– </a:t>
            </a:r>
            <a:r>
              <a:rPr lang="en-US" altLang="en-US" dirty="0" smtClean="0"/>
              <a:t>  but this !</a:t>
            </a:r>
            <a:endParaRPr lang="en-US" altLang="en-US" dirty="0"/>
          </a:p>
        </p:txBody>
      </p:sp>
      <p:pic>
        <p:nvPicPr>
          <p:cNvPr id="1152004" name="Picture 4" descr="Q:\sequin\WORK_\PUB\Pub_06\SIGGRAPH_Hilbert\NewHib8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371600"/>
            <a:ext cx="3479800" cy="3678238"/>
          </a:xfrm>
          <a:prstGeom prst="rect">
            <a:avLst/>
          </a:prstGeom>
          <a:noFill/>
          <a:extLst>
            <a:ext uri="{909E8E84-426E-40dd-AFC4-6F175D3DCCD1}">
              <a14:hiddenFill xmlns:a14="http://schemas.microsoft.com/office/drawing/2010/main">
                <a:solidFill>
                  <a:srgbClr val="FFFFFF"/>
                </a:solidFill>
              </a14:hiddenFill>
            </a:ext>
          </a:extLst>
        </p:spPr>
      </p:pic>
      <p:sp>
        <p:nvSpPr>
          <p:cNvPr id="1152005" name="Text Box 5"/>
          <p:cNvSpPr txBox="1">
            <a:spLocks noChangeArrowheads="1"/>
          </p:cNvSpPr>
          <p:nvPr/>
        </p:nvSpPr>
        <p:spPr bwMode="auto">
          <a:xfrm>
            <a:off x="441325" y="5983288"/>
            <a:ext cx="403668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solidFill>
                  <a:schemeClr val="accent1"/>
                </a:solidFill>
              </a:rPr>
              <a:t>avoid 4 coplanar segments !</a:t>
            </a:r>
          </a:p>
        </p:txBody>
      </p:sp>
      <p:pic>
        <p:nvPicPr>
          <p:cNvPr id="1152006" name="Picture 6" descr="Q:\sequin\WORK_\PUB\Pub_06\SIGGRAPH_Hilbert\HHC8.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3421063" cy="3662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2090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834" name="Rectangle 2"/>
          <p:cNvSpPr>
            <a:spLocks noGrp="1" noChangeArrowheads="1"/>
          </p:cNvSpPr>
          <p:nvPr>
            <p:ph type="title"/>
          </p:nvPr>
        </p:nvSpPr>
        <p:spPr/>
        <p:txBody>
          <a:bodyPr/>
          <a:lstStyle/>
          <a:p>
            <a:r>
              <a:rPr lang="en-US" altLang="en-US"/>
              <a:t>Plastic Model (from FDM) (1998)</a:t>
            </a:r>
          </a:p>
        </p:txBody>
      </p:sp>
      <p:sp>
        <p:nvSpPr>
          <p:cNvPr id="1144835" name="Rectangle 3"/>
          <p:cNvSpPr>
            <a:spLocks noGrp="1" noChangeArrowheads="1"/>
          </p:cNvSpPr>
          <p:nvPr>
            <p:ph type="body" idx="1"/>
          </p:nvPr>
        </p:nvSpPr>
        <p:spPr>
          <a:xfrm>
            <a:off x="647700" y="5665788"/>
            <a:ext cx="7848600" cy="411162"/>
          </a:xfrm>
        </p:spPr>
        <p:txBody>
          <a:bodyPr/>
          <a:lstStyle/>
          <a:p>
            <a:pPr algn="ctr">
              <a:lnSpc>
                <a:spcPct val="90000"/>
              </a:lnSpc>
            </a:pPr>
            <a:r>
              <a:rPr lang="en-US" altLang="en-US" sz="2400"/>
              <a:t>Support removal can be tedious, difficult !</a:t>
            </a:r>
          </a:p>
        </p:txBody>
      </p:sp>
      <p:pic>
        <p:nvPicPr>
          <p:cNvPr id="1144836" name="Picture 4" descr="Q:\sequin\WORK_\PUB\Pub_06\SIGGRAPH_Hilbert\Hilbert64_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200150"/>
            <a:ext cx="4267200" cy="3897313"/>
          </a:xfrm>
          <a:prstGeom prst="rect">
            <a:avLst/>
          </a:prstGeom>
          <a:noFill/>
          <a:extLst>
            <a:ext uri="{909E8E84-426E-40dd-AFC4-6F175D3DCCD1}">
              <a14:hiddenFill xmlns:a14="http://schemas.microsoft.com/office/drawing/2010/main">
                <a:solidFill>
                  <a:srgbClr val="FFFFFF"/>
                </a:solidFill>
              </a14:hiddenFill>
            </a:ext>
          </a:extLst>
        </p:spPr>
      </p:pic>
      <p:pic>
        <p:nvPicPr>
          <p:cNvPr id="1144837" name="Picture 5" descr="Q:\sequin\WORK_\PUB\Pub_06\SIGGRAPH_Hilbert\Hilbert64blu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1200150"/>
            <a:ext cx="4156075" cy="3884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12599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Rectangle 2"/>
          <p:cNvSpPr>
            <a:spLocks noGrp="1" noChangeArrowheads="1"/>
          </p:cNvSpPr>
          <p:nvPr>
            <p:ph type="title"/>
          </p:nvPr>
        </p:nvSpPr>
        <p:spPr/>
        <p:txBody>
          <a:bodyPr/>
          <a:lstStyle/>
          <a:p>
            <a:r>
              <a:rPr lang="en-US" altLang="en-US"/>
              <a:t>The Next Level of Recursion</a:t>
            </a:r>
          </a:p>
        </p:txBody>
      </p:sp>
      <p:sp>
        <p:nvSpPr>
          <p:cNvPr id="1146883" name="Rectangle 3"/>
          <p:cNvSpPr>
            <a:spLocks noGrp="1" noChangeArrowheads="1"/>
          </p:cNvSpPr>
          <p:nvPr>
            <p:ph type="body" idx="1"/>
          </p:nvPr>
        </p:nvSpPr>
        <p:spPr>
          <a:xfrm>
            <a:off x="5353050" y="2047875"/>
            <a:ext cx="3790950" cy="4810125"/>
          </a:xfrm>
        </p:spPr>
        <p:txBody>
          <a:bodyPr/>
          <a:lstStyle/>
          <a:p>
            <a:r>
              <a:rPr lang="en-US" altLang="en-US" sz="2400" dirty="0"/>
              <a:t>Presented a challenge to remove supports.</a:t>
            </a:r>
            <a:br>
              <a:rPr lang="en-US" altLang="en-US" sz="2400" dirty="0"/>
            </a:br>
            <a:endParaRPr lang="en-US" altLang="en-US" sz="2400" dirty="0"/>
          </a:p>
          <a:p>
            <a:r>
              <a:rPr lang="en-US" altLang="en-US" sz="2400" dirty="0"/>
              <a:t>Resulted in a flimsy, spongy model.</a:t>
            </a:r>
            <a:br>
              <a:rPr lang="en-US" altLang="en-US" sz="2400" dirty="0"/>
            </a:br>
            <a:endParaRPr lang="en-US" altLang="en-US" sz="2400" dirty="0"/>
          </a:p>
          <a:p>
            <a:r>
              <a:rPr lang="en-US" altLang="en-US" sz="2400" dirty="0"/>
              <a:t>Would like to have a more durable </a:t>
            </a:r>
            <a:r>
              <a:rPr lang="en-US" altLang="en-US" sz="2400" dirty="0" smtClean="0"/>
              <a:t>model.</a:t>
            </a:r>
            <a:endParaRPr lang="en-US" altLang="en-US" sz="2400" dirty="0"/>
          </a:p>
        </p:txBody>
      </p:sp>
      <p:pic>
        <p:nvPicPr>
          <p:cNvPr id="1146884" name="Picture 4" descr="Q:\sequin\WORK_\PUB\Pub_06\SIGGRAPH_Hilbert\Hilbert512_diagP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4791075" cy="5335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12487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7906" name="Picture 1026" descr="Q:\sequin\public_html\SCULPTS\CHS_bronzes\Hilbert512\H512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766763"/>
            <a:ext cx="7234238" cy="5861050"/>
          </a:xfrm>
          <a:prstGeom prst="rect">
            <a:avLst/>
          </a:prstGeom>
          <a:noFill/>
          <a:extLst>
            <a:ext uri="{909E8E84-426E-40dd-AFC4-6F175D3DCCD1}">
              <a14:hiddenFill xmlns:a14="http://schemas.microsoft.com/office/drawing/2010/main">
                <a:solidFill>
                  <a:srgbClr val="FFFFFF"/>
                </a:solidFill>
              </a14:hiddenFill>
            </a:ext>
          </a:extLst>
        </p:spPr>
      </p:pic>
      <p:sp>
        <p:nvSpPr>
          <p:cNvPr id="1147907" name="Rectangle 1027"/>
          <p:cNvSpPr>
            <a:spLocks noGrp="1" noChangeArrowheads="1"/>
          </p:cNvSpPr>
          <p:nvPr>
            <p:ph type="title"/>
          </p:nvPr>
        </p:nvSpPr>
        <p:spPr>
          <a:xfrm>
            <a:off x="0" y="0"/>
            <a:ext cx="9144000" cy="828675"/>
          </a:xfrm>
          <a:solidFill>
            <a:schemeClr val="bg2"/>
          </a:solidFill>
        </p:spPr>
        <p:txBody>
          <a:bodyPr/>
          <a:lstStyle/>
          <a:p>
            <a:r>
              <a:rPr lang="en-US" altLang="en-US" dirty="0">
                <a:effectLst>
                  <a:outerShdw blurRad="38100" dist="38100" dir="2700000" algn="tl">
                    <a:srgbClr val="FFFFFF"/>
                  </a:outerShdw>
                </a:effectLst>
              </a:rPr>
              <a:t>   2006:  Metal Sculpture in Exhibit</a:t>
            </a:r>
          </a:p>
        </p:txBody>
      </p:sp>
    </p:spTree>
    <p:extLst>
      <p:ext uri="{BB962C8B-B14F-4D97-AF65-F5344CB8AC3E}">
        <p14:creationId xmlns:p14="http://schemas.microsoft.com/office/powerpoint/2010/main" val="250442213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 </a:t>
            </a:r>
            <a:endParaRPr lang="en-US" dirty="0"/>
          </a:p>
        </p:txBody>
      </p:sp>
      <p:sp>
        <p:nvSpPr>
          <p:cNvPr id="82947" name="Content Placeholder 2"/>
          <p:cNvSpPr>
            <a:spLocks noGrp="1"/>
          </p:cNvSpPr>
          <p:nvPr>
            <p:ph idx="1"/>
          </p:nvPr>
        </p:nvSpPr>
        <p:spPr>
          <a:xfrm>
            <a:off x="1066800" y="6137275"/>
            <a:ext cx="7962900" cy="584200"/>
          </a:xfrm>
        </p:spPr>
        <p:txBody>
          <a:bodyPr/>
          <a:lstStyle/>
          <a:p>
            <a:pPr marL="0" indent="0">
              <a:buFont typeface="Monotype Sorts" charset="2"/>
              <a:buNone/>
            </a:pPr>
            <a:r>
              <a:rPr lang="en-US" altLang="en-US" sz="2400" smtClean="0"/>
              <a:t>Klein bottle (1882)                  Professor  Felix Klein</a:t>
            </a:r>
          </a:p>
        </p:txBody>
      </p:sp>
      <p:pic>
        <p:nvPicPr>
          <p:cNvPr id="82948" name="Picture 3"/>
          <p:cNvPicPr>
            <a:picLocks noChangeAspect="1"/>
          </p:cNvPicPr>
          <p:nvPr/>
        </p:nvPicPr>
        <p:blipFill>
          <a:blip r:embed="rId3">
            <a:extLst>
              <a:ext uri="{28A0092B-C50C-407E-A947-70E740481C1C}">
                <a14:useLocalDpi xmlns:a14="http://schemas.microsoft.com/office/drawing/2010/main" val="0"/>
              </a:ext>
            </a:extLst>
          </a:blip>
          <a:srcRect l="10147" r="7513"/>
          <a:stretch>
            <a:fillRect/>
          </a:stretch>
        </p:blipFill>
        <p:spPr bwMode="auto">
          <a:xfrm>
            <a:off x="681038" y="1252538"/>
            <a:ext cx="32194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1713" y="1252538"/>
            <a:ext cx="3646487"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bwMode="auto">
          <a:xfrm>
            <a:off x="838200" y="457200"/>
            <a:ext cx="7772400" cy="685800"/>
          </a:xfrm>
          <a:prstGeom prst="rect">
            <a:avLst/>
          </a:prstGeom>
          <a:noFill/>
          <a:ln w="9525">
            <a:noFill/>
            <a:miter lim="800000"/>
            <a:headEnd/>
            <a:tailEnd/>
          </a:ln>
          <a:effectLst/>
        </p:spPr>
        <p:txBody>
          <a:bodyPr lIns="92075" tIns="46038" rIns="92075" bIns="46038" anchor="ctr"/>
          <a:lstStyle>
            <a:lvl1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ＭＳ Ｐゴシック" charset="0"/>
              </a:defRPr>
            </a:lvl2pPr>
            <a:lvl3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ＭＳ Ｐゴシック" charset="0"/>
              </a:defRPr>
            </a:lvl3pPr>
            <a:lvl4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ＭＳ Ｐゴシック" charset="0"/>
              </a:defRPr>
            </a:lvl4pPr>
            <a:lvl5pPr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ea typeface="MS PGothic" panose="020B0600070205080204" pitchFamily="34" charset="-128"/>
                <a:cs typeface="ＭＳ Ｐゴシック" charset="0"/>
              </a:defRPr>
            </a:lvl5pPr>
            <a:lvl6pPr marL="4572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3600" b="1">
                <a:solidFill>
                  <a:schemeClr val="tx2"/>
                </a:solidFill>
                <a:effectLst>
                  <a:outerShdw blurRad="38100" dist="38100" dir="2700000" algn="tl">
                    <a:srgbClr val="000000"/>
                  </a:outerShdw>
                </a:effectLst>
                <a:latin typeface="Arial" charset="0"/>
              </a:defRPr>
            </a:lvl9pPr>
          </a:lstStyle>
          <a:p>
            <a:pPr>
              <a:defRPr/>
            </a:pPr>
            <a:r>
              <a:rPr lang="en-US" kern="0" dirty="0" smtClean="0"/>
              <a:t>The Origins . . .</a:t>
            </a:r>
            <a:endParaRPr lang="en-US" kern="0"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t>
            </a:r>
            <a:r>
              <a:rPr lang="en-US" dirty="0" err="1" smtClean="0"/>
              <a:t>klein</a:t>
            </a:r>
            <a:r>
              <a:rPr lang="en-US" dirty="0" smtClean="0"/>
              <a:t>”  =  “little”  in German</a:t>
            </a:r>
            <a:endParaRPr lang="en-US" dirty="0"/>
          </a:p>
        </p:txBody>
      </p:sp>
      <p:sp>
        <p:nvSpPr>
          <p:cNvPr id="3" name="Content Placeholder 2"/>
          <p:cNvSpPr>
            <a:spLocks noGrp="1"/>
          </p:cNvSpPr>
          <p:nvPr>
            <p:ph idx="1"/>
          </p:nvPr>
        </p:nvSpPr>
        <p:spPr>
          <a:xfrm>
            <a:off x="5562600" y="5229225"/>
            <a:ext cx="3141663" cy="1193800"/>
          </a:xfrm>
        </p:spPr>
        <p:txBody>
          <a:bodyPr/>
          <a:lstStyle/>
          <a:p>
            <a:pPr marL="0" indent="0" algn="ctr">
              <a:buFont typeface="Monotype Sorts" charset="2"/>
              <a:buNone/>
            </a:pPr>
            <a:r>
              <a:rPr lang="en-US" altLang="en-US" sz="2400" smtClean="0"/>
              <a:t>Different and “better”</a:t>
            </a:r>
            <a:br>
              <a:rPr lang="en-US" altLang="en-US" sz="2400" smtClean="0"/>
            </a:br>
            <a:r>
              <a:rPr lang="en-US" altLang="en-US" sz="2400" smtClean="0"/>
              <a:t> </a:t>
            </a:r>
            <a:br>
              <a:rPr lang="en-US" altLang="en-US" sz="2400" smtClean="0"/>
            </a:br>
            <a:r>
              <a:rPr lang="en-US" altLang="en-US" smtClean="0"/>
              <a:t>“Super-Bottle”</a:t>
            </a:r>
          </a:p>
        </p:txBody>
      </p:sp>
      <p:pic>
        <p:nvPicPr>
          <p:cNvPr id="8499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425" y="3463925"/>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05438" y="1068388"/>
            <a:ext cx="3394075"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bwMode="auto">
          <a:xfrm>
            <a:off x="990600" y="5483225"/>
            <a:ext cx="1066800" cy="685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dirty="0" smtClean="0"/>
              <a:t>Little</a:t>
            </a:r>
            <a:endParaRPr lang="en-US" sz="2400" kern="0" dirty="0"/>
          </a:p>
        </p:txBody>
      </p:sp>
      <p:grpSp>
        <p:nvGrpSpPr>
          <p:cNvPr id="10" name="Group 9"/>
          <p:cNvGrpSpPr>
            <a:grpSpLocks/>
          </p:cNvGrpSpPr>
          <p:nvPr/>
        </p:nvGrpSpPr>
        <p:grpSpPr bwMode="auto">
          <a:xfrm>
            <a:off x="1690688" y="1058863"/>
            <a:ext cx="3490912" cy="5553075"/>
            <a:chOff x="1690687" y="1058227"/>
            <a:chExt cx="3490913" cy="5553911"/>
          </a:xfrm>
        </p:grpSpPr>
        <p:pic>
          <p:nvPicPr>
            <p:cNvPr id="8500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058227"/>
              <a:ext cx="2590800" cy="498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2"/>
            <p:cNvSpPr txBox="1">
              <a:spLocks/>
            </p:cNvSpPr>
            <p:nvPr/>
          </p:nvSpPr>
          <p:spPr bwMode="auto">
            <a:xfrm>
              <a:off x="3286124" y="5597572"/>
              <a:ext cx="1200150" cy="441391"/>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dirty="0" smtClean="0"/>
                <a:t>Larger</a:t>
              </a:r>
              <a:endParaRPr lang="en-US" kern="0" dirty="0"/>
            </a:p>
          </p:txBody>
        </p:sp>
        <p:sp>
          <p:nvSpPr>
            <p:cNvPr id="9" name="Content Placeholder 2"/>
            <p:cNvSpPr txBox="1">
              <a:spLocks/>
            </p:cNvSpPr>
            <p:nvPr/>
          </p:nvSpPr>
          <p:spPr bwMode="auto">
            <a:xfrm>
              <a:off x="1690687" y="6008797"/>
              <a:ext cx="2195513" cy="603341"/>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kern="0" dirty="0" smtClean="0"/>
                <a:t>Klein bottles</a:t>
              </a:r>
              <a:endParaRPr lang="en-US" kern="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Genus of  2-sided  Handle-Bodies</a:t>
            </a:r>
            <a:endParaRPr lang="en-US" dirty="0"/>
          </a:p>
        </p:txBody>
      </p:sp>
      <p:sp>
        <p:nvSpPr>
          <p:cNvPr id="87043" name="Content Placeholder 2"/>
          <p:cNvSpPr>
            <a:spLocks noGrp="1"/>
          </p:cNvSpPr>
          <p:nvPr>
            <p:ph idx="1"/>
          </p:nvPr>
        </p:nvSpPr>
        <p:spPr>
          <a:xfrm>
            <a:off x="393700" y="2771775"/>
            <a:ext cx="8686800" cy="685800"/>
          </a:xfrm>
        </p:spPr>
        <p:txBody>
          <a:bodyPr/>
          <a:lstStyle/>
          <a:p>
            <a:pPr marL="0" indent="0" algn="ctr">
              <a:buFont typeface="Monotype Sorts" charset="2"/>
              <a:buNone/>
            </a:pPr>
            <a:r>
              <a:rPr lang="en-US" altLang="en-US" sz="2400" smtClean="0"/>
              <a:t>genus 1            genus 2             genus 3            genus 7</a:t>
            </a:r>
          </a:p>
        </p:txBody>
      </p:sp>
      <p:pic>
        <p:nvPicPr>
          <p:cNvPr id="870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 y="1081088"/>
            <a:ext cx="1804988"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074738"/>
            <a:ext cx="18034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3463" y="1090613"/>
            <a:ext cx="1817687"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6275" y="1084263"/>
            <a:ext cx="172085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76200" y="3362325"/>
            <a:ext cx="9067800" cy="2971800"/>
            <a:chOff x="76201" y="3362980"/>
            <a:chExt cx="9067800" cy="2970539"/>
          </a:xfrm>
        </p:grpSpPr>
        <p:sp>
          <p:nvSpPr>
            <p:cNvPr id="87049" name="TextBox 7"/>
            <p:cNvSpPr txBox="1">
              <a:spLocks noChangeArrowheads="1"/>
            </p:cNvSpPr>
            <p:nvPr/>
          </p:nvSpPr>
          <p:spPr bwMode="auto">
            <a:xfrm>
              <a:off x="730798" y="3362980"/>
              <a:ext cx="77412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a:solidFill>
                    <a:srgbClr val="FFFF00"/>
                  </a:solidFill>
                </a:rPr>
                <a:t>Punctures in the surface do not alter the genus:</a:t>
              </a:r>
            </a:p>
          </p:txBody>
        </p:sp>
        <p:pic>
          <p:nvPicPr>
            <p:cNvPr id="8705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9985" y="3879567"/>
              <a:ext cx="2359807" cy="17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1"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7241" y="3880394"/>
              <a:ext cx="2336041" cy="174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2"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1" y="3886200"/>
              <a:ext cx="2346604" cy="17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txBox="1">
              <a:spLocks/>
            </p:cNvSpPr>
            <p:nvPr/>
          </p:nvSpPr>
          <p:spPr bwMode="auto">
            <a:xfrm>
              <a:off x="76201" y="5648010"/>
              <a:ext cx="9067800" cy="685509"/>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kern="0" dirty="0" smtClean="0"/>
                <a:t>All genus 0, </a:t>
              </a:r>
              <a:br>
                <a:rPr lang="en-US" sz="2400" kern="0" dirty="0" smtClean="0"/>
              </a:br>
              <a:r>
                <a:rPr lang="en-US" sz="2400" kern="0" dirty="0" smtClean="0"/>
                <a:t>            with:   </a:t>
              </a:r>
              <a:r>
                <a:rPr lang="en-US" sz="2400" kern="0" dirty="0" smtClean="0">
                  <a:solidFill>
                    <a:srgbClr val="FFFF00"/>
                  </a:solidFill>
                </a:rPr>
                <a:t>2</a:t>
              </a:r>
              <a:r>
                <a:rPr lang="en-US" sz="2400" kern="0" dirty="0" smtClean="0"/>
                <a:t> punctures,        </a:t>
              </a:r>
              <a:r>
                <a:rPr lang="en-US" sz="2400" kern="0" dirty="0" smtClean="0">
                  <a:solidFill>
                    <a:srgbClr val="FFFF00"/>
                  </a:solidFill>
                </a:rPr>
                <a:t>3</a:t>
              </a:r>
              <a:r>
                <a:rPr lang="en-US" sz="2400" kern="0" dirty="0" smtClean="0"/>
                <a:t> punctures,        zero punctures.</a:t>
              </a:r>
              <a:endParaRPr lang="en-US" sz="2400" kern="0" dirty="0"/>
            </a:p>
          </p:txBody>
        </p:sp>
        <p:sp>
          <p:nvSpPr>
            <p:cNvPr id="87054" name="Oval 14"/>
            <p:cNvSpPr>
              <a:spLocks noChangeArrowheads="1"/>
            </p:cNvSpPr>
            <p:nvPr/>
          </p:nvSpPr>
          <p:spPr bwMode="auto">
            <a:xfrm rot="1705468">
              <a:off x="2113743" y="4834683"/>
              <a:ext cx="397545" cy="230130"/>
            </a:xfrm>
            <a:prstGeom prst="ellipse">
              <a:avLst/>
            </a:prstGeom>
            <a:solidFill>
              <a:schemeClr val="bg1"/>
            </a:solidFill>
            <a:ln w="38100" algn="ctr">
              <a:solidFill>
                <a:srgbClr val="FFFF00"/>
              </a:solidFill>
              <a:round/>
              <a:headEnd type="none" w="sm" len="sm"/>
              <a:tailEnd type="none" w="sm" len="sm"/>
            </a:ln>
          </p:spPr>
          <p:txBody>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endParaRPr lang="en-US" altLang="en-US"/>
            </a:p>
          </p:txBody>
        </p:sp>
        <p:sp>
          <p:nvSpPr>
            <p:cNvPr id="87055" name="Oval 15"/>
            <p:cNvSpPr>
              <a:spLocks noChangeArrowheads="1"/>
            </p:cNvSpPr>
            <p:nvPr/>
          </p:nvSpPr>
          <p:spPr bwMode="auto">
            <a:xfrm rot="1627294">
              <a:off x="4600482" y="4917151"/>
              <a:ext cx="397545" cy="230130"/>
            </a:xfrm>
            <a:prstGeom prst="ellipse">
              <a:avLst/>
            </a:prstGeom>
            <a:solidFill>
              <a:schemeClr val="bg1"/>
            </a:solidFill>
            <a:ln w="38100" algn="ctr">
              <a:solidFill>
                <a:srgbClr val="FFFF00"/>
              </a:solidFill>
              <a:round/>
              <a:headEnd type="none" w="sm" len="sm"/>
              <a:tailEnd type="none" w="sm" len="sm"/>
            </a:ln>
          </p:spPr>
          <p:txBody>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endParaRPr lang="en-US" altLang="en-US"/>
            </a:p>
          </p:txBody>
        </p:sp>
        <p:sp>
          <p:nvSpPr>
            <p:cNvPr id="87056" name="Oval 16"/>
            <p:cNvSpPr>
              <a:spLocks noChangeArrowheads="1"/>
            </p:cNvSpPr>
            <p:nvPr/>
          </p:nvSpPr>
          <p:spPr bwMode="auto">
            <a:xfrm rot="-4222967">
              <a:off x="5318423" y="4856521"/>
              <a:ext cx="367778" cy="139053"/>
            </a:xfrm>
            <a:prstGeom prst="ellipse">
              <a:avLst/>
            </a:prstGeom>
            <a:solidFill>
              <a:schemeClr val="bg1"/>
            </a:solidFill>
            <a:ln w="38100" algn="ctr">
              <a:solidFill>
                <a:srgbClr val="FFFF00"/>
              </a:solidFill>
              <a:round/>
              <a:headEnd type="none" w="sm" len="sm"/>
              <a:tailEnd type="none" w="sm" len="sm"/>
            </a:ln>
          </p:spPr>
          <p:txBody>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endParaRPr lang="en-US" altLang="en-US"/>
            </a:p>
          </p:txBody>
        </p:sp>
        <p:sp>
          <p:nvSpPr>
            <p:cNvPr id="87057" name="Freeform 17"/>
            <p:cNvSpPr>
              <a:spLocks/>
            </p:cNvSpPr>
            <p:nvPr/>
          </p:nvSpPr>
          <p:spPr bwMode="auto">
            <a:xfrm>
              <a:off x="2531567" y="4342410"/>
              <a:ext cx="320955" cy="241212"/>
            </a:xfrm>
            <a:custGeom>
              <a:avLst/>
              <a:gdLst>
                <a:gd name="T0" fmla="*/ 0 w 320955"/>
                <a:gd name="T1" fmla="*/ 20165 h 250046"/>
                <a:gd name="T2" fmla="*/ 123183 w 320955"/>
                <a:gd name="T3" fmla="*/ 9877 h 250046"/>
                <a:gd name="T4" fmla="*/ 274743 w 320955"/>
                <a:gd name="T5" fmla="*/ 97653 h 250046"/>
                <a:gd name="T6" fmla="*/ 317588 w 320955"/>
                <a:gd name="T7" fmla="*/ 241212 h 2500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0955" h="250046">
                  <a:moveTo>
                    <a:pt x="0" y="20903"/>
                  </a:moveTo>
                  <a:cubicBezTo>
                    <a:pt x="46288" y="-6942"/>
                    <a:pt x="77393" y="-3149"/>
                    <a:pt x="123183" y="10239"/>
                  </a:cubicBezTo>
                  <a:cubicBezTo>
                    <a:pt x="168973" y="23627"/>
                    <a:pt x="242342" y="61261"/>
                    <a:pt x="274743" y="101229"/>
                  </a:cubicBezTo>
                  <a:cubicBezTo>
                    <a:pt x="307144" y="141197"/>
                    <a:pt x="329826" y="203634"/>
                    <a:pt x="317588" y="250046"/>
                  </a:cubicBezTo>
                </a:path>
              </a:pathLst>
            </a:custGeom>
            <a:noFill/>
            <a:ln w="38100" cap="flat" cmpd="sng" algn="ctr">
              <a:solidFill>
                <a:srgbClr val="FFFF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058" name="Freeform 18"/>
            <p:cNvSpPr>
              <a:spLocks/>
            </p:cNvSpPr>
            <p:nvPr/>
          </p:nvSpPr>
          <p:spPr bwMode="auto">
            <a:xfrm>
              <a:off x="4518365" y="4392960"/>
              <a:ext cx="223717" cy="348637"/>
            </a:xfrm>
            <a:custGeom>
              <a:avLst/>
              <a:gdLst>
                <a:gd name="T0" fmla="*/ 24770 w 223717"/>
                <a:gd name="T1" fmla="*/ 348637 h 348637"/>
                <a:gd name="T2" fmla="*/ 9056 w 223717"/>
                <a:gd name="T3" fmla="*/ 190079 h 348637"/>
                <a:gd name="T4" fmla="*/ 85381 w 223717"/>
                <a:gd name="T5" fmla="*/ 64996 h 348637"/>
                <a:gd name="T6" fmla="*/ 223717 w 223717"/>
                <a:gd name="T7" fmla="*/ 1834 h 3486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717" h="348637">
                  <a:moveTo>
                    <a:pt x="24770" y="348637"/>
                  </a:moveTo>
                  <a:cubicBezTo>
                    <a:pt x="-9964" y="300856"/>
                    <a:pt x="-1046" y="237352"/>
                    <a:pt x="9056" y="190079"/>
                  </a:cubicBezTo>
                  <a:cubicBezTo>
                    <a:pt x="19158" y="142806"/>
                    <a:pt x="49604" y="96370"/>
                    <a:pt x="85381" y="64996"/>
                  </a:cubicBezTo>
                  <a:cubicBezTo>
                    <a:pt x="121158" y="33622"/>
                    <a:pt x="172295" y="-9429"/>
                    <a:pt x="223717" y="1834"/>
                  </a:cubicBezTo>
                </a:path>
              </a:pathLst>
            </a:custGeom>
            <a:noFill/>
            <a:ln w="38100" cap="flat" cmpd="sng" algn="ctr">
              <a:solidFill>
                <a:srgbClr val="FFFF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5943600" cy="685800"/>
          </a:xfrm>
        </p:spPr>
        <p:txBody>
          <a:bodyPr/>
          <a:lstStyle/>
          <a:p>
            <a:pPr algn="l">
              <a:defRPr/>
            </a:pPr>
            <a:r>
              <a:rPr lang="en-US" dirty="0" smtClean="0"/>
              <a:t>Single-Sided Surfaces</a:t>
            </a:r>
            <a:endParaRPr lang="en-US" dirty="0"/>
          </a:p>
        </p:txBody>
      </p:sp>
      <p:sp>
        <p:nvSpPr>
          <p:cNvPr id="89091" name="Content Placeholder 2"/>
          <p:cNvSpPr>
            <a:spLocks noGrp="1"/>
          </p:cNvSpPr>
          <p:nvPr>
            <p:ph idx="1"/>
          </p:nvPr>
        </p:nvSpPr>
        <p:spPr>
          <a:xfrm>
            <a:off x="927100" y="1055688"/>
            <a:ext cx="3111500" cy="455612"/>
          </a:xfrm>
        </p:spPr>
        <p:txBody>
          <a:bodyPr/>
          <a:lstStyle/>
          <a:p>
            <a:pPr marL="0" indent="0">
              <a:buFont typeface="Monotype Sorts" charset="2"/>
              <a:buNone/>
            </a:pPr>
            <a:r>
              <a:rPr lang="en-US" altLang="en-US" sz="2400" smtClean="0"/>
              <a:t>Möbius band (1858)</a:t>
            </a:r>
          </a:p>
        </p:txBody>
      </p:sp>
      <p:pic>
        <p:nvPicPr>
          <p:cNvPr id="8909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3570288"/>
            <a:ext cx="2601913" cy="260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570288"/>
            <a:ext cx="3441700" cy="260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685800" y="6172200"/>
            <a:ext cx="3505200" cy="685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kern="0" dirty="0" err="1" smtClean="0"/>
              <a:t>Roelof’s</a:t>
            </a:r>
            <a:r>
              <a:rPr lang="en-US" sz="2400" kern="0" dirty="0" smtClean="0"/>
              <a:t>  </a:t>
            </a:r>
            <a:r>
              <a:rPr lang="en-US" sz="2400" i="1" kern="0" dirty="0" err="1" smtClean="0"/>
              <a:t>Moebiustorus</a:t>
            </a:r>
            <a:endParaRPr lang="en-US" sz="2400" kern="0" dirty="0"/>
          </a:p>
        </p:txBody>
      </p:sp>
      <p:sp>
        <p:nvSpPr>
          <p:cNvPr id="7" name="Content Placeholder 2"/>
          <p:cNvSpPr txBox="1">
            <a:spLocks/>
          </p:cNvSpPr>
          <p:nvPr/>
        </p:nvSpPr>
        <p:spPr bwMode="auto">
          <a:xfrm>
            <a:off x="4514850" y="6172200"/>
            <a:ext cx="4419600" cy="685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kern="0" dirty="0" smtClean="0"/>
              <a:t>Single-sided pipe segments</a:t>
            </a:r>
            <a:endParaRPr lang="en-US" sz="2400" kern="0" dirty="0"/>
          </a:p>
        </p:txBody>
      </p:sp>
      <p:pic>
        <p:nvPicPr>
          <p:cNvPr id="89096" name="Picture 7"/>
          <p:cNvPicPr>
            <a:picLocks noChangeAspect="1"/>
          </p:cNvPicPr>
          <p:nvPr/>
        </p:nvPicPr>
        <p:blipFill>
          <a:blip r:embed="rId5" cstate="print">
            <a:extLst>
              <a:ext uri="{28A0092B-C50C-407E-A947-70E740481C1C}">
                <a14:useLocalDpi xmlns:a14="http://schemas.microsoft.com/office/drawing/2010/main" val="0"/>
              </a:ext>
            </a:extLst>
          </a:blip>
          <a:srcRect l="3877" t="3333" r="5415" b="15555"/>
          <a:stretch>
            <a:fillRect/>
          </a:stretch>
        </p:blipFill>
        <p:spPr bwMode="auto">
          <a:xfrm>
            <a:off x="6113463" y="263525"/>
            <a:ext cx="21336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08075" y="1511300"/>
            <a:ext cx="2601913"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txBox="1">
            <a:spLocks/>
          </p:cNvSpPr>
          <p:nvPr/>
        </p:nvSpPr>
        <p:spPr bwMode="auto">
          <a:xfrm>
            <a:off x="5067300" y="2884488"/>
            <a:ext cx="3867150" cy="473075"/>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marL="0" indent="0">
              <a:buFont typeface="Monotype Sorts" charset="2"/>
              <a:buNone/>
              <a:defRPr/>
            </a:pPr>
            <a:r>
              <a:rPr lang="en-US" sz="2400" kern="0" dirty="0" smtClean="0"/>
              <a:t>August Ferdinand </a:t>
            </a:r>
            <a:r>
              <a:rPr lang="en-US" sz="2400" kern="0" dirty="0" err="1" smtClean="0"/>
              <a:t>Möbius</a:t>
            </a:r>
            <a:endParaRPr lang="en-US" sz="2400" kern="0" dirty="0"/>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ＭＳ Ｐゴシック" charset="-128"/>
              </a:rPr>
              <a:t>Klein Bottle:  </a:t>
            </a:r>
            <a:r>
              <a:rPr lang="en-US" altLang="en-US" dirty="0"/>
              <a:t>σ=1;  </a:t>
            </a:r>
            <a:r>
              <a:rPr lang="en-US" altLang="en-US" dirty="0" smtClean="0"/>
              <a:t>g=2.</a:t>
            </a:r>
            <a:r>
              <a:rPr lang="en-US" dirty="0" smtClean="0">
                <a:ea typeface="ＭＳ Ｐゴシック" charset="-128"/>
              </a:rPr>
              <a:t>  </a:t>
            </a:r>
          </a:p>
        </p:txBody>
      </p:sp>
      <p:pic>
        <p:nvPicPr>
          <p:cNvPr id="12291" name="Content Placeholder 4" descr="KOJ_y.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500438" y="1371600"/>
            <a:ext cx="2752725" cy="3200400"/>
          </a:xfrm>
        </p:spPr>
      </p:pic>
      <p:pic>
        <p:nvPicPr>
          <p:cNvPr id="93188" name="Picture 8" descr="KOJ_b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371600"/>
            <a:ext cx="26130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descr="KOJ_brot.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67475" y="1371600"/>
            <a:ext cx="251618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Text Placeholder 6"/>
          <p:cNvSpPr>
            <a:spLocks noGrp="1"/>
          </p:cNvSpPr>
          <p:nvPr>
            <p:ph type="body" idx="4294967295"/>
          </p:nvPr>
        </p:nvSpPr>
        <p:spPr>
          <a:xfrm>
            <a:off x="1066800" y="4610100"/>
            <a:ext cx="2133600" cy="471488"/>
          </a:xfrm>
        </p:spPr>
        <p:txBody>
          <a:bodyPr/>
          <a:lstStyle/>
          <a:p>
            <a:pPr>
              <a:buFont typeface="Monotype Sorts" charset="2"/>
              <a:buNone/>
            </a:pPr>
            <a:r>
              <a:rPr lang="en-US" altLang="en-US" sz="2400" b="0" smtClean="0"/>
              <a:t>Klein Bottle</a:t>
            </a:r>
          </a:p>
        </p:txBody>
      </p:sp>
      <p:sp>
        <p:nvSpPr>
          <p:cNvPr id="3" name="TextBox 2"/>
          <p:cNvSpPr txBox="1">
            <a:spLocks noChangeArrowheads="1"/>
          </p:cNvSpPr>
          <p:nvPr/>
        </p:nvSpPr>
        <p:spPr bwMode="auto">
          <a:xfrm>
            <a:off x="2362200" y="5789613"/>
            <a:ext cx="6442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a:solidFill>
                  <a:srgbClr val="FFFF00"/>
                </a:solidFill>
              </a:rPr>
              <a:t>Two Möbius bands make a Klein bottle!</a:t>
            </a:r>
          </a:p>
        </p:txBody>
      </p:sp>
      <p:sp>
        <p:nvSpPr>
          <p:cNvPr id="93192" name="TextBox 3"/>
          <p:cNvSpPr txBox="1">
            <a:spLocks noChangeArrowheads="1"/>
          </p:cNvSpPr>
          <p:nvPr/>
        </p:nvSpPr>
        <p:spPr bwMode="auto">
          <a:xfrm>
            <a:off x="152400" y="5103813"/>
            <a:ext cx="2563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2400">
                <a:solidFill>
                  <a:srgbClr val="FF6699"/>
                </a:solidFill>
              </a:rPr>
              <a:t>Self-intersection !</a:t>
            </a:r>
          </a:p>
        </p:txBody>
      </p:sp>
      <p:sp>
        <p:nvSpPr>
          <p:cNvPr id="93193" name="Freeform 17"/>
          <p:cNvSpPr>
            <a:spLocks/>
          </p:cNvSpPr>
          <p:nvPr/>
        </p:nvSpPr>
        <p:spPr bwMode="auto">
          <a:xfrm>
            <a:off x="327025" y="2790825"/>
            <a:ext cx="1030288" cy="2290763"/>
          </a:xfrm>
          <a:custGeom>
            <a:avLst/>
            <a:gdLst>
              <a:gd name="T0" fmla="*/ 95 w 1029997"/>
              <a:gd name="T1" fmla="*/ 2290813 h 2290813"/>
              <a:gd name="T2" fmla="*/ 211851 w 1029997"/>
              <a:gd name="T3" fmla="*/ 471639 h 2290813"/>
              <a:gd name="T4" fmla="*/ 1029997 w 1029997"/>
              <a:gd name="T5" fmla="*/ 0 h 2290813"/>
              <a:gd name="T6" fmla="*/ 0 60000 65536"/>
              <a:gd name="T7" fmla="*/ 0 60000 65536"/>
              <a:gd name="T8" fmla="*/ 0 60000 65536"/>
            </a:gdLst>
            <a:ahLst/>
            <a:cxnLst>
              <a:cxn ang="T6">
                <a:pos x="T0" y="T1"/>
              </a:cxn>
              <a:cxn ang="T7">
                <a:pos x="T2" y="T3"/>
              </a:cxn>
              <a:cxn ang="T8">
                <a:pos x="T4" y="T5"/>
              </a:cxn>
            </a:cxnLst>
            <a:rect l="0" t="0" r="r" b="b"/>
            <a:pathLst>
              <a:path w="1029997" h="2290813">
                <a:moveTo>
                  <a:pt x="95" y="2290813"/>
                </a:moveTo>
                <a:cubicBezTo>
                  <a:pt x="-2311" y="1458229"/>
                  <a:pt x="40201" y="853441"/>
                  <a:pt x="211851" y="471639"/>
                </a:cubicBezTo>
                <a:cubicBezTo>
                  <a:pt x="383501" y="89837"/>
                  <a:pt x="1023580" y="6417"/>
                  <a:pt x="1029997" y="0"/>
                </a:cubicBezTo>
              </a:path>
            </a:pathLst>
          </a:custGeom>
          <a:noFill/>
          <a:ln w="38100" cap="flat" cmpd="sng" algn="ctr">
            <a:solidFill>
              <a:srgbClr val="FF66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Text Placeholder 6"/>
          <p:cNvSpPr txBox="1">
            <a:spLocks/>
          </p:cNvSpPr>
          <p:nvPr/>
        </p:nvSpPr>
        <p:spPr bwMode="auto">
          <a:xfrm>
            <a:off x="3810000" y="4610100"/>
            <a:ext cx="5173663" cy="471488"/>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1">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1">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1">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a:buFont typeface="Monotype Sorts" charset="2"/>
              <a:buNone/>
              <a:defRPr/>
            </a:pPr>
            <a:r>
              <a:rPr lang="en-US" altLang="en-US" sz="2400" b="0" kern="0" dirty="0" smtClean="0">
                <a:ea typeface="ＭＳ Ｐゴシック" panose="020B0600070205080204" pitchFamily="34" charset="-128"/>
              </a:rPr>
              <a:t>right-twist M.B.           left-twist M.B</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The Genus of Single-Sided Surfaces</a:t>
            </a:r>
            <a:endParaRPr lang="en-US" altLang="en-US" dirty="0" smtClean="0">
              <a:ea typeface="ＭＳ Ｐゴシック" panose="020B0600070205080204" pitchFamily="34" charset="-128"/>
            </a:endParaRPr>
          </a:p>
        </p:txBody>
      </p:sp>
      <p:sp>
        <p:nvSpPr>
          <p:cNvPr id="95235" name="Content Placeholder 2"/>
          <p:cNvSpPr>
            <a:spLocks noGrp="1"/>
          </p:cNvSpPr>
          <p:nvPr>
            <p:ph idx="1"/>
          </p:nvPr>
        </p:nvSpPr>
        <p:spPr>
          <a:xfrm>
            <a:off x="522288" y="1143000"/>
            <a:ext cx="8088312" cy="609600"/>
          </a:xfrm>
        </p:spPr>
        <p:txBody>
          <a:bodyPr/>
          <a:lstStyle/>
          <a:p>
            <a:r>
              <a:rPr lang="en-US" altLang="en-US" sz="2400" i="1" smtClean="0"/>
              <a:t>genus</a:t>
            </a:r>
            <a:r>
              <a:rPr lang="en-US" altLang="en-US" sz="2400" smtClean="0"/>
              <a:t> (g)  measures  </a:t>
            </a:r>
            <a:r>
              <a:rPr lang="en-US" altLang="en-US" sz="2400" smtClean="0">
                <a:solidFill>
                  <a:srgbClr val="FF33FF"/>
                </a:solidFill>
              </a:rPr>
              <a:t>connectivity</a:t>
            </a:r>
          </a:p>
        </p:txBody>
      </p:sp>
      <p:pic>
        <p:nvPicPr>
          <p:cNvPr id="9523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295400"/>
            <a:ext cx="290195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extBox 4"/>
          <p:cNvSpPr txBox="1">
            <a:spLocks noChangeArrowheads="1"/>
          </p:cNvSpPr>
          <p:nvPr/>
        </p:nvSpPr>
        <p:spPr bwMode="auto">
          <a:xfrm>
            <a:off x="6370638" y="4886325"/>
            <a:ext cx="1743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Klein bottle</a:t>
            </a:r>
          </a:p>
          <a:p>
            <a:pPr algn="ctr">
              <a:spcBef>
                <a:spcPct val="0"/>
              </a:spcBef>
              <a:buClrTx/>
              <a:buSzTx/>
              <a:buFontTx/>
              <a:buNone/>
            </a:pPr>
            <a:r>
              <a:rPr lang="en-US" altLang="en-US" sz="2400" b="0"/>
              <a:t>σ=1;  g=2</a:t>
            </a:r>
          </a:p>
        </p:txBody>
      </p:sp>
      <p:sp>
        <p:nvSpPr>
          <p:cNvPr id="95238" name="TextBox 5"/>
          <p:cNvSpPr txBox="1">
            <a:spLocks noChangeArrowheads="1"/>
          </p:cNvSpPr>
          <p:nvPr/>
        </p:nvSpPr>
        <p:spPr bwMode="auto">
          <a:xfrm>
            <a:off x="3140075" y="4886325"/>
            <a:ext cx="1949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Möbius band</a:t>
            </a:r>
          </a:p>
          <a:p>
            <a:pPr algn="ctr">
              <a:spcBef>
                <a:spcPct val="0"/>
              </a:spcBef>
              <a:buClrTx/>
              <a:buSzTx/>
              <a:buFontTx/>
              <a:buNone/>
            </a:pPr>
            <a:r>
              <a:rPr lang="en-US" altLang="en-US" sz="2400" b="0"/>
              <a:t>σ=1;  g=1</a:t>
            </a:r>
          </a:p>
        </p:txBody>
      </p:sp>
      <p:sp>
        <p:nvSpPr>
          <p:cNvPr id="95239" name="TextBox 6"/>
          <p:cNvSpPr txBox="1">
            <a:spLocks noChangeArrowheads="1"/>
          </p:cNvSpPr>
          <p:nvPr/>
        </p:nvSpPr>
        <p:spPr bwMode="auto">
          <a:xfrm>
            <a:off x="676275" y="4886325"/>
            <a:ext cx="15033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Torus</a:t>
            </a:r>
          </a:p>
          <a:p>
            <a:pPr algn="ctr">
              <a:spcBef>
                <a:spcPct val="0"/>
              </a:spcBef>
              <a:buClrTx/>
              <a:buSzTx/>
              <a:buFontTx/>
              <a:buNone/>
            </a:pPr>
            <a:r>
              <a:rPr lang="en-US" altLang="en-US" sz="2400" b="0"/>
              <a:t>σ=2;  g=1</a:t>
            </a:r>
          </a:p>
        </p:txBody>
      </p:sp>
      <p:pic>
        <p:nvPicPr>
          <p:cNvPr id="95240"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738313"/>
            <a:ext cx="212725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87688" y="1738313"/>
            <a:ext cx="2055812"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bwMode="auto">
          <a:xfrm>
            <a:off x="1517650" y="2368550"/>
            <a:ext cx="604838" cy="1820863"/>
          </a:xfrm>
          <a:prstGeom prst="ellipse">
            <a:avLst/>
          </a:prstGeom>
          <a:noFill/>
          <a:ln w="19050" cap="flat" cmpd="sng" algn="ctr">
            <a:solidFill>
              <a:schemeClr val="accent2">
                <a:lumMod val="75000"/>
              </a:schemeClr>
            </a:solidFill>
            <a:prstDash val="solid"/>
            <a:round/>
            <a:headEnd type="none" w="sm" len="sm"/>
            <a:tailEnd type="none" w="sm" len="sm"/>
          </a:ln>
          <a:effectLst/>
        </p:spPr>
        <p:txBody>
          <a:bodyPr/>
          <a:lstStyle/>
          <a:p>
            <a:pPr>
              <a:defRPr/>
            </a:pPr>
            <a:endParaRPr lang="en-US">
              <a:latin typeface="Arial" charset="0"/>
              <a:ea typeface="+mn-ea"/>
            </a:endParaRPr>
          </a:p>
        </p:txBody>
      </p:sp>
      <p:sp>
        <p:nvSpPr>
          <p:cNvPr id="4" name="Freeform 3"/>
          <p:cNvSpPr/>
          <p:nvPr/>
        </p:nvSpPr>
        <p:spPr bwMode="auto">
          <a:xfrm>
            <a:off x="3430588" y="2173288"/>
            <a:ext cx="1293812" cy="2133600"/>
          </a:xfrm>
          <a:custGeom>
            <a:avLst/>
            <a:gdLst>
              <a:gd name="connsiteX0" fmla="*/ 1069978 w 1283589"/>
              <a:gd name="connsiteY0" fmla="*/ 1895046 h 2124225"/>
              <a:gd name="connsiteX1" fmla="*/ 1280993 w 1283589"/>
              <a:gd name="connsiteY1" fmla="*/ 1241903 h 2124225"/>
              <a:gd name="connsiteX2" fmla="*/ 1160413 w 1283589"/>
              <a:gd name="connsiteY2" fmla="*/ 558615 h 2124225"/>
              <a:gd name="connsiteX3" fmla="*/ 778575 w 1283589"/>
              <a:gd name="connsiteY3" fmla="*/ 36101 h 2124225"/>
              <a:gd name="connsiteX4" fmla="*/ 316351 w 1283589"/>
              <a:gd name="connsiteY4" fmla="*/ 116488 h 2124225"/>
              <a:gd name="connsiteX5" fmla="*/ 24949 w 1283589"/>
              <a:gd name="connsiteY5" fmla="*/ 689244 h 2124225"/>
              <a:gd name="connsiteX6" fmla="*/ 34997 w 1283589"/>
              <a:gd name="connsiteY6" fmla="*/ 1473015 h 2124225"/>
              <a:gd name="connsiteX7" fmla="*/ 195771 w 1283589"/>
              <a:gd name="connsiteY7" fmla="*/ 1884998 h 2124225"/>
              <a:gd name="connsiteX8" fmla="*/ 457028 w 1283589"/>
              <a:gd name="connsiteY8" fmla="*/ 2116110 h 2124225"/>
              <a:gd name="connsiteX9" fmla="*/ 728334 w 1283589"/>
              <a:gd name="connsiteY9" fmla="*/ 2075916 h 2124225"/>
              <a:gd name="connsiteX10" fmla="*/ 728334 w 1283589"/>
              <a:gd name="connsiteY10" fmla="*/ 2075916 h 2124225"/>
              <a:gd name="connsiteX0" fmla="*/ 1069978 w 1254860"/>
              <a:gd name="connsiteY0" fmla="*/ 1895046 h 2124225"/>
              <a:gd name="connsiteX1" fmla="*/ 1250848 w 1254860"/>
              <a:gd name="connsiteY1" fmla="*/ 1452918 h 2124225"/>
              <a:gd name="connsiteX2" fmla="*/ 1160413 w 1254860"/>
              <a:gd name="connsiteY2" fmla="*/ 558615 h 2124225"/>
              <a:gd name="connsiteX3" fmla="*/ 778575 w 1254860"/>
              <a:gd name="connsiteY3" fmla="*/ 36101 h 2124225"/>
              <a:gd name="connsiteX4" fmla="*/ 316351 w 1254860"/>
              <a:gd name="connsiteY4" fmla="*/ 116488 h 2124225"/>
              <a:gd name="connsiteX5" fmla="*/ 24949 w 1254860"/>
              <a:gd name="connsiteY5" fmla="*/ 689244 h 2124225"/>
              <a:gd name="connsiteX6" fmla="*/ 34997 w 1254860"/>
              <a:gd name="connsiteY6" fmla="*/ 1473015 h 2124225"/>
              <a:gd name="connsiteX7" fmla="*/ 195771 w 1254860"/>
              <a:gd name="connsiteY7" fmla="*/ 1884998 h 2124225"/>
              <a:gd name="connsiteX8" fmla="*/ 457028 w 1254860"/>
              <a:gd name="connsiteY8" fmla="*/ 2116110 h 2124225"/>
              <a:gd name="connsiteX9" fmla="*/ 728334 w 1254860"/>
              <a:gd name="connsiteY9" fmla="*/ 2075916 h 2124225"/>
              <a:gd name="connsiteX10" fmla="*/ 728334 w 1254860"/>
              <a:gd name="connsiteY10" fmla="*/ 2075916 h 2124225"/>
              <a:gd name="connsiteX0" fmla="*/ 1069978 w 1271110"/>
              <a:gd name="connsiteY0" fmla="*/ 1895046 h 2124225"/>
              <a:gd name="connsiteX1" fmla="*/ 1250848 w 1271110"/>
              <a:gd name="connsiteY1" fmla="*/ 1452918 h 2124225"/>
              <a:gd name="connsiteX2" fmla="*/ 1160413 w 1271110"/>
              <a:gd name="connsiteY2" fmla="*/ 558615 h 2124225"/>
              <a:gd name="connsiteX3" fmla="*/ 778575 w 1271110"/>
              <a:gd name="connsiteY3" fmla="*/ 36101 h 2124225"/>
              <a:gd name="connsiteX4" fmla="*/ 316351 w 1271110"/>
              <a:gd name="connsiteY4" fmla="*/ 116488 h 2124225"/>
              <a:gd name="connsiteX5" fmla="*/ 24949 w 1271110"/>
              <a:gd name="connsiteY5" fmla="*/ 689244 h 2124225"/>
              <a:gd name="connsiteX6" fmla="*/ 34997 w 1271110"/>
              <a:gd name="connsiteY6" fmla="*/ 1473015 h 2124225"/>
              <a:gd name="connsiteX7" fmla="*/ 195771 w 1271110"/>
              <a:gd name="connsiteY7" fmla="*/ 1884998 h 2124225"/>
              <a:gd name="connsiteX8" fmla="*/ 457028 w 1271110"/>
              <a:gd name="connsiteY8" fmla="*/ 2116110 h 2124225"/>
              <a:gd name="connsiteX9" fmla="*/ 728334 w 1271110"/>
              <a:gd name="connsiteY9" fmla="*/ 2075916 h 2124225"/>
              <a:gd name="connsiteX10" fmla="*/ 728334 w 1271110"/>
              <a:gd name="connsiteY10" fmla="*/ 2075916 h 2124225"/>
              <a:gd name="connsiteX0" fmla="*/ 1069978 w 1293533"/>
              <a:gd name="connsiteY0" fmla="*/ 1904722 h 2133901"/>
              <a:gd name="connsiteX1" fmla="*/ 1250848 w 1293533"/>
              <a:gd name="connsiteY1" fmla="*/ 1462594 h 2133901"/>
              <a:gd name="connsiteX2" fmla="*/ 1250848 w 1293533"/>
              <a:gd name="connsiteY2" fmla="*/ 698920 h 2133901"/>
              <a:gd name="connsiteX3" fmla="*/ 778575 w 1293533"/>
              <a:gd name="connsiteY3" fmla="*/ 45777 h 2133901"/>
              <a:gd name="connsiteX4" fmla="*/ 316351 w 1293533"/>
              <a:gd name="connsiteY4" fmla="*/ 126164 h 2133901"/>
              <a:gd name="connsiteX5" fmla="*/ 24949 w 1293533"/>
              <a:gd name="connsiteY5" fmla="*/ 698920 h 2133901"/>
              <a:gd name="connsiteX6" fmla="*/ 34997 w 1293533"/>
              <a:gd name="connsiteY6" fmla="*/ 1482691 h 2133901"/>
              <a:gd name="connsiteX7" fmla="*/ 195771 w 1293533"/>
              <a:gd name="connsiteY7" fmla="*/ 1894674 h 2133901"/>
              <a:gd name="connsiteX8" fmla="*/ 457028 w 1293533"/>
              <a:gd name="connsiteY8" fmla="*/ 2125786 h 2133901"/>
              <a:gd name="connsiteX9" fmla="*/ 728334 w 1293533"/>
              <a:gd name="connsiteY9" fmla="*/ 2085592 h 2133901"/>
              <a:gd name="connsiteX10" fmla="*/ 728334 w 1293533"/>
              <a:gd name="connsiteY10" fmla="*/ 2085592 h 2133901"/>
              <a:gd name="connsiteX0" fmla="*/ 1069978 w 1289216"/>
              <a:gd name="connsiteY0" fmla="*/ 1904722 h 2133901"/>
              <a:gd name="connsiteX1" fmla="*/ 1250848 w 1289216"/>
              <a:gd name="connsiteY1" fmla="*/ 1462594 h 2133901"/>
              <a:gd name="connsiteX2" fmla="*/ 1250848 w 1289216"/>
              <a:gd name="connsiteY2" fmla="*/ 698920 h 2133901"/>
              <a:gd name="connsiteX3" fmla="*/ 778575 w 1289216"/>
              <a:gd name="connsiteY3" fmla="*/ 45777 h 2133901"/>
              <a:gd name="connsiteX4" fmla="*/ 316351 w 1289216"/>
              <a:gd name="connsiteY4" fmla="*/ 126164 h 2133901"/>
              <a:gd name="connsiteX5" fmla="*/ 24949 w 1289216"/>
              <a:gd name="connsiteY5" fmla="*/ 698920 h 2133901"/>
              <a:gd name="connsiteX6" fmla="*/ 34997 w 1289216"/>
              <a:gd name="connsiteY6" fmla="*/ 1482691 h 2133901"/>
              <a:gd name="connsiteX7" fmla="*/ 195771 w 1289216"/>
              <a:gd name="connsiteY7" fmla="*/ 1894674 h 2133901"/>
              <a:gd name="connsiteX8" fmla="*/ 457028 w 1289216"/>
              <a:gd name="connsiteY8" fmla="*/ 2125786 h 2133901"/>
              <a:gd name="connsiteX9" fmla="*/ 728334 w 1289216"/>
              <a:gd name="connsiteY9" fmla="*/ 2085592 h 2133901"/>
              <a:gd name="connsiteX10" fmla="*/ 728334 w 1289216"/>
              <a:gd name="connsiteY10" fmla="*/ 2085592 h 2133901"/>
              <a:gd name="connsiteX0" fmla="*/ 1069978 w 1287787"/>
              <a:gd name="connsiteY0" fmla="*/ 1904722 h 2133901"/>
              <a:gd name="connsiteX1" fmla="*/ 1250848 w 1287787"/>
              <a:gd name="connsiteY1" fmla="*/ 1462594 h 2133901"/>
              <a:gd name="connsiteX2" fmla="*/ 1250848 w 1287787"/>
              <a:gd name="connsiteY2" fmla="*/ 698920 h 2133901"/>
              <a:gd name="connsiteX3" fmla="*/ 858962 w 1287787"/>
              <a:gd name="connsiteY3" fmla="*/ 45777 h 2133901"/>
              <a:gd name="connsiteX4" fmla="*/ 316351 w 1287787"/>
              <a:gd name="connsiteY4" fmla="*/ 126164 h 2133901"/>
              <a:gd name="connsiteX5" fmla="*/ 24949 w 1287787"/>
              <a:gd name="connsiteY5" fmla="*/ 698920 h 2133901"/>
              <a:gd name="connsiteX6" fmla="*/ 34997 w 1287787"/>
              <a:gd name="connsiteY6" fmla="*/ 1482691 h 2133901"/>
              <a:gd name="connsiteX7" fmla="*/ 195771 w 1287787"/>
              <a:gd name="connsiteY7" fmla="*/ 1894674 h 2133901"/>
              <a:gd name="connsiteX8" fmla="*/ 457028 w 1287787"/>
              <a:gd name="connsiteY8" fmla="*/ 2125786 h 2133901"/>
              <a:gd name="connsiteX9" fmla="*/ 728334 w 1287787"/>
              <a:gd name="connsiteY9" fmla="*/ 2085592 h 2133901"/>
              <a:gd name="connsiteX10" fmla="*/ 728334 w 1287787"/>
              <a:gd name="connsiteY10" fmla="*/ 2085592 h 2133901"/>
              <a:gd name="connsiteX0" fmla="*/ 1069978 w 1287787"/>
              <a:gd name="connsiteY0" fmla="*/ 1904722 h 2133901"/>
              <a:gd name="connsiteX1" fmla="*/ 1250848 w 1287787"/>
              <a:gd name="connsiteY1" fmla="*/ 1462594 h 2133901"/>
              <a:gd name="connsiteX2" fmla="*/ 1250848 w 1287787"/>
              <a:gd name="connsiteY2" fmla="*/ 698920 h 2133901"/>
              <a:gd name="connsiteX3" fmla="*/ 858962 w 1287787"/>
              <a:gd name="connsiteY3" fmla="*/ 45777 h 2133901"/>
              <a:gd name="connsiteX4" fmla="*/ 316351 w 1287787"/>
              <a:gd name="connsiteY4" fmla="*/ 126164 h 2133901"/>
              <a:gd name="connsiteX5" fmla="*/ 24949 w 1287787"/>
              <a:gd name="connsiteY5" fmla="*/ 698920 h 2133901"/>
              <a:gd name="connsiteX6" fmla="*/ 34997 w 1287787"/>
              <a:gd name="connsiteY6" fmla="*/ 1412352 h 2133901"/>
              <a:gd name="connsiteX7" fmla="*/ 195771 w 1287787"/>
              <a:gd name="connsiteY7" fmla="*/ 1894674 h 2133901"/>
              <a:gd name="connsiteX8" fmla="*/ 457028 w 1287787"/>
              <a:gd name="connsiteY8" fmla="*/ 2125786 h 2133901"/>
              <a:gd name="connsiteX9" fmla="*/ 728334 w 1287787"/>
              <a:gd name="connsiteY9" fmla="*/ 2085592 h 2133901"/>
              <a:gd name="connsiteX10" fmla="*/ 728334 w 1287787"/>
              <a:gd name="connsiteY10" fmla="*/ 2085592 h 2133901"/>
              <a:gd name="connsiteX0" fmla="*/ 1072898 w 1290707"/>
              <a:gd name="connsiteY0" fmla="*/ 1904722 h 2133901"/>
              <a:gd name="connsiteX1" fmla="*/ 1253768 w 1290707"/>
              <a:gd name="connsiteY1" fmla="*/ 1462594 h 2133901"/>
              <a:gd name="connsiteX2" fmla="*/ 1253768 w 1290707"/>
              <a:gd name="connsiteY2" fmla="*/ 698920 h 2133901"/>
              <a:gd name="connsiteX3" fmla="*/ 861882 w 1290707"/>
              <a:gd name="connsiteY3" fmla="*/ 45777 h 2133901"/>
              <a:gd name="connsiteX4" fmla="*/ 319271 w 1290707"/>
              <a:gd name="connsiteY4" fmla="*/ 126164 h 2133901"/>
              <a:gd name="connsiteX5" fmla="*/ 27869 w 1290707"/>
              <a:gd name="connsiteY5" fmla="*/ 698920 h 2133901"/>
              <a:gd name="connsiteX6" fmla="*/ 37917 w 1290707"/>
              <a:gd name="connsiteY6" fmla="*/ 1412352 h 2133901"/>
              <a:gd name="connsiteX7" fmla="*/ 198691 w 1290707"/>
              <a:gd name="connsiteY7" fmla="*/ 1894674 h 2133901"/>
              <a:gd name="connsiteX8" fmla="*/ 459948 w 1290707"/>
              <a:gd name="connsiteY8" fmla="*/ 2125786 h 2133901"/>
              <a:gd name="connsiteX9" fmla="*/ 731254 w 1290707"/>
              <a:gd name="connsiteY9" fmla="*/ 2085592 h 2133901"/>
              <a:gd name="connsiteX10" fmla="*/ 731254 w 1290707"/>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4431" h="2133901">
                <a:moveTo>
                  <a:pt x="1002560" y="1985109"/>
                </a:moveTo>
                <a:cubicBezTo>
                  <a:pt x="1140725" y="1860342"/>
                  <a:pt x="1211900" y="1676959"/>
                  <a:pt x="1253768" y="1462594"/>
                </a:cubicBezTo>
                <a:cubicBezTo>
                  <a:pt x="1295636" y="1248229"/>
                  <a:pt x="1319082" y="935056"/>
                  <a:pt x="1253768" y="698920"/>
                </a:cubicBezTo>
                <a:cubicBezTo>
                  <a:pt x="1188454" y="462784"/>
                  <a:pt x="1017631" y="141236"/>
                  <a:pt x="861882" y="45777"/>
                </a:cubicBezTo>
                <a:cubicBezTo>
                  <a:pt x="706133" y="-49682"/>
                  <a:pt x="458273" y="17307"/>
                  <a:pt x="319271" y="126164"/>
                </a:cubicBezTo>
                <a:cubicBezTo>
                  <a:pt x="180269" y="235021"/>
                  <a:pt x="74761" y="484555"/>
                  <a:pt x="27869" y="698920"/>
                </a:cubicBezTo>
                <a:cubicBezTo>
                  <a:pt x="-19023" y="913285"/>
                  <a:pt x="-601" y="1213060"/>
                  <a:pt x="37917" y="1412352"/>
                </a:cubicBezTo>
                <a:cubicBezTo>
                  <a:pt x="76435" y="1611644"/>
                  <a:pt x="128353" y="1775768"/>
                  <a:pt x="198691" y="1894674"/>
                </a:cubicBezTo>
                <a:cubicBezTo>
                  <a:pt x="269030" y="2013580"/>
                  <a:pt x="371188" y="2093966"/>
                  <a:pt x="459948" y="2125786"/>
                </a:cubicBezTo>
                <a:cubicBezTo>
                  <a:pt x="548708" y="2157606"/>
                  <a:pt x="731254" y="2085592"/>
                  <a:pt x="731254" y="2085592"/>
                </a:cubicBezTo>
                <a:lnTo>
                  <a:pt x="731254" y="2085592"/>
                </a:lnTo>
              </a:path>
            </a:pathLst>
          </a:custGeom>
          <a:noFill/>
          <a:ln w="19050" cap="flat" cmpd="sng" algn="ctr">
            <a:solidFill>
              <a:schemeClr val="accent2">
                <a:lumMod val="75000"/>
              </a:schemeClr>
            </a:solidFill>
            <a:prstDash val="solid"/>
            <a:round/>
            <a:headEnd type="none" w="sm" len="sm"/>
            <a:tailEnd type="none" w="sm" len="sm"/>
          </a:ln>
          <a:effectLst/>
        </p:spPr>
        <p:txBody>
          <a:bodyPr/>
          <a:lstStyle/>
          <a:p>
            <a:pPr>
              <a:defRPr/>
            </a:pPr>
            <a:endParaRPr lang="en-US">
              <a:latin typeface="Arial" charset="0"/>
              <a:ea typeface="+mn-ea"/>
            </a:endParaRPr>
          </a:p>
        </p:txBody>
      </p:sp>
      <p:sp>
        <p:nvSpPr>
          <p:cNvPr id="95244" name="Content Placeholder 2"/>
          <p:cNvSpPr txBox="1">
            <a:spLocks/>
          </p:cNvSpPr>
          <p:nvPr/>
        </p:nvSpPr>
        <p:spPr bwMode="auto">
          <a:xfrm>
            <a:off x="685800" y="5943600"/>
            <a:ext cx="80883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08585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42875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177165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22885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68605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14325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60045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r>
              <a:rPr lang="en-US" altLang="en-US" sz="2400" b="0"/>
              <a:t>σ = (1,2)  indicates  </a:t>
            </a:r>
            <a:r>
              <a:rPr lang="en-US" altLang="en-US" sz="2400" b="0">
                <a:solidFill>
                  <a:srgbClr val="FFC000"/>
                </a:solidFill>
              </a:rPr>
              <a:t>sidedness</a:t>
            </a:r>
          </a:p>
        </p:txBody>
      </p:sp>
      <p:sp>
        <p:nvSpPr>
          <p:cNvPr id="13" name="Freeform 12"/>
          <p:cNvSpPr/>
          <p:nvPr/>
        </p:nvSpPr>
        <p:spPr bwMode="auto">
          <a:xfrm>
            <a:off x="6597650" y="1803400"/>
            <a:ext cx="1239838" cy="2667000"/>
          </a:xfrm>
          <a:custGeom>
            <a:avLst/>
            <a:gdLst>
              <a:gd name="connsiteX0" fmla="*/ 1069978 w 1283589"/>
              <a:gd name="connsiteY0" fmla="*/ 1895046 h 2124225"/>
              <a:gd name="connsiteX1" fmla="*/ 1280993 w 1283589"/>
              <a:gd name="connsiteY1" fmla="*/ 1241903 h 2124225"/>
              <a:gd name="connsiteX2" fmla="*/ 1160413 w 1283589"/>
              <a:gd name="connsiteY2" fmla="*/ 558615 h 2124225"/>
              <a:gd name="connsiteX3" fmla="*/ 778575 w 1283589"/>
              <a:gd name="connsiteY3" fmla="*/ 36101 h 2124225"/>
              <a:gd name="connsiteX4" fmla="*/ 316351 w 1283589"/>
              <a:gd name="connsiteY4" fmla="*/ 116488 h 2124225"/>
              <a:gd name="connsiteX5" fmla="*/ 24949 w 1283589"/>
              <a:gd name="connsiteY5" fmla="*/ 689244 h 2124225"/>
              <a:gd name="connsiteX6" fmla="*/ 34997 w 1283589"/>
              <a:gd name="connsiteY6" fmla="*/ 1473015 h 2124225"/>
              <a:gd name="connsiteX7" fmla="*/ 195771 w 1283589"/>
              <a:gd name="connsiteY7" fmla="*/ 1884998 h 2124225"/>
              <a:gd name="connsiteX8" fmla="*/ 457028 w 1283589"/>
              <a:gd name="connsiteY8" fmla="*/ 2116110 h 2124225"/>
              <a:gd name="connsiteX9" fmla="*/ 728334 w 1283589"/>
              <a:gd name="connsiteY9" fmla="*/ 2075916 h 2124225"/>
              <a:gd name="connsiteX10" fmla="*/ 728334 w 1283589"/>
              <a:gd name="connsiteY10" fmla="*/ 2075916 h 2124225"/>
              <a:gd name="connsiteX0" fmla="*/ 1069978 w 1254860"/>
              <a:gd name="connsiteY0" fmla="*/ 1895046 h 2124225"/>
              <a:gd name="connsiteX1" fmla="*/ 1250848 w 1254860"/>
              <a:gd name="connsiteY1" fmla="*/ 1452918 h 2124225"/>
              <a:gd name="connsiteX2" fmla="*/ 1160413 w 1254860"/>
              <a:gd name="connsiteY2" fmla="*/ 558615 h 2124225"/>
              <a:gd name="connsiteX3" fmla="*/ 778575 w 1254860"/>
              <a:gd name="connsiteY3" fmla="*/ 36101 h 2124225"/>
              <a:gd name="connsiteX4" fmla="*/ 316351 w 1254860"/>
              <a:gd name="connsiteY4" fmla="*/ 116488 h 2124225"/>
              <a:gd name="connsiteX5" fmla="*/ 24949 w 1254860"/>
              <a:gd name="connsiteY5" fmla="*/ 689244 h 2124225"/>
              <a:gd name="connsiteX6" fmla="*/ 34997 w 1254860"/>
              <a:gd name="connsiteY6" fmla="*/ 1473015 h 2124225"/>
              <a:gd name="connsiteX7" fmla="*/ 195771 w 1254860"/>
              <a:gd name="connsiteY7" fmla="*/ 1884998 h 2124225"/>
              <a:gd name="connsiteX8" fmla="*/ 457028 w 1254860"/>
              <a:gd name="connsiteY8" fmla="*/ 2116110 h 2124225"/>
              <a:gd name="connsiteX9" fmla="*/ 728334 w 1254860"/>
              <a:gd name="connsiteY9" fmla="*/ 2075916 h 2124225"/>
              <a:gd name="connsiteX10" fmla="*/ 728334 w 1254860"/>
              <a:gd name="connsiteY10" fmla="*/ 2075916 h 2124225"/>
              <a:gd name="connsiteX0" fmla="*/ 1069978 w 1271110"/>
              <a:gd name="connsiteY0" fmla="*/ 1895046 h 2124225"/>
              <a:gd name="connsiteX1" fmla="*/ 1250848 w 1271110"/>
              <a:gd name="connsiteY1" fmla="*/ 1452918 h 2124225"/>
              <a:gd name="connsiteX2" fmla="*/ 1160413 w 1271110"/>
              <a:gd name="connsiteY2" fmla="*/ 558615 h 2124225"/>
              <a:gd name="connsiteX3" fmla="*/ 778575 w 1271110"/>
              <a:gd name="connsiteY3" fmla="*/ 36101 h 2124225"/>
              <a:gd name="connsiteX4" fmla="*/ 316351 w 1271110"/>
              <a:gd name="connsiteY4" fmla="*/ 116488 h 2124225"/>
              <a:gd name="connsiteX5" fmla="*/ 24949 w 1271110"/>
              <a:gd name="connsiteY5" fmla="*/ 689244 h 2124225"/>
              <a:gd name="connsiteX6" fmla="*/ 34997 w 1271110"/>
              <a:gd name="connsiteY6" fmla="*/ 1473015 h 2124225"/>
              <a:gd name="connsiteX7" fmla="*/ 195771 w 1271110"/>
              <a:gd name="connsiteY7" fmla="*/ 1884998 h 2124225"/>
              <a:gd name="connsiteX8" fmla="*/ 457028 w 1271110"/>
              <a:gd name="connsiteY8" fmla="*/ 2116110 h 2124225"/>
              <a:gd name="connsiteX9" fmla="*/ 728334 w 1271110"/>
              <a:gd name="connsiteY9" fmla="*/ 2075916 h 2124225"/>
              <a:gd name="connsiteX10" fmla="*/ 728334 w 1271110"/>
              <a:gd name="connsiteY10" fmla="*/ 2075916 h 2124225"/>
              <a:gd name="connsiteX0" fmla="*/ 1069978 w 1293533"/>
              <a:gd name="connsiteY0" fmla="*/ 1904722 h 2133901"/>
              <a:gd name="connsiteX1" fmla="*/ 1250848 w 1293533"/>
              <a:gd name="connsiteY1" fmla="*/ 1462594 h 2133901"/>
              <a:gd name="connsiteX2" fmla="*/ 1250848 w 1293533"/>
              <a:gd name="connsiteY2" fmla="*/ 698920 h 2133901"/>
              <a:gd name="connsiteX3" fmla="*/ 778575 w 1293533"/>
              <a:gd name="connsiteY3" fmla="*/ 45777 h 2133901"/>
              <a:gd name="connsiteX4" fmla="*/ 316351 w 1293533"/>
              <a:gd name="connsiteY4" fmla="*/ 126164 h 2133901"/>
              <a:gd name="connsiteX5" fmla="*/ 24949 w 1293533"/>
              <a:gd name="connsiteY5" fmla="*/ 698920 h 2133901"/>
              <a:gd name="connsiteX6" fmla="*/ 34997 w 1293533"/>
              <a:gd name="connsiteY6" fmla="*/ 1482691 h 2133901"/>
              <a:gd name="connsiteX7" fmla="*/ 195771 w 1293533"/>
              <a:gd name="connsiteY7" fmla="*/ 1894674 h 2133901"/>
              <a:gd name="connsiteX8" fmla="*/ 457028 w 1293533"/>
              <a:gd name="connsiteY8" fmla="*/ 2125786 h 2133901"/>
              <a:gd name="connsiteX9" fmla="*/ 728334 w 1293533"/>
              <a:gd name="connsiteY9" fmla="*/ 2085592 h 2133901"/>
              <a:gd name="connsiteX10" fmla="*/ 728334 w 1293533"/>
              <a:gd name="connsiteY10" fmla="*/ 2085592 h 2133901"/>
              <a:gd name="connsiteX0" fmla="*/ 1069978 w 1289216"/>
              <a:gd name="connsiteY0" fmla="*/ 1904722 h 2133901"/>
              <a:gd name="connsiteX1" fmla="*/ 1250848 w 1289216"/>
              <a:gd name="connsiteY1" fmla="*/ 1462594 h 2133901"/>
              <a:gd name="connsiteX2" fmla="*/ 1250848 w 1289216"/>
              <a:gd name="connsiteY2" fmla="*/ 698920 h 2133901"/>
              <a:gd name="connsiteX3" fmla="*/ 778575 w 1289216"/>
              <a:gd name="connsiteY3" fmla="*/ 45777 h 2133901"/>
              <a:gd name="connsiteX4" fmla="*/ 316351 w 1289216"/>
              <a:gd name="connsiteY4" fmla="*/ 126164 h 2133901"/>
              <a:gd name="connsiteX5" fmla="*/ 24949 w 1289216"/>
              <a:gd name="connsiteY5" fmla="*/ 698920 h 2133901"/>
              <a:gd name="connsiteX6" fmla="*/ 34997 w 1289216"/>
              <a:gd name="connsiteY6" fmla="*/ 1482691 h 2133901"/>
              <a:gd name="connsiteX7" fmla="*/ 195771 w 1289216"/>
              <a:gd name="connsiteY7" fmla="*/ 1894674 h 2133901"/>
              <a:gd name="connsiteX8" fmla="*/ 457028 w 1289216"/>
              <a:gd name="connsiteY8" fmla="*/ 2125786 h 2133901"/>
              <a:gd name="connsiteX9" fmla="*/ 728334 w 1289216"/>
              <a:gd name="connsiteY9" fmla="*/ 2085592 h 2133901"/>
              <a:gd name="connsiteX10" fmla="*/ 728334 w 1289216"/>
              <a:gd name="connsiteY10" fmla="*/ 2085592 h 2133901"/>
              <a:gd name="connsiteX0" fmla="*/ 1069978 w 1287787"/>
              <a:gd name="connsiteY0" fmla="*/ 1904722 h 2133901"/>
              <a:gd name="connsiteX1" fmla="*/ 1250848 w 1287787"/>
              <a:gd name="connsiteY1" fmla="*/ 1462594 h 2133901"/>
              <a:gd name="connsiteX2" fmla="*/ 1250848 w 1287787"/>
              <a:gd name="connsiteY2" fmla="*/ 698920 h 2133901"/>
              <a:gd name="connsiteX3" fmla="*/ 858962 w 1287787"/>
              <a:gd name="connsiteY3" fmla="*/ 45777 h 2133901"/>
              <a:gd name="connsiteX4" fmla="*/ 316351 w 1287787"/>
              <a:gd name="connsiteY4" fmla="*/ 126164 h 2133901"/>
              <a:gd name="connsiteX5" fmla="*/ 24949 w 1287787"/>
              <a:gd name="connsiteY5" fmla="*/ 698920 h 2133901"/>
              <a:gd name="connsiteX6" fmla="*/ 34997 w 1287787"/>
              <a:gd name="connsiteY6" fmla="*/ 1482691 h 2133901"/>
              <a:gd name="connsiteX7" fmla="*/ 195771 w 1287787"/>
              <a:gd name="connsiteY7" fmla="*/ 1894674 h 2133901"/>
              <a:gd name="connsiteX8" fmla="*/ 457028 w 1287787"/>
              <a:gd name="connsiteY8" fmla="*/ 2125786 h 2133901"/>
              <a:gd name="connsiteX9" fmla="*/ 728334 w 1287787"/>
              <a:gd name="connsiteY9" fmla="*/ 2085592 h 2133901"/>
              <a:gd name="connsiteX10" fmla="*/ 728334 w 1287787"/>
              <a:gd name="connsiteY10" fmla="*/ 2085592 h 2133901"/>
              <a:gd name="connsiteX0" fmla="*/ 1069978 w 1287787"/>
              <a:gd name="connsiteY0" fmla="*/ 1904722 h 2133901"/>
              <a:gd name="connsiteX1" fmla="*/ 1250848 w 1287787"/>
              <a:gd name="connsiteY1" fmla="*/ 1462594 h 2133901"/>
              <a:gd name="connsiteX2" fmla="*/ 1250848 w 1287787"/>
              <a:gd name="connsiteY2" fmla="*/ 698920 h 2133901"/>
              <a:gd name="connsiteX3" fmla="*/ 858962 w 1287787"/>
              <a:gd name="connsiteY3" fmla="*/ 45777 h 2133901"/>
              <a:gd name="connsiteX4" fmla="*/ 316351 w 1287787"/>
              <a:gd name="connsiteY4" fmla="*/ 126164 h 2133901"/>
              <a:gd name="connsiteX5" fmla="*/ 24949 w 1287787"/>
              <a:gd name="connsiteY5" fmla="*/ 698920 h 2133901"/>
              <a:gd name="connsiteX6" fmla="*/ 34997 w 1287787"/>
              <a:gd name="connsiteY6" fmla="*/ 1412352 h 2133901"/>
              <a:gd name="connsiteX7" fmla="*/ 195771 w 1287787"/>
              <a:gd name="connsiteY7" fmla="*/ 1894674 h 2133901"/>
              <a:gd name="connsiteX8" fmla="*/ 457028 w 1287787"/>
              <a:gd name="connsiteY8" fmla="*/ 2125786 h 2133901"/>
              <a:gd name="connsiteX9" fmla="*/ 728334 w 1287787"/>
              <a:gd name="connsiteY9" fmla="*/ 2085592 h 2133901"/>
              <a:gd name="connsiteX10" fmla="*/ 728334 w 1287787"/>
              <a:gd name="connsiteY10" fmla="*/ 2085592 h 2133901"/>
              <a:gd name="connsiteX0" fmla="*/ 1072898 w 1290707"/>
              <a:gd name="connsiteY0" fmla="*/ 1904722 h 2133901"/>
              <a:gd name="connsiteX1" fmla="*/ 1253768 w 1290707"/>
              <a:gd name="connsiteY1" fmla="*/ 1462594 h 2133901"/>
              <a:gd name="connsiteX2" fmla="*/ 1253768 w 1290707"/>
              <a:gd name="connsiteY2" fmla="*/ 698920 h 2133901"/>
              <a:gd name="connsiteX3" fmla="*/ 861882 w 1290707"/>
              <a:gd name="connsiteY3" fmla="*/ 45777 h 2133901"/>
              <a:gd name="connsiteX4" fmla="*/ 319271 w 1290707"/>
              <a:gd name="connsiteY4" fmla="*/ 126164 h 2133901"/>
              <a:gd name="connsiteX5" fmla="*/ 27869 w 1290707"/>
              <a:gd name="connsiteY5" fmla="*/ 698920 h 2133901"/>
              <a:gd name="connsiteX6" fmla="*/ 37917 w 1290707"/>
              <a:gd name="connsiteY6" fmla="*/ 1412352 h 2133901"/>
              <a:gd name="connsiteX7" fmla="*/ 198691 w 1290707"/>
              <a:gd name="connsiteY7" fmla="*/ 1894674 h 2133901"/>
              <a:gd name="connsiteX8" fmla="*/ 459948 w 1290707"/>
              <a:gd name="connsiteY8" fmla="*/ 2125786 h 2133901"/>
              <a:gd name="connsiteX9" fmla="*/ 731254 w 1290707"/>
              <a:gd name="connsiteY9" fmla="*/ 2085592 h 2133901"/>
              <a:gd name="connsiteX10" fmla="*/ 731254 w 1290707"/>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 name="connsiteX0" fmla="*/ 1002560 w 1294431"/>
              <a:gd name="connsiteY0" fmla="*/ 1985109 h 2133901"/>
              <a:gd name="connsiteX1" fmla="*/ 1253768 w 1294431"/>
              <a:gd name="connsiteY1" fmla="*/ 1462594 h 2133901"/>
              <a:gd name="connsiteX2" fmla="*/ 1253768 w 1294431"/>
              <a:gd name="connsiteY2" fmla="*/ 698920 h 2133901"/>
              <a:gd name="connsiteX3" fmla="*/ 861882 w 1294431"/>
              <a:gd name="connsiteY3" fmla="*/ 45777 h 2133901"/>
              <a:gd name="connsiteX4" fmla="*/ 319271 w 1294431"/>
              <a:gd name="connsiteY4" fmla="*/ 126164 h 2133901"/>
              <a:gd name="connsiteX5" fmla="*/ 27869 w 1294431"/>
              <a:gd name="connsiteY5" fmla="*/ 698920 h 2133901"/>
              <a:gd name="connsiteX6" fmla="*/ 37917 w 1294431"/>
              <a:gd name="connsiteY6" fmla="*/ 1412352 h 2133901"/>
              <a:gd name="connsiteX7" fmla="*/ 198691 w 1294431"/>
              <a:gd name="connsiteY7" fmla="*/ 1894674 h 2133901"/>
              <a:gd name="connsiteX8" fmla="*/ 459948 w 1294431"/>
              <a:gd name="connsiteY8" fmla="*/ 2125786 h 2133901"/>
              <a:gd name="connsiteX9" fmla="*/ 731254 w 1294431"/>
              <a:gd name="connsiteY9" fmla="*/ 2085592 h 2133901"/>
              <a:gd name="connsiteX10" fmla="*/ 731254 w 1294431"/>
              <a:gd name="connsiteY10" fmla="*/ 2085592 h 2133901"/>
              <a:gd name="connsiteX0" fmla="*/ 2141025 w 2155724"/>
              <a:gd name="connsiteY0" fmla="*/ 1802203 h 2133901"/>
              <a:gd name="connsiteX1" fmla="*/ 1253768 w 2155724"/>
              <a:gd name="connsiteY1" fmla="*/ 1462594 h 2133901"/>
              <a:gd name="connsiteX2" fmla="*/ 1253768 w 2155724"/>
              <a:gd name="connsiteY2" fmla="*/ 698920 h 2133901"/>
              <a:gd name="connsiteX3" fmla="*/ 861882 w 2155724"/>
              <a:gd name="connsiteY3" fmla="*/ 45777 h 2133901"/>
              <a:gd name="connsiteX4" fmla="*/ 319271 w 2155724"/>
              <a:gd name="connsiteY4" fmla="*/ 126164 h 2133901"/>
              <a:gd name="connsiteX5" fmla="*/ 27869 w 2155724"/>
              <a:gd name="connsiteY5" fmla="*/ 698920 h 2133901"/>
              <a:gd name="connsiteX6" fmla="*/ 37917 w 2155724"/>
              <a:gd name="connsiteY6" fmla="*/ 1412352 h 2133901"/>
              <a:gd name="connsiteX7" fmla="*/ 198691 w 2155724"/>
              <a:gd name="connsiteY7" fmla="*/ 1894674 h 2133901"/>
              <a:gd name="connsiteX8" fmla="*/ 459948 w 2155724"/>
              <a:gd name="connsiteY8" fmla="*/ 2125786 h 2133901"/>
              <a:gd name="connsiteX9" fmla="*/ 731254 w 2155724"/>
              <a:gd name="connsiteY9" fmla="*/ 2085592 h 2133901"/>
              <a:gd name="connsiteX10" fmla="*/ 731254 w 2155724"/>
              <a:gd name="connsiteY10" fmla="*/ 2085592 h 2133901"/>
              <a:gd name="connsiteX0" fmla="*/ 2141025 w 2263444"/>
              <a:gd name="connsiteY0" fmla="*/ 1802203 h 2133901"/>
              <a:gd name="connsiteX1" fmla="*/ 2168605 w 2263444"/>
              <a:gd name="connsiteY1" fmla="*/ 273707 h 2133901"/>
              <a:gd name="connsiteX2" fmla="*/ 1253768 w 2263444"/>
              <a:gd name="connsiteY2" fmla="*/ 698920 h 2133901"/>
              <a:gd name="connsiteX3" fmla="*/ 861882 w 2263444"/>
              <a:gd name="connsiteY3" fmla="*/ 45777 h 2133901"/>
              <a:gd name="connsiteX4" fmla="*/ 319271 w 2263444"/>
              <a:gd name="connsiteY4" fmla="*/ 126164 h 2133901"/>
              <a:gd name="connsiteX5" fmla="*/ 27869 w 2263444"/>
              <a:gd name="connsiteY5" fmla="*/ 698920 h 2133901"/>
              <a:gd name="connsiteX6" fmla="*/ 37917 w 2263444"/>
              <a:gd name="connsiteY6" fmla="*/ 1412352 h 2133901"/>
              <a:gd name="connsiteX7" fmla="*/ 198691 w 2263444"/>
              <a:gd name="connsiteY7" fmla="*/ 1894674 h 2133901"/>
              <a:gd name="connsiteX8" fmla="*/ 459948 w 2263444"/>
              <a:gd name="connsiteY8" fmla="*/ 2125786 h 2133901"/>
              <a:gd name="connsiteX9" fmla="*/ 731254 w 2263444"/>
              <a:gd name="connsiteY9" fmla="*/ 2085592 h 2133901"/>
              <a:gd name="connsiteX10" fmla="*/ 731254 w 2263444"/>
              <a:gd name="connsiteY10" fmla="*/ 2085592 h 2133901"/>
              <a:gd name="connsiteX0" fmla="*/ 2141025 w 2242447"/>
              <a:gd name="connsiteY0" fmla="*/ 2557875 h 2889573"/>
              <a:gd name="connsiteX1" fmla="*/ 2168605 w 2242447"/>
              <a:gd name="connsiteY1" fmla="*/ 1029379 h 2889573"/>
              <a:gd name="connsiteX2" fmla="*/ 1568879 w 2242447"/>
              <a:gd name="connsiteY2" fmla="*/ 1507 h 2889573"/>
              <a:gd name="connsiteX3" fmla="*/ 861882 w 2242447"/>
              <a:gd name="connsiteY3" fmla="*/ 801449 h 2889573"/>
              <a:gd name="connsiteX4" fmla="*/ 319271 w 2242447"/>
              <a:gd name="connsiteY4" fmla="*/ 881836 h 2889573"/>
              <a:gd name="connsiteX5" fmla="*/ 27869 w 2242447"/>
              <a:gd name="connsiteY5" fmla="*/ 1454592 h 2889573"/>
              <a:gd name="connsiteX6" fmla="*/ 37917 w 2242447"/>
              <a:gd name="connsiteY6" fmla="*/ 2168024 h 2889573"/>
              <a:gd name="connsiteX7" fmla="*/ 198691 w 2242447"/>
              <a:gd name="connsiteY7" fmla="*/ 2650346 h 2889573"/>
              <a:gd name="connsiteX8" fmla="*/ 459948 w 2242447"/>
              <a:gd name="connsiteY8" fmla="*/ 2881458 h 2889573"/>
              <a:gd name="connsiteX9" fmla="*/ 731254 w 2242447"/>
              <a:gd name="connsiteY9" fmla="*/ 2841264 h 2889573"/>
              <a:gd name="connsiteX10" fmla="*/ 731254 w 2242447"/>
              <a:gd name="connsiteY10" fmla="*/ 2841264 h 2889573"/>
              <a:gd name="connsiteX0" fmla="*/ 2867751 w 2969173"/>
              <a:gd name="connsiteY0" fmla="*/ 2557875 h 2889573"/>
              <a:gd name="connsiteX1" fmla="*/ 2895331 w 2969173"/>
              <a:gd name="connsiteY1" fmla="*/ 1029379 h 2889573"/>
              <a:gd name="connsiteX2" fmla="*/ 2295605 w 2969173"/>
              <a:gd name="connsiteY2" fmla="*/ 1507 h 2889573"/>
              <a:gd name="connsiteX3" fmla="*/ 1588608 w 2969173"/>
              <a:gd name="connsiteY3" fmla="*/ 801449 h 2889573"/>
              <a:gd name="connsiteX4" fmla="*/ 1045997 w 2969173"/>
              <a:gd name="connsiteY4" fmla="*/ 881836 h 2889573"/>
              <a:gd name="connsiteX5" fmla="*/ 2395 w 2969173"/>
              <a:gd name="connsiteY5" fmla="*/ 946521 h 2889573"/>
              <a:gd name="connsiteX6" fmla="*/ 764643 w 2969173"/>
              <a:gd name="connsiteY6" fmla="*/ 2168024 h 2889573"/>
              <a:gd name="connsiteX7" fmla="*/ 925417 w 2969173"/>
              <a:gd name="connsiteY7" fmla="*/ 2650346 h 2889573"/>
              <a:gd name="connsiteX8" fmla="*/ 1186674 w 2969173"/>
              <a:gd name="connsiteY8" fmla="*/ 2881458 h 2889573"/>
              <a:gd name="connsiteX9" fmla="*/ 1457980 w 2969173"/>
              <a:gd name="connsiteY9" fmla="*/ 2841264 h 2889573"/>
              <a:gd name="connsiteX10" fmla="*/ 1457980 w 2969173"/>
              <a:gd name="connsiteY10" fmla="*/ 2841264 h 2889573"/>
              <a:gd name="connsiteX0" fmla="*/ 3524232 w 3625654"/>
              <a:gd name="connsiteY0" fmla="*/ 2557875 h 2889573"/>
              <a:gd name="connsiteX1" fmla="*/ 3551812 w 3625654"/>
              <a:gd name="connsiteY1" fmla="*/ 1029379 h 2889573"/>
              <a:gd name="connsiteX2" fmla="*/ 2952086 w 3625654"/>
              <a:gd name="connsiteY2" fmla="*/ 1507 h 2889573"/>
              <a:gd name="connsiteX3" fmla="*/ 2245089 w 3625654"/>
              <a:gd name="connsiteY3" fmla="*/ 801449 h 2889573"/>
              <a:gd name="connsiteX4" fmla="*/ 1702478 w 3625654"/>
              <a:gd name="connsiteY4" fmla="*/ 881836 h 2889573"/>
              <a:gd name="connsiteX5" fmla="*/ 658876 w 3625654"/>
              <a:gd name="connsiteY5" fmla="*/ 946521 h 2889573"/>
              <a:gd name="connsiteX6" fmla="*/ 28537 w 3625654"/>
              <a:gd name="connsiteY6" fmla="*/ 2127378 h 2889573"/>
              <a:gd name="connsiteX7" fmla="*/ 1581898 w 3625654"/>
              <a:gd name="connsiteY7" fmla="*/ 2650346 h 2889573"/>
              <a:gd name="connsiteX8" fmla="*/ 1843155 w 3625654"/>
              <a:gd name="connsiteY8" fmla="*/ 2881458 h 2889573"/>
              <a:gd name="connsiteX9" fmla="*/ 2114461 w 3625654"/>
              <a:gd name="connsiteY9" fmla="*/ 2841264 h 2889573"/>
              <a:gd name="connsiteX10" fmla="*/ 2114461 w 3625654"/>
              <a:gd name="connsiteY10" fmla="*/ 2841264 h 2889573"/>
              <a:gd name="connsiteX0" fmla="*/ 3524232 w 3625654"/>
              <a:gd name="connsiteY0" fmla="*/ 2557875 h 3847246"/>
              <a:gd name="connsiteX1" fmla="*/ 3551812 w 3625654"/>
              <a:gd name="connsiteY1" fmla="*/ 1029379 h 3847246"/>
              <a:gd name="connsiteX2" fmla="*/ 2952086 w 3625654"/>
              <a:gd name="connsiteY2" fmla="*/ 1507 h 3847246"/>
              <a:gd name="connsiteX3" fmla="*/ 2245089 w 3625654"/>
              <a:gd name="connsiteY3" fmla="*/ 801449 h 3847246"/>
              <a:gd name="connsiteX4" fmla="*/ 1702478 w 3625654"/>
              <a:gd name="connsiteY4" fmla="*/ 881836 h 3847246"/>
              <a:gd name="connsiteX5" fmla="*/ 658876 w 3625654"/>
              <a:gd name="connsiteY5" fmla="*/ 946521 h 3847246"/>
              <a:gd name="connsiteX6" fmla="*/ 28537 w 3625654"/>
              <a:gd name="connsiteY6" fmla="*/ 2127378 h 3847246"/>
              <a:gd name="connsiteX7" fmla="*/ 1581898 w 3625654"/>
              <a:gd name="connsiteY7" fmla="*/ 2650346 h 3847246"/>
              <a:gd name="connsiteX8" fmla="*/ 1843155 w 3625654"/>
              <a:gd name="connsiteY8" fmla="*/ 2881458 h 3847246"/>
              <a:gd name="connsiteX9" fmla="*/ 2114461 w 3625654"/>
              <a:gd name="connsiteY9" fmla="*/ 2841264 h 3847246"/>
              <a:gd name="connsiteX10" fmla="*/ 945501 w 3625654"/>
              <a:gd name="connsiteY10" fmla="*/ 3847246 h 3847246"/>
              <a:gd name="connsiteX0" fmla="*/ 4214697 w 4316119"/>
              <a:gd name="connsiteY0" fmla="*/ 2557875 h 3847246"/>
              <a:gd name="connsiteX1" fmla="*/ 4242277 w 4316119"/>
              <a:gd name="connsiteY1" fmla="*/ 1029379 h 3847246"/>
              <a:gd name="connsiteX2" fmla="*/ 3642551 w 4316119"/>
              <a:gd name="connsiteY2" fmla="*/ 1507 h 3847246"/>
              <a:gd name="connsiteX3" fmla="*/ 2935554 w 4316119"/>
              <a:gd name="connsiteY3" fmla="*/ 801449 h 3847246"/>
              <a:gd name="connsiteX4" fmla="*/ 2392943 w 4316119"/>
              <a:gd name="connsiteY4" fmla="*/ 881836 h 3847246"/>
              <a:gd name="connsiteX5" fmla="*/ 1349341 w 4316119"/>
              <a:gd name="connsiteY5" fmla="*/ 946521 h 3847246"/>
              <a:gd name="connsiteX6" fmla="*/ 719002 w 4316119"/>
              <a:gd name="connsiteY6" fmla="*/ 2127378 h 3847246"/>
              <a:gd name="connsiteX7" fmla="*/ 2272363 w 4316119"/>
              <a:gd name="connsiteY7" fmla="*/ 2650346 h 3847246"/>
              <a:gd name="connsiteX8" fmla="*/ 2569 w 4316119"/>
              <a:gd name="connsiteY8" fmla="*/ 3013556 h 3847246"/>
              <a:gd name="connsiteX9" fmla="*/ 2804926 w 4316119"/>
              <a:gd name="connsiteY9" fmla="*/ 2841264 h 3847246"/>
              <a:gd name="connsiteX10" fmla="*/ 1635966 w 4316119"/>
              <a:gd name="connsiteY10" fmla="*/ 3847246 h 3847246"/>
              <a:gd name="connsiteX0" fmla="*/ 4318772 w 4420194"/>
              <a:gd name="connsiteY0" fmla="*/ 2557875 h 3847246"/>
              <a:gd name="connsiteX1" fmla="*/ 4346352 w 4420194"/>
              <a:gd name="connsiteY1" fmla="*/ 1029379 h 3847246"/>
              <a:gd name="connsiteX2" fmla="*/ 3746626 w 4420194"/>
              <a:gd name="connsiteY2" fmla="*/ 1507 h 3847246"/>
              <a:gd name="connsiteX3" fmla="*/ 3039629 w 4420194"/>
              <a:gd name="connsiteY3" fmla="*/ 801449 h 3847246"/>
              <a:gd name="connsiteX4" fmla="*/ 2497018 w 4420194"/>
              <a:gd name="connsiteY4" fmla="*/ 881836 h 3847246"/>
              <a:gd name="connsiteX5" fmla="*/ 1453416 w 4420194"/>
              <a:gd name="connsiteY5" fmla="*/ 946521 h 3847246"/>
              <a:gd name="connsiteX6" fmla="*/ 823077 w 4420194"/>
              <a:gd name="connsiteY6" fmla="*/ 2127378 h 3847246"/>
              <a:gd name="connsiteX7" fmla="*/ 607752 w 4420194"/>
              <a:gd name="connsiteY7" fmla="*/ 2457279 h 3847246"/>
              <a:gd name="connsiteX8" fmla="*/ 106644 w 4420194"/>
              <a:gd name="connsiteY8" fmla="*/ 3013556 h 3847246"/>
              <a:gd name="connsiteX9" fmla="*/ 2909001 w 4420194"/>
              <a:gd name="connsiteY9" fmla="*/ 2841264 h 3847246"/>
              <a:gd name="connsiteX10" fmla="*/ 1740041 w 4420194"/>
              <a:gd name="connsiteY10" fmla="*/ 3847246 h 3847246"/>
              <a:gd name="connsiteX0" fmla="*/ 4212192 w 4313614"/>
              <a:gd name="connsiteY0" fmla="*/ 2557875 h 3847246"/>
              <a:gd name="connsiteX1" fmla="*/ 4239772 w 4313614"/>
              <a:gd name="connsiteY1" fmla="*/ 1029379 h 3847246"/>
              <a:gd name="connsiteX2" fmla="*/ 3640046 w 4313614"/>
              <a:gd name="connsiteY2" fmla="*/ 1507 h 3847246"/>
              <a:gd name="connsiteX3" fmla="*/ 2933049 w 4313614"/>
              <a:gd name="connsiteY3" fmla="*/ 801449 h 3847246"/>
              <a:gd name="connsiteX4" fmla="*/ 2390438 w 4313614"/>
              <a:gd name="connsiteY4" fmla="*/ 881836 h 3847246"/>
              <a:gd name="connsiteX5" fmla="*/ 1346836 w 4313614"/>
              <a:gd name="connsiteY5" fmla="*/ 946521 h 3847246"/>
              <a:gd name="connsiteX6" fmla="*/ 716497 w 4313614"/>
              <a:gd name="connsiteY6" fmla="*/ 2127378 h 3847246"/>
              <a:gd name="connsiteX7" fmla="*/ 501172 w 4313614"/>
              <a:gd name="connsiteY7" fmla="*/ 2457279 h 3847246"/>
              <a:gd name="connsiteX8" fmla="*/ 64 w 4313614"/>
              <a:gd name="connsiteY8" fmla="*/ 3013556 h 3847246"/>
              <a:gd name="connsiteX9" fmla="*/ 535656 w 4313614"/>
              <a:gd name="connsiteY9" fmla="*/ 3359497 h 3847246"/>
              <a:gd name="connsiteX10" fmla="*/ 1633461 w 4313614"/>
              <a:gd name="connsiteY10" fmla="*/ 3847246 h 3847246"/>
              <a:gd name="connsiteX0" fmla="*/ 4212192 w 4313614"/>
              <a:gd name="connsiteY0" fmla="*/ 2559345 h 3848716"/>
              <a:gd name="connsiteX1" fmla="*/ 4239772 w 4313614"/>
              <a:gd name="connsiteY1" fmla="*/ 1030849 h 3848716"/>
              <a:gd name="connsiteX2" fmla="*/ 3640046 w 4313614"/>
              <a:gd name="connsiteY2" fmla="*/ 2977 h 3848716"/>
              <a:gd name="connsiteX3" fmla="*/ 2933049 w 4313614"/>
              <a:gd name="connsiteY3" fmla="*/ 802919 h 3848716"/>
              <a:gd name="connsiteX4" fmla="*/ 2573405 w 4313614"/>
              <a:gd name="connsiteY4" fmla="*/ 3057853 h 3848716"/>
              <a:gd name="connsiteX5" fmla="*/ 1346836 w 4313614"/>
              <a:gd name="connsiteY5" fmla="*/ 947991 h 3848716"/>
              <a:gd name="connsiteX6" fmla="*/ 716497 w 4313614"/>
              <a:gd name="connsiteY6" fmla="*/ 2128848 h 3848716"/>
              <a:gd name="connsiteX7" fmla="*/ 501172 w 4313614"/>
              <a:gd name="connsiteY7" fmla="*/ 2458749 h 3848716"/>
              <a:gd name="connsiteX8" fmla="*/ 64 w 4313614"/>
              <a:gd name="connsiteY8" fmla="*/ 3015026 h 3848716"/>
              <a:gd name="connsiteX9" fmla="*/ 535656 w 4313614"/>
              <a:gd name="connsiteY9" fmla="*/ 3360967 h 3848716"/>
              <a:gd name="connsiteX10" fmla="*/ 1633461 w 4313614"/>
              <a:gd name="connsiteY10" fmla="*/ 3848716 h 3848716"/>
              <a:gd name="connsiteX0" fmla="*/ 4212192 w 4313614"/>
              <a:gd name="connsiteY0" fmla="*/ 2626105 h 3915476"/>
              <a:gd name="connsiteX1" fmla="*/ 4239772 w 4313614"/>
              <a:gd name="connsiteY1" fmla="*/ 1097609 h 3915476"/>
              <a:gd name="connsiteX2" fmla="*/ 3640046 w 4313614"/>
              <a:gd name="connsiteY2" fmla="*/ 69737 h 3915476"/>
              <a:gd name="connsiteX3" fmla="*/ 3166841 w 4313614"/>
              <a:gd name="connsiteY3" fmla="*/ 3084872 h 3915476"/>
              <a:gd name="connsiteX4" fmla="*/ 2573405 w 4313614"/>
              <a:gd name="connsiteY4" fmla="*/ 3124613 h 3915476"/>
              <a:gd name="connsiteX5" fmla="*/ 1346836 w 4313614"/>
              <a:gd name="connsiteY5" fmla="*/ 1014751 h 3915476"/>
              <a:gd name="connsiteX6" fmla="*/ 716497 w 4313614"/>
              <a:gd name="connsiteY6" fmla="*/ 2195608 h 3915476"/>
              <a:gd name="connsiteX7" fmla="*/ 501172 w 4313614"/>
              <a:gd name="connsiteY7" fmla="*/ 2525509 h 3915476"/>
              <a:gd name="connsiteX8" fmla="*/ 64 w 4313614"/>
              <a:gd name="connsiteY8" fmla="*/ 3081786 h 3915476"/>
              <a:gd name="connsiteX9" fmla="*/ 535656 w 4313614"/>
              <a:gd name="connsiteY9" fmla="*/ 3427727 h 3915476"/>
              <a:gd name="connsiteX10" fmla="*/ 1633461 w 4313614"/>
              <a:gd name="connsiteY10" fmla="*/ 3915476 h 3915476"/>
              <a:gd name="connsiteX0" fmla="*/ 4212192 w 4313614"/>
              <a:gd name="connsiteY0" fmla="*/ 2626105 h 3915476"/>
              <a:gd name="connsiteX1" fmla="*/ 4239772 w 4313614"/>
              <a:gd name="connsiteY1" fmla="*/ 1097609 h 3915476"/>
              <a:gd name="connsiteX2" fmla="*/ 3640046 w 4313614"/>
              <a:gd name="connsiteY2" fmla="*/ 69737 h 3915476"/>
              <a:gd name="connsiteX3" fmla="*/ 3166841 w 4313614"/>
              <a:gd name="connsiteY3" fmla="*/ 3084872 h 3915476"/>
              <a:gd name="connsiteX4" fmla="*/ 2573405 w 4313614"/>
              <a:gd name="connsiteY4" fmla="*/ 3124613 h 3915476"/>
              <a:gd name="connsiteX5" fmla="*/ 1346836 w 4313614"/>
              <a:gd name="connsiteY5" fmla="*/ 1014751 h 3915476"/>
              <a:gd name="connsiteX6" fmla="*/ 716497 w 4313614"/>
              <a:gd name="connsiteY6" fmla="*/ 2195608 h 3915476"/>
              <a:gd name="connsiteX7" fmla="*/ 501172 w 4313614"/>
              <a:gd name="connsiteY7" fmla="*/ 2525509 h 3915476"/>
              <a:gd name="connsiteX8" fmla="*/ 64 w 4313614"/>
              <a:gd name="connsiteY8" fmla="*/ 3081786 h 3915476"/>
              <a:gd name="connsiteX9" fmla="*/ 535656 w 4313614"/>
              <a:gd name="connsiteY9" fmla="*/ 3427727 h 3915476"/>
              <a:gd name="connsiteX10" fmla="*/ 1633461 w 4313614"/>
              <a:gd name="connsiteY10" fmla="*/ 3915476 h 3915476"/>
              <a:gd name="connsiteX0" fmla="*/ 4212192 w 4313614"/>
              <a:gd name="connsiteY0" fmla="*/ 2626105 h 3915476"/>
              <a:gd name="connsiteX1" fmla="*/ 4239772 w 4313614"/>
              <a:gd name="connsiteY1" fmla="*/ 1097609 h 3915476"/>
              <a:gd name="connsiteX2" fmla="*/ 3640046 w 4313614"/>
              <a:gd name="connsiteY2" fmla="*/ 69737 h 3915476"/>
              <a:gd name="connsiteX3" fmla="*/ 3166841 w 4313614"/>
              <a:gd name="connsiteY3" fmla="*/ 3084872 h 3915476"/>
              <a:gd name="connsiteX4" fmla="*/ 2573405 w 4313614"/>
              <a:gd name="connsiteY4" fmla="*/ 3124613 h 3915476"/>
              <a:gd name="connsiteX5" fmla="*/ 1346836 w 4313614"/>
              <a:gd name="connsiteY5" fmla="*/ 1014751 h 3915476"/>
              <a:gd name="connsiteX6" fmla="*/ 716497 w 4313614"/>
              <a:gd name="connsiteY6" fmla="*/ 2195608 h 3915476"/>
              <a:gd name="connsiteX7" fmla="*/ 501172 w 4313614"/>
              <a:gd name="connsiteY7" fmla="*/ 2525509 h 3915476"/>
              <a:gd name="connsiteX8" fmla="*/ 64 w 4313614"/>
              <a:gd name="connsiteY8" fmla="*/ 3081786 h 3915476"/>
              <a:gd name="connsiteX9" fmla="*/ 535656 w 4313614"/>
              <a:gd name="connsiteY9" fmla="*/ 3427727 h 3915476"/>
              <a:gd name="connsiteX10" fmla="*/ 1633461 w 4313614"/>
              <a:gd name="connsiteY10" fmla="*/ 3915476 h 3915476"/>
              <a:gd name="connsiteX0" fmla="*/ 4212192 w 4313614"/>
              <a:gd name="connsiteY0" fmla="*/ 2626105 h 3915476"/>
              <a:gd name="connsiteX1" fmla="*/ 4239772 w 4313614"/>
              <a:gd name="connsiteY1" fmla="*/ 1097609 h 3915476"/>
              <a:gd name="connsiteX2" fmla="*/ 3640046 w 4313614"/>
              <a:gd name="connsiteY2" fmla="*/ 69737 h 3915476"/>
              <a:gd name="connsiteX3" fmla="*/ 3166841 w 4313614"/>
              <a:gd name="connsiteY3" fmla="*/ 3084872 h 3915476"/>
              <a:gd name="connsiteX4" fmla="*/ 2573405 w 4313614"/>
              <a:gd name="connsiteY4" fmla="*/ 3124613 h 3915476"/>
              <a:gd name="connsiteX5" fmla="*/ 2312498 w 4313614"/>
              <a:gd name="connsiteY5" fmla="*/ 2488159 h 3915476"/>
              <a:gd name="connsiteX6" fmla="*/ 716497 w 4313614"/>
              <a:gd name="connsiteY6" fmla="*/ 2195608 h 3915476"/>
              <a:gd name="connsiteX7" fmla="*/ 501172 w 4313614"/>
              <a:gd name="connsiteY7" fmla="*/ 2525509 h 3915476"/>
              <a:gd name="connsiteX8" fmla="*/ 64 w 4313614"/>
              <a:gd name="connsiteY8" fmla="*/ 3081786 h 3915476"/>
              <a:gd name="connsiteX9" fmla="*/ 535656 w 4313614"/>
              <a:gd name="connsiteY9" fmla="*/ 3427727 h 3915476"/>
              <a:gd name="connsiteX10" fmla="*/ 1633461 w 4313614"/>
              <a:gd name="connsiteY10" fmla="*/ 3915476 h 3915476"/>
              <a:gd name="connsiteX0" fmla="*/ 4212278 w 4313700"/>
              <a:gd name="connsiteY0" fmla="*/ 2626105 h 3915476"/>
              <a:gd name="connsiteX1" fmla="*/ 4239858 w 4313700"/>
              <a:gd name="connsiteY1" fmla="*/ 1097609 h 3915476"/>
              <a:gd name="connsiteX2" fmla="*/ 3640132 w 4313700"/>
              <a:gd name="connsiteY2" fmla="*/ 69737 h 3915476"/>
              <a:gd name="connsiteX3" fmla="*/ 3166927 w 4313700"/>
              <a:gd name="connsiteY3" fmla="*/ 3084872 h 3915476"/>
              <a:gd name="connsiteX4" fmla="*/ 2573491 w 4313700"/>
              <a:gd name="connsiteY4" fmla="*/ 3124613 h 3915476"/>
              <a:gd name="connsiteX5" fmla="*/ 2312584 w 4313700"/>
              <a:gd name="connsiteY5" fmla="*/ 2488159 h 3915476"/>
              <a:gd name="connsiteX6" fmla="*/ 2088839 w 4313700"/>
              <a:gd name="connsiteY6" fmla="*/ 1463985 h 3915476"/>
              <a:gd name="connsiteX7" fmla="*/ 501258 w 4313700"/>
              <a:gd name="connsiteY7" fmla="*/ 2525509 h 3915476"/>
              <a:gd name="connsiteX8" fmla="*/ 150 w 4313700"/>
              <a:gd name="connsiteY8" fmla="*/ 3081786 h 3915476"/>
              <a:gd name="connsiteX9" fmla="*/ 535742 w 4313700"/>
              <a:gd name="connsiteY9" fmla="*/ 3427727 h 3915476"/>
              <a:gd name="connsiteX10" fmla="*/ 1633547 w 4313700"/>
              <a:gd name="connsiteY10" fmla="*/ 3915476 h 3915476"/>
              <a:gd name="connsiteX0" fmla="*/ 4252164 w 4353586"/>
              <a:gd name="connsiteY0" fmla="*/ 2626105 h 3915476"/>
              <a:gd name="connsiteX1" fmla="*/ 4279744 w 4353586"/>
              <a:gd name="connsiteY1" fmla="*/ 1097609 h 3915476"/>
              <a:gd name="connsiteX2" fmla="*/ 3680018 w 4353586"/>
              <a:gd name="connsiteY2" fmla="*/ 69737 h 3915476"/>
              <a:gd name="connsiteX3" fmla="*/ 3206813 w 4353586"/>
              <a:gd name="connsiteY3" fmla="*/ 3084872 h 3915476"/>
              <a:gd name="connsiteX4" fmla="*/ 2613377 w 4353586"/>
              <a:gd name="connsiteY4" fmla="*/ 3124613 h 3915476"/>
              <a:gd name="connsiteX5" fmla="*/ 2352470 w 4353586"/>
              <a:gd name="connsiteY5" fmla="*/ 2488159 h 3915476"/>
              <a:gd name="connsiteX6" fmla="*/ 2128725 w 4353586"/>
              <a:gd name="connsiteY6" fmla="*/ 1463985 h 3915476"/>
              <a:gd name="connsiteX7" fmla="*/ 1893071 w 4353586"/>
              <a:gd name="connsiteY7" fmla="*/ 859034 h 3915476"/>
              <a:gd name="connsiteX8" fmla="*/ 40036 w 4353586"/>
              <a:gd name="connsiteY8" fmla="*/ 3081786 h 3915476"/>
              <a:gd name="connsiteX9" fmla="*/ 575628 w 4353586"/>
              <a:gd name="connsiteY9" fmla="*/ 3427727 h 3915476"/>
              <a:gd name="connsiteX10" fmla="*/ 1673433 w 4353586"/>
              <a:gd name="connsiteY10" fmla="*/ 3915476 h 3915476"/>
              <a:gd name="connsiteX0" fmla="*/ 3676536 w 3777958"/>
              <a:gd name="connsiteY0" fmla="*/ 2626105 h 3915476"/>
              <a:gd name="connsiteX1" fmla="*/ 3704116 w 3777958"/>
              <a:gd name="connsiteY1" fmla="*/ 1097609 h 3915476"/>
              <a:gd name="connsiteX2" fmla="*/ 3104390 w 3777958"/>
              <a:gd name="connsiteY2" fmla="*/ 69737 h 3915476"/>
              <a:gd name="connsiteX3" fmla="*/ 2631185 w 3777958"/>
              <a:gd name="connsiteY3" fmla="*/ 3084872 h 3915476"/>
              <a:gd name="connsiteX4" fmla="*/ 2037749 w 3777958"/>
              <a:gd name="connsiteY4" fmla="*/ 3124613 h 3915476"/>
              <a:gd name="connsiteX5" fmla="*/ 1776842 w 3777958"/>
              <a:gd name="connsiteY5" fmla="*/ 2488159 h 3915476"/>
              <a:gd name="connsiteX6" fmla="*/ 1553097 w 3777958"/>
              <a:gd name="connsiteY6" fmla="*/ 1463985 h 3915476"/>
              <a:gd name="connsiteX7" fmla="*/ 1317443 w 3777958"/>
              <a:gd name="connsiteY7" fmla="*/ 859034 h 3915476"/>
              <a:gd name="connsiteX8" fmla="*/ 1039962 w 3777958"/>
              <a:gd name="connsiteY8" fmla="*/ 165455 h 3915476"/>
              <a:gd name="connsiteX9" fmla="*/ 0 w 3777958"/>
              <a:gd name="connsiteY9" fmla="*/ 3427727 h 3915476"/>
              <a:gd name="connsiteX10" fmla="*/ 1097805 w 3777958"/>
              <a:gd name="connsiteY10" fmla="*/ 3915476 h 3915476"/>
              <a:gd name="connsiteX0" fmla="*/ 2666904 w 2768326"/>
              <a:gd name="connsiteY0" fmla="*/ 2907301 h 4196672"/>
              <a:gd name="connsiteX1" fmla="*/ 2694484 w 2768326"/>
              <a:gd name="connsiteY1" fmla="*/ 1378805 h 4196672"/>
              <a:gd name="connsiteX2" fmla="*/ 2094758 w 2768326"/>
              <a:gd name="connsiteY2" fmla="*/ 350933 h 4196672"/>
              <a:gd name="connsiteX3" fmla="*/ 1621553 w 2768326"/>
              <a:gd name="connsiteY3" fmla="*/ 3366068 h 4196672"/>
              <a:gd name="connsiteX4" fmla="*/ 1028117 w 2768326"/>
              <a:gd name="connsiteY4" fmla="*/ 3405809 h 4196672"/>
              <a:gd name="connsiteX5" fmla="*/ 767210 w 2768326"/>
              <a:gd name="connsiteY5" fmla="*/ 2769355 h 4196672"/>
              <a:gd name="connsiteX6" fmla="*/ 543465 w 2768326"/>
              <a:gd name="connsiteY6" fmla="*/ 1745181 h 4196672"/>
              <a:gd name="connsiteX7" fmla="*/ 307811 w 2768326"/>
              <a:gd name="connsiteY7" fmla="*/ 1140230 h 4196672"/>
              <a:gd name="connsiteX8" fmla="*/ 30330 w 2768326"/>
              <a:gd name="connsiteY8" fmla="*/ 446651 h 4196672"/>
              <a:gd name="connsiteX9" fmla="*/ 1084330 w 2768326"/>
              <a:gd name="connsiteY9" fmla="*/ 0 h 4196672"/>
              <a:gd name="connsiteX10" fmla="*/ 88173 w 2768326"/>
              <a:gd name="connsiteY10" fmla="*/ 4196672 h 4196672"/>
              <a:gd name="connsiteX0" fmla="*/ 2666904 w 2768326"/>
              <a:gd name="connsiteY0" fmla="*/ 2907301 h 3467462"/>
              <a:gd name="connsiteX1" fmla="*/ 2694484 w 2768326"/>
              <a:gd name="connsiteY1" fmla="*/ 1378805 h 3467462"/>
              <a:gd name="connsiteX2" fmla="*/ 2094758 w 2768326"/>
              <a:gd name="connsiteY2" fmla="*/ 350933 h 3467462"/>
              <a:gd name="connsiteX3" fmla="*/ 1621553 w 2768326"/>
              <a:gd name="connsiteY3" fmla="*/ 3366068 h 3467462"/>
              <a:gd name="connsiteX4" fmla="*/ 1028117 w 2768326"/>
              <a:gd name="connsiteY4" fmla="*/ 3405809 h 3467462"/>
              <a:gd name="connsiteX5" fmla="*/ 767210 w 2768326"/>
              <a:gd name="connsiteY5" fmla="*/ 2769355 h 3467462"/>
              <a:gd name="connsiteX6" fmla="*/ 543465 w 2768326"/>
              <a:gd name="connsiteY6" fmla="*/ 1745181 h 3467462"/>
              <a:gd name="connsiteX7" fmla="*/ 307811 w 2768326"/>
              <a:gd name="connsiteY7" fmla="*/ 1140230 h 3467462"/>
              <a:gd name="connsiteX8" fmla="*/ 30330 w 2768326"/>
              <a:gd name="connsiteY8" fmla="*/ 446651 h 3467462"/>
              <a:gd name="connsiteX9" fmla="*/ 1084330 w 2768326"/>
              <a:gd name="connsiteY9" fmla="*/ 0 h 3467462"/>
              <a:gd name="connsiteX10" fmla="*/ 1460430 w 2768326"/>
              <a:gd name="connsiteY10" fmla="*/ 60969 h 3467462"/>
              <a:gd name="connsiteX0" fmla="*/ 2666904 w 2797050"/>
              <a:gd name="connsiteY0" fmla="*/ 2907301 h 3463386"/>
              <a:gd name="connsiteX1" fmla="*/ 2694484 w 2797050"/>
              <a:gd name="connsiteY1" fmla="*/ 1378805 h 3463386"/>
              <a:gd name="connsiteX2" fmla="*/ 1667833 w 2797050"/>
              <a:gd name="connsiteY2" fmla="*/ 2810000 h 3463386"/>
              <a:gd name="connsiteX3" fmla="*/ 1621553 w 2797050"/>
              <a:gd name="connsiteY3" fmla="*/ 3366068 h 3463386"/>
              <a:gd name="connsiteX4" fmla="*/ 1028117 w 2797050"/>
              <a:gd name="connsiteY4" fmla="*/ 3405809 h 3463386"/>
              <a:gd name="connsiteX5" fmla="*/ 767210 w 2797050"/>
              <a:gd name="connsiteY5" fmla="*/ 2769355 h 3463386"/>
              <a:gd name="connsiteX6" fmla="*/ 543465 w 2797050"/>
              <a:gd name="connsiteY6" fmla="*/ 1745181 h 3463386"/>
              <a:gd name="connsiteX7" fmla="*/ 307811 w 2797050"/>
              <a:gd name="connsiteY7" fmla="*/ 1140230 h 3463386"/>
              <a:gd name="connsiteX8" fmla="*/ 30330 w 2797050"/>
              <a:gd name="connsiteY8" fmla="*/ 446651 h 3463386"/>
              <a:gd name="connsiteX9" fmla="*/ 1084330 w 2797050"/>
              <a:gd name="connsiteY9" fmla="*/ 0 h 3463386"/>
              <a:gd name="connsiteX10" fmla="*/ 1460430 w 2797050"/>
              <a:gd name="connsiteY10" fmla="*/ 60969 h 3463386"/>
              <a:gd name="connsiteX0" fmla="*/ 2666904 w 2797050"/>
              <a:gd name="connsiteY0" fmla="*/ 2907301 h 3463386"/>
              <a:gd name="connsiteX1" fmla="*/ 2694484 w 2797050"/>
              <a:gd name="connsiteY1" fmla="*/ 1378805 h 3463386"/>
              <a:gd name="connsiteX2" fmla="*/ 1667833 w 2797050"/>
              <a:gd name="connsiteY2" fmla="*/ 2810000 h 3463386"/>
              <a:gd name="connsiteX3" fmla="*/ 1621553 w 2797050"/>
              <a:gd name="connsiteY3" fmla="*/ 3366068 h 3463386"/>
              <a:gd name="connsiteX4" fmla="*/ 1028117 w 2797050"/>
              <a:gd name="connsiteY4" fmla="*/ 3405809 h 3463386"/>
              <a:gd name="connsiteX5" fmla="*/ 767210 w 2797050"/>
              <a:gd name="connsiteY5" fmla="*/ 2769355 h 3463386"/>
              <a:gd name="connsiteX6" fmla="*/ 543465 w 2797050"/>
              <a:gd name="connsiteY6" fmla="*/ 1745181 h 3463386"/>
              <a:gd name="connsiteX7" fmla="*/ 307811 w 2797050"/>
              <a:gd name="connsiteY7" fmla="*/ 1140230 h 3463386"/>
              <a:gd name="connsiteX8" fmla="*/ 30330 w 2797050"/>
              <a:gd name="connsiteY8" fmla="*/ 446651 h 3463386"/>
              <a:gd name="connsiteX9" fmla="*/ 1084330 w 2797050"/>
              <a:gd name="connsiteY9" fmla="*/ 0 h 3463386"/>
              <a:gd name="connsiteX10" fmla="*/ 1460430 w 2797050"/>
              <a:gd name="connsiteY10" fmla="*/ 60969 h 3463386"/>
              <a:gd name="connsiteX0" fmla="*/ 2666904 w 2677119"/>
              <a:gd name="connsiteY0" fmla="*/ 2907301 h 3463386"/>
              <a:gd name="connsiteX1" fmla="*/ 1332392 w 2677119"/>
              <a:gd name="connsiteY1" fmla="*/ 2120590 h 3463386"/>
              <a:gd name="connsiteX2" fmla="*/ 1667833 w 2677119"/>
              <a:gd name="connsiteY2" fmla="*/ 2810000 h 3463386"/>
              <a:gd name="connsiteX3" fmla="*/ 1621553 w 2677119"/>
              <a:gd name="connsiteY3" fmla="*/ 3366068 h 3463386"/>
              <a:gd name="connsiteX4" fmla="*/ 1028117 w 2677119"/>
              <a:gd name="connsiteY4" fmla="*/ 3405809 h 3463386"/>
              <a:gd name="connsiteX5" fmla="*/ 767210 w 2677119"/>
              <a:gd name="connsiteY5" fmla="*/ 2769355 h 3463386"/>
              <a:gd name="connsiteX6" fmla="*/ 543465 w 2677119"/>
              <a:gd name="connsiteY6" fmla="*/ 1745181 h 3463386"/>
              <a:gd name="connsiteX7" fmla="*/ 307811 w 2677119"/>
              <a:gd name="connsiteY7" fmla="*/ 1140230 h 3463386"/>
              <a:gd name="connsiteX8" fmla="*/ 30330 w 2677119"/>
              <a:gd name="connsiteY8" fmla="*/ 446651 h 3463386"/>
              <a:gd name="connsiteX9" fmla="*/ 1084330 w 2677119"/>
              <a:gd name="connsiteY9" fmla="*/ 0 h 3463386"/>
              <a:gd name="connsiteX10" fmla="*/ 1460430 w 2677119"/>
              <a:gd name="connsiteY10" fmla="*/ 60969 h 3463386"/>
              <a:gd name="connsiteX0" fmla="*/ 1091350 w 1703467"/>
              <a:gd name="connsiteY0" fmla="*/ 1545669 h 3463386"/>
              <a:gd name="connsiteX1" fmla="*/ 1332392 w 1703467"/>
              <a:gd name="connsiteY1" fmla="*/ 2120590 h 3463386"/>
              <a:gd name="connsiteX2" fmla="*/ 1667833 w 1703467"/>
              <a:gd name="connsiteY2" fmla="*/ 2810000 h 3463386"/>
              <a:gd name="connsiteX3" fmla="*/ 1621553 w 1703467"/>
              <a:gd name="connsiteY3" fmla="*/ 3366068 h 3463386"/>
              <a:gd name="connsiteX4" fmla="*/ 1028117 w 1703467"/>
              <a:gd name="connsiteY4" fmla="*/ 3405809 h 3463386"/>
              <a:gd name="connsiteX5" fmla="*/ 767210 w 1703467"/>
              <a:gd name="connsiteY5" fmla="*/ 2769355 h 3463386"/>
              <a:gd name="connsiteX6" fmla="*/ 543465 w 1703467"/>
              <a:gd name="connsiteY6" fmla="*/ 1745181 h 3463386"/>
              <a:gd name="connsiteX7" fmla="*/ 307811 w 1703467"/>
              <a:gd name="connsiteY7" fmla="*/ 1140230 h 3463386"/>
              <a:gd name="connsiteX8" fmla="*/ 30330 w 1703467"/>
              <a:gd name="connsiteY8" fmla="*/ 446651 h 3463386"/>
              <a:gd name="connsiteX9" fmla="*/ 1084330 w 1703467"/>
              <a:gd name="connsiteY9" fmla="*/ 0 h 3463386"/>
              <a:gd name="connsiteX10" fmla="*/ 1460430 w 1703467"/>
              <a:gd name="connsiteY10" fmla="*/ 60969 h 3463386"/>
              <a:gd name="connsiteX0" fmla="*/ 1091350 w 1703467"/>
              <a:gd name="connsiteY0" fmla="*/ 1545669 h 3463386"/>
              <a:gd name="connsiteX1" fmla="*/ 1332392 w 1703467"/>
              <a:gd name="connsiteY1" fmla="*/ 2120590 h 3463386"/>
              <a:gd name="connsiteX2" fmla="*/ 1667833 w 1703467"/>
              <a:gd name="connsiteY2" fmla="*/ 2810000 h 3463386"/>
              <a:gd name="connsiteX3" fmla="*/ 1621553 w 1703467"/>
              <a:gd name="connsiteY3" fmla="*/ 3366068 h 3463386"/>
              <a:gd name="connsiteX4" fmla="*/ 1028117 w 1703467"/>
              <a:gd name="connsiteY4" fmla="*/ 3405809 h 3463386"/>
              <a:gd name="connsiteX5" fmla="*/ 767210 w 1703467"/>
              <a:gd name="connsiteY5" fmla="*/ 2769355 h 3463386"/>
              <a:gd name="connsiteX6" fmla="*/ 543465 w 1703467"/>
              <a:gd name="connsiteY6" fmla="*/ 1745181 h 3463386"/>
              <a:gd name="connsiteX7" fmla="*/ 307811 w 1703467"/>
              <a:gd name="connsiteY7" fmla="*/ 1140230 h 3463386"/>
              <a:gd name="connsiteX8" fmla="*/ 30330 w 1703467"/>
              <a:gd name="connsiteY8" fmla="*/ 446651 h 3463386"/>
              <a:gd name="connsiteX9" fmla="*/ 1084330 w 1703467"/>
              <a:gd name="connsiteY9" fmla="*/ 0 h 3463386"/>
              <a:gd name="connsiteX10" fmla="*/ 1460430 w 1703467"/>
              <a:gd name="connsiteY10" fmla="*/ 60969 h 3463386"/>
              <a:gd name="connsiteX0" fmla="*/ 1071020 w 1703467"/>
              <a:gd name="connsiteY0" fmla="*/ 935983 h 3463386"/>
              <a:gd name="connsiteX1" fmla="*/ 1332392 w 1703467"/>
              <a:gd name="connsiteY1" fmla="*/ 2120590 h 3463386"/>
              <a:gd name="connsiteX2" fmla="*/ 1667833 w 1703467"/>
              <a:gd name="connsiteY2" fmla="*/ 2810000 h 3463386"/>
              <a:gd name="connsiteX3" fmla="*/ 1621553 w 1703467"/>
              <a:gd name="connsiteY3" fmla="*/ 3366068 h 3463386"/>
              <a:gd name="connsiteX4" fmla="*/ 1028117 w 1703467"/>
              <a:gd name="connsiteY4" fmla="*/ 3405809 h 3463386"/>
              <a:gd name="connsiteX5" fmla="*/ 767210 w 1703467"/>
              <a:gd name="connsiteY5" fmla="*/ 2769355 h 3463386"/>
              <a:gd name="connsiteX6" fmla="*/ 543465 w 1703467"/>
              <a:gd name="connsiteY6" fmla="*/ 1745181 h 3463386"/>
              <a:gd name="connsiteX7" fmla="*/ 307811 w 1703467"/>
              <a:gd name="connsiteY7" fmla="*/ 1140230 h 3463386"/>
              <a:gd name="connsiteX8" fmla="*/ 30330 w 1703467"/>
              <a:gd name="connsiteY8" fmla="*/ 446651 h 3463386"/>
              <a:gd name="connsiteX9" fmla="*/ 1084330 w 1703467"/>
              <a:gd name="connsiteY9" fmla="*/ 0 h 3463386"/>
              <a:gd name="connsiteX10" fmla="*/ 1460430 w 1703467"/>
              <a:gd name="connsiteY10" fmla="*/ 60969 h 3463386"/>
              <a:gd name="connsiteX0" fmla="*/ 1071020 w 1715567"/>
              <a:gd name="connsiteY0" fmla="*/ 935983 h 3463386"/>
              <a:gd name="connsiteX1" fmla="*/ 1159589 w 1715567"/>
              <a:gd name="connsiteY1" fmla="*/ 1592195 h 3463386"/>
              <a:gd name="connsiteX2" fmla="*/ 1667833 w 1715567"/>
              <a:gd name="connsiteY2" fmla="*/ 2810000 h 3463386"/>
              <a:gd name="connsiteX3" fmla="*/ 1621553 w 1715567"/>
              <a:gd name="connsiteY3" fmla="*/ 3366068 h 3463386"/>
              <a:gd name="connsiteX4" fmla="*/ 1028117 w 1715567"/>
              <a:gd name="connsiteY4" fmla="*/ 3405809 h 3463386"/>
              <a:gd name="connsiteX5" fmla="*/ 767210 w 1715567"/>
              <a:gd name="connsiteY5" fmla="*/ 2769355 h 3463386"/>
              <a:gd name="connsiteX6" fmla="*/ 543465 w 1715567"/>
              <a:gd name="connsiteY6" fmla="*/ 1745181 h 3463386"/>
              <a:gd name="connsiteX7" fmla="*/ 307811 w 1715567"/>
              <a:gd name="connsiteY7" fmla="*/ 1140230 h 3463386"/>
              <a:gd name="connsiteX8" fmla="*/ 30330 w 1715567"/>
              <a:gd name="connsiteY8" fmla="*/ 446651 h 3463386"/>
              <a:gd name="connsiteX9" fmla="*/ 1084330 w 1715567"/>
              <a:gd name="connsiteY9" fmla="*/ 0 h 3463386"/>
              <a:gd name="connsiteX10" fmla="*/ 1460430 w 1715567"/>
              <a:gd name="connsiteY10" fmla="*/ 60969 h 3463386"/>
              <a:gd name="connsiteX0" fmla="*/ 1071020 w 1715567"/>
              <a:gd name="connsiteY0" fmla="*/ 935983 h 3463386"/>
              <a:gd name="connsiteX1" fmla="*/ 1159589 w 1715567"/>
              <a:gd name="connsiteY1" fmla="*/ 1592195 h 3463386"/>
              <a:gd name="connsiteX2" fmla="*/ 1667833 w 1715567"/>
              <a:gd name="connsiteY2" fmla="*/ 2810000 h 3463386"/>
              <a:gd name="connsiteX3" fmla="*/ 1621553 w 1715567"/>
              <a:gd name="connsiteY3" fmla="*/ 3366068 h 3463386"/>
              <a:gd name="connsiteX4" fmla="*/ 1028117 w 1715567"/>
              <a:gd name="connsiteY4" fmla="*/ 3405809 h 3463386"/>
              <a:gd name="connsiteX5" fmla="*/ 767210 w 1715567"/>
              <a:gd name="connsiteY5" fmla="*/ 2769355 h 3463386"/>
              <a:gd name="connsiteX6" fmla="*/ 543465 w 1715567"/>
              <a:gd name="connsiteY6" fmla="*/ 1745181 h 3463386"/>
              <a:gd name="connsiteX7" fmla="*/ 307811 w 1715567"/>
              <a:gd name="connsiteY7" fmla="*/ 1140230 h 3463386"/>
              <a:gd name="connsiteX8" fmla="*/ 30330 w 1715567"/>
              <a:gd name="connsiteY8" fmla="*/ 446651 h 3463386"/>
              <a:gd name="connsiteX9" fmla="*/ 1084330 w 1715567"/>
              <a:gd name="connsiteY9" fmla="*/ 0 h 3463386"/>
              <a:gd name="connsiteX10" fmla="*/ 1460430 w 1715567"/>
              <a:gd name="connsiteY10" fmla="*/ 60969 h 3463386"/>
              <a:gd name="connsiteX0" fmla="*/ 1071020 w 1652423"/>
              <a:gd name="connsiteY0" fmla="*/ 935983 h 3479242"/>
              <a:gd name="connsiteX1" fmla="*/ 1159589 w 1652423"/>
              <a:gd name="connsiteY1" fmla="*/ 1592195 h 3479242"/>
              <a:gd name="connsiteX2" fmla="*/ 1525525 w 1652423"/>
              <a:gd name="connsiteY2" fmla="*/ 2515318 h 3479242"/>
              <a:gd name="connsiteX3" fmla="*/ 1621553 w 1652423"/>
              <a:gd name="connsiteY3" fmla="*/ 3366068 h 3479242"/>
              <a:gd name="connsiteX4" fmla="*/ 1028117 w 1652423"/>
              <a:gd name="connsiteY4" fmla="*/ 3405809 h 3479242"/>
              <a:gd name="connsiteX5" fmla="*/ 767210 w 1652423"/>
              <a:gd name="connsiteY5" fmla="*/ 2769355 h 3479242"/>
              <a:gd name="connsiteX6" fmla="*/ 543465 w 1652423"/>
              <a:gd name="connsiteY6" fmla="*/ 1745181 h 3479242"/>
              <a:gd name="connsiteX7" fmla="*/ 307811 w 1652423"/>
              <a:gd name="connsiteY7" fmla="*/ 1140230 h 3479242"/>
              <a:gd name="connsiteX8" fmla="*/ 30330 w 1652423"/>
              <a:gd name="connsiteY8" fmla="*/ 446651 h 3479242"/>
              <a:gd name="connsiteX9" fmla="*/ 1084330 w 1652423"/>
              <a:gd name="connsiteY9" fmla="*/ 0 h 3479242"/>
              <a:gd name="connsiteX10" fmla="*/ 1460430 w 1652423"/>
              <a:gd name="connsiteY10" fmla="*/ 60969 h 3479242"/>
              <a:gd name="connsiteX0" fmla="*/ 1071020 w 1675021"/>
              <a:gd name="connsiteY0" fmla="*/ 935983 h 3479242"/>
              <a:gd name="connsiteX1" fmla="*/ 1159589 w 1675021"/>
              <a:gd name="connsiteY1" fmla="*/ 1592195 h 3479242"/>
              <a:gd name="connsiteX2" fmla="*/ 1525525 w 1675021"/>
              <a:gd name="connsiteY2" fmla="*/ 2515318 h 3479242"/>
              <a:gd name="connsiteX3" fmla="*/ 1621553 w 1675021"/>
              <a:gd name="connsiteY3" fmla="*/ 3366068 h 3479242"/>
              <a:gd name="connsiteX4" fmla="*/ 1028117 w 1675021"/>
              <a:gd name="connsiteY4" fmla="*/ 3405809 h 3479242"/>
              <a:gd name="connsiteX5" fmla="*/ 767210 w 1675021"/>
              <a:gd name="connsiteY5" fmla="*/ 2769355 h 3479242"/>
              <a:gd name="connsiteX6" fmla="*/ 543465 w 1675021"/>
              <a:gd name="connsiteY6" fmla="*/ 1745181 h 3479242"/>
              <a:gd name="connsiteX7" fmla="*/ 307811 w 1675021"/>
              <a:gd name="connsiteY7" fmla="*/ 1140230 h 3479242"/>
              <a:gd name="connsiteX8" fmla="*/ 30330 w 1675021"/>
              <a:gd name="connsiteY8" fmla="*/ 446651 h 3479242"/>
              <a:gd name="connsiteX9" fmla="*/ 1084330 w 1675021"/>
              <a:gd name="connsiteY9" fmla="*/ 0 h 3479242"/>
              <a:gd name="connsiteX10" fmla="*/ 1460430 w 1675021"/>
              <a:gd name="connsiteY10" fmla="*/ 60969 h 3479242"/>
              <a:gd name="connsiteX0" fmla="*/ 1071020 w 1753399"/>
              <a:gd name="connsiteY0" fmla="*/ 935983 h 3426799"/>
              <a:gd name="connsiteX1" fmla="*/ 1159589 w 1753399"/>
              <a:gd name="connsiteY1" fmla="*/ 1592195 h 3426799"/>
              <a:gd name="connsiteX2" fmla="*/ 1525525 w 1753399"/>
              <a:gd name="connsiteY2" fmla="*/ 2515318 h 3426799"/>
              <a:gd name="connsiteX3" fmla="*/ 1733367 w 1753399"/>
              <a:gd name="connsiteY3" fmla="*/ 3203485 h 3426799"/>
              <a:gd name="connsiteX4" fmla="*/ 1028117 w 1753399"/>
              <a:gd name="connsiteY4" fmla="*/ 3405809 h 3426799"/>
              <a:gd name="connsiteX5" fmla="*/ 767210 w 1753399"/>
              <a:gd name="connsiteY5" fmla="*/ 2769355 h 3426799"/>
              <a:gd name="connsiteX6" fmla="*/ 543465 w 1753399"/>
              <a:gd name="connsiteY6" fmla="*/ 1745181 h 3426799"/>
              <a:gd name="connsiteX7" fmla="*/ 307811 w 1753399"/>
              <a:gd name="connsiteY7" fmla="*/ 1140230 h 3426799"/>
              <a:gd name="connsiteX8" fmla="*/ 30330 w 1753399"/>
              <a:gd name="connsiteY8" fmla="*/ 446651 h 3426799"/>
              <a:gd name="connsiteX9" fmla="*/ 1084330 w 1753399"/>
              <a:gd name="connsiteY9" fmla="*/ 0 h 3426799"/>
              <a:gd name="connsiteX10" fmla="*/ 1460430 w 1753399"/>
              <a:gd name="connsiteY10" fmla="*/ 60969 h 3426799"/>
              <a:gd name="connsiteX0" fmla="*/ 1071020 w 1743433"/>
              <a:gd name="connsiteY0" fmla="*/ 935983 h 3430086"/>
              <a:gd name="connsiteX1" fmla="*/ 1159589 w 1743433"/>
              <a:gd name="connsiteY1" fmla="*/ 1592195 h 3430086"/>
              <a:gd name="connsiteX2" fmla="*/ 1525525 w 1743433"/>
              <a:gd name="connsiteY2" fmla="*/ 2515318 h 3430086"/>
              <a:gd name="connsiteX3" fmla="*/ 1733367 w 1743433"/>
              <a:gd name="connsiteY3" fmla="*/ 3203485 h 3430086"/>
              <a:gd name="connsiteX4" fmla="*/ 1028117 w 1743433"/>
              <a:gd name="connsiteY4" fmla="*/ 3405809 h 3430086"/>
              <a:gd name="connsiteX5" fmla="*/ 767210 w 1743433"/>
              <a:gd name="connsiteY5" fmla="*/ 2769355 h 3430086"/>
              <a:gd name="connsiteX6" fmla="*/ 543465 w 1743433"/>
              <a:gd name="connsiteY6" fmla="*/ 1745181 h 3430086"/>
              <a:gd name="connsiteX7" fmla="*/ 307811 w 1743433"/>
              <a:gd name="connsiteY7" fmla="*/ 1140230 h 3430086"/>
              <a:gd name="connsiteX8" fmla="*/ 30330 w 1743433"/>
              <a:gd name="connsiteY8" fmla="*/ 446651 h 3430086"/>
              <a:gd name="connsiteX9" fmla="*/ 1084330 w 1743433"/>
              <a:gd name="connsiteY9" fmla="*/ 0 h 3430086"/>
              <a:gd name="connsiteX10" fmla="*/ 1460430 w 1743433"/>
              <a:gd name="connsiteY10" fmla="*/ 60969 h 3430086"/>
              <a:gd name="connsiteX0" fmla="*/ 1071020 w 1741464"/>
              <a:gd name="connsiteY0" fmla="*/ 935983 h 3483451"/>
              <a:gd name="connsiteX1" fmla="*/ 1159589 w 1741464"/>
              <a:gd name="connsiteY1" fmla="*/ 1592195 h 3483451"/>
              <a:gd name="connsiteX2" fmla="*/ 1525525 w 1741464"/>
              <a:gd name="connsiteY2" fmla="*/ 2515318 h 3483451"/>
              <a:gd name="connsiteX3" fmla="*/ 1733367 w 1741464"/>
              <a:gd name="connsiteY3" fmla="*/ 3203485 h 3483451"/>
              <a:gd name="connsiteX4" fmla="*/ 1251744 w 1741464"/>
              <a:gd name="connsiteY4" fmla="*/ 3466778 h 3483451"/>
              <a:gd name="connsiteX5" fmla="*/ 767210 w 1741464"/>
              <a:gd name="connsiteY5" fmla="*/ 2769355 h 3483451"/>
              <a:gd name="connsiteX6" fmla="*/ 543465 w 1741464"/>
              <a:gd name="connsiteY6" fmla="*/ 1745181 h 3483451"/>
              <a:gd name="connsiteX7" fmla="*/ 307811 w 1741464"/>
              <a:gd name="connsiteY7" fmla="*/ 1140230 h 3483451"/>
              <a:gd name="connsiteX8" fmla="*/ 30330 w 1741464"/>
              <a:gd name="connsiteY8" fmla="*/ 446651 h 3483451"/>
              <a:gd name="connsiteX9" fmla="*/ 1084330 w 1741464"/>
              <a:gd name="connsiteY9" fmla="*/ 0 h 3483451"/>
              <a:gd name="connsiteX10" fmla="*/ 1460430 w 1741464"/>
              <a:gd name="connsiteY10" fmla="*/ 60969 h 3483451"/>
              <a:gd name="connsiteX0" fmla="*/ 1071020 w 1741464"/>
              <a:gd name="connsiteY0" fmla="*/ 935983 h 3469180"/>
              <a:gd name="connsiteX1" fmla="*/ 1159589 w 1741464"/>
              <a:gd name="connsiteY1" fmla="*/ 1592195 h 3469180"/>
              <a:gd name="connsiteX2" fmla="*/ 1525525 w 1741464"/>
              <a:gd name="connsiteY2" fmla="*/ 2515318 h 3469180"/>
              <a:gd name="connsiteX3" fmla="*/ 1733367 w 1741464"/>
              <a:gd name="connsiteY3" fmla="*/ 3203485 h 3469180"/>
              <a:gd name="connsiteX4" fmla="*/ 1251744 w 1741464"/>
              <a:gd name="connsiteY4" fmla="*/ 3466778 h 3469180"/>
              <a:gd name="connsiteX5" fmla="*/ 767210 w 1741464"/>
              <a:gd name="connsiteY5" fmla="*/ 2769355 h 3469180"/>
              <a:gd name="connsiteX6" fmla="*/ 543465 w 1741464"/>
              <a:gd name="connsiteY6" fmla="*/ 1745181 h 3469180"/>
              <a:gd name="connsiteX7" fmla="*/ 307811 w 1741464"/>
              <a:gd name="connsiteY7" fmla="*/ 1140230 h 3469180"/>
              <a:gd name="connsiteX8" fmla="*/ 30330 w 1741464"/>
              <a:gd name="connsiteY8" fmla="*/ 446651 h 3469180"/>
              <a:gd name="connsiteX9" fmla="*/ 1084330 w 1741464"/>
              <a:gd name="connsiteY9" fmla="*/ 0 h 3469180"/>
              <a:gd name="connsiteX10" fmla="*/ 1460430 w 1741464"/>
              <a:gd name="connsiteY10" fmla="*/ 60969 h 3469180"/>
              <a:gd name="connsiteX0" fmla="*/ 1071020 w 1741464"/>
              <a:gd name="connsiteY0" fmla="*/ 935983 h 3472228"/>
              <a:gd name="connsiteX1" fmla="*/ 1159589 w 1741464"/>
              <a:gd name="connsiteY1" fmla="*/ 1592195 h 3472228"/>
              <a:gd name="connsiteX2" fmla="*/ 1525525 w 1741464"/>
              <a:gd name="connsiteY2" fmla="*/ 2515318 h 3472228"/>
              <a:gd name="connsiteX3" fmla="*/ 1733367 w 1741464"/>
              <a:gd name="connsiteY3" fmla="*/ 3203485 h 3472228"/>
              <a:gd name="connsiteX4" fmla="*/ 1251744 w 1741464"/>
              <a:gd name="connsiteY4" fmla="*/ 3466778 h 3472228"/>
              <a:gd name="connsiteX5" fmla="*/ 899353 w 1741464"/>
              <a:gd name="connsiteY5" fmla="*/ 2992907 h 3472228"/>
              <a:gd name="connsiteX6" fmla="*/ 543465 w 1741464"/>
              <a:gd name="connsiteY6" fmla="*/ 1745181 h 3472228"/>
              <a:gd name="connsiteX7" fmla="*/ 307811 w 1741464"/>
              <a:gd name="connsiteY7" fmla="*/ 1140230 h 3472228"/>
              <a:gd name="connsiteX8" fmla="*/ 30330 w 1741464"/>
              <a:gd name="connsiteY8" fmla="*/ 446651 h 3472228"/>
              <a:gd name="connsiteX9" fmla="*/ 1084330 w 1741464"/>
              <a:gd name="connsiteY9" fmla="*/ 0 h 3472228"/>
              <a:gd name="connsiteX10" fmla="*/ 1460430 w 1741464"/>
              <a:gd name="connsiteY10" fmla="*/ 60969 h 3472228"/>
              <a:gd name="connsiteX0" fmla="*/ 1071020 w 1741464"/>
              <a:gd name="connsiteY0" fmla="*/ 935983 h 3472228"/>
              <a:gd name="connsiteX1" fmla="*/ 1159589 w 1741464"/>
              <a:gd name="connsiteY1" fmla="*/ 1592195 h 3472228"/>
              <a:gd name="connsiteX2" fmla="*/ 1525525 w 1741464"/>
              <a:gd name="connsiteY2" fmla="*/ 2515318 h 3472228"/>
              <a:gd name="connsiteX3" fmla="*/ 1733367 w 1741464"/>
              <a:gd name="connsiteY3" fmla="*/ 3203485 h 3472228"/>
              <a:gd name="connsiteX4" fmla="*/ 1251744 w 1741464"/>
              <a:gd name="connsiteY4" fmla="*/ 3466778 h 3472228"/>
              <a:gd name="connsiteX5" fmla="*/ 899353 w 1741464"/>
              <a:gd name="connsiteY5" fmla="*/ 2992907 h 3472228"/>
              <a:gd name="connsiteX6" fmla="*/ 543465 w 1741464"/>
              <a:gd name="connsiteY6" fmla="*/ 1745181 h 3472228"/>
              <a:gd name="connsiteX7" fmla="*/ 307811 w 1741464"/>
              <a:gd name="connsiteY7" fmla="*/ 1140230 h 3472228"/>
              <a:gd name="connsiteX8" fmla="*/ 30330 w 1741464"/>
              <a:gd name="connsiteY8" fmla="*/ 446651 h 3472228"/>
              <a:gd name="connsiteX9" fmla="*/ 1084330 w 1741464"/>
              <a:gd name="connsiteY9" fmla="*/ 0 h 3472228"/>
              <a:gd name="connsiteX10" fmla="*/ 1460430 w 1741464"/>
              <a:gd name="connsiteY10" fmla="*/ 60969 h 3472228"/>
              <a:gd name="connsiteX0" fmla="*/ 1075117 w 1745561"/>
              <a:gd name="connsiteY0" fmla="*/ 935983 h 3472228"/>
              <a:gd name="connsiteX1" fmla="*/ 1163686 w 1745561"/>
              <a:gd name="connsiteY1" fmla="*/ 1592195 h 3472228"/>
              <a:gd name="connsiteX2" fmla="*/ 1529622 w 1745561"/>
              <a:gd name="connsiteY2" fmla="*/ 2515318 h 3472228"/>
              <a:gd name="connsiteX3" fmla="*/ 1737464 w 1745561"/>
              <a:gd name="connsiteY3" fmla="*/ 3203485 h 3472228"/>
              <a:gd name="connsiteX4" fmla="*/ 1255841 w 1745561"/>
              <a:gd name="connsiteY4" fmla="*/ 3466778 h 3472228"/>
              <a:gd name="connsiteX5" fmla="*/ 903450 w 1745561"/>
              <a:gd name="connsiteY5" fmla="*/ 2992907 h 3472228"/>
              <a:gd name="connsiteX6" fmla="*/ 872838 w 1745561"/>
              <a:gd name="connsiteY6" fmla="*/ 2314221 h 3472228"/>
              <a:gd name="connsiteX7" fmla="*/ 311908 w 1745561"/>
              <a:gd name="connsiteY7" fmla="*/ 1140230 h 3472228"/>
              <a:gd name="connsiteX8" fmla="*/ 34427 w 1745561"/>
              <a:gd name="connsiteY8" fmla="*/ 446651 h 3472228"/>
              <a:gd name="connsiteX9" fmla="*/ 1088427 w 1745561"/>
              <a:gd name="connsiteY9" fmla="*/ 0 h 3472228"/>
              <a:gd name="connsiteX10" fmla="*/ 1464527 w 1745561"/>
              <a:gd name="connsiteY10" fmla="*/ 60969 h 3472228"/>
              <a:gd name="connsiteX0" fmla="*/ 1048714 w 1719158"/>
              <a:gd name="connsiteY0" fmla="*/ 935983 h 3472228"/>
              <a:gd name="connsiteX1" fmla="*/ 1137283 w 1719158"/>
              <a:gd name="connsiteY1" fmla="*/ 1592195 h 3472228"/>
              <a:gd name="connsiteX2" fmla="*/ 1503219 w 1719158"/>
              <a:gd name="connsiteY2" fmla="*/ 2515318 h 3472228"/>
              <a:gd name="connsiteX3" fmla="*/ 1711061 w 1719158"/>
              <a:gd name="connsiteY3" fmla="*/ 3203485 h 3472228"/>
              <a:gd name="connsiteX4" fmla="*/ 1229438 w 1719158"/>
              <a:gd name="connsiteY4" fmla="*/ 3466778 h 3472228"/>
              <a:gd name="connsiteX5" fmla="*/ 877047 w 1719158"/>
              <a:gd name="connsiteY5" fmla="*/ 2992907 h 3472228"/>
              <a:gd name="connsiteX6" fmla="*/ 846435 w 1719158"/>
              <a:gd name="connsiteY6" fmla="*/ 2314221 h 3472228"/>
              <a:gd name="connsiteX7" fmla="*/ 590451 w 1719158"/>
              <a:gd name="connsiteY7" fmla="*/ 1790561 h 3472228"/>
              <a:gd name="connsiteX8" fmla="*/ 8024 w 1719158"/>
              <a:gd name="connsiteY8" fmla="*/ 446651 h 3472228"/>
              <a:gd name="connsiteX9" fmla="*/ 1062024 w 1719158"/>
              <a:gd name="connsiteY9" fmla="*/ 0 h 3472228"/>
              <a:gd name="connsiteX10" fmla="*/ 1438124 w 1719158"/>
              <a:gd name="connsiteY10" fmla="*/ 60969 h 3472228"/>
              <a:gd name="connsiteX0" fmla="*/ 643902 w 1314346"/>
              <a:gd name="connsiteY0" fmla="*/ 935983 h 3472228"/>
              <a:gd name="connsiteX1" fmla="*/ 732471 w 1314346"/>
              <a:gd name="connsiteY1" fmla="*/ 1592195 h 3472228"/>
              <a:gd name="connsiteX2" fmla="*/ 1098407 w 1314346"/>
              <a:gd name="connsiteY2" fmla="*/ 2515318 h 3472228"/>
              <a:gd name="connsiteX3" fmla="*/ 1306249 w 1314346"/>
              <a:gd name="connsiteY3" fmla="*/ 3203485 h 3472228"/>
              <a:gd name="connsiteX4" fmla="*/ 824626 w 1314346"/>
              <a:gd name="connsiteY4" fmla="*/ 3466778 h 3472228"/>
              <a:gd name="connsiteX5" fmla="*/ 472235 w 1314346"/>
              <a:gd name="connsiteY5" fmla="*/ 2992907 h 3472228"/>
              <a:gd name="connsiteX6" fmla="*/ 441623 w 1314346"/>
              <a:gd name="connsiteY6" fmla="*/ 2314221 h 3472228"/>
              <a:gd name="connsiteX7" fmla="*/ 185639 w 1314346"/>
              <a:gd name="connsiteY7" fmla="*/ 1790561 h 3472228"/>
              <a:gd name="connsiteX8" fmla="*/ 19972 w 1314346"/>
              <a:gd name="connsiteY8" fmla="*/ 1290050 h 3472228"/>
              <a:gd name="connsiteX9" fmla="*/ 657212 w 1314346"/>
              <a:gd name="connsiteY9" fmla="*/ 0 h 3472228"/>
              <a:gd name="connsiteX10" fmla="*/ 1033312 w 1314346"/>
              <a:gd name="connsiteY10" fmla="*/ 60969 h 3472228"/>
              <a:gd name="connsiteX0" fmla="*/ 623939 w 1294383"/>
              <a:gd name="connsiteY0" fmla="*/ 935983 h 3472228"/>
              <a:gd name="connsiteX1" fmla="*/ 712508 w 1294383"/>
              <a:gd name="connsiteY1" fmla="*/ 1592195 h 3472228"/>
              <a:gd name="connsiteX2" fmla="*/ 1078444 w 1294383"/>
              <a:gd name="connsiteY2" fmla="*/ 2515318 h 3472228"/>
              <a:gd name="connsiteX3" fmla="*/ 1286286 w 1294383"/>
              <a:gd name="connsiteY3" fmla="*/ 3203485 h 3472228"/>
              <a:gd name="connsiteX4" fmla="*/ 804663 w 1294383"/>
              <a:gd name="connsiteY4" fmla="*/ 3466778 h 3472228"/>
              <a:gd name="connsiteX5" fmla="*/ 452272 w 1294383"/>
              <a:gd name="connsiteY5" fmla="*/ 2992907 h 3472228"/>
              <a:gd name="connsiteX6" fmla="*/ 421660 w 1294383"/>
              <a:gd name="connsiteY6" fmla="*/ 2314221 h 3472228"/>
              <a:gd name="connsiteX7" fmla="*/ 165676 w 1294383"/>
              <a:gd name="connsiteY7" fmla="*/ 1790561 h 3472228"/>
              <a:gd name="connsiteX8" fmla="*/ 9 w 1294383"/>
              <a:gd name="connsiteY8" fmla="*/ 1290050 h 3472228"/>
              <a:gd name="connsiteX9" fmla="*/ 637249 w 1294383"/>
              <a:gd name="connsiteY9" fmla="*/ 0 h 3472228"/>
              <a:gd name="connsiteX10" fmla="*/ 1013349 w 1294383"/>
              <a:gd name="connsiteY10" fmla="*/ 60969 h 3472228"/>
              <a:gd name="connsiteX0" fmla="*/ 624473 w 1294917"/>
              <a:gd name="connsiteY0" fmla="*/ 875014 h 3411259"/>
              <a:gd name="connsiteX1" fmla="*/ 713042 w 1294917"/>
              <a:gd name="connsiteY1" fmla="*/ 1531226 h 3411259"/>
              <a:gd name="connsiteX2" fmla="*/ 1078978 w 1294917"/>
              <a:gd name="connsiteY2" fmla="*/ 2454349 h 3411259"/>
              <a:gd name="connsiteX3" fmla="*/ 1286820 w 1294917"/>
              <a:gd name="connsiteY3" fmla="*/ 3142516 h 3411259"/>
              <a:gd name="connsiteX4" fmla="*/ 805197 w 1294917"/>
              <a:gd name="connsiteY4" fmla="*/ 3405809 h 3411259"/>
              <a:gd name="connsiteX5" fmla="*/ 452806 w 1294917"/>
              <a:gd name="connsiteY5" fmla="*/ 2931938 h 3411259"/>
              <a:gd name="connsiteX6" fmla="*/ 422194 w 1294917"/>
              <a:gd name="connsiteY6" fmla="*/ 2253252 h 3411259"/>
              <a:gd name="connsiteX7" fmla="*/ 166210 w 1294917"/>
              <a:gd name="connsiteY7" fmla="*/ 1729592 h 3411259"/>
              <a:gd name="connsiteX8" fmla="*/ 543 w 1294917"/>
              <a:gd name="connsiteY8" fmla="*/ 1229081 h 3411259"/>
              <a:gd name="connsiteX9" fmla="*/ 109210 w 1294917"/>
              <a:gd name="connsiteY9" fmla="*/ 914528 h 3411259"/>
              <a:gd name="connsiteX10" fmla="*/ 1013883 w 1294917"/>
              <a:gd name="connsiteY10" fmla="*/ 0 h 3411259"/>
              <a:gd name="connsiteX0" fmla="*/ 624473 w 1294917"/>
              <a:gd name="connsiteY0" fmla="*/ 123068 h 2659313"/>
              <a:gd name="connsiteX1" fmla="*/ 713042 w 1294917"/>
              <a:gd name="connsiteY1" fmla="*/ 779280 h 2659313"/>
              <a:gd name="connsiteX2" fmla="*/ 1078978 w 1294917"/>
              <a:gd name="connsiteY2" fmla="*/ 1702403 h 2659313"/>
              <a:gd name="connsiteX3" fmla="*/ 1286820 w 1294917"/>
              <a:gd name="connsiteY3" fmla="*/ 2390570 h 2659313"/>
              <a:gd name="connsiteX4" fmla="*/ 805197 w 1294917"/>
              <a:gd name="connsiteY4" fmla="*/ 2653863 h 2659313"/>
              <a:gd name="connsiteX5" fmla="*/ 452806 w 1294917"/>
              <a:gd name="connsiteY5" fmla="*/ 2179992 h 2659313"/>
              <a:gd name="connsiteX6" fmla="*/ 422194 w 1294917"/>
              <a:gd name="connsiteY6" fmla="*/ 1501306 h 2659313"/>
              <a:gd name="connsiteX7" fmla="*/ 166210 w 1294917"/>
              <a:gd name="connsiteY7" fmla="*/ 977646 h 2659313"/>
              <a:gd name="connsiteX8" fmla="*/ 543 w 1294917"/>
              <a:gd name="connsiteY8" fmla="*/ 477135 h 2659313"/>
              <a:gd name="connsiteX9" fmla="*/ 109210 w 1294917"/>
              <a:gd name="connsiteY9" fmla="*/ 162582 h 2659313"/>
              <a:gd name="connsiteX10" fmla="*/ 515805 w 1294917"/>
              <a:gd name="connsiteY10" fmla="*/ 0 h 2659313"/>
              <a:gd name="connsiteX0" fmla="*/ 624473 w 1294917"/>
              <a:gd name="connsiteY0" fmla="*/ 245005 h 2781250"/>
              <a:gd name="connsiteX1" fmla="*/ 713042 w 1294917"/>
              <a:gd name="connsiteY1" fmla="*/ 901217 h 2781250"/>
              <a:gd name="connsiteX2" fmla="*/ 1078978 w 1294917"/>
              <a:gd name="connsiteY2" fmla="*/ 1824340 h 2781250"/>
              <a:gd name="connsiteX3" fmla="*/ 1286820 w 1294917"/>
              <a:gd name="connsiteY3" fmla="*/ 2512507 h 2781250"/>
              <a:gd name="connsiteX4" fmla="*/ 805197 w 1294917"/>
              <a:gd name="connsiteY4" fmla="*/ 2775800 h 2781250"/>
              <a:gd name="connsiteX5" fmla="*/ 452806 w 1294917"/>
              <a:gd name="connsiteY5" fmla="*/ 2301929 h 2781250"/>
              <a:gd name="connsiteX6" fmla="*/ 422194 w 1294917"/>
              <a:gd name="connsiteY6" fmla="*/ 1623243 h 2781250"/>
              <a:gd name="connsiteX7" fmla="*/ 166210 w 1294917"/>
              <a:gd name="connsiteY7" fmla="*/ 1099583 h 2781250"/>
              <a:gd name="connsiteX8" fmla="*/ 543 w 1294917"/>
              <a:gd name="connsiteY8" fmla="*/ 599072 h 2781250"/>
              <a:gd name="connsiteX9" fmla="*/ 109210 w 1294917"/>
              <a:gd name="connsiteY9" fmla="*/ 284519 h 2781250"/>
              <a:gd name="connsiteX10" fmla="*/ 485310 w 1294917"/>
              <a:gd name="connsiteY10" fmla="*/ 0 h 2781250"/>
              <a:gd name="connsiteX0" fmla="*/ 624473 w 1294917"/>
              <a:gd name="connsiteY0" fmla="*/ 249097 h 2785342"/>
              <a:gd name="connsiteX1" fmla="*/ 713042 w 1294917"/>
              <a:gd name="connsiteY1" fmla="*/ 905309 h 2785342"/>
              <a:gd name="connsiteX2" fmla="*/ 1078978 w 1294917"/>
              <a:gd name="connsiteY2" fmla="*/ 1828432 h 2785342"/>
              <a:gd name="connsiteX3" fmla="*/ 1286820 w 1294917"/>
              <a:gd name="connsiteY3" fmla="*/ 2516599 h 2785342"/>
              <a:gd name="connsiteX4" fmla="*/ 805197 w 1294917"/>
              <a:gd name="connsiteY4" fmla="*/ 2779892 h 2785342"/>
              <a:gd name="connsiteX5" fmla="*/ 452806 w 1294917"/>
              <a:gd name="connsiteY5" fmla="*/ 2306021 h 2785342"/>
              <a:gd name="connsiteX6" fmla="*/ 422194 w 1294917"/>
              <a:gd name="connsiteY6" fmla="*/ 1627335 h 2785342"/>
              <a:gd name="connsiteX7" fmla="*/ 166210 w 1294917"/>
              <a:gd name="connsiteY7" fmla="*/ 1103675 h 2785342"/>
              <a:gd name="connsiteX8" fmla="*/ 543 w 1294917"/>
              <a:gd name="connsiteY8" fmla="*/ 603164 h 2785342"/>
              <a:gd name="connsiteX9" fmla="*/ 109210 w 1294917"/>
              <a:gd name="connsiteY9" fmla="*/ 288611 h 2785342"/>
              <a:gd name="connsiteX10" fmla="*/ 485310 w 1294917"/>
              <a:gd name="connsiteY10" fmla="*/ 4092 h 2785342"/>
              <a:gd name="connsiteX0" fmla="*/ 624473 w 1294917"/>
              <a:gd name="connsiteY0" fmla="*/ 66764 h 2603009"/>
              <a:gd name="connsiteX1" fmla="*/ 713042 w 1294917"/>
              <a:gd name="connsiteY1" fmla="*/ 722976 h 2603009"/>
              <a:gd name="connsiteX2" fmla="*/ 1078978 w 1294917"/>
              <a:gd name="connsiteY2" fmla="*/ 1646099 h 2603009"/>
              <a:gd name="connsiteX3" fmla="*/ 1286820 w 1294917"/>
              <a:gd name="connsiteY3" fmla="*/ 2334266 h 2603009"/>
              <a:gd name="connsiteX4" fmla="*/ 805197 w 1294917"/>
              <a:gd name="connsiteY4" fmla="*/ 2597559 h 2603009"/>
              <a:gd name="connsiteX5" fmla="*/ 452806 w 1294917"/>
              <a:gd name="connsiteY5" fmla="*/ 2123688 h 2603009"/>
              <a:gd name="connsiteX6" fmla="*/ 422194 w 1294917"/>
              <a:gd name="connsiteY6" fmla="*/ 1445002 h 2603009"/>
              <a:gd name="connsiteX7" fmla="*/ 166210 w 1294917"/>
              <a:gd name="connsiteY7" fmla="*/ 921342 h 2603009"/>
              <a:gd name="connsiteX8" fmla="*/ 543 w 1294917"/>
              <a:gd name="connsiteY8" fmla="*/ 420831 h 2603009"/>
              <a:gd name="connsiteX9" fmla="*/ 109210 w 1294917"/>
              <a:gd name="connsiteY9" fmla="*/ 106278 h 2603009"/>
              <a:gd name="connsiteX10" fmla="*/ 464981 w 1294917"/>
              <a:gd name="connsiteY10" fmla="*/ 14826 h 2603009"/>
              <a:gd name="connsiteX0" fmla="*/ 623935 w 1294379"/>
              <a:gd name="connsiteY0" fmla="*/ 59641 h 2595886"/>
              <a:gd name="connsiteX1" fmla="*/ 712504 w 1294379"/>
              <a:gd name="connsiteY1" fmla="*/ 715853 h 2595886"/>
              <a:gd name="connsiteX2" fmla="*/ 1078440 w 1294379"/>
              <a:gd name="connsiteY2" fmla="*/ 1638976 h 2595886"/>
              <a:gd name="connsiteX3" fmla="*/ 1286282 w 1294379"/>
              <a:gd name="connsiteY3" fmla="*/ 2327143 h 2595886"/>
              <a:gd name="connsiteX4" fmla="*/ 804659 w 1294379"/>
              <a:gd name="connsiteY4" fmla="*/ 2590436 h 2595886"/>
              <a:gd name="connsiteX5" fmla="*/ 452268 w 1294379"/>
              <a:gd name="connsiteY5" fmla="*/ 2116565 h 2595886"/>
              <a:gd name="connsiteX6" fmla="*/ 421656 w 1294379"/>
              <a:gd name="connsiteY6" fmla="*/ 1437879 h 2595886"/>
              <a:gd name="connsiteX7" fmla="*/ 165672 w 1294379"/>
              <a:gd name="connsiteY7" fmla="*/ 914219 h 2595886"/>
              <a:gd name="connsiteX8" fmla="*/ 5 w 1294379"/>
              <a:gd name="connsiteY8" fmla="*/ 413708 h 2595886"/>
              <a:gd name="connsiteX9" fmla="*/ 159497 w 1294379"/>
              <a:gd name="connsiteY9" fmla="*/ 170285 h 2595886"/>
              <a:gd name="connsiteX10" fmla="*/ 464443 w 1294379"/>
              <a:gd name="connsiteY10" fmla="*/ 7703 h 2595886"/>
              <a:gd name="connsiteX0" fmla="*/ 583278 w 1253722"/>
              <a:gd name="connsiteY0" fmla="*/ 59641 h 2595886"/>
              <a:gd name="connsiteX1" fmla="*/ 671847 w 1253722"/>
              <a:gd name="connsiteY1" fmla="*/ 715853 h 2595886"/>
              <a:gd name="connsiteX2" fmla="*/ 1037783 w 1253722"/>
              <a:gd name="connsiteY2" fmla="*/ 1638976 h 2595886"/>
              <a:gd name="connsiteX3" fmla="*/ 1245625 w 1253722"/>
              <a:gd name="connsiteY3" fmla="*/ 2327143 h 2595886"/>
              <a:gd name="connsiteX4" fmla="*/ 764002 w 1253722"/>
              <a:gd name="connsiteY4" fmla="*/ 2590436 h 2595886"/>
              <a:gd name="connsiteX5" fmla="*/ 411611 w 1253722"/>
              <a:gd name="connsiteY5" fmla="*/ 2116565 h 2595886"/>
              <a:gd name="connsiteX6" fmla="*/ 380999 w 1253722"/>
              <a:gd name="connsiteY6" fmla="*/ 1437879 h 2595886"/>
              <a:gd name="connsiteX7" fmla="*/ 125015 w 1253722"/>
              <a:gd name="connsiteY7" fmla="*/ 914219 h 2595886"/>
              <a:gd name="connsiteX8" fmla="*/ 7 w 1253722"/>
              <a:gd name="connsiteY8" fmla="*/ 535645 h 2595886"/>
              <a:gd name="connsiteX9" fmla="*/ 118840 w 1253722"/>
              <a:gd name="connsiteY9" fmla="*/ 170285 h 2595886"/>
              <a:gd name="connsiteX10" fmla="*/ 423786 w 1253722"/>
              <a:gd name="connsiteY10" fmla="*/ 7703 h 2595886"/>
              <a:gd name="connsiteX0" fmla="*/ 583617 w 1254061"/>
              <a:gd name="connsiteY0" fmla="*/ 59641 h 2595886"/>
              <a:gd name="connsiteX1" fmla="*/ 672186 w 1254061"/>
              <a:gd name="connsiteY1" fmla="*/ 715853 h 2595886"/>
              <a:gd name="connsiteX2" fmla="*/ 1038122 w 1254061"/>
              <a:gd name="connsiteY2" fmla="*/ 1638976 h 2595886"/>
              <a:gd name="connsiteX3" fmla="*/ 1245964 w 1254061"/>
              <a:gd name="connsiteY3" fmla="*/ 2327143 h 2595886"/>
              <a:gd name="connsiteX4" fmla="*/ 764341 w 1254061"/>
              <a:gd name="connsiteY4" fmla="*/ 2590436 h 2595886"/>
              <a:gd name="connsiteX5" fmla="*/ 411950 w 1254061"/>
              <a:gd name="connsiteY5" fmla="*/ 2116565 h 2595886"/>
              <a:gd name="connsiteX6" fmla="*/ 381338 w 1254061"/>
              <a:gd name="connsiteY6" fmla="*/ 1437879 h 2595886"/>
              <a:gd name="connsiteX7" fmla="*/ 166013 w 1254061"/>
              <a:gd name="connsiteY7" fmla="*/ 924380 h 2595886"/>
              <a:gd name="connsiteX8" fmla="*/ 346 w 1254061"/>
              <a:gd name="connsiteY8" fmla="*/ 535645 h 2595886"/>
              <a:gd name="connsiteX9" fmla="*/ 119179 w 1254061"/>
              <a:gd name="connsiteY9" fmla="*/ 170285 h 2595886"/>
              <a:gd name="connsiteX10" fmla="*/ 424125 w 1254061"/>
              <a:gd name="connsiteY10" fmla="*/ 7703 h 2595886"/>
              <a:gd name="connsiteX0" fmla="*/ 583617 w 1254061"/>
              <a:gd name="connsiteY0" fmla="*/ 78989 h 2615234"/>
              <a:gd name="connsiteX1" fmla="*/ 672186 w 1254061"/>
              <a:gd name="connsiteY1" fmla="*/ 735201 h 2615234"/>
              <a:gd name="connsiteX2" fmla="*/ 1038122 w 1254061"/>
              <a:gd name="connsiteY2" fmla="*/ 1658324 h 2615234"/>
              <a:gd name="connsiteX3" fmla="*/ 1245964 w 1254061"/>
              <a:gd name="connsiteY3" fmla="*/ 2346491 h 2615234"/>
              <a:gd name="connsiteX4" fmla="*/ 764341 w 1254061"/>
              <a:gd name="connsiteY4" fmla="*/ 2609784 h 2615234"/>
              <a:gd name="connsiteX5" fmla="*/ 411950 w 1254061"/>
              <a:gd name="connsiteY5" fmla="*/ 2135913 h 2615234"/>
              <a:gd name="connsiteX6" fmla="*/ 381338 w 1254061"/>
              <a:gd name="connsiteY6" fmla="*/ 1457227 h 2615234"/>
              <a:gd name="connsiteX7" fmla="*/ 166013 w 1254061"/>
              <a:gd name="connsiteY7" fmla="*/ 943728 h 2615234"/>
              <a:gd name="connsiteX8" fmla="*/ 346 w 1254061"/>
              <a:gd name="connsiteY8" fmla="*/ 554993 h 2615234"/>
              <a:gd name="connsiteX9" fmla="*/ 119179 w 1254061"/>
              <a:gd name="connsiteY9" fmla="*/ 189633 h 2615234"/>
              <a:gd name="connsiteX10" fmla="*/ 291982 w 1254061"/>
              <a:gd name="connsiteY10" fmla="*/ 6728 h 2615234"/>
              <a:gd name="connsiteX0" fmla="*/ 584826 w 1255270"/>
              <a:gd name="connsiteY0" fmla="*/ 78228 h 2614473"/>
              <a:gd name="connsiteX1" fmla="*/ 673395 w 1255270"/>
              <a:gd name="connsiteY1" fmla="*/ 734440 h 2614473"/>
              <a:gd name="connsiteX2" fmla="*/ 1039331 w 1255270"/>
              <a:gd name="connsiteY2" fmla="*/ 1657563 h 2614473"/>
              <a:gd name="connsiteX3" fmla="*/ 1247173 w 1255270"/>
              <a:gd name="connsiteY3" fmla="*/ 2345730 h 2614473"/>
              <a:gd name="connsiteX4" fmla="*/ 765550 w 1255270"/>
              <a:gd name="connsiteY4" fmla="*/ 2609023 h 2614473"/>
              <a:gd name="connsiteX5" fmla="*/ 413159 w 1255270"/>
              <a:gd name="connsiteY5" fmla="*/ 2135152 h 2614473"/>
              <a:gd name="connsiteX6" fmla="*/ 382547 w 1255270"/>
              <a:gd name="connsiteY6" fmla="*/ 1456466 h 2614473"/>
              <a:gd name="connsiteX7" fmla="*/ 167222 w 1255270"/>
              <a:gd name="connsiteY7" fmla="*/ 942967 h 2614473"/>
              <a:gd name="connsiteX8" fmla="*/ 1555 w 1255270"/>
              <a:gd name="connsiteY8" fmla="*/ 554232 h 2614473"/>
              <a:gd name="connsiteX9" fmla="*/ 79729 w 1255270"/>
              <a:gd name="connsiteY9" fmla="*/ 209195 h 2614473"/>
              <a:gd name="connsiteX10" fmla="*/ 293191 w 1255270"/>
              <a:gd name="connsiteY10" fmla="*/ 5967 h 2614473"/>
              <a:gd name="connsiteX0" fmla="*/ 584826 w 1255270"/>
              <a:gd name="connsiteY0" fmla="*/ 79376 h 2615621"/>
              <a:gd name="connsiteX1" fmla="*/ 673395 w 1255270"/>
              <a:gd name="connsiteY1" fmla="*/ 735588 h 2615621"/>
              <a:gd name="connsiteX2" fmla="*/ 1039331 w 1255270"/>
              <a:gd name="connsiteY2" fmla="*/ 1658711 h 2615621"/>
              <a:gd name="connsiteX3" fmla="*/ 1247173 w 1255270"/>
              <a:gd name="connsiteY3" fmla="*/ 2346878 h 2615621"/>
              <a:gd name="connsiteX4" fmla="*/ 765550 w 1255270"/>
              <a:gd name="connsiteY4" fmla="*/ 2610171 h 2615621"/>
              <a:gd name="connsiteX5" fmla="*/ 413159 w 1255270"/>
              <a:gd name="connsiteY5" fmla="*/ 2136300 h 2615621"/>
              <a:gd name="connsiteX6" fmla="*/ 382547 w 1255270"/>
              <a:gd name="connsiteY6" fmla="*/ 1457614 h 2615621"/>
              <a:gd name="connsiteX7" fmla="*/ 167222 w 1255270"/>
              <a:gd name="connsiteY7" fmla="*/ 944115 h 2615621"/>
              <a:gd name="connsiteX8" fmla="*/ 1555 w 1255270"/>
              <a:gd name="connsiteY8" fmla="*/ 555380 h 2615621"/>
              <a:gd name="connsiteX9" fmla="*/ 79729 w 1255270"/>
              <a:gd name="connsiteY9" fmla="*/ 210343 h 2615621"/>
              <a:gd name="connsiteX10" fmla="*/ 293191 w 1255270"/>
              <a:gd name="connsiteY10" fmla="*/ 7115 h 2615621"/>
              <a:gd name="connsiteX0" fmla="*/ 584826 w 1255270"/>
              <a:gd name="connsiteY0" fmla="*/ 78189 h 2614434"/>
              <a:gd name="connsiteX1" fmla="*/ 673395 w 1255270"/>
              <a:gd name="connsiteY1" fmla="*/ 734401 h 2614434"/>
              <a:gd name="connsiteX2" fmla="*/ 1039331 w 1255270"/>
              <a:gd name="connsiteY2" fmla="*/ 1657524 h 2614434"/>
              <a:gd name="connsiteX3" fmla="*/ 1247173 w 1255270"/>
              <a:gd name="connsiteY3" fmla="*/ 2345691 h 2614434"/>
              <a:gd name="connsiteX4" fmla="*/ 765550 w 1255270"/>
              <a:gd name="connsiteY4" fmla="*/ 2608984 h 2614434"/>
              <a:gd name="connsiteX5" fmla="*/ 413159 w 1255270"/>
              <a:gd name="connsiteY5" fmla="*/ 2135113 h 2614434"/>
              <a:gd name="connsiteX6" fmla="*/ 382547 w 1255270"/>
              <a:gd name="connsiteY6" fmla="*/ 1456427 h 2614434"/>
              <a:gd name="connsiteX7" fmla="*/ 167222 w 1255270"/>
              <a:gd name="connsiteY7" fmla="*/ 942928 h 2614434"/>
              <a:gd name="connsiteX8" fmla="*/ 1555 w 1255270"/>
              <a:gd name="connsiteY8" fmla="*/ 554193 h 2614434"/>
              <a:gd name="connsiteX9" fmla="*/ 79729 w 1255270"/>
              <a:gd name="connsiteY9" fmla="*/ 239640 h 2614434"/>
              <a:gd name="connsiteX10" fmla="*/ 293191 w 1255270"/>
              <a:gd name="connsiteY10" fmla="*/ 5928 h 2614434"/>
              <a:gd name="connsiteX0" fmla="*/ 586026 w 1256470"/>
              <a:gd name="connsiteY0" fmla="*/ 78189 h 2614434"/>
              <a:gd name="connsiteX1" fmla="*/ 674595 w 1256470"/>
              <a:gd name="connsiteY1" fmla="*/ 734401 h 2614434"/>
              <a:gd name="connsiteX2" fmla="*/ 1040531 w 1256470"/>
              <a:gd name="connsiteY2" fmla="*/ 1657524 h 2614434"/>
              <a:gd name="connsiteX3" fmla="*/ 1248373 w 1256470"/>
              <a:gd name="connsiteY3" fmla="*/ 2345691 h 2614434"/>
              <a:gd name="connsiteX4" fmla="*/ 766750 w 1256470"/>
              <a:gd name="connsiteY4" fmla="*/ 2608984 h 2614434"/>
              <a:gd name="connsiteX5" fmla="*/ 414359 w 1256470"/>
              <a:gd name="connsiteY5" fmla="*/ 2135113 h 2614434"/>
              <a:gd name="connsiteX6" fmla="*/ 383747 w 1256470"/>
              <a:gd name="connsiteY6" fmla="*/ 1456427 h 2614434"/>
              <a:gd name="connsiteX7" fmla="*/ 168422 w 1256470"/>
              <a:gd name="connsiteY7" fmla="*/ 942928 h 2614434"/>
              <a:gd name="connsiteX8" fmla="*/ 2755 w 1256470"/>
              <a:gd name="connsiteY8" fmla="*/ 554193 h 2614434"/>
              <a:gd name="connsiteX9" fmla="*/ 60599 w 1256470"/>
              <a:gd name="connsiteY9" fmla="*/ 239640 h 2614434"/>
              <a:gd name="connsiteX10" fmla="*/ 294391 w 1256470"/>
              <a:gd name="connsiteY10" fmla="*/ 5928 h 2614434"/>
              <a:gd name="connsiteX0" fmla="*/ 586026 w 1256470"/>
              <a:gd name="connsiteY0" fmla="*/ 79310 h 2615555"/>
              <a:gd name="connsiteX1" fmla="*/ 674595 w 1256470"/>
              <a:gd name="connsiteY1" fmla="*/ 735522 h 2615555"/>
              <a:gd name="connsiteX2" fmla="*/ 1040531 w 1256470"/>
              <a:gd name="connsiteY2" fmla="*/ 1658645 h 2615555"/>
              <a:gd name="connsiteX3" fmla="*/ 1248373 w 1256470"/>
              <a:gd name="connsiteY3" fmla="*/ 2346812 h 2615555"/>
              <a:gd name="connsiteX4" fmla="*/ 766750 w 1256470"/>
              <a:gd name="connsiteY4" fmla="*/ 2610105 h 2615555"/>
              <a:gd name="connsiteX5" fmla="*/ 414359 w 1256470"/>
              <a:gd name="connsiteY5" fmla="*/ 2136234 h 2615555"/>
              <a:gd name="connsiteX6" fmla="*/ 383747 w 1256470"/>
              <a:gd name="connsiteY6" fmla="*/ 1457548 h 2615555"/>
              <a:gd name="connsiteX7" fmla="*/ 168422 w 1256470"/>
              <a:gd name="connsiteY7" fmla="*/ 944049 h 2615555"/>
              <a:gd name="connsiteX8" fmla="*/ 2755 w 1256470"/>
              <a:gd name="connsiteY8" fmla="*/ 555314 h 2615555"/>
              <a:gd name="connsiteX9" fmla="*/ 60599 w 1256470"/>
              <a:gd name="connsiteY9" fmla="*/ 240761 h 2615555"/>
              <a:gd name="connsiteX10" fmla="*/ 294391 w 1256470"/>
              <a:gd name="connsiteY10" fmla="*/ 7049 h 2615555"/>
              <a:gd name="connsiteX0" fmla="*/ 589307 w 1259751"/>
              <a:gd name="connsiteY0" fmla="*/ 76672 h 2612917"/>
              <a:gd name="connsiteX1" fmla="*/ 677876 w 1259751"/>
              <a:gd name="connsiteY1" fmla="*/ 732884 h 2612917"/>
              <a:gd name="connsiteX2" fmla="*/ 1043812 w 1259751"/>
              <a:gd name="connsiteY2" fmla="*/ 1656007 h 2612917"/>
              <a:gd name="connsiteX3" fmla="*/ 1251654 w 1259751"/>
              <a:gd name="connsiteY3" fmla="*/ 2344174 h 2612917"/>
              <a:gd name="connsiteX4" fmla="*/ 770031 w 1259751"/>
              <a:gd name="connsiteY4" fmla="*/ 2607467 h 2612917"/>
              <a:gd name="connsiteX5" fmla="*/ 417640 w 1259751"/>
              <a:gd name="connsiteY5" fmla="*/ 2133596 h 2612917"/>
              <a:gd name="connsiteX6" fmla="*/ 387028 w 1259751"/>
              <a:gd name="connsiteY6" fmla="*/ 1454910 h 2612917"/>
              <a:gd name="connsiteX7" fmla="*/ 171703 w 1259751"/>
              <a:gd name="connsiteY7" fmla="*/ 941411 h 2612917"/>
              <a:gd name="connsiteX8" fmla="*/ 6036 w 1259751"/>
              <a:gd name="connsiteY8" fmla="*/ 552676 h 2612917"/>
              <a:gd name="connsiteX9" fmla="*/ 33385 w 1259751"/>
              <a:gd name="connsiteY9" fmla="*/ 329576 h 2612917"/>
              <a:gd name="connsiteX10" fmla="*/ 297672 w 1259751"/>
              <a:gd name="connsiteY10" fmla="*/ 4411 h 2612917"/>
              <a:gd name="connsiteX0" fmla="*/ 589307 w 1259751"/>
              <a:gd name="connsiteY0" fmla="*/ 78077 h 2614322"/>
              <a:gd name="connsiteX1" fmla="*/ 677876 w 1259751"/>
              <a:gd name="connsiteY1" fmla="*/ 734289 h 2614322"/>
              <a:gd name="connsiteX2" fmla="*/ 1043812 w 1259751"/>
              <a:gd name="connsiteY2" fmla="*/ 1657412 h 2614322"/>
              <a:gd name="connsiteX3" fmla="*/ 1251654 w 1259751"/>
              <a:gd name="connsiteY3" fmla="*/ 2345579 h 2614322"/>
              <a:gd name="connsiteX4" fmla="*/ 770031 w 1259751"/>
              <a:gd name="connsiteY4" fmla="*/ 2608872 h 2614322"/>
              <a:gd name="connsiteX5" fmla="*/ 417640 w 1259751"/>
              <a:gd name="connsiteY5" fmla="*/ 2135001 h 2614322"/>
              <a:gd name="connsiteX6" fmla="*/ 387028 w 1259751"/>
              <a:gd name="connsiteY6" fmla="*/ 1456315 h 2614322"/>
              <a:gd name="connsiteX7" fmla="*/ 171703 w 1259751"/>
              <a:gd name="connsiteY7" fmla="*/ 942816 h 2614322"/>
              <a:gd name="connsiteX8" fmla="*/ 6036 w 1259751"/>
              <a:gd name="connsiteY8" fmla="*/ 554081 h 2614322"/>
              <a:gd name="connsiteX9" fmla="*/ 33385 w 1259751"/>
              <a:gd name="connsiteY9" fmla="*/ 330981 h 2614322"/>
              <a:gd name="connsiteX10" fmla="*/ 297672 w 1259751"/>
              <a:gd name="connsiteY10" fmla="*/ 5816 h 2614322"/>
              <a:gd name="connsiteX0" fmla="*/ 416504 w 1259751"/>
              <a:gd name="connsiteY0" fmla="*/ 67916 h 2614322"/>
              <a:gd name="connsiteX1" fmla="*/ 677876 w 1259751"/>
              <a:gd name="connsiteY1" fmla="*/ 734289 h 2614322"/>
              <a:gd name="connsiteX2" fmla="*/ 1043812 w 1259751"/>
              <a:gd name="connsiteY2" fmla="*/ 1657412 h 2614322"/>
              <a:gd name="connsiteX3" fmla="*/ 1251654 w 1259751"/>
              <a:gd name="connsiteY3" fmla="*/ 2345579 h 2614322"/>
              <a:gd name="connsiteX4" fmla="*/ 770031 w 1259751"/>
              <a:gd name="connsiteY4" fmla="*/ 2608872 h 2614322"/>
              <a:gd name="connsiteX5" fmla="*/ 417640 w 1259751"/>
              <a:gd name="connsiteY5" fmla="*/ 2135001 h 2614322"/>
              <a:gd name="connsiteX6" fmla="*/ 387028 w 1259751"/>
              <a:gd name="connsiteY6" fmla="*/ 1456315 h 2614322"/>
              <a:gd name="connsiteX7" fmla="*/ 171703 w 1259751"/>
              <a:gd name="connsiteY7" fmla="*/ 942816 h 2614322"/>
              <a:gd name="connsiteX8" fmla="*/ 6036 w 1259751"/>
              <a:gd name="connsiteY8" fmla="*/ 554081 h 2614322"/>
              <a:gd name="connsiteX9" fmla="*/ 33385 w 1259751"/>
              <a:gd name="connsiteY9" fmla="*/ 330981 h 2614322"/>
              <a:gd name="connsiteX10" fmla="*/ 297672 w 1259751"/>
              <a:gd name="connsiteY10" fmla="*/ 5816 h 2614322"/>
              <a:gd name="connsiteX0" fmla="*/ 446999 w 1259751"/>
              <a:gd name="connsiteY0" fmla="*/ 57754 h 2614322"/>
              <a:gd name="connsiteX1" fmla="*/ 677876 w 1259751"/>
              <a:gd name="connsiteY1" fmla="*/ 734289 h 2614322"/>
              <a:gd name="connsiteX2" fmla="*/ 1043812 w 1259751"/>
              <a:gd name="connsiteY2" fmla="*/ 1657412 h 2614322"/>
              <a:gd name="connsiteX3" fmla="*/ 1251654 w 1259751"/>
              <a:gd name="connsiteY3" fmla="*/ 2345579 h 2614322"/>
              <a:gd name="connsiteX4" fmla="*/ 770031 w 1259751"/>
              <a:gd name="connsiteY4" fmla="*/ 2608872 h 2614322"/>
              <a:gd name="connsiteX5" fmla="*/ 417640 w 1259751"/>
              <a:gd name="connsiteY5" fmla="*/ 2135001 h 2614322"/>
              <a:gd name="connsiteX6" fmla="*/ 387028 w 1259751"/>
              <a:gd name="connsiteY6" fmla="*/ 1456315 h 2614322"/>
              <a:gd name="connsiteX7" fmla="*/ 171703 w 1259751"/>
              <a:gd name="connsiteY7" fmla="*/ 942816 h 2614322"/>
              <a:gd name="connsiteX8" fmla="*/ 6036 w 1259751"/>
              <a:gd name="connsiteY8" fmla="*/ 554081 h 2614322"/>
              <a:gd name="connsiteX9" fmla="*/ 33385 w 1259751"/>
              <a:gd name="connsiteY9" fmla="*/ 330981 h 2614322"/>
              <a:gd name="connsiteX10" fmla="*/ 297672 w 1259751"/>
              <a:gd name="connsiteY10" fmla="*/ 5816 h 2614322"/>
              <a:gd name="connsiteX0" fmla="*/ 446999 w 1259751"/>
              <a:gd name="connsiteY0" fmla="*/ 57754 h 2614322"/>
              <a:gd name="connsiteX1" fmla="*/ 677876 w 1259751"/>
              <a:gd name="connsiteY1" fmla="*/ 734289 h 2614322"/>
              <a:gd name="connsiteX2" fmla="*/ 1043812 w 1259751"/>
              <a:gd name="connsiteY2" fmla="*/ 1657412 h 2614322"/>
              <a:gd name="connsiteX3" fmla="*/ 1251654 w 1259751"/>
              <a:gd name="connsiteY3" fmla="*/ 2345579 h 2614322"/>
              <a:gd name="connsiteX4" fmla="*/ 770031 w 1259751"/>
              <a:gd name="connsiteY4" fmla="*/ 2608872 h 2614322"/>
              <a:gd name="connsiteX5" fmla="*/ 417640 w 1259751"/>
              <a:gd name="connsiteY5" fmla="*/ 2135001 h 2614322"/>
              <a:gd name="connsiteX6" fmla="*/ 387028 w 1259751"/>
              <a:gd name="connsiteY6" fmla="*/ 1456315 h 2614322"/>
              <a:gd name="connsiteX7" fmla="*/ 171703 w 1259751"/>
              <a:gd name="connsiteY7" fmla="*/ 942816 h 2614322"/>
              <a:gd name="connsiteX8" fmla="*/ 6036 w 1259751"/>
              <a:gd name="connsiteY8" fmla="*/ 554081 h 2614322"/>
              <a:gd name="connsiteX9" fmla="*/ 33385 w 1259751"/>
              <a:gd name="connsiteY9" fmla="*/ 330981 h 2614322"/>
              <a:gd name="connsiteX10" fmla="*/ 297672 w 1259751"/>
              <a:gd name="connsiteY10" fmla="*/ 5816 h 2614322"/>
              <a:gd name="connsiteX0" fmla="*/ 446999 w 1259818"/>
              <a:gd name="connsiteY0" fmla="*/ 57754 h 2614322"/>
              <a:gd name="connsiteX1" fmla="*/ 667711 w 1259818"/>
              <a:gd name="connsiteY1" fmla="*/ 632675 h 2614322"/>
              <a:gd name="connsiteX2" fmla="*/ 1043812 w 1259818"/>
              <a:gd name="connsiteY2" fmla="*/ 1657412 h 2614322"/>
              <a:gd name="connsiteX3" fmla="*/ 1251654 w 1259818"/>
              <a:gd name="connsiteY3" fmla="*/ 2345579 h 2614322"/>
              <a:gd name="connsiteX4" fmla="*/ 770031 w 1259818"/>
              <a:gd name="connsiteY4" fmla="*/ 2608872 h 2614322"/>
              <a:gd name="connsiteX5" fmla="*/ 417640 w 1259818"/>
              <a:gd name="connsiteY5" fmla="*/ 2135001 h 2614322"/>
              <a:gd name="connsiteX6" fmla="*/ 387028 w 1259818"/>
              <a:gd name="connsiteY6" fmla="*/ 1456315 h 2614322"/>
              <a:gd name="connsiteX7" fmla="*/ 171703 w 1259818"/>
              <a:gd name="connsiteY7" fmla="*/ 942816 h 2614322"/>
              <a:gd name="connsiteX8" fmla="*/ 6036 w 1259818"/>
              <a:gd name="connsiteY8" fmla="*/ 554081 h 2614322"/>
              <a:gd name="connsiteX9" fmla="*/ 33385 w 1259818"/>
              <a:gd name="connsiteY9" fmla="*/ 330981 h 2614322"/>
              <a:gd name="connsiteX10" fmla="*/ 297672 w 1259818"/>
              <a:gd name="connsiteY10" fmla="*/ 5816 h 2614322"/>
              <a:gd name="connsiteX0" fmla="*/ 446999 w 1259818"/>
              <a:gd name="connsiteY0" fmla="*/ 57754 h 2614322"/>
              <a:gd name="connsiteX1" fmla="*/ 667711 w 1259818"/>
              <a:gd name="connsiteY1" fmla="*/ 632675 h 2614322"/>
              <a:gd name="connsiteX2" fmla="*/ 1043812 w 1259818"/>
              <a:gd name="connsiteY2" fmla="*/ 1657412 h 2614322"/>
              <a:gd name="connsiteX3" fmla="*/ 1251654 w 1259818"/>
              <a:gd name="connsiteY3" fmla="*/ 2345579 h 2614322"/>
              <a:gd name="connsiteX4" fmla="*/ 770031 w 1259818"/>
              <a:gd name="connsiteY4" fmla="*/ 2608872 h 2614322"/>
              <a:gd name="connsiteX5" fmla="*/ 417640 w 1259818"/>
              <a:gd name="connsiteY5" fmla="*/ 2135001 h 2614322"/>
              <a:gd name="connsiteX6" fmla="*/ 387028 w 1259818"/>
              <a:gd name="connsiteY6" fmla="*/ 1456315 h 2614322"/>
              <a:gd name="connsiteX7" fmla="*/ 171703 w 1259818"/>
              <a:gd name="connsiteY7" fmla="*/ 942816 h 2614322"/>
              <a:gd name="connsiteX8" fmla="*/ 6036 w 1259818"/>
              <a:gd name="connsiteY8" fmla="*/ 554081 h 2614322"/>
              <a:gd name="connsiteX9" fmla="*/ 33385 w 1259818"/>
              <a:gd name="connsiteY9" fmla="*/ 330981 h 2614322"/>
              <a:gd name="connsiteX10" fmla="*/ 297672 w 1259818"/>
              <a:gd name="connsiteY10" fmla="*/ 5816 h 2614322"/>
              <a:gd name="connsiteX0" fmla="*/ 446999 w 1254769"/>
              <a:gd name="connsiteY0" fmla="*/ 57754 h 2615121"/>
              <a:gd name="connsiteX1" fmla="*/ 667711 w 1254769"/>
              <a:gd name="connsiteY1" fmla="*/ 632675 h 2615121"/>
              <a:gd name="connsiteX2" fmla="*/ 962493 w 1254769"/>
              <a:gd name="connsiteY2" fmla="*/ 1515152 h 2615121"/>
              <a:gd name="connsiteX3" fmla="*/ 1251654 w 1254769"/>
              <a:gd name="connsiteY3" fmla="*/ 2345579 h 2615121"/>
              <a:gd name="connsiteX4" fmla="*/ 770031 w 1254769"/>
              <a:gd name="connsiteY4" fmla="*/ 2608872 h 2615121"/>
              <a:gd name="connsiteX5" fmla="*/ 417640 w 1254769"/>
              <a:gd name="connsiteY5" fmla="*/ 2135001 h 2615121"/>
              <a:gd name="connsiteX6" fmla="*/ 387028 w 1254769"/>
              <a:gd name="connsiteY6" fmla="*/ 1456315 h 2615121"/>
              <a:gd name="connsiteX7" fmla="*/ 171703 w 1254769"/>
              <a:gd name="connsiteY7" fmla="*/ 942816 h 2615121"/>
              <a:gd name="connsiteX8" fmla="*/ 6036 w 1254769"/>
              <a:gd name="connsiteY8" fmla="*/ 554081 h 2615121"/>
              <a:gd name="connsiteX9" fmla="*/ 33385 w 1254769"/>
              <a:gd name="connsiteY9" fmla="*/ 330981 h 2615121"/>
              <a:gd name="connsiteX10" fmla="*/ 297672 w 1254769"/>
              <a:gd name="connsiteY10" fmla="*/ 5816 h 2615121"/>
              <a:gd name="connsiteX0" fmla="*/ 446999 w 1259451"/>
              <a:gd name="connsiteY0" fmla="*/ 57754 h 2615121"/>
              <a:gd name="connsiteX1" fmla="*/ 667711 w 1259451"/>
              <a:gd name="connsiteY1" fmla="*/ 632675 h 2615121"/>
              <a:gd name="connsiteX2" fmla="*/ 962493 w 1259451"/>
              <a:gd name="connsiteY2" fmla="*/ 1515152 h 2615121"/>
              <a:gd name="connsiteX3" fmla="*/ 1251654 w 1259451"/>
              <a:gd name="connsiteY3" fmla="*/ 2345579 h 2615121"/>
              <a:gd name="connsiteX4" fmla="*/ 770031 w 1259451"/>
              <a:gd name="connsiteY4" fmla="*/ 2608872 h 2615121"/>
              <a:gd name="connsiteX5" fmla="*/ 417640 w 1259451"/>
              <a:gd name="connsiteY5" fmla="*/ 2135001 h 2615121"/>
              <a:gd name="connsiteX6" fmla="*/ 387028 w 1259451"/>
              <a:gd name="connsiteY6" fmla="*/ 1456315 h 2615121"/>
              <a:gd name="connsiteX7" fmla="*/ 171703 w 1259451"/>
              <a:gd name="connsiteY7" fmla="*/ 942816 h 2615121"/>
              <a:gd name="connsiteX8" fmla="*/ 6036 w 1259451"/>
              <a:gd name="connsiteY8" fmla="*/ 554081 h 2615121"/>
              <a:gd name="connsiteX9" fmla="*/ 33385 w 1259451"/>
              <a:gd name="connsiteY9" fmla="*/ 330981 h 2615121"/>
              <a:gd name="connsiteX10" fmla="*/ 297672 w 1259451"/>
              <a:gd name="connsiteY10" fmla="*/ 5816 h 2615121"/>
              <a:gd name="connsiteX0" fmla="*/ 446999 w 1259451"/>
              <a:gd name="connsiteY0" fmla="*/ 57754 h 2615121"/>
              <a:gd name="connsiteX1" fmla="*/ 667711 w 1259451"/>
              <a:gd name="connsiteY1" fmla="*/ 632675 h 2615121"/>
              <a:gd name="connsiteX2" fmla="*/ 962493 w 1259451"/>
              <a:gd name="connsiteY2" fmla="*/ 1515152 h 2615121"/>
              <a:gd name="connsiteX3" fmla="*/ 1251654 w 1259451"/>
              <a:gd name="connsiteY3" fmla="*/ 2345579 h 2615121"/>
              <a:gd name="connsiteX4" fmla="*/ 770031 w 1259451"/>
              <a:gd name="connsiteY4" fmla="*/ 2608872 h 2615121"/>
              <a:gd name="connsiteX5" fmla="*/ 417640 w 1259451"/>
              <a:gd name="connsiteY5" fmla="*/ 2135001 h 2615121"/>
              <a:gd name="connsiteX6" fmla="*/ 387028 w 1259451"/>
              <a:gd name="connsiteY6" fmla="*/ 1456315 h 2615121"/>
              <a:gd name="connsiteX7" fmla="*/ 171703 w 1259451"/>
              <a:gd name="connsiteY7" fmla="*/ 942816 h 2615121"/>
              <a:gd name="connsiteX8" fmla="*/ 6036 w 1259451"/>
              <a:gd name="connsiteY8" fmla="*/ 554081 h 2615121"/>
              <a:gd name="connsiteX9" fmla="*/ 33385 w 1259451"/>
              <a:gd name="connsiteY9" fmla="*/ 330981 h 2615121"/>
              <a:gd name="connsiteX10" fmla="*/ 297672 w 1259451"/>
              <a:gd name="connsiteY10" fmla="*/ 5816 h 2615121"/>
              <a:gd name="connsiteX0" fmla="*/ 446999 w 1256202"/>
              <a:gd name="connsiteY0" fmla="*/ 57754 h 2664579"/>
              <a:gd name="connsiteX1" fmla="*/ 667711 w 1256202"/>
              <a:gd name="connsiteY1" fmla="*/ 632675 h 2664579"/>
              <a:gd name="connsiteX2" fmla="*/ 962493 w 1256202"/>
              <a:gd name="connsiteY2" fmla="*/ 1515152 h 2664579"/>
              <a:gd name="connsiteX3" fmla="*/ 1251654 w 1256202"/>
              <a:gd name="connsiteY3" fmla="*/ 2345579 h 2664579"/>
              <a:gd name="connsiteX4" fmla="*/ 831020 w 1256202"/>
              <a:gd name="connsiteY4" fmla="*/ 2659679 h 2664579"/>
              <a:gd name="connsiteX5" fmla="*/ 417640 w 1256202"/>
              <a:gd name="connsiteY5" fmla="*/ 2135001 h 2664579"/>
              <a:gd name="connsiteX6" fmla="*/ 387028 w 1256202"/>
              <a:gd name="connsiteY6" fmla="*/ 1456315 h 2664579"/>
              <a:gd name="connsiteX7" fmla="*/ 171703 w 1256202"/>
              <a:gd name="connsiteY7" fmla="*/ 942816 h 2664579"/>
              <a:gd name="connsiteX8" fmla="*/ 6036 w 1256202"/>
              <a:gd name="connsiteY8" fmla="*/ 554081 h 2664579"/>
              <a:gd name="connsiteX9" fmla="*/ 33385 w 1256202"/>
              <a:gd name="connsiteY9" fmla="*/ 330981 h 2664579"/>
              <a:gd name="connsiteX10" fmla="*/ 297672 w 1256202"/>
              <a:gd name="connsiteY10" fmla="*/ 5816 h 2664579"/>
              <a:gd name="connsiteX0" fmla="*/ 446999 w 1256202"/>
              <a:gd name="connsiteY0" fmla="*/ 57754 h 2662421"/>
              <a:gd name="connsiteX1" fmla="*/ 667711 w 1256202"/>
              <a:gd name="connsiteY1" fmla="*/ 632675 h 2662421"/>
              <a:gd name="connsiteX2" fmla="*/ 962493 w 1256202"/>
              <a:gd name="connsiteY2" fmla="*/ 1515152 h 2662421"/>
              <a:gd name="connsiteX3" fmla="*/ 1251654 w 1256202"/>
              <a:gd name="connsiteY3" fmla="*/ 2345579 h 2662421"/>
              <a:gd name="connsiteX4" fmla="*/ 831020 w 1256202"/>
              <a:gd name="connsiteY4" fmla="*/ 2659679 h 2662421"/>
              <a:gd name="connsiteX5" fmla="*/ 417640 w 1256202"/>
              <a:gd name="connsiteY5" fmla="*/ 2135001 h 2662421"/>
              <a:gd name="connsiteX6" fmla="*/ 387028 w 1256202"/>
              <a:gd name="connsiteY6" fmla="*/ 1456315 h 2662421"/>
              <a:gd name="connsiteX7" fmla="*/ 171703 w 1256202"/>
              <a:gd name="connsiteY7" fmla="*/ 942816 h 2662421"/>
              <a:gd name="connsiteX8" fmla="*/ 6036 w 1256202"/>
              <a:gd name="connsiteY8" fmla="*/ 554081 h 2662421"/>
              <a:gd name="connsiteX9" fmla="*/ 33385 w 1256202"/>
              <a:gd name="connsiteY9" fmla="*/ 330981 h 2662421"/>
              <a:gd name="connsiteX10" fmla="*/ 297672 w 1256202"/>
              <a:gd name="connsiteY10" fmla="*/ 5816 h 2662421"/>
              <a:gd name="connsiteX0" fmla="*/ 446999 w 1256202"/>
              <a:gd name="connsiteY0" fmla="*/ 57754 h 2659799"/>
              <a:gd name="connsiteX1" fmla="*/ 667711 w 1256202"/>
              <a:gd name="connsiteY1" fmla="*/ 632675 h 2659799"/>
              <a:gd name="connsiteX2" fmla="*/ 962493 w 1256202"/>
              <a:gd name="connsiteY2" fmla="*/ 1515152 h 2659799"/>
              <a:gd name="connsiteX3" fmla="*/ 1251654 w 1256202"/>
              <a:gd name="connsiteY3" fmla="*/ 2345579 h 2659799"/>
              <a:gd name="connsiteX4" fmla="*/ 831020 w 1256202"/>
              <a:gd name="connsiteY4" fmla="*/ 2659679 h 2659799"/>
              <a:gd name="connsiteX5" fmla="*/ 448135 w 1256202"/>
              <a:gd name="connsiteY5" fmla="*/ 2317906 h 2659799"/>
              <a:gd name="connsiteX6" fmla="*/ 387028 w 1256202"/>
              <a:gd name="connsiteY6" fmla="*/ 1456315 h 2659799"/>
              <a:gd name="connsiteX7" fmla="*/ 171703 w 1256202"/>
              <a:gd name="connsiteY7" fmla="*/ 942816 h 2659799"/>
              <a:gd name="connsiteX8" fmla="*/ 6036 w 1256202"/>
              <a:gd name="connsiteY8" fmla="*/ 554081 h 2659799"/>
              <a:gd name="connsiteX9" fmla="*/ 33385 w 1256202"/>
              <a:gd name="connsiteY9" fmla="*/ 330981 h 2659799"/>
              <a:gd name="connsiteX10" fmla="*/ 297672 w 1256202"/>
              <a:gd name="connsiteY10" fmla="*/ 5816 h 2659799"/>
              <a:gd name="connsiteX0" fmla="*/ 446999 w 1256202"/>
              <a:gd name="connsiteY0" fmla="*/ 57754 h 2659799"/>
              <a:gd name="connsiteX1" fmla="*/ 667711 w 1256202"/>
              <a:gd name="connsiteY1" fmla="*/ 632675 h 2659799"/>
              <a:gd name="connsiteX2" fmla="*/ 962493 w 1256202"/>
              <a:gd name="connsiteY2" fmla="*/ 1515152 h 2659799"/>
              <a:gd name="connsiteX3" fmla="*/ 1251654 w 1256202"/>
              <a:gd name="connsiteY3" fmla="*/ 2345579 h 2659799"/>
              <a:gd name="connsiteX4" fmla="*/ 831020 w 1256202"/>
              <a:gd name="connsiteY4" fmla="*/ 2659679 h 2659799"/>
              <a:gd name="connsiteX5" fmla="*/ 448135 w 1256202"/>
              <a:gd name="connsiteY5" fmla="*/ 2317906 h 2659799"/>
              <a:gd name="connsiteX6" fmla="*/ 387028 w 1256202"/>
              <a:gd name="connsiteY6" fmla="*/ 1456315 h 2659799"/>
              <a:gd name="connsiteX7" fmla="*/ 171703 w 1256202"/>
              <a:gd name="connsiteY7" fmla="*/ 942816 h 2659799"/>
              <a:gd name="connsiteX8" fmla="*/ 6036 w 1256202"/>
              <a:gd name="connsiteY8" fmla="*/ 554081 h 2659799"/>
              <a:gd name="connsiteX9" fmla="*/ 33385 w 1256202"/>
              <a:gd name="connsiteY9" fmla="*/ 330981 h 2659799"/>
              <a:gd name="connsiteX10" fmla="*/ 297672 w 1256202"/>
              <a:gd name="connsiteY10" fmla="*/ 5816 h 2659799"/>
              <a:gd name="connsiteX0" fmla="*/ 446999 w 1256202"/>
              <a:gd name="connsiteY0" fmla="*/ 57754 h 2659799"/>
              <a:gd name="connsiteX1" fmla="*/ 667711 w 1256202"/>
              <a:gd name="connsiteY1" fmla="*/ 632675 h 2659799"/>
              <a:gd name="connsiteX2" fmla="*/ 962493 w 1256202"/>
              <a:gd name="connsiteY2" fmla="*/ 1515152 h 2659799"/>
              <a:gd name="connsiteX3" fmla="*/ 1251654 w 1256202"/>
              <a:gd name="connsiteY3" fmla="*/ 2345579 h 2659799"/>
              <a:gd name="connsiteX4" fmla="*/ 831020 w 1256202"/>
              <a:gd name="connsiteY4" fmla="*/ 2659679 h 2659799"/>
              <a:gd name="connsiteX5" fmla="*/ 448135 w 1256202"/>
              <a:gd name="connsiteY5" fmla="*/ 2317906 h 2659799"/>
              <a:gd name="connsiteX6" fmla="*/ 387028 w 1256202"/>
              <a:gd name="connsiteY6" fmla="*/ 1456315 h 2659799"/>
              <a:gd name="connsiteX7" fmla="*/ 171703 w 1256202"/>
              <a:gd name="connsiteY7" fmla="*/ 942816 h 2659799"/>
              <a:gd name="connsiteX8" fmla="*/ 6036 w 1256202"/>
              <a:gd name="connsiteY8" fmla="*/ 554081 h 2659799"/>
              <a:gd name="connsiteX9" fmla="*/ 33385 w 1256202"/>
              <a:gd name="connsiteY9" fmla="*/ 330981 h 2659799"/>
              <a:gd name="connsiteX10" fmla="*/ 297672 w 1256202"/>
              <a:gd name="connsiteY10" fmla="*/ 5816 h 2659799"/>
              <a:gd name="connsiteX0" fmla="*/ 446999 w 1256202"/>
              <a:gd name="connsiteY0" fmla="*/ 63815 h 2665860"/>
              <a:gd name="connsiteX1" fmla="*/ 667711 w 1256202"/>
              <a:gd name="connsiteY1" fmla="*/ 638736 h 2665860"/>
              <a:gd name="connsiteX2" fmla="*/ 962493 w 1256202"/>
              <a:gd name="connsiteY2" fmla="*/ 1521213 h 2665860"/>
              <a:gd name="connsiteX3" fmla="*/ 1251654 w 1256202"/>
              <a:gd name="connsiteY3" fmla="*/ 2351640 h 2665860"/>
              <a:gd name="connsiteX4" fmla="*/ 831020 w 1256202"/>
              <a:gd name="connsiteY4" fmla="*/ 2665740 h 2665860"/>
              <a:gd name="connsiteX5" fmla="*/ 448135 w 1256202"/>
              <a:gd name="connsiteY5" fmla="*/ 2323967 h 2665860"/>
              <a:gd name="connsiteX6" fmla="*/ 387028 w 1256202"/>
              <a:gd name="connsiteY6" fmla="*/ 1462376 h 2665860"/>
              <a:gd name="connsiteX7" fmla="*/ 171703 w 1256202"/>
              <a:gd name="connsiteY7" fmla="*/ 948877 h 2665860"/>
              <a:gd name="connsiteX8" fmla="*/ 6036 w 1256202"/>
              <a:gd name="connsiteY8" fmla="*/ 560142 h 2665860"/>
              <a:gd name="connsiteX9" fmla="*/ 33385 w 1256202"/>
              <a:gd name="connsiteY9" fmla="*/ 235427 h 2665860"/>
              <a:gd name="connsiteX10" fmla="*/ 297672 w 1256202"/>
              <a:gd name="connsiteY10" fmla="*/ 11877 h 2665860"/>
              <a:gd name="connsiteX0" fmla="*/ 421599 w 1230802"/>
              <a:gd name="connsiteY0" fmla="*/ 63815 h 2665860"/>
              <a:gd name="connsiteX1" fmla="*/ 642311 w 1230802"/>
              <a:gd name="connsiteY1" fmla="*/ 638736 h 2665860"/>
              <a:gd name="connsiteX2" fmla="*/ 937093 w 1230802"/>
              <a:gd name="connsiteY2" fmla="*/ 1521213 h 2665860"/>
              <a:gd name="connsiteX3" fmla="*/ 1226254 w 1230802"/>
              <a:gd name="connsiteY3" fmla="*/ 2351640 h 2665860"/>
              <a:gd name="connsiteX4" fmla="*/ 805620 w 1230802"/>
              <a:gd name="connsiteY4" fmla="*/ 2665740 h 2665860"/>
              <a:gd name="connsiteX5" fmla="*/ 422735 w 1230802"/>
              <a:gd name="connsiteY5" fmla="*/ 2323967 h 2665860"/>
              <a:gd name="connsiteX6" fmla="*/ 361628 w 1230802"/>
              <a:gd name="connsiteY6" fmla="*/ 1462376 h 2665860"/>
              <a:gd name="connsiteX7" fmla="*/ 146303 w 1230802"/>
              <a:gd name="connsiteY7" fmla="*/ 948877 h 2665860"/>
              <a:gd name="connsiteX8" fmla="*/ 11131 w 1230802"/>
              <a:gd name="connsiteY8" fmla="*/ 621111 h 2665860"/>
              <a:gd name="connsiteX9" fmla="*/ 7985 w 1230802"/>
              <a:gd name="connsiteY9" fmla="*/ 235427 h 2665860"/>
              <a:gd name="connsiteX10" fmla="*/ 272272 w 1230802"/>
              <a:gd name="connsiteY10" fmla="*/ 11877 h 2665860"/>
              <a:gd name="connsiteX0" fmla="*/ 435111 w 1244314"/>
              <a:gd name="connsiteY0" fmla="*/ 63815 h 2665860"/>
              <a:gd name="connsiteX1" fmla="*/ 655823 w 1244314"/>
              <a:gd name="connsiteY1" fmla="*/ 638736 h 2665860"/>
              <a:gd name="connsiteX2" fmla="*/ 950605 w 1244314"/>
              <a:gd name="connsiteY2" fmla="*/ 1521213 h 2665860"/>
              <a:gd name="connsiteX3" fmla="*/ 1239766 w 1244314"/>
              <a:gd name="connsiteY3" fmla="*/ 2351640 h 2665860"/>
              <a:gd name="connsiteX4" fmla="*/ 819132 w 1244314"/>
              <a:gd name="connsiteY4" fmla="*/ 2665740 h 2665860"/>
              <a:gd name="connsiteX5" fmla="*/ 436247 w 1244314"/>
              <a:gd name="connsiteY5" fmla="*/ 2323967 h 2665860"/>
              <a:gd name="connsiteX6" fmla="*/ 375140 w 1244314"/>
              <a:gd name="connsiteY6" fmla="*/ 1462376 h 2665860"/>
              <a:gd name="connsiteX7" fmla="*/ 159815 w 1244314"/>
              <a:gd name="connsiteY7" fmla="*/ 948877 h 2665860"/>
              <a:gd name="connsiteX8" fmla="*/ 24643 w 1244314"/>
              <a:gd name="connsiteY8" fmla="*/ 621111 h 2665860"/>
              <a:gd name="connsiteX9" fmla="*/ 21497 w 1244314"/>
              <a:gd name="connsiteY9" fmla="*/ 235427 h 2665860"/>
              <a:gd name="connsiteX10" fmla="*/ 285784 w 1244314"/>
              <a:gd name="connsiteY10" fmla="*/ 11877 h 2665860"/>
              <a:gd name="connsiteX0" fmla="*/ 435111 w 1244314"/>
              <a:gd name="connsiteY0" fmla="*/ 63815 h 2665860"/>
              <a:gd name="connsiteX1" fmla="*/ 655823 w 1244314"/>
              <a:gd name="connsiteY1" fmla="*/ 638736 h 2665860"/>
              <a:gd name="connsiteX2" fmla="*/ 950605 w 1244314"/>
              <a:gd name="connsiteY2" fmla="*/ 1521213 h 2665860"/>
              <a:gd name="connsiteX3" fmla="*/ 1239766 w 1244314"/>
              <a:gd name="connsiteY3" fmla="*/ 2351640 h 2665860"/>
              <a:gd name="connsiteX4" fmla="*/ 819132 w 1244314"/>
              <a:gd name="connsiteY4" fmla="*/ 2665740 h 2665860"/>
              <a:gd name="connsiteX5" fmla="*/ 436247 w 1244314"/>
              <a:gd name="connsiteY5" fmla="*/ 2323967 h 2665860"/>
              <a:gd name="connsiteX6" fmla="*/ 375140 w 1244314"/>
              <a:gd name="connsiteY6" fmla="*/ 1462376 h 2665860"/>
              <a:gd name="connsiteX7" fmla="*/ 159815 w 1244314"/>
              <a:gd name="connsiteY7" fmla="*/ 948877 h 2665860"/>
              <a:gd name="connsiteX8" fmla="*/ 24643 w 1244314"/>
              <a:gd name="connsiteY8" fmla="*/ 621111 h 2665860"/>
              <a:gd name="connsiteX9" fmla="*/ 21497 w 1244314"/>
              <a:gd name="connsiteY9" fmla="*/ 235427 h 2665860"/>
              <a:gd name="connsiteX10" fmla="*/ 285784 w 1244314"/>
              <a:gd name="connsiteY10" fmla="*/ 11877 h 2665860"/>
              <a:gd name="connsiteX0" fmla="*/ 435111 w 1244314"/>
              <a:gd name="connsiteY0" fmla="*/ 63815 h 2665860"/>
              <a:gd name="connsiteX1" fmla="*/ 655823 w 1244314"/>
              <a:gd name="connsiteY1" fmla="*/ 638736 h 2665860"/>
              <a:gd name="connsiteX2" fmla="*/ 950605 w 1244314"/>
              <a:gd name="connsiteY2" fmla="*/ 1521213 h 2665860"/>
              <a:gd name="connsiteX3" fmla="*/ 1239766 w 1244314"/>
              <a:gd name="connsiteY3" fmla="*/ 2351640 h 2665860"/>
              <a:gd name="connsiteX4" fmla="*/ 819132 w 1244314"/>
              <a:gd name="connsiteY4" fmla="*/ 2665740 h 2665860"/>
              <a:gd name="connsiteX5" fmla="*/ 436247 w 1244314"/>
              <a:gd name="connsiteY5" fmla="*/ 2323967 h 2665860"/>
              <a:gd name="connsiteX6" fmla="*/ 375140 w 1244314"/>
              <a:gd name="connsiteY6" fmla="*/ 1462376 h 2665860"/>
              <a:gd name="connsiteX7" fmla="*/ 159815 w 1244314"/>
              <a:gd name="connsiteY7" fmla="*/ 948877 h 2665860"/>
              <a:gd name="connsiteX8" fmla="*/ 24643 w 1244314"/>
              <a:gd name="connsiteY8" fmla="*/ 621111 h 2665860"/>
              <a:gd name="connsiteX9" fmla="*/ 21497 w 1244314"/>
              <a:gd name="connsiteY9" fmla="*/ 235427 h 2665860"/>
              <a:gd name="connsiteX10" fmla="*/ 285784 w 1244314"/>
              <a:gd name="connsiteY10" fmla="*/ 11877 h 2665860"/>
              <a:gd name="connsiteX0" fmla="*/ 435111 w 1241309"/>
              <a:gd name="connsiteY0" fmla="*/ 63815 h 2665860"/>
              <a:gd name="connsiteX1" fmla="*/ 676152 w 1241309"/>
              <a:gd name="connsiteY1" fmla="*/ 709866 h 2665860"/>
              <a:gd name="connsiteX2" fmla="*/ 950605 w 1241309"/>
              <a:gd name="connsiteY2" fmla="*/ 1521213 h 2665860"/>
              <a:gd name="connsiteX3" fmla="*/ 1239766 w 1241309"/>
              <a:gd name="connsiteY3" fmla="*/ 2351640 h 2665860"/>
              <a:gd name="connsiteX4" fmla="*/ 819132 w 1241309"/>
              <a:gd name="connsiteY4" fmla="*/ 2665740 h 2665860"/>
              <a:gd name="connsiteX5" fmla="*/ 436247 w 1241309"/>
              <a:gd name="connsiteY5" fmla="*/ 2323967 h 2665860"/>
              <a:gd name="connsiteX6" fmla="*/ 375140 w 1241309"/>
              <a:gd name="connsiteY6" fmla="*/ 1462376 h 2665860"/>
              <a:gd name="connsiteX7" fmla="*/ 159815 w 1241309"/>
              <a:gd name="connsiteY7" fmla="*/ 948877 h 2665860"/>
              <a:gd name="connsiteX8" fmla="*/ 24643 w 1241309"/>
              <a:gd name="connsiteY8" fmla="*/ 621111 h 2665860"/>
              <a:gd name="connsiteX9" fmla="*/ 21497 w 1241309"/>
              <a:gd name="connsiteY9" fmla="*/ 235427 h 2665860"/>
              <a:gd name="connsiteX10" fmla="*/ 285784 w 1241309"/>
              <a:gd name="connsiteY10" fmla="*/ 11877 h 266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1309" h="2665860">
                <a:moveTo>
                  <a:pt x="435111" y="63815"/>
                </a:moveTo>
                <a:cubicBezTo>
                  <a:pt x="725749" y="182924"/>
                  <a:pt x="651225" y="345028"/>
                  <a:pt x="676152" y="709866"/>
                </a:cubicBezTo>
                <a:cubicBezTo>
                  <a:pt x="701079" y="1074704"/>
                  <a:pt x="856669" y="1247584"/>
                  <a:pt x="950605" y="1521213"/>
                </a:cubicBezTo>
                <a:cubicBezTo>
                  <a:pt x="1044541" y="1794842"/>
                  <a:pt x="1261678" y="2160886"/>
                  <a:pt x="1239766" y="2351640"/>
                </a:cubicBezTo>
                <a:cubicBezTo>
                  <a:pt x="1217854" y="2542394"/>
                  <a:pt x="953052" y="2670352"/>
                  <a:pt x="819132" y="2665740"/>
                </a:cubicBezTo>
                <a:cubicBezTo>
                  <a:pt x="685212" y="2661128"/>
                  <a:pt x="500081" y="2615981"/>
                  <a:pt x="436247" y="2323967"/>
                </a:cubicBezTo>
                <a:cubicBezTo>
                  <a:pt x="372413" y="2031953"/>
                  <a:pt x="451707" y="1762688"/>
                  <a:pt x="375140" y="1462376"/>
                </a:cubicBezTo>
                <a:cubicBezTo>
                  <a:pt x="298573" y="1162064"/>
                  <a:pt x="218231" y="1089088"/>
                  <a:pt x="159815" y="948877"/>
                </a:cubicBezTo>
                <a:cubicBezTo>
                  <a:pt x="101399" y="808666"/>
                  <a:pt x="78191" y="841634"/>
                  <a:pt x="24643" y="621111"/>
                </a:cubicBezTo>
                <a:cubicBezTo>
                  <a:pt x="-28905" y="400588"/>
                  <a:pt x="21497" y="235427"/>
                  <a:pt x="21497" y="235427"/>
                </a:cubicBezTo>
                <a:cubicBezTo>
                  <a:pt x="106205" y="18651"/>
                  <a:pt x="150252" y="-25381"/>
                  <a:pt x="285784" y="11877"/>
                </a:cubicBezTo>
              </a:path>
            </a:pathLst>
          </a:custGeom>
          <a:noFill/>
          <a:ln w="19050" cap="flat" cmpd="sng" algn="ctr">
            <a:solidFill>
              <a:schemeClr val="accent2">
                <a:lumMod val="75000"/>
              </a:schemeClr>
            </a:solidFill>
            <a:prstDash val="solid"/>
            <a:round/>
            <a:headEnd type="none" w="sm" len="sm"/>
            <a:tailEnd type="none" w="sm" len="sm"/>
          </a:ln>
          <a:effectLst/>
        </p:spPr>
        <p:txBody>
          <a:bodyPr/>
          <a:lstStyle/>
          <a:p>
            <a:pPr>
              <a:defRPr/>
            </a:pPr>
            <a:endParaRPr lang="en-US">
              <a:latin typeface="Arial" charset="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Towards Higher-Genus Surfaces</a:t>
            </a:r>
          </a:p>
        </p:txBody>
      </p:sp>
      <p:sp>
        <p:nvSpPr>
          <p:cNvPr id="97283" name="Content Placeholder 2"/>
          <p:cNvSpPr>
            <a:spLocks noGrp="1"/>
          </p:cNvSpPr>
          <p:nvPr>
            <p:ph idx="1"/>
          </p:nvPr>
        </p:nvSpPr>
        <p:spPr>
          <a:xfrm>
            <a:off x="838200" y="1066800"/>
            <a:ext cx="7848600" cy="1117600"/>
          </a:xfrm>
        </p:spPr>
        <p:txBody>
          <a:bodyPr/>
          <a:lstStyle/>
          <a:p>
            <a:r>
              <a:rPr lang="en-US" altLang="en-US" sz="2400" dirty="0" smtClean="0">
                <a:solidFill>
                  <a:srgbClr val="FFFF00"/>
                </a:solidFill>
              </a:rPr>
              <a:t>Grafting together Klein bottles . . .</a:t>
            </a:r>
          </a:p>
          <a:p>
            <a:pPr marL="0" indent="0">
              <a:buNone/>
            </a:pPr>
            <a:r>
              <a:rPr lang="en-US" altLang="en-US" sz="2400" dirty="0" smtClean="0">
                <a:solidFill>
                  <a:srgbClr val="FFFF00"/>
                </a:solidFill>
              </a:rPr>
              <a:t>    does not always yield a higher-genus surface!</a:t>
            </a:r>
          </a:p>
        </p:txBody>
      </p:sp>
      <p:pic>
        <p:nvPicPr>
          <p:cNvPr id="9728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312988"/>
            <a:ext cx="2422525"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312988"/>
            <a:ext cx="3657600" cy="348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6" name="TextBox 9"/>
          <p:cNvSpPr txBox="1">
            <a:spLocks noChangeArrowheads="1"/>
          </p:cNvSpPr>
          <p:nvPr/>
        </p:nvSpPr>
        <p:spPr bwMode="auto">
          <a:xfrm>
            <a:off x="152400" y="5810250"/>
            <a:ext cx="3708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Just a  Torus:  σ=2,  g=1</a:t>
            </a:r>
          </a:p>
          <a:p>
            <a:pPr algn="ctr">
              <a:spcBef>
                <a:spcPct val="0"/>
              </a:spcBef>
              <a:buClrTx/>
              <a:buSzTx/>
              <a:buFontTx/>
              <a:buNone/>
            </a:pPr>
            <a:r>
              <a:rPr lang="en-US" altLang="en-US" sz="2400" b="0"/>
              <a:t>(Cliff Stoll)</a:t>
            </a:r>
          </a:p>
        </p:txBody>
      </p:sp>
      <p:sp>
        <p:nvSpPr>
          <p:cNvPr id="97287" name="TextBox 10"/>
          <p:cNvSpPr txBox="1">
            <a:spLocks noChangeArrowheads="1"/>
          </p:cNvSpPr>
          <p:nvPr/>
        </p:nvSpPr>
        <p:spPr bwMode="auto">
          <a:xfrm>
            <a:off x="4587875" y="5867400"/>
            <a:ext cx="3692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Klein “Knottle”:  σ=1,  g=2</a:t>
            </a:r>
          </a:p>
          <a:p>
            <a:pPr algn="ctr">
              <a:spcBef>
                <a:spcPct val="0"/>
              </a:spcBef>
              <a:buClrTx/>
              <a:buSzTx/>
              <a:buFontTx/>
              <a:buNone/>
            </a:pPr>
            <a:r>
              <a:rPr lang="en-US" altLang="en-US" sz="2400" b="0"/>
              <a:t>(Carlo Séquin)</a:t>
            </a:r>
          </a:p>
          <a:p>
            <a:pPr algn="ctr">
              <a:spcBef>
                <a:spcPct val="0"/>
              </a:spcBef>
              <a:buClrTx/>
              <a:buSzTx/>
              <a:buFontTx/>
              <a:buNone/>
            </a:pPr>
            <a:endParaRPr lang="en-US" altLang="en-US" sz="2400" b="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Forming a “Connected Sum” of 2 KB</a:t>
            </a:r>
          </a:p>
        </p:txBody>
      </p:sp>
      <p:sp>
        <p:nvSpPr>
          <p:cNvPr id="99331" name="Content Placeholder 2"/>
          <p:cNvSpPr>
            <a:spLocks noGrp="1"/>
          </p:cNvSpPr>
          <p:nvPr>
            <p:ph idx="1"/>
          </p:nvPr>
        </p:nvSpPr>
        <p:spPr>
          <a:xfrm>
            <a:off x="0" y="6219825"/>
            <a:ext cx="9144000" cy="638175"/>
          </a:xfrm>
        </p:spPr>
        <p:txBody>
          <a:bodyPr/>
          <a:lstStyle/>
          <a:p>
            <a:pPr marL="0" indent="0" algn="ctr">
              <a:buFont typeface="Monotype Sorts" charset="2"/>
              <a:buNone/>
            </a:pPr>
            <a:r>
              <a:rPr lang="en-US" altLang="en-US" sz="2400" smtClean="0"/>
              <a:t>σ=1,  g=4:   A higher-genus surface (with 2 punctures)</a:t>
            </a:r>
          </a:p>
        </p:txBody>
      </p:sp>
      <p:pic>
        <p:nvPicPr>
          <p:cNvPr id="9933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136650"/>
            <a:ext cx="6529388"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Oval 3"/>
          <p:cNvSpPr>
            <a:spLocks noChangeArrowheads="1"/>
          </p:cNvSpPr>
          <p:nvPr/>
        </p:nvSpPr>
        <p:spPr bwMode="auto">
          <a:xfrm>
            <a:off x="5216525" y="2312988"/>
            <a:ext cx="563563" cy="1001712"/>
          </a:xfrm>
          <a:prstGeom prst="ellipse">
            <a:avLst/>
          </a:prstGeom>
          <a:solidFill>
            <a:schemeClr val="bg1"/>
          </a:solidFill>
          <a:ln w="12700" algn="ctr">
            <a:solidFill>
              <a:srgbClr val="FF0066"/>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2400"/>
          </a:p>
        </p:txBody>
      </p:sp>
      <p:sp>
        <p:nvSpPr>
          <p:cNvPr id="99334" name="Oval 11"/>
          <p:cNvSpPr>
            <a:spLocks noChangeArrowheads="1"/>
          </p:cNvSpPr>
          <p:nvPr/>
        </p:nvSpPr>
        <p:spPr bwMode="auto">
          <a:xfrm>
            <a:off x="3557588" y="2312988"/>
            <a:ext cx="563562" cy="1001712"/>
          </a:xfrm>
          <a:prstGeom prst="ellipse">
            <a:avLst/>
          </a:prstGeom>
          <a:solidFill>
            <a:schemeClr val="bg1"/>
          </a:solidFill>
          <a:ln w="12700" algn="ctr">
            <a:solidFill>
              <a:srgbClr val="FF0066"/>
            </a:solidFill>
            <a:round/>
            <a:headEnd type="none" w="sm" len="sm"/>
            <a:tailEnd type="none" w="sm" len="sm"/>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240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0588" y="2243138"/>
            <a:ext cx="249872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Connected Sum of 2 Klein Bottles</a:t>
            </a:r>
            <a:endParaRPr lang="en-US" dirty="0"/>
          </a:p>
        </p:txBody>
      </p:sp>
      <p:sp>
        <p:nvSpPr>
          <p:cNvPr id="101379" name="Content Placeholder 2"/>
          <p:cNvSpPr>
            <a:spLocks noGrp="1"/>
          </p:cNvSpPr>
          <p:nvPr>
            <p:ph idx="1"/>
          </p:nvPr>
        </p:nvSpPr>
        <p:spPr>
          <a:xfrm>
            <a:off x="1524000" y="6172200"/>
            <a:ext cx="7543800" cy="539750"/>
          </a:xfrm>
        </p:spPr>
        <p:txBody>
          <a:bodyPr/>
          <a:lstStyle/>
          <a:p>
            <a:pPr marL="0" indent="0">
              <a:buFont typeface="Monotype Sorts" charset="2"/>
              <a:buNone/>
            </a:pPr>
            <a:r>
              <a:rPr lang="en-US" altLang="en-US" sz="2400" smtClean="0"/>
              <a:t>Realization on a 3D printer:   b=2,  σ=1,  g=4  </a:t>
            </a:r>
          </a:p>
        </p:txBody>
      </p:sp>
      <p:pic>
        <p:nvPicPr>
          <p:cNvPr id="10138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074738"/>
            <a:ext cx="57150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0"/>
            <a:ext cx="9067800" cy="685800"/>
          </a:xfrm>
        </p:spPr>
        <p:txBody>
          <a:bodyPr/>
          <a:lstStyle/>
          <a:p>
            <a:pPr>
              <a:defRPr/>
            </a:pPr>
            <a:r>
              <a:rPr lang="en-US" dirty="0" smtClean="0"/>
              <a:t>A More Compact Genus-4 Surface</a:t>
            </a:r>
            <a:endParaRPr lang="en-US" dirty="0"/>
          </a:p>
        </p:txBody>
      </p:sp>
      <p:sp>
        <p:nvSpPr>
          <p:cNvPr id="103427" name="Content Placeholder 2"/>
          <p:cNvSpPr>
            <a:spLocks noGrp="1"/>
          </p:cNvSpPr>
          <p:nvPr>
            <p:ph idx="1"/>
          </p:nvPr>
        </p:nvSpPr>
        <p:spPr>
          <a:xfrm>
            <a:off x="-38100" y="6211888"/>
            <a:ext cx="9144000" cy="533400"/>
          </a:xfrm>
        </p:spPr>
        <p:txBody>
          <a:bodyPr/>
          <a:lstStyle/>
          <a:p>
            <a:pPr marL="0" indent="0" algn="ctr">
              <a:buFont typeface="Monotype Sorts" charset="2"/>
              <a:buNone/>
            </a:pPr>
            <a:r>
              <a:rPr lang="en-US" altLang="en-US" sz="2400" smtClean="0"/>
              <a:t>Connected sum of two Klein bottles:  b=2,  σ=1,  g=4  </a:t>
            </a:r>
          </a:p>
          <a:p>
            <a:pPr marL="0" indent="0" algn="ctr">
              <a:buFont typeface="Monotype Sorts" charset="2"/>
              <a:buNone/>
            </a:pPr>
            <a:endParaRPr lang="en-US" altLang="en-US" sz="2400" smtClean="0"/>
          </a:p>
          <a:p>
            <a:pPr marL="0" indent="0" algn="ctr">
              <a:buFont typeface="Monotype Sorts" charset="2"/>
              <a:buNone/>
            </a:pPr>
            <a:endParaRPr lang="en-US" altLang="en-US" sz="2400" smtClean="0"/>
          </a:p>
        </p:txBody>
      </p:sp>
      <p:pic>
        <p:nvPicPr>
          <p:cNvPr id="10342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42963"/>
            <a:ext cx="68580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6740525" cy="685800"/>
          </a:xfrm>
        </p:spPr>
        <p:txBody>
          <a:bodyPr/>
          <a:lstStyle/>
          <a:p>
            <a:pPr>
              <a:defRPr/>
            </a:pPr>
            <a:r>
              <a:rPr lang="en-US" altLang="en-US" smtClean="0">
                <a:ea typeface="ＭＳ Ｐゴシック" panose="020B0600070205080204" pitchFamily="34" charset="-128"/>
              </a:rPr>
              <a:t>Modular Sculptures</a:t>
            </a:r>
          </a:p>
        </p:txBody>
      </p:sp>
      <p:sp>
        <p:nvSpPr>
          <p:cNvPr id="105475" name="Content Placeholder 2"/>
          <p:cNvSpPr>
            <a:spLocks noGrp="1"/>
          </p:cNvSpPr>
          <p:nvPr>
            <p:ph idx="1"/>
          </p:nvPr>
        </p:nvSpPr>
        <p:spPr>
          <a:xfrm>
            <a:off x="1116013" y="1284288"/>
            <a:ext cx="4970462" cy="1585912"/>
          </a:xfrm>
        </p:spPr>
        <p:txBody>
          <a:bodyPr/>
          <a:lstStyle/>
          <a:p>
            <a:r>
              <a:rPr lang="en-US" altLang="en-US" sz="2400" smtClean="0"/>
              <a:t>Yellow sculpture is made from </a:t>
            </a:r>
            <a:br>
              <a:rPr lang="en-US" altLang="en-US" sz="2400" smtClean="0"/>
            </a:br>
            <a:r>
              <a:rPr lang="en-US" altLang="en-US" sz="2400" smtClean="0"/>
              <a:t>two identical 2-sided pieces . . .</a:t>
            </a:r>
          </a:p>
          <a:p>
            <a:r>
              <a:rPr lang="en-US" altLang="en-US" sz="2400" smtClean="0"/>
              <a:t>Their combination can be:</a:t>
            </a:r>
          </a:p>
        </p:txBody>
      </p:sp>
      <p:pic>
        <p:nvPicPr>
          <p:cNvPr id="10547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29350" y="887413"/>
            <a:ext cx="255270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8" y="2870200"/>
            <a:ext cx="2768600"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8" name="Picture 5"/>
          <p:cNvPicPr>
            <a:picLocks noChangeAspect="1"/>
          </p:cNvPicPr>
          <p:nvPr/>
        </p:nvPicPr>
        <p:blipFill>
          <a:blip r:embed="rId5">
            <a:extLst>
              <a:ext uri="{28A0092B-C50C-407E-A947-70E740481C1C}">
                <a14:useLocalDpi xmlns:a14="http://schemas.microsoft.com/office/drawing/2010/main" val="0"/>
              </a:ext>
            </a:extLst>
          </a:blip>
          <a:srcRect b="11533"/>
          <a:stretch>
            <a:fillRect/>
          </a:stretch>
        </p:blipFill>
        <p:spPr bwMode="auto">
          <a:xfrm>
            <a:off x="3754438" y="2722563"/>
            <a:ext cx="2767012"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9" name="TextBox 6"/>
          <p:cNvSpPr txBox="1">
            <a:spLocks noChangeArrowheads="1"/>
          </p:cNvSpPr>
          <p:nvPr/>
        </p:nvSpPr>
        <p:spPr bwMode="auto">
          <a:xfrm>
            <a:off x="0" y="5387975"/>
            <a:ext cx="9144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 typeface="Wingdings" panose="05000000000000000000" pitchFamily="2" charset="2"/>
              <a:buChar char="Ø"/>
            </a:pPr>
            <a:r>
              <a:rPr lang="en-US" altLang="en-US" sz="2400" b="0">
                <a:sym typeface="Wingdings" panose="05000000000000000000" pitchFamily="2" charset="2"/>
              </a:rPr>
              <a:t>Expand modularity concept to more complicated models </a:t>
            </a:r>
            <a:br>
              <a:rPr lang="en-US" altLang="en-US" sz="2400" b="0">
                <a:sym typeface="Wingdings" panose="05000000000000000000" pitchFamily="2" charset="2"/>
              </a:rPr>
            </a:br>
            <a:r>
              <a:rPr lang="en-US" altLang="en-US" sz="2400" b="0">
                <a:sym typeface="Wingdings" panose="05000000000000000000" pitchFamily="2" charset="2"/>
              </a:rPr>
              <a:t>of higher genus.  The key is a branching module with a </a:t>
            </a:r>
            <a:r>
              <a:rPr lang="ja-JP" altLang="en-US" sz="2400" b="0">
                <a:solidFill>
                  <a:srgbClr val="FFC000"/>
                </a:solidFill>
                <a:sym typeface="Wingdings" panose="05000000000000000000" pitchFamily="2" charset="2"/>
              </a:rPr>
              <a:t>“</a:t>
            </a:r>
            <a:r>
              <a:rPr lang="en-US" altLang="ja-JP" sz="2400" b="0">
                <a:solidFill>
                  <a:srgbClr val="FFC000"/>
                </a:solidFill>
                <a:sym typeface="Wingdings" panose="05000000000000000000" pitchFamily="2" charset="2"/>
              </a:rPr>
              <a:t>KBM.</a:t>
            </a:r>
            <a:r>
              <a:rPr lang="ja-JP" altLang="en-US" sz="2400" b="0">
                <a:solidFill>
                  <a:srgbClr val="FFC000"/>
                </a:solidFill>
                <a:sym typeface="Wingdings" panose="05000000000000000000" pitchFamily="2" charset="2"/>
              </a:rPr>
              <a:t>”</a:t>
            </a:r>
            <a:endParaRPr lang="en-US" altLang="ja-JP" sz="2400" b="0">
              <a:solidFill>
                <a:srgbClr val="FFC000"/>
              </a:solidFill>
              <a:sym typeface="Wingdings" panose="05000000000000000000" pitchFamily="2" charset="2"/>
            </a:endParaRPr>
          </a:p>
          <a:p>
            <a:pPr algn="r">
              <a:spcBef>
                <a:spcPct val="0"/>
              </a:spcBef>
              <a:buClrTx/>
              <a:buSzTx/>
              <a:buFontTx/>
              <a:buNone/>
            </a:pPr>
            <a:r>
              <a:rPr lang="ja-JP" altLang="en-US" sz="2400" b="0">
                <a:solidFill>
                  <a:srgbClr val="FFC000"/>
                </a:solidFill>
                <a:sym typeface="Wingdings" panose="05000000000000000000" pitchFamily="2" charset="2"/>
              </a:rPr>
              <a:t>“</a:t>
            </a:r>
            <a:r>
              <a:rPr lang="en-US" altLang="ja-JP" b="0">
                <a:solidFill>
                  <a:srgbClr val="FFC000"/>
                </a:solidFill>
                <a:sym typeface="Wingdings" panose="05000000000000000000" pitchFamily="2" charset="2"/>
              </a:rPr>
              <a:t>Klein-Bottle Mouth</a:t>
            </a:r>
            <a:r>
              <a:rPr lang="ja-JP" altLang="en-US" sz="2400" b="0">
                <a:solidFill>
                  <a:srgbClr val="FFC000"/>
                </a:solidFill>
                <a:sym typeface="Wingdings" panose="05000000000000000000" pitchFamily="2" charset="2"/>
              </a:rPr>
              <a:t>”</a:t>
            </a:r>
            <a:endParaRPr lang="en-US" altLang="ja-JP" sz="2400" b="0">
              <a:solidFill>
                <a:srgbClr val="FFC000"/>
              </a:solidFill>
            </a:endParaRPr>
          </a:p>
          <a:p>
            <a:pPr>
              <a:spcBef>
                <a:spcPct val="0"/>
              </a:spcBef>
              <a:buClrTx/>
              <a:buSzTx/>
              <a:buFontTx/>
              <a:buNone/>
            </a:pPr>
            <a:endParaRPr lang="en-US" altLang="en-US" sz="2400" b="0"/>
          </a:p>
        </p:txBody>
      </p:sp>
      <p:cxnSp>
        <p:nvCxnSpPr>
          <p:cNvPr id="105480" name="Straight Arrow Connector 8"/>
          <p:cNvCxnSpPr>
            <a:cxnSpLocks noChangeShapeType="1"/>
          </p:cNvCxnSpPr>
          <p:nvPr/>
        </p:nvCxnSpPr>
        <p:spPr bwMode="auto">
          <a:xfrm flipV="1">
            <a:off x="8651875" y="2870200"/>
            <a:ext cx="9525" cy="2827338"/>
          </a:xfrm>
          <a:prstGeom prst="straightConnector1">
            <a:avLst/>
          </a:prstGeom>
          <a:noFill/>
          <a:ln w="57150">
            <a:solidFill>
              <a:srgbClr val="FFFF00"/>
            </a:solidFill>
            <a:round/>
            <a:headEnd type="none" w="sm" len="sm"/>
            <a:tailEnd type="triangle" w="med" len="med"/>
          </a:ln>
          <a:extLst>
            <a:ext uri="{909E8E84-426E-40dd-AFC4-6F175D3DCCD1}">
              <a14:hiddenFill xmlns:a14="http://schemas.microsoft.com/office/drawing/2010/main">
                <a:noFill/>
              </a14:hiddenFill>
            </a:ext>
          </a:extLst>
        </p:spPr>
      </p:cxnSp>
      <p:sp>
        <p:nvSpPr>
          <p:cNvPr id="105481" name="TextBox 11"/>
          <p:cNvSpPr txBox="1">
            <a:spLocks noChangeArrowheads="1"/>
          </p:cNvSpPr>
          <p:nvPr/>
        </p:nvSpPr>
        <p:spPr bwMode="auto">
          <a:xfrm>
            <a:off x="790575" y="4849813"/>
            <a:ext cx="2422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σ=2;  g=2</a:t>
            </a:r>
          </a:p>
        </p:txBody>
      </p:sp>
      <p:sp>
        <p:nvSpPr>
          <p:cNvPr id="105482" name="TextBox 11"/>
          <p:cNvSpPr txBox="1">
            <a:spLocks noChangeArrowheads="1"/>
          </p:cNvSpPr>
          <p:nvPr/>
        </p:nvSpPr>
        <p:spPr bwMode="auto">
          <a:xfrm>
            <a:off x="3957638" y="4867275"/>
            <a:ext cx="2422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σ=1;  g=4</a:t>
            </a:r>
          </a:p>
        </p:txBody>
      </p:sp>
      <p:sp>
        <p:nvSpPr>
          <p:cNvPr id="105483" name="TextBox 2"/>
          <p:cNvSpPr txBox="1">
            <a:spLocks noChangeArrowheads="1"/>
          </p:cNvSpPr>
          <p:nvPr/>
        </p:nvSpPr>
        <p:spPr bwMode="auto">
          <a:xfrm>
            <a:off x="6740525" y="3275013"/>
            <a:ext cx="1347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3200" b="0">
                <a:solidFill>
                  <a:srgbClr val="FFC000"/>
                </a:solidFill>
                <a:sym typeface="Wingdings" panose="05000000000000000000" pitchFamily="2" charset="2"/>
              </a:rPr>
              <a:t>“KBM”</a:t>
            </a:r>
            <a:endParaRPr lang="en-US" altLang="en-US" sz="3200"/>
          </a:p>
        </p:txBody>
      </p:sp>
      <p:cxnSp>
        <p:nvCxnSpPr>
          <p:cNvPr id="105484" name="Straight Arrow Connector 8"/>
          <p:cNvCxnSpPr>
            <a:cxnSpLocks noChangeShapeType="1"/>
          </p:cNvCxnSpPr>
          <p:nvPr/>
        </p:nvCxnSpPr>
        <p:spPr bwMode="auto">
          <a:xfrm flipH="1" flipV="1">
            <a:off x="6889750" y="1362075"/>
            <a:ext cx="215900" cy="1917700"/>
          </a:xfrm>
          <a:prstGeom prst="straightConnector1">
            <a:avLst/>
          </a:prstGeom>
          <a:noFill/>
          <a:ln w="38100">
            <a:solidFill>
              <a:srgbClr val="FFC000"/>
            </a:solidFill>
            <a:round/>
            <a:headEnd type="none" w="sm" len="sm"/>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ja-JP" altLang="en-US" smtClean="0">
                <a:ea typeface="ＭＳ Ｐゴシック" panose="020B0600070205080204" pitchFamily="34" charset="-128"/>
              </a:rPr>
              <a:t>“</a:t>
            </a:r>
            <a:r>
              <a:rPr lang="en-US" altLang="ja-JP" smtClean="0">
                <a:ea typeface="ＭＳ Ｐゴシック" panose="020B0600070205080204" pitchFamily="34" charset="-128"/>
              </a:rPr>
              <a:t>LEGO</a:t>
            </a:r>
            <a:r>
              <a:rPr lang="en-US" altLang="ja-JP" baseline="30000" smtClean="0">
                <a:ea typeface="ＭＳ Ｐゴシック" panose="020B0600070205080204" pitchFamily="34" charset="-128"/>
                <a:sym typeface="Symbol" panose="05050102010706020507" pitchFamily="18" charset="2"/>
              </a:rPr>
              <a:t></a:t>
            </a:r>
            <a:r>
              <a:rPr lang="en-US" altLang="ja-JP" smtClean="0">
                <a:ea typeface="ＭＳ Ｐゴシック" panose="020B0600070205080204" pitchFamily="34" charset="-128"/>
              </a:rPr>
              <a:t> Knots</a:t>
            </a:r>
            <a:r>
              <a:rPr lang="ja-JP" altLang="en-US" smtClean="0">
                <a:ea typeface="ＭＳ Ｐゴシック" panose="020B0600070205080204" pitchFamily="34" charset="-128"/>
              </a:rPr>
              <a:t>”</a:t>
            </a:r>
            <a:r>
              <a:rPr lang="en-US" altLang="ja-JP" smtClean="0">
                <a:ea typeface="ＭＳ Ｐゴシック" panose="020B0600070205080204" pitchFamily="34" charset="-128"/>
              </a:rPr>
              <a:t> (2014)</a:t>
            </a:r>
            <a:endParaRPr lang="en-US" altLang="en-US" smtClean="0">
              <a:ea typeface="ＭＳ Ｐゴシック" panose="020B0600070205080204" pitchFamily="34" charset="-128"/>
            </a:endParaRPr>
          </a:p>
        </p:txBody>
      </p:sp>
      <p:sp>
        <p:nvSpPr>
          <p:cNvPr id="107523" name="Content Placeholder 2"/>
          <p:cNvSpPr>
            <a:spLocks noGrp="1"/>
          </p:cNvSpPr>
          <p:nvPr>
            <p:ph idx="1"/>
          </p:nvPr>
        </p:nvSpPr>
        <p:spPr>
          <a:xfrm>
            <a:off x="762000" y="1143000"/>
            <a:ext cx="8040688" cy="2424113"/>
          </a:xfrm>
        </p:spPr>
        <p:txBody>
          <a:bodyPr/>
          <a:lstStyle/>
          <a:p>
            <a:r>
              <a:rPr lang="en-US" altLang="en-US" sz="2400" smtClean="0"/>
              <a:t>A project, a couple of years ago.</a:t>
            </a:r>
          </a:p>
          <a:p>
            <a:r>
              <a:rPr lang="en-US" altLang="en-US" sz="2400" smtClean="0"/>
              <a:t>Modular components, </a:t>
            </a:r>
            <a:br>
              <a:rPr lang="en-US" altLang="en-US" sz="2400" smtClean="0"/>
            </a:br>
            <a:r>
              <a:rPr lang="en-US" altLang="en-US" sz="2400" smtClean="0"/>
              <a:t>based on sweeps of a fixed square cross section, which could be joined together to form models of mathematical knots &amp; of free-form tubular sculptures.</a:t>
            </a:r>
          </a:p>
        </p:txBody>
      </p:sp>
      <p:sp>
        <p:nvSpPr>
          <p:cNvPr id="10244" name="TextBox 2"/>
          <p:cNvSpPr txBox="1">
            <a:spLocks noChangeArrowheads="1"/>
          </p:cNvSpPr>
          <p:nvPr/>
        </p:nvSpPr>
        <p:spPr bwMode="auto">
          <a:xfrm>
            <a:off x="1103313" y="5843588"/>
            <a:ext cx="7699375" cy="523875"/>
          </a:xfrm>
          <a:prstGeom prst="rect">
            <a:avLst/>
          </a:prstGeom>
          <a:noFill/>
          <a:ln>
            <a:noFill/>
          </a:ln>
          <a:extLst/>
        </p:spPr>
        <p:txBody>
          <a:bodyPr wrap="none">
            <a:spAutoFit/>
          </a:bodyPr>
          <a:lstStyle>
            <a:lvl1pPr>
              <a:defRPr sz="2400" b="1" u="sng">
                <a:solidFill>
                  <a:schemeClr val="tx1"/>
                </a:solidFill>
                <a:latin typeface="Arial" panose="020B0604020202020204" pitchFamily="34" charset="0"/>
              </a:defRPr>
            </a:lvl1pPr>
            <a:lvl2pPr marL="742950" indent="-285750">
              <a:defRPr sz="2400" b="1" u="sng">
                <a:solidFill>
                  <a:schemeClr val="tx1"/>
                </a:solidFill>
                <a:latin typeface="Arial" panose="020B0604020202020204" pitchFamily="34" charset="0"/>
              </a:defRPr>
            </a:lvl2pPr>
            <a:lvl3pPr marL="1143000" indent="-228600">
              <a:defRPr sz="2400" b="1" u="sng">
                <a:solidFill>
                  <a:schemeClr val="tx1"/>
                </a:solidFill>
                <a:latin typeface="Arial" panose="020B0604020202020204" pitchFamily="34" charset="0"/>
              </a:defRPr>
            </a:lvl3pPr>
            <a:lvl4pPr marL="1600200" indent="-228600">
              <a:defRPr sz="2400" b="1" u="sng">
                <a:solidFill>
                  <a:schemeClr val="tx1"/>
                </a:solidFill>
                <a:latin typeface="Arial" panose="020B0604020202020204" pitchFamily="34" charset="0"/>
              </a:defRPr>
            </a:lvl4pPr>
            <a:lvl5pPr marL="2057400" indent="-228600">
              <a:defRPr sz="2400" b="1" u="sng">
                <a:solidFill>
                  <a:schemeClr val="tx1"/>
                </a:solidFill>
                <a:latin typeface="Arial" panose="020B0604020202020204" pitchFamily="34" charset="0"/>
              </a:defRPr>
            </a:lvl5pPr>
            <a:lvl6pPr marL="2514600" indent="-228600" eaLnBrk="0" fontAlgn="base" hangingPunct="0">
              <a:spcBef>
                <a:spcPct val="0"/>
              </a:spcBef>
              <a:spcAft>
                <a:spcPct val="0"/>
              </a:spcAft>
              <a:defRPr sz="2400" b="1" u="sng">
                <a:solidFill>
                  <a:schemeClr val="tx1"/>
                </a:solidFill>
                <a:latin typeface="Arial" panose="020B0604020202020204" pitchFamily="34" charset="0"/>
              </a:defRPr>
            </a:lvl6pPr>
            <a:lvl7pPr marL="2971800" indent="-228600" eaLnBrk="0" fontAlgn="base" hangingPunct="0">
              <a:spcBef>
                <a:spcPct val="0"/>
              </a:spcBef>
              <a:spcAft>
                <a:spcPct val="0"/>
              </a:spcAft>
              <a:defRPr sz="2400" b="1" u="sng">
                <a:solidFill>
                  <a:schemeClr val="tx1"/>
                </a:solidFill>
                <a:latin typeface="Arial" panose="020B0604020202020204" pitchFamily="34" charset="0"/>
              </a:defRPr>
            </a:lvl7pPr>
            <a:lvl8pPr marL="3429000" indent="-228600" eaLnBrk="0" fontAlgn="base" hangingPunct="0">
              <a:spcBef>
                <a:spcPct val="0"/>
              </a:spcBef>
              <a:spcAft>
                <a:spcPct val="0"/>
              </a:spcAft>
              <a:defRPr sz="2400" b="1" u="sng">
                <a:solidFill>
                  <a:schemeClr val="tx1"/>
                </a:solidFill>
                <a:latin typeface="Arial" panose="020B0604020202020204" pitchFamily="34" charset="0"/>
              </a:defRPr>
            </a:lvl8pPr>
            <a:lvl9pPr marL="3886200" indent="-228600" eaLnBrk="0" fontAlgn="base" hangingPunct="0">
              <a:spcBef>
                <a:spcPct val="0"/>
              </a:spcBef>
              <a:spcAft>
                <a:spcPct val="0"/>
              </a:spcAft>
              <a:defRPr sz="2400" b="1" u="sng">
                <a:solidFill>
                  <a:schemeClr val="tx1"/>
                </a:solidFill>
                <a:latin typeface="Arial" panose="020B0604020202020204" pitchFamily="34" charset="0"/>
              </a:defRPr>
            </a:lvl9pPr>
          </a:lstStyle>
          <a:p>
            <a:pPr>
              <a:defRPr/>
            </a:pPr>
            <a:r>
              <a:rPr lang="en-US" altLang="en-US" sz="2800" b="0" u="none" dirty="0" smtClean="0">
                <a:solidFill>
                  <a:schemeClr val="accent1">
                    <a:lumMod val="75000"/>
                  </a:schemeClr>
                </a:solidFill>
                <a:ea typeface="+mn-ea"/>
              </a:rPr>
              <a:t>Extend this idea to non-orientable surfaces . . . </a:t>
            </a:r>
          </a:p>
        </p:txBody>
      </p:sp>
      <p:pic>
        <p:nvPicPr>
          <p:cNvPr id="10752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5550" y="3392488"/>
            <a:ext cx="2763838"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3138" y="3392488"/>
            <a:ext cx="2982912"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Klein Bottle Module</a:t>
            </a:r>
            <a:endParaRPr lang="en-US" dirty="0"/>
          </a:p>
        </p:txBody>
      </p:sp>
      <p:sp>
        <p:nvSpPr>
          <p:cNvPr id="109571" name="Content Placeholder 2"/>
          <p:cNvSpPr>
            <a:spLocks noGrp="1"/>
          </p:cNvSpPr>
          <p:nvPr>
            <p:ph idx="1"/>
          </p:nvPr>
        </p:nvSpPr>
        <p:spPr>
          <a:xfrm>
            <a:off x="0" y="6122988"/>
            <a:ext cx="9144000" cy="735012"/>
          </a:xfrm>
        </p:spPr>
        <p:txBody>
          <a:bodyPr/>
          <a:lstStyle/>
          <a:p>
            <a:pPr marL="0" indent="0" algn="ctr">
              <a:buFont typeface="Monotype Sorts" charset="2"/>
              <a:buNone/>
            </a:pPr>
            <a:r>
              <a:rPr lang="en-US" altLang="en-US" sz="2400" smtClean="0"/>
              <a:t>KB module:  b=3,  σ=2,  g=0:   Sphere with 3 punctures</a:t>
            </a:r>
          </a:p>
        </p:txBody>
      </p:sp>
      <p:pic>
        <p:nvPicPr>
          <p:cNvPr id="10957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7838" y="1057275"/>
            <a:ext cx="5648325"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KB-Module becomes a Klein-Bottle</a:t>
            </a:r>
            <a:endParaRPr lang="en-US" dirty="0"/>
          </a:p>
        </p:txBody>
      </p:sp>
      <p:sp>
        <p:nvSpPr>
          <p:cNvPr id="111619" name="Content Placeholder 2"/>
          <p:cNvSpPr>
            <a:spLocks noGrp="1"/>
          </p:cNvSpPr>
          <p:nvPr>
            <p:ph idx="1"/>
          </p:nvPr>
        </p:nvSpPr>
        <p:spPr>
          <a:xfrm>
            <a:off x="0" y="6117306"/>
            <a:ext cx="9144000" cy="581025"/>
          </a:xfrm>
        </p:spPr>
        <p:txBody>
          <a:bodyPr/>
          <a:lstStyle/>
          <a:p>
            <a:pPr marL="0" indent="0" algn="ctr">
              <a:buFont typeface="Monotype Sorts" charset="2"/>
              <a:buNone/>
            </a:pPr>
            <a:r>
              <a:rPr lang="en-US" altLang="en-US" sz="2400" dirty="0" smtClean="0"/>
              <a:t>b=1,  σ=1,  g=2:   Klein bottle with 1 puncture</a:t>
            </a:r>
          </a:p>
        </p:txBody>
      </p:sp>
      <p:pic>
        <p:nvPicPr>
          <p:cNvPr id="11162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003434"/>
            <a:ext cx="6216650" cy="510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Modular KB Component</a:t>
            </a:r>
            <a:endParaRPr lang="en-US" dirty="0"/>
          </a:p>
        </p:txBody>
      </p:sp>
      <p:sp>
        <p:nvSpPr>
          <p:cNvPr id="113667" name="Content Placeholder 2"/>
          <p:cNvSpPr>
            <a:spLocks noGrp="1"/>
          </p:cNvSpPr>
          <p:nvPr>
            <p:ph idx="1"/>
          </p:nvPr>
        </p:nvSpPr>
        <p:spPr>
          <a:xfrm>
            <a:off x="0" y="6229350"/>
            <a:ext cx="9144000" cy="628650"/>
          </a:xfrm>
        </p:spPr>
        <p:txBody>
          <a:bodyPr/>
          <a:lstStyle/>
          <a:p>
            <a:pPr marL="0" indent="0" algn="ctr">
              <a:buFont typeface="Monotype Sorts" charset="2"/>
              <a:buNone/>
            </a:pPr>
            <a:r>
              <a:rPr lang="en-US" altLang="en-US" sz="2400" dirty="0" smtClean="0"/>
              <a:t>3 arms at right angles,  equal length from center.</a:t>
            </a:r>
          </a:p>
        </p:txBody>
      </p:sp>
      <p:pic>
        <p:nvPicPr>
          <p:cNvPr id="1136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057275"/>
            <a:ext cx="71247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Overall Plan:  Cube Frame</a:t>
            </a:r>
          </a:p>
        </p:txBody>
      </p:sp>
      <p:sp>
        <p:nvSpPr>
          <p:cNvPr id="115715" name="Content Placeholder 2"/>
          <p:cNvSpPr>
            <a:spLocks noGrp="1"/>
          </p:cNvSpPr>
          <p:nvPr>
            <p:ph idx="1"/>
          </p:nvPr>
        </p:nvSpPr>
        <p:spPr>
          <a:xfrm>
            <a:off x="685800" y="5576888"/>
            <a:ext cx="8458200" cy="1169987"/>
          </a:xfrm>
        </p:spPr>
        <p:txBody>
          <a:bodyPr/>
          <a:lstStyle/>
          <a:p>
            <a:r>
              <a:rPr lang="en-US" altLang="en-US" sz="2400" smtClean="0"/>
              <a:t>Module arms are at right angles and of equal length.</a:t>
            </a:r>
          </a:p>
          <a:p>
            <a:r>
              <a:rPr lang="en-US" altLang="en-US" sz="2400" smtClean="0"/>
              <a:t>Modules occupy the cube corners,  join at mid-edge.</a:t>
            </a:r>
          </a:p>
        </p:txBody>
      </p:sp>
      <p:pic>
        <p:nvPicPr>
          <p:cNvPr id="11571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5663" y="1111250"/>
            <a:ext cx="4816475" cy="434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7" name="Right Arrow 2"/>
          <p:cNvSpPr>
            <a:spLocks noChangeArrowheads="1"/>
          </p:cNvSpPr>
          <p:nvPr/>
        </p:nvSpPr>
        <p:spPr bwMode="auto">
          <a:xfrm flipH="1">
            <a:off x="6313488" y="2970213"/>
            <a:ext cx="1163637" cy="239712"/>
          </a:xfrm>
          <a:prstGeom prst="rightArrow">
            <a:avLst>
              <a:gd name="adj1" fmla="val 50000"/>
              <a:gd name="adj2" fmla="val 50161"/>
            </a:avLst>
          </a:prstGeom>
          <a:solidFill>
            <a:srgbClr val="FFFF00"/>
          </a:solidFill>
          <a:ln w="3175">
            <a:solidFill>
              <a:schemeClr val="tx1"/>
            </a:solidFill>
            <a:miter lim="800000"/>
            <a:headEnd/>
            <a:tailEnd/>
          </a:ln>
        </p:spPr>
        <p:txBody>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2400"/>
          </a:p>
        </p:txBody>
      </p:sp>
      <p:sp>
        <p:nvSpPr>
          <p:cNvPr id="115718" name="TextBox 3"/>
          <p:cNvSpPr txBox="1">
            <a:spLocks noChangeArrowheads="1"/>
          </p:cNvSpPr>
          <p:nvPr/>
        </p:nvSpPr>
        <p:spPr bwMode="auto">
          <a:xfrm>
            <a:off x="7562850" y="2822575"/>
            <a:ext cx="750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0">
                <a:solidFill>
                  <a:srgbClr val="FFFF00"/>
                </a:solidFill>
              </a:rPr>
              <a:t>joint</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Content Placeholder 2"/>
          <p:cNvSpPr>
            <a:spLocks noGrp="1"/>
          </p:cNvSpPr>
          <p:nvPr>
            <p:ph idx="1"/>
          </p:nvPr>
        </p:nvSpPr>
        <p:spPr>
          <a:xfrm>
            <a:off x="762000" y="1143000"/>
            <a:ext cx="7848600" cy="2282825"/>
          </a:xfrm>
        </p:spPr>
        <p:txBody>
          <a:bodyPr/>
          <a:lstStyle/>
          <a:p>
            <a:r>
              <a:rPr lang="en-US" altLang="en-US" sz="2400" dirty="0" smtClean="0"/>
              <a:t>Many possibilities!</a:t>
            </a:r>
          </a:p>
          <a:p>
            <a:r>
              <a:rPr lang="en-US" altLang="en-US" sz="2400" dirty="0" smtClean="0"/>
              <a:t>Explored several of them,</a:t>
            </a:r>
            <a:br>
              <a:rPr lang="en-US" altLang="en-US" sz="2400" dirty="0" smtClean="0"/>
            </a:br>
            <a:r>
              <a:rPr lang="en-US" altLang="en-US" sz="2400" dirty="0" smtClean="0"/>
              <a:t>fitting a </a:t>
            </a:r>
            <a:r>
              <a:rPr lang="en-US" altLang="en-US" sz="2400" dirty="0" smtClean="0">
                <a:solidFill>
                  <a:srgbClr val="FBD859"/>
                </a:solidFill>
              </a:rPr>
              <a:t>tubular cube-frame</a:t>
            </a:r>
            <a:r>
              <a:rPr lang="en-US" altLang="en-US" sz="2400" dirty="0" smtClean="0"/>
              <a:t>. </a:t>
            </a:r>
            <a:br>
              <a:rPr lang="en-US" altLang="en-US" sz="2400" dirty="0" smtClean="0"/>
            </a:br>
            <a:r>
              <a:rPr lang="en-US" altLang="en-US" sz="2400" dirty="0" smtClean="0"/>
              <a:t>All have a similar style and </a:t>
            </a:r>
            <a:br>
              <a:rPr lang="en-US" altLang="en-US" sz="2400" dirty="0" smtClean="0"/>
            </a:br>
            <a:r>
              <a:rPr lang="en-US" altLang="en-US" sz="2400" dirty="0" smtClean="0"/>
              <a:t>seem to belong into the same family.</a:t>
            </a:r>
            <a:br>
              <a:rPr lang="en-US" altLang="en-US" sz="2400" dirty="0" smtClean="0"/>
            </a:br>
            <a:endParaRPr lang="en-US" altLang="en-US" sz="2400" dirty="0" smtClean="0"/>
          </a:p>
          <a:p>
            <a:r>
              <a:rPr lang="en-US" altLang="en-US" sz="2400" dirty="0" smtClean="0">
                <a:sym typeface="Wingdings" panose="05000000000000000000" pitchFamily="2" charset="2"/>
              </a:rPr>
              <a:t>4 models:  Different ways to introduce branching:</a:t>
            </a:r>
            <a:endParaRPr lang="en-US" altLang="en-US" sz="2400" dirty="0" smtClean="0"/>
          </a:p>
        </p:txBody>
      </p:sp>
      <p:pic>
        <p:nvPicPr>
          <p:cNvPr id="11776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2600" y="4244975"/>
            <a:ext cx="1697038"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6300" y="4568825"/>
            <a:ext cx="1965325"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12"/>
          <p:cNvPicPr>
            <a:picLocks noChangeAspect="1" noChangeArrowheads="1"/>
          </p:cNvPicPr>
          <p:nvPr/>
        </p:nvPicPr>
        <p:blipFill>
          <a:blip r:embed="rId5">
            <a:extLst>
              <a:ext uri="{28A0092B-C50C-407E-A947-70E740481C1C}">
                <a14:useLocalDpi xmlns:a14="http://schemas.microsoft.com/office/drawing/2010/main" val="0"/>
              </a:ext>
            </a:extLst>
          </a:blip>
          <a:srcRect b="8228"/>
          <a:stretch>
            <a:fillRect/>
          </a:stretch>
        </p:blipFill>
        <p:spPr bwMode="auto">
          <a:xfrm>
            <a:off x="490538" y="4371975"/>
            <a:ext cx="1698625"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6"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3313" y="4244975"/>
            <a:ext cx="2132012"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7" name="Rectangle 5"/>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GB" altLang="en-US" sz="1100">
                <a:cs typeface="Times New Roman" panose="02020603050405020304" pitchFamily="18" charset="0"/>
              </a:rPr>
              <a:t>        </a:t>
            </a:r>
            <a:endParaRPr lang="en-GB" altLang="en-US" sz="2400">
              <a:cs typeface="Times New Roman" panose="02020603050405020304" pitchFamily="18" charset="0"/>
            </a:endParaRPr>
          </a:p>
        </p:txBody>
      </p:sp>
      <p:sp>
        <p:nvSpPr>
          <p:cNvPr id="117768" name="Rectangle 8"/>
          <p:cNvSpPr>
            <a:spLocks noChangeArrowheads="1"/>
          </p:cNvSpPr>
          <p:nvPr/>
        </p:nvSpPr>
        <p:spPr bwMode="auto">
          <a:xfrm>
            <a:off x="-47625" y="52070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2400"/>
          </a:p>
        </p:txBody>
      </p:sp>
      <p:sp>
        <p:nvSpPr>
          <p:cNvPr id="10" name="Title 9"/>
          <p:cNvSpPr>
            <a:spLocks noGrp="1"/>
          </p:cNvSpPr>
          <p:nvPr>
            <p:ph type="title"/>
          </p:nvPr>
        </p:nvSpPr>
        <p:spPr/>
        <p:txBody>
          <a:bodyPr/>
          <a:lstStyle/>
          <a:p>
            <a:pPr>
              <a:defRPr/>
            </a:pPr>
            <a:r>
              <a:rPr lang="en-US" altLang="en-US" smtClean="0">
                <a:ea typeface="ＭＳ Ｐゴシック" panose="020B0600070205080204" pitchFamily="34" charset="-128"/>
              </a:rPr>
              <a:t>Various </a:t>
            </a:r>
            <a:r>
              <a:rPr lang="ja-JP" altLang="en-US" smtClean="0">
                <a:ea typeface="ＭＳ Ｐゴシック" panose="020B0600070205080204" pitchFamily="34" charset="-128"/>
              </a:rPr>
              <a:t>“</a:t>
            </a:r>
            <a:r>
              <a:rPr lang="en-US" altLang="ja-JP" smtClean="0">
                <a:ea typeface="ＭＳ Ｐゴシック" panose="020B0600070205080204" pitchFamily="34" charset="-128"/>
              </a:rPr>
              <a:t>KBM</a:t>
            </a:r>
            <a:r>
              <a:rPr lang="ja-JP" altLang="en-US" smtClean="0">
                <a:ea typeface="ＭＳ Ｐゴシック" panose="020B0600070205080204" pitchFamily="34" charset="-128"/>
              </a:rPr>
              <a:t>”</a:t>
            </a:r>
            <a:r>
              <a:rPr lang="en-US" altLang="ja-JP" smtClean="0">
                <a:ea typeface="ＭＳ Ｐゴシック" panose="020B0600070205080204" pitchFamily="34" charset="-128"/>
              </a:rPr>
              <a:t> Junction Modules</a:t>
            </a:r>
            <a:endParaRPr lang="en-US" altLang="en-US" smtClean="0">
              <a:ea typeface="ＭＳ Ｐゴシック" panose="020B0600070205080204" pitchFamily="34" charset="-128"/>
            </a:endParaRPr>
          </a:p>
        </p:txBody>
      </p:sp>
      <p:pic>
        <p:nvPicPr>
          <p:cNvPr id="117770"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19775" y="1209675"/>
            <a:ext cx="1538288"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75"/>
          </a:xfrm>
        </p:spPr>
        <p:txBody>
          <a:bodyPr/>
          <a:lstStyle/>
          <a:p>
            <a:pPr>
              <a:defRPr/>
            </a:pPr>
            <a:r>
              <a:rPr lang="en-US" dirty="0" smtClean="0"/>
              <a:t>KB-modules of Many Shapes</a:t>
            </a:r>
            <a:endParaRPr lang="en-US" dirty="0"/>
          </a:p>
        </p:txBody>
      </p:sp>
      <p:sp>
        <p:nvSpPr>
          <p:cNvPr id="119811" name="Content Placeholder 2"/>
          <p:cNvSpPr>
            <a:spLocks noGrp="1"/>
          </p:cNvSpPr>
          <p:nvPr>
            <p:ph idx="1"/>
          </p:nvPr>
        </p:nvSpPr>
        <p:spPr>
          <a:xfrm>
            <a:off x="0" y="6343650"/>
            <a:ext cx="9144000" cy="514350"/>
          </a:xfrm>
        </p:spPr>
        <p:txBody>
          <a:bodyPr/>
          <a:lstStyle/>
          <a:p>
            <a:pPr marL="0" indent="0" algn="ctr">
              <a:buFont typeface="Monotype Sorts" charset="2"/>
              <a:buNone/>
            </a:pPr>
            <a:r>
              <a:rPr lang="en-US" altLang="en-US" sz="2400" smtClean="0"/>
              <a:t>4 different version of the basic cube-corner module</a:t>
            </a:r>
          </a:p>
        </p:txBody>
      </p:sp>
      <p:pic>
        <p:nvPicPr>
          <p:cNvPr id="11981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8675" y="3543300"/>
            <a:ext cx="3808413"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0100" y="796925"/>
            <a:ext cx="3457575"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4"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8675" y="796925"/>
            <a:ext cx="3808413"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5"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0100" y="3652838"/>
            <a:ext cx="3457575"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ea typeface="ＭＳ Ｐゴシック" panose="020B0600070205080204" pitchFamily="34" charset="-128"/>
              </a:rPr>
              <a:t>Cube-Frame Assemblies</a:t>
            </a:r>
          </a:p>
        </p:txBody>
      </p:sp>
      <p:sp>
        <p:nvSpPr>
          <p:cNvPr id="121859" name="Content Placeholder 2"/>
          <p:cNvSpPr>
            <a:spLocks noGrp="1"/>
          </p:cNvSpPr>
          <p:nvPr>
            <p:ph idx="1"/>
          </p:nvPr>
        </p:nvSpPr>
        <p:spPr>
          <a:xfrm>
            <a:off x="301625" y="1308100"/>
            <a:ext cx="4232275" cy="512763"/>
          </a:xfrm>
        </p:spPr>
        <p:txBody>
          <a:bodyPr/>
          <a:lstStyle/>
          <a:p>
            <a:r>
              <a:rPr lang="en-US" altLang="en-US" sz="2400" smtClean="0"/>
              <a:t>2 variants of a cube frame:</a:t>
            </a:r>
          </a:p>
        </p:txBody>
      </p:sp>
      <p:pic>
        <p:nvPicPr>
          <p:cNvPr id="121860"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7263" y="1308100"/>
            <a:ext cx="3984625"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338" y="1924050"/>
            <a:ext cx="3833812"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extBox 11"/>
          <p:cNvSpPr txBox="1">
            <a:spLocks noChangeArrowheads="1"/>
          </p:cNvSpPr>
          <p:nvPr/>
        </p:nvSpPr>
        <p:spPr bwMode="auto">
          <a:xfrm>
            <a:off x="1247775" y="5554663"/>
            <a:ext cx="24209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Double-sided</a:t>
            </a:r>
          </a:p>
          <a:p>
            <a:pPr algn="ctr">
              <a:spcBef>
                <a:spcPct val="0"/>
              </a:spcBef>
              <a:buClrTx/>
              <a:buSzTx/>
              <a:buFontTx/>
              <a:buNone/>
            </a:pPr>
            <a:r>
              <a:rPr lang="en-US" altLang="en-US" sz="2400" b="0"/>
              <a:t>σ=2,  g=5</a:t>
            </a:r>
          </a:p>
        </p:txBody>
      </p:sp>
      <p:sp>
        <p:nvSpPr>
          <p:cNvPr id="121863" name="TextBox 11"/>
          <p:cNvSpPr txBox="1">
            <a:spLocks noChangeArrowheads="1"/>
          </p:cNvSpPr>
          <p:nvPr/>
        </p:nvSpPr>
        <p:spPr bwMode="auto">
          <a:xfrm>
            <a:off x="5548313" y="5554663"/>
            <a:ext cx="24225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2400" b="0"/>
              <a:t>Single-sided</a:t>
            </a:r>
          </a:p>
          <a:p>
            <a:pPr algn="ctr">
              <a:spcBef>
                <a:spcPct val="0"/>
              </a:spcBef>
              <a:buClrTx/>
              <a:buSzTx/>
              <a:buFontTx/>
              <a:buNone/>
            </a:pPr>
            <a:r>
              <a:rPr lang="en-US" altLang="en-US" sz="2400" b="0"/>
              <a:t>σ=1,  g=10</a:t>
            </a: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Two Different Cube Frames</a:t>
            </a:r>
          </a:p>
        </p:txBody>
      </p:sp>
      <p:sp>
        <p:nvSpPr>
          <p:cNvPr id="123907" name="Content Placeholder 2"/>
          <p:cNvSpPr>
            <a:spLocks noGrp="1"/>
          </p:cNvSpPr>
          <p:nvPr>
            <p:ph idx="1"/>
          </p:nvPr>
        </p:nvSpPr>
        <p:spPr>
          <a:xfrm>
            <a:off x="0" y="5876925"/>
            <a:ext cx="9144000" cy="704850"/>
          </a:xfrm>
        </p:spPr>
        <p:txBody>
          <a:bodyPr/>
          <a:lstStyle/>
          <a:p>
            <a:pPr marL="0" indent="0" algn="ctr">
              <a:buFont typeface="Monotype Sorts" charset="2"/>
              <a:buNone/>
            </a:pPr>
            <a:r>
              <a:rPr lang="en-US" altLang="en-US" sz="2400" smtClean="0"/>
              <a:t>Many possible placements of the KB modules at cube corners</a:t>
            </a:r>
          </a:p>
        </p:txBody>
      </p:sp>
      <p:pic>
        <p:nvPicPr>
          <p:cNvPr id="12390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663" y="1349375"/>
            <a:ext cx="420846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738" y="1349375"/>
            <a:ext cx="448786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Other Cubic Graphs</a:t>
            </a:r>
          </a:p>
        </p:txBody>
      </p:sp>
      <p:sp>
        <p:nvSpPr>
          <p:cNvPr id="22531" name="Content Placeholder 2"/>
          <p:cNvSpPr>
            <a:spLocks noGrp="1"/>
          </p:cNvSpPr>
          <p:nvPr>
            <p:ph idx="1"/>
          </p:nvPr>
        </p:nvSpPr>
        <p:spPr>
          <a:xfrm>
            <a:off x="762000" y="1143001"/>
            <a:ext cx="7696200" cy="1905000"/>
          </a:xfrm>
        </p:spPr>
        <p:txBody>
          <a:bodyPr/>
          <a:lstStyle/>
          <a:p>
            <a:r>
              <a:rPr lang="en-US" altLang="en-US" sz="2400" dirty="0" smtClean="0">
                <a:ea typeface="ＭＳ Ｐゴシック" panose="020B0600070205080204" pitchFamily="34" charset="-128"/>
              </a:rPr>
              <a:t>What else can we build with these 3-arm modules?</a:t>
            </a:r>
          </a:p>
          <a:p>
            <a:r>
              <a:rPr lang="en-US" altLang="en-US" sz="2400" dirty="0" smtClean="0">
                <a:ea typeface="ＭＳ Ｐゴシック" panose="020B0600070205080204" pitchFamily="34" charset="-128"/>
              </a:rPr>
              <a:t>These 3-arm (valence-3) branching modules</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restrict us to compose only “cubic” graphs </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(all nodes are of valence 3).</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
            </a:r>
            <a:br>
              <a:rPr lang="en-US" altLang="en-US" sz="2400" dirty="0" smtClean="0">
                <a:ea typeface="ＭＳ Ｐゴシック" panose="020B0600070205080204" pitchFamily="34" charset="-128"/>
              </a:rPr>
            </a:br>
            <a:endParaRPr lang="en-US" altLang="en-US" sz="2400" dirty="0" smtClean="0">
              <a:ea typeface="ＭＳ Ｐゴシック" panose="020B0600070205080204" pitchFamily="34" charset="-128"/>
            </a:endParaRPr>
          </a:p>
        </p:txBody>
      </p:sp>
      <p:pic>
        <p:nvPicPr>
          <p:cNvPr id="2253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831" y="3048000"/>
            <a:ext cx="8542338" cy="204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auto">
          <a:xfrm>
            <a:off x="1571625" y="3286125"/>
            <a:ext cx="1295400" cy="1740356"/>
          </a:xfrm>
          <a:prstGeom prst="rect">
            <a:avLst/>
          </a:prstGeom>
          <a:noFill/>
          <a:ln w="28575" cap="flat" cmpd="sng" algn="ctr">
            <a:solidFill>
              <a:srgbClr val="FF6699"/>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16" name="TextBox 15"/>
          <p:cNvSpPr txBox="1"/>
          <p:nvPr/>
        </p:nvSpPr>
        <p:spPr>
          <a:xfrm>
            <a:off x="1673342" y="5245555"/>
            <a:ext cx="1091966" cy="461665"/>
          </a:xfrm>
          <a:prstGeom prst="rect">
            <a:avLst/>
          </a:prstGeom>
          <a:noFill/>
        </p:spPr>
        <p:txBody>
          <a:bodyPr wrap="none" rtlCol="0">
            <a:spAutoFit/>
          </a:bodyPr>
          <a:lstStyle/>
          <a:p>
            <a:r>
              <a:rPr lang="en-US" sz="2400" dirty="0" smtClean="0">
                <a:solidFill>
                  <a:srgbClr val="FF6699"/>
                </a:solidFill>
              </a:rPr>
              <a:t>Done !</a:t>
            </a:r>
            <a:endParaRPr lang="en-US" sz="2400" dirty="0">
              <a:solidFill>
                <a:srgbClr val="FF6699"/>
              </a:solidFill>
            </a:endParaRPr>
          </a:p>
        </p:txBody>
      </p:sp>
      <p:grpSp>
        <p:nvGrpSpPr>
          <p:cNvPr id="4" name="Group 3"/>
          <p:cNvGrpSpPr/>
          <p:nvPr/>
        </p:nvGrpSpPr>
        <p:grpSpPr>
          <a:xfrm>
            <a:off x="212370" y="3502270"/>
            <a:ext cx="8773390" cy="3207795"/>
            <a:chOff x="212370" y="3502270"/>
            <a:chExt cx="8773390" cy="3207795"/>
          </a:xfrm>
        </p:grpSpPr>
        <p:sp>
          <p:nvSpPr>
            <p:cNvPr id="10" name="Isosceles Triangle 9"/>
            <p:cNvSpPr/>
            <p:nvPr/>
          </p:nvSpPr>
          <p:spPr bwMode="auto">
            <a:xfrm>
              <a:off x="6262092" y="3502270"/>
              <a:ext cx="901895" cy="18447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3486150 h 3486150"/>
                <a:gd name="connsiteX1" fmla="*/ 311277 w 1060704"/>
                <a:gd name="connsiteY1" fmla="*/ 0 h 3486150"/>
                <a:gd name="connsiteX2" fmla="*/ 1060704 w 1060704"/>
                <a:gd name="connsiteY2" fmla="*/ 3486150 h 3486150"/>
                <a:gd name="connsiteX3" fmla="*/ 0 w 1060704"/>
                <a:gd name="connsiteY3" fmla="*/ 3486150 h 3486150"/>
                <a:gd name="connsiteX0" fmla="*/ 0 w 955929"/>
                <a:gd name="connsiteY0" fmla="*/ 3486150 h 3486150"/>
                <a:gd name="connsiteX1" fmla="*/ 311277 w 955929"/>
                <a:gd name="connsiteY1" fmla="*/ 0 h 3486150"/>
                <a:gd name="connsiteX2" fmla="*/ 955929 w 955929"/>
                <a:gd name="connsiteY2" fmla="*/ 123825 h 3486150"/>
                <a:gd name="connsiteX3" fmla="*/ 0 w 955929"/>
                <a:gd name="connsiteY3" fmla="*/ 3486150 h 3486150"/>
                <a:gd name="connsiteX0" fmla="*/ 0 w 908304"/>
                <a:gd name="connsiteY0" fmla="*/ 266700 h 266700"/>
                <a:gd name="connsiteX1" fmla="*/ 263652 w 908304"/>
                <a:gd name="connsiteY1" fmla="*/ 0 h 266700"/>
                <a:gd name="connsiteX2" fmla="*/ 908304 w 908304"/>
                <a:gd name="connsiteY2" fmla="*/ 123825 h 266700"/>
                <a:gd name="connsiteX3" fmla="*/ 0 w 908304"/>
                <a:gd name="connsiteY3" fmla="*/ 266700 h 266700"/>
                <a:gd name="connsiteX0" fmla="*/ 0 w 962092"/>
                <a:gd name="connsiteY0" fmla="*/ 266700 h 266700"/>
                <a:gd name="connsiteX1" fmla="*/ 263652 w 962092"/>
                <a:gd name="connsiteY1" fmla="*/ 0 h 266700"/>
                <a:gd name="connsiteX2" fmla="*/ 962092 w 962092"/>
                <a:gd name="connsiteY2" fmla="*/ 147731 h 266700"/>
                <a:gd name="connsiteX3" fmla="*/ 0 w 962092"/>
                <a:gd name="connsiteY3" fmla="*/ 266700 h 266700"/>
                <a:gd name="connsiteX0" fmla="*/ 0 w 962092"/>
                <a:gd name="connsiteY0" fmla="*/ 230842 h 230842"/>
                <a:gd name="connsiteX1" fmla="*/ 245723 w 962092"/>
                <a:gd name="connsiteY1" fmla="*/ 0 h 230842"/>
                <a:gd name="connsiteX2" fmla="*/ 962092 w 962092"/>
                <a:gd name="connsiteY2" fmla="*/ 111873 h 230842"/>
                <a:gd name="connsiteX3" fmla="*/ 0 w 962092"/>
                <a:gd name="connsiteY3" fmla="*/ 230842 h 230842"/>
                <a:gd name="connsiteX0" fmla="*/ 0 w 938186"/>
                <a:gd name="connsiteY0" fmla="*/ 224866 h 224866"/>
                <a:gd name="connsiteX1" fmla="*/ 221817 w 938186"/>
                <a:gd name="connsiteY1" fmla="*/ 0 h 224866"/>
                <a:gd name="connsiteX2" fmla="*/ 938186 w 938186"/>
                <a:gd name="connsiteY2" fmla="*/ 111873 h 224866"/>
                <a:gd name="connsiteX3" fmla="*/ 0 w 938186"/>
                <a:gd name="connsiteY3" fmla="*/ 224866 h 224866"/>
                <a:gd name="connsiteX0" fmla="*/ 0 w 920256"/>
                <a:gd name="connsiteY0" fmla="*/ 224866 h 224866"/>
                <a:gd name="connsiteX1" fmla="*/ 221817 w 920256"/>
                <a:gd name="connsiteY1" fmla="*/ 0 h 224866"/>
                <a:gd name="connsiteX2" fmla="*/ 920256 w 920256"/>
                <a:gd name="connsiteY2" fmla="*/ 117849 h 224866"/>
                <a:gd name="connsiteX3" fmla="*/ 0 w 920256"/>
                <a:gd name="connsiteY3" fmla="*/ 224866 h 224866"/>
                <a:gd name="connsiteX0" fmla="*/ 0 w 901895"/>
                <a:gd name="connsiteY0" fmla="*/ 202832 h 202832"/>
                <a:gd name="connsiteX1" fmla="*/ 203456 w 901895"/>
                <a:gd name="connsiteY1" fmla="*/ 0 h 202832"/>
                <a:gd name="connsiteX2" fmla="*/ 901895 w 901895"/>
                <a:gd name="connsiteY2" fmla="*/ 117849 h 202832"/>
                <a:gd name="connsiteX3" fmla="*/ 0 w 901895"/>
                <a:gd name="connsiteY3" fmla="*/ 202832 h 202832"/>
                <a:gd name="connsiteX0" fmla="*/ 0 w 901895"/>
                <a:gd name="connsiteY0" fmla="*/ 184470 h 184470"/>
                <a:gd name="connsiteX1" fmla="*/ 207128 w 901895"/>
                <a:gd name="connsiteY1" fmla="*/ 0 h 184470"/>
                <a:gd name="connsiteX2" fmla="*/ 901895 w 901895"/>
                <a:gd name="connsiteY2" fmla="*/ 99487 h 184470"/>
                <a:gd name="connsiteX3" fmla="*/ 0 w 901895"/>
                <a:gd name="connsiteY3" fmla="*/ 184470 h 184470"/>
              </a:gdLst>
              <a:ahLst/>
              <a:cxnLst>
                <a:cxn ang="0">
                  <a:pos x="connsiteX0" y="connsiteY0"/>
                </a:cxn>
                <a:cxn ang="0">
                  <a:pos x="connsiteX1" y="connsiteY1"/>
                </a:cxn>
                <a:cxn ang="0">
                  <a:pos x="connsiteX2" y="connsiteY2"/>
                </a:cxn>
                <a:cxn ang="0">
                  <a:pos x="connsiteX3" y="connsiteY3"/>
                </a:cxn>
              </a:cxnLst>
              <a:rect l="l" t="t" r="r" b="b"/>
              <a:pathLst>
                <a:path w="901895" h="184470">
                  <a:moveTo>
                    <a:pt x="0" y="184470"/>
                  </a:moveTo>
                  <a:lnTo>
                    <a:pt x="207128" y="0"/>
                  </a:lnTo>
                  <a:lnTo>
                    <a:pt x="901895" y="99487"/>
                  </a:lnTo>
                  <a:lnTo>
                    <a:pt x="0" y="184470"/>
                  </a:lnTo>
                  <a:close/>
                </a:path>
              </a:pathLst>
            </a:custGeom>
            <a:noFill/>
            <a:ln w="38100" cap="flat" cmpd="sng" algn="ctr">
              <a:solidFill>
                <a:srgbClr val="00B05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13" name="Isosceles Triangle 9"/>
            <p:cNvSpPr/>
            <p:nvPr/>
          </p:nvSpPr>
          <p:spPr bwMode="auto">
            <a:xfrm>
              <a:off x="6241894" y="4323026"/>
              <a:ext cx="901895" cy="18447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3486150 h 3486150"/>
                <a:gd name="connsiteX1" fmla="*/ 311277 w 1060704"/>
                <a:gd name="connsiteY1" fmla="*/ 0 h 3486150"/>
                <a:gd name="connsiteX2" fmla="*/ 1060704 w 1060704"/>
                <a:gd name="connsiteY2" fmla="*/ 3486150 h 3486150"/>
                <a:gd name="connsiteX3" fmla="*/ 0 w 1060704"/>
                <a:gd name="connsiteY3" fmla="*/ 3486150 h 3486150"/>
                <a:gd name="connsiteX0" fmla="*/ 0 w 955929"/>
                <a:gd name="connsiteY0" fmla="*/ 3486150 h 3486150"/>
                <a:gd name="connsiteX1" fmla="*/ 311277 w 955929"/>
                <a:gd name="connsiteY1" fmla="*/ 0 h 3486150"/>
                <a:gd name="connsiteX2" fmla="*/ 955929 w 955929"/>
                <a:gd name="connsiteY2" fmla="*/ 123825 h 3486150"/>
                <a:gd name="connsiteX3" fmla="*/ 0 w 955929"/>
                <a:gd name="connsiteY3" fmla="*/ 3486150 h 3486150"/>
                <a:gd name="connsiteX0" fmla="*/ 0 w 908304"/>
                <a:gd name="connsiteY0" fmla="*/ 266700 h 266700"/>
                <a:gd name="connsiteX1" fmla="*/ 263652 w 908304"/>
                <a:gd name="connsiteY1" fmla="*/ 0 h 266700"/>
                <a:gd name="connsiteX2" fmla="*/ 908304 w 908304"/>
                <a:gd name="connsiteY2" fmla="*/ 123825 h 266700"/>
                <a:gd name="connsiteX3" fmla="*/ 0 w 908304"/>
                <a:gd name="connsiteY3" fmla="*/ 266700 h 266700"/>
                <a:gd name="connsiteX0" fmla="*/ 0 w 962092"/>
                <a:gd name="connsiteY0" fmla="*/ 266700 h 266700"/>
                <a:gd name="connsiteX1" fmla="*/ 263652 w 962092"/>
                <a:gd name="connsiteY1" fmla="*/ 0 h 266700"/>
                <a:gd name="connsiteX2" fmla="*/ 962092 w 962092"/>
                <a:gd name="connsiteY2" fmla="*/ 147731 h 266700"/>
                <a:gd name="connsiteX3" fmla="*/ 0 w 962092"/>
                <a:gd name="connsiteY3" fmla="*/ 266700 h 266700"/>
                <a:gd name="connsiteX0" fmla="*/ 0 w 962092"/>
                <a:gd name="connsiteY0" fmla="*/ 230842 h 230842"/>
                <a:gd name="connsiteX1" fmla="*/ 245723 w 962092"/>
                <a:gd name="connsiteY1" fmla="*/ 0 h 230842"/>
                <a:gd name="connsiteX2" fmla="*/ 962092 w 962092"/>
                <a:gd name="connsiteY2" fmla="*/ 111873 h 230842"/>
                <a:gd name="connsiteX3" fmla="*/ 0 w 962092"/>
                <a:gd name="connsiteY3" fmla="*/ 230842 h 230842"/>
                <a:gd name="connsiteX0" fmla="*/ 0 w 938186"/>
                <a:gd name="connsiteY0" fmla="*/ 224866 h 224866"/>
                <a:gd name="connsiteX1" fmla="*/ 221817 w 938186"/>
                <a:gd name="connsiteY1" fmla="*/ 0 h 224866"/>
                <a:gd name="connsiteX2" fmla="*/ 938186 w 938186"/>
                <a:gd name="connsiteY2" fmla="*/ 111873 h 224866"/>
                <a:gd name="connsiteX3" fmla="*/ 0 w 938186"/>
                <a:gd name="connsiteY3" fmla="*/ 224866 h 224866"/>
                <a:gd name="connsiteX0" fmla="*/ 0 w 920256"/>
                <a:gd name="connsiteY0" fmla="*/ 224866 h 224866"/>
                <a:gd name="connsiteX1" fmla="*/ 221817 w 920256"/>
                <a:gd name="connsiteY1" fmla="*/ 0 h 224866"/>
                <a:gd name="connsiteX2" fmla="*/ 920256 w 920256"/>
                <a:gd name="connsiteY2" fmla="*/ 117849 h 224866"/>
                <a:gd name="connsiteX3" fmla="*/ 0 w 920256"/>
                <a:gd name="connsiteY3" fmla="*/ 224866 h 224866"/>
                <a:gd name="connsiteX0" fmla="*/ 0 w 901895"/>
                <a:gd name="connsiteY0" fmla="*/ 202832 h 202832"/>
                <a:gd name="connsiteX1" fmla="*/ 203456 w 901895"/>
                <a:gd name="connsiteY1" fmla="*/ 0 h 202832"/>
                <a:gd name="connsiteX2" fmla="*/ 901895 w 901895"/>
                <a:gd name="connsiteY2" fmla="*/ 117849 h 202832"/>
                <a:gd name="connsiteX3" fmla="*/ 0 w 901895"/>
                <a:gd name="connsiteY3" fmla="*/ 202832 h 202832"/>
                <a:gd name="connsiteX0" fmla="*/ 0 w 901895"/>
                <a:gd name="connsiteY0" fmla="*/ 184470 h 184470"/>
                <a:gd name="connsiteX1" fmla="*/ 207128 w 901895"/>
                <a:gd name="connsiteY1" fmla="*/ 0 h 184470"/>
                <a:gd name="connsiteX2" fmla="*/ 901895 w 901895"/>
                <a:gd name="connsiteY2" fmla="*/ 99487 h 184470"/>
                <a:gd name="connsiteX3" fmla="*/ 0 w 901895"/>
                <a:gd name="connsiteY3" fmla="*/ 184470 h 184470"/>
              </a:gdLst>
              <a:ahLst/>
              <a:cxnLst>
                <a:cxn ang="0">
                  <a:pos x="connsiteX0" y="connsiteY0"/>
                </a:cxn>
                <a:cxn ang="0">
                  <a:pos x="connsiteX1" y="connsiteY1"/>
                </a:cxn>
                <a:cxn ang="0">
                  <a:pos x="connsiteX2" y="connsiteY2"/>
                </a:cxn>
                <a:cxn ang="0">
                  <a:pos x="connsiteX3" y="connsiteY3"/>
                </a:cxn>
              </a:cxnLst>
              <a:rect l="l" t="t" r="r" b="b"/>
              <a:pathLst>
                <a:path w="901895" h="184470">
                  <a:moveTo>
                    <a:pt x="0" y="184470"/>
                  </a:moveTo>
                  <a:lnTo>
                    <a:pt x="207128" y="0"/>
                  </a:lnTo>
                  <a:lnTo>
                    <a:pt x="901895" y="99487"/>
                  </a:lnTo>
                  <a:lnTo>
                    <a:pt x="0" y="184470"/>
                  </a:lnTo>
                  <a:close/>
                </a:path>
              </a:pathLst>
            </a:custGeom>
            <a:noFill/>
            <a:ln w="38100" cap="flat" cmpd="sng" algn="ctr">
              <a:solidFill>
                <a:srgbClr val="00B05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4533900" y="5498609"/>
              <a:ext cx="4451860" cy="461665"/>
            </a:xfrm>
            <a:prstGeom prst="rect">
              <a:avLst/>
            </a:prstGeom>
            <a:noFill/>
          </p:spPr>
          <p:txBody>
            <a:bodyPr wrap="none" rtlCol="0">
              <a:spAutoFit/>
            </a:bodyPr>
            <a:lstStyle/>
            <a:p>
              <a:r>
                <a:rPr lang="en-US" sz="2400" dirty="0" smtClean="0">
                  <a:solidFill>
                    <a:schemeClr val="accent5">
                      <a:lumMod val="75000"/>
                    </a:schemeClr>
                  </a:solidFill>
                </a:rPr>
                <a:t>Curve these edges through 30</a:t>
              </a:r>
              <a:r>
                <a:rPr lang="en-US" sz="2400" dirty="0" smtClean="0">
                  <a:solidFill>
                    <a:schemeClr val="accent5">
                      <a:lumMod val="75000"/>
                    </a:schemeClr>
                  </a:solidFill>
                  <a:sym typeface="Symbol" panose="05050102010706020507" pitchFamily="18" charset="2"/>
                </a:rPr>
                <a:t></a:t>
              </a:r>
              <a:endParaRPr lang="en-US" sz="2400" dirty="0">
                <a:solidFill>
                  <a:schemeClr val="accent5">
                    <a:lumMod val="75000"/>
                  </a:schemeClr>
                </a:solidFill>
              </a:endParaRPr>
            </a:p>
          </p:txBody>
        </p:sp>
        <p:cxnSp>
          <p:nvCxnSpPr>
            <p:cNvPr id="14" name="Straight Arrow Connector 13"/>
            <p:cNvCxnSpPr/>
            <p:nvPr/>
          </p:nvCxnSpPr>
          <p:spPr bwMode="auto">
            <a:xfrm flipV="1">
              <a:off x="5486400" y="4572000"/>
              <a:ext cx="775692" cy="975425"/>
            </a:xfrm>
            <a:prstGeom prst="straightConnector1">
              <a:avLst/>
            </a:prstGeom>
            <a:solidFill>
              <a:schemeClr val="bg1"/>
            </a:solidFill>
            <a:ln w="38100" cap="flat" cmpd="sng" algn="ctr">
              <a:solidFill>
                <a:srgbClr val="00B050"/>
              </a:solidFill>
              <a:prstDash val="solid"/>
              <a:round/>
              <a:headEnd type="none" w="sm" len="sm"/>
              <a:tailEnd type="triangle"/>
            </a:ln>
            <a:effectLst/>
          </p:spPr>
        </p:cxnSp>
        <p:sp>
          <p:nvSpPr>
            <p:cNvPr id="19" name="TextBox 18"/>
            <p:cNvSpPr txBox="1"/>
            <p:nvPr/>
          </p:nvSpPr>
          <p:spPr>
            <a:xfrm>
              <a:off x="212370" y="6248400"/>
              <a:ext cx="4435830" cy="461665"/>
            </a:xfrm>
            <a:prstGeom prst="rect">
              <a:avLst/>
            </a:prstGeom>
            <a:noFill/>
          </p:spPr>
          <p:txBody>
            <a:bodyPr wrap="none" rtlCol="0">
              <a:spAutoFit/>
            </a:bodyPr>
            <a:lstStyle/>
            <a:p>
              <a:r>
                <a:rPr lang="en-US" sz="2400" dirty="0" smtClean="0">
                  <a:solidFill>
                    <a:srgbClr val="FFC000"/>
                  </a:solidFill>
                </a:rPr>
                <a:t>Curve </a:t>
              </a:r>
              <a:r>
                <a:rPr lang="en-US" sz="2400" u="sng" dirty="0" smtClean="0">
                  <a:solidFill>
                    <a:srgbClr val="FFC000"/>
                  </a:solidFill>
                </a:rPr>
                <a:t>all</a:t>
              </a:r>
              <a:r>
                <a:rPr lang="en-US" sz="2400" dirty="0" smtClean="0">
                  <a:solidFill>
                    <a:srgbClr val="FFC000"/>
                  </a:solidFill>
                </a:rPr>
                <a:t> edges through 38.96</a:t>
              </a:r>
              <a:r>
                <a:rPr lang="en-US" sz="2400" dirty="0" smtClean="0">
                  <a:solidFill>
                    <a:srgbClr val="FFC000"/>
                  </a:solidFill>
                  <a:sym typeface="Symbol" panose="05050102010706020507" pitchFamily="18" charset="2"/>
                </a:rPr>
                <a:t></a:t>
              </a:r>
              <a:endParaRPr lang="en-US" sz="2400" dirty="0">
                <a:solidFill>
                  <a:srgbClr val="FFC000"/>
                </a:solidFill>
              </a:endParaRPr>
            </a:p>
          </p:txBody>
        </p:sp>
        <p:sp>
          <p:nvSpPr>
            <p:cNvPr id="17" name="Freeform 16"/>
            <p:cNvSpPr/>
            <p:nvPr/>
          </p:nvSpPr>
          <p:spPr bwMode="auto">
            <a:xfrm>
              <a:off x="380983" y="4524375"/>
              <a:ext cx="295293" cy="1743075"/>
            </a:xfrm>
            <a:custGeom>
              <a:avLst/>
              <a:gdLst>
                <a:gd name="connsiteX0" fmla="*/ 145825 w 422050"/>
                <a:gd name="connsiteY0" fmla="*/ 1752600 h 1752600"/>
                <a:gd name="connsiteX1" fmla="*/ 12475 w 422050"/>
                <a:gd name="connsiteY1" fmla="*/ 704850 h 1752600"/>
                <a:gd name="connsiteX2" fmla="*/ 422050 w 422050"/>
                <a:gd name="connsiteY2" fmla="*/ 0 h 1752600"/>
                <a:gd name="connsiteX0" fmla="*/ 144080 w 391730"/>
                <a:gd name="connsiteY0" fmla="*/ 1866900 h 1866900"/>
                <a:gd name="connsiteX1" fmla="*/ 10730 w 391730"/>
                <a:gd name="connsiteY1" fmla="*/ 819150 h 1866900"/>
                <a:gd name="connsiteX2" fmla="*/ 391730 w 391730"/>
                <a:gd name="connsiteY2" fmla="*/ 0 h 1866900"/>
                <a:gd name="connsiteX0" fmla="*/ 58714 w 306364"/>
                <a:gd name="connsiteY0" fmla="*/ 1866900 h 1866900"/>
                <a:gd name="connsiteX1" fmla="*/ 39664 w 306364"/>
                <a:gd name="connsiteY1" fmla="*/ 838200 h 1866900"/>
                <a:gd name="connsiteX2" fmla="*/ 306364 w 306364"/>
                <a:gd name="connsiteY2" fmla="*/ 0 h 1866900"/>
                <a:gd name="connsiteX0" fmla="*/ 344002 w 344002"/>
                <a:gd name="connsiteY0" fmla="*/ 1895475 h 1895475"/>
                <a:gd name="connsiteX1" fmla="*/ 1102 w 344002"/>
                <a:gd name="connsiteY1" fmla="*/ 838200 h 1895475"/>
                <a:gd name="connsiteX2" fmla="*/ 267802 w 344002"/>
                <a:gd name="connsiteY2" fmla="*/ 0 h 1895475"/>
                <a:gd name="connsiteX0" fmla="*/ 344002 w 344002"/>
                <a:gd name="connsiteY0" fmla="*/ 1895475 h 1895475"/>
                <a:gd name="connsiteX1" fmla="*/ 1102 w 344002"/>
                <a:gd name="connsiteY1" fmla="*/ 838200 h 1895475"/>
                <a:gd name="connsiteX2" fmla="*/ 267802 w 344002"/>
                <a:gd name="connsiteY2" fmla="*/ 0 h 1895475"/>
                <a:gd name="connsiteX0" fmla="*/ 343101 w 343101"/>
                <a:gd name="connsiteY0" fmla="*/ 1895475 h 1895475"/>
                <a:gd name="connsiteX1" fmla="*/ 201 w 343101"/>
                <a:gd name="connsiteY1" fmla="*/ 838200 h 1895475"/>
                <a:gd name="connsiteX2" fmla="*/ 266901 w 343101"/>
                <a:gd name="connsiteY2" fmla="*/ 0 h 1895475"/>
                <a:gd name="connsiteX0" fmla="*/ 305067 w 305067"/>
                <a:gd name="connsiteY0" fmla="*/ 1895475 h 1895475"/>
                <a:gd name="connsiteX1" fmla="*/ 267 w 305067"/>
                <a:gd name="connsiteY1" fmla="*/ 895350 h 1895475"/>
                <a:gd name="connsiteX2" fmla="*/ 228867 w 305067"/>
                <a:gd name="connsiteY2" fmla="*/ 0 h 1895475"/>
                <a:gd name="connsiteX0" fmla="*/ 295566 w 295566"/>
                <a:gd name="connsiteY0" fmla="*/ 1895475 h 1895475"/>
                <a:gd name="connsiteX1" fmla="*/ 291 w 295566"/>
                <a:gd name="connsiteY1" fmla="*/ 1009650 h 1895475"/>
                <a:gd name="connsiteX2" fmla="*/ 219366 w 295566"/>
                <a:gd name="connsiteY2" fmla="*/ 0 h 1895475"/>
                <a:gd name="connsiteX0" fmla="*/ 295293 w 295293"/>
                <a:gd name="connsiteY0" fmla="*/ 1743075 h 1743075"/>
                <a:gd name="connsiteX1" fmla="*/ 18 w 295293"/>
                <a:gd name="connsiteY1" fmla="*/ 857250 h 1743075"/>
                <a:gd name="connsiteX2" fmla="*/ 285768 w 295293"/>
                <a:gd name="connsiteY2" fmla="*/ 0 h 1743075"/>
              </a:gdLst>
              <a:ahLst/>
              <a:cxnLst>
                <a:cxn ang="0">
                  <a:pos x="connsiteX0" y="connsiteY0"/>
                </a:cxn>
                <a:cxn ang="0">
                  <a:pos x="connsiteX1" y="connsiteY1"/>
                </a:cxn>
                <a:cxn ang="0">
                  <a:pos x="connsiteX2" y="connsiteY2"/>
                </a:cxn>
              </a:cxnLst>
              <a:rect l="l" t="t" r="r" b="b"/>
              <a:pathLst>
                <a:path w="295293" h="1743075">
                  <a:moveTo>
                    <a:pt x="295293" y="1743075"/>
                  </a:moveTo>
                  <a:cubicBezTo>
                    <a:pt x="91299" y="1412875"/>
                    <a:pt x="1605" y="1147762"/>
                    <a:pt x="18" y="857250"/>
                  </a:cubicBezTo>
                  <a:cubicBezTo>
                    <a:pt x="-1569" y="566738"/>
                    <a:pt x="103999" y="206375"/>
                    <a:pt x="285768" y="0"/>
                  </a:cubicBezTo>
                </a:path>
              </a:pathLst>
            </a:custGeom>
            <a:noFill/>
            <a:ln w="38100" cap="flat" cmpd="sng" algn="ctr">
              <a:solidFill>
                <a:srgbClr val="FFC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73235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ea typeface="ＭＳ Ｐゴシック" panose="020B0600070205080204" pitchFamily="34" charset="-128"/>
              </a:rPr>
              <a:t>Re-use of KB-modules</a:t>
            </a:r>
          </a:p>
        </p:txBody>
      </p:sp>
      <p:sp>
        <p:nvSpPr>
          <p:cNvPr id="24579" name="Content Placeholder 2"/>
          <p:cNvSpPr>
            <a:spLocks noGrp="1"/>
          </p:cNvSpPr>
          <p:nvPr>
            <p:ph idx="1"/>
          </p:nvPr>
        </p:nvSpPr>
        <p:spPr>
          <a:xfrm>
            <a:off x="296863" y="5341938"/>
            <a:ext cx="3938587" cy="1193800"/>
          </a:xfrm>
        </p:spPr>
        <p:txBody>
          <a:bodyPr/>
          <a:lstStyle/>
          <a:p>
            <a:pPr marL="0" indent="0" algn="ctr">
              <a:buFont typeface="Monotype Sorts" pitchFamily="-92" charset="2"/>
              <a:buNone/>
            </a:pPr>
            <a:r>
              <a:rPr lang="en-US" altLang="en-US" sz="2400" dirty="0" smtClean="0">
                <a:ea typeface="ＭＳ Ｐゴシック" panose="020B0600070205080204" pitchFamily="34" charset="-128"/>
              </a:rPr>
              <a:t>3-Sided Prism  (g=8)</a:t>
            </a:r>
          </a:p>
          <a:p>
            <a:pPr marL="0" indent="0" algn="ctr">
              <a:buFont typeface="Monotype Sorts" pitchFamily="-92" charset="2"/>
              <a:buNone/>
            </a:pPr>
            <a:r>
              <a:rPr lang="en-US" altLang="en-US" sz="2400" dirty="0" smtClean="0">
                <a:ea typeface="ＭＳ Ｐゴシック" panose="020B0600070205080204" pitchFamily="34" charset="-128"/>
              </a:rPr>
              <a:t>6 KBM + 6 conn. 30</a:t>
            </a:r>
            <a:r>
              <a:rPr lang="en-US" altLang="en-US" sz="2400" dirty="0" smtClean="0">
                <a:ea typeface="ＭＳ Ｐゴシック" panose="020B0600070205080204" pitchFamily="34" charset="-128"/>
                <a:sym typeface="Symbol" panose="05050102010706020507" pitchFamily="18" charset="2"/>
              </a:rPr>
              <a:t></a:t>
            </a:r>
            <a:endParaRPr lang="en-US" altLang="en-US" sz="2400" dirty="0" smtClean="0">
              <a:ea typeface="ＭＳ Ｐゴシック" panose="020B0600070205080204" pitchFamily="34" charset="-128"/>
            </a:endParaRPr>
          </a:p>
          <a:p>
            <a:pPr marL="0" indent="0" algn="ctr">
              <a:buFont typeface="Monotype Sorts" pitchFamily="-92" charset="2"/>
              <a:buNone/>
            </a:pPr>
            <a:endParaRPr lang="en-US" altLang="en-US" sz="2400" dirty="0" smtClean="0">
              <a:ea typeface="ＭＳ Ｐゴシック" panose="020B0600070205080204" pitchFamily="34" charset="-128"/>
            </a:endParaRPr>
          </a:p>
        </p:txBody>
      </p:sp>
      <p:pic>
        <p:nvPicPr>
          <p:cNvPr id="245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1100138"/>
            <a:ext cx="3938587"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550" y="1101725"/>
            <a:ext cx="45339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4533900" y="5341938"/>
            <a:ext cx="4305300" cy="11938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pitchFamily="-92" charset="2"/>
              <a:buChar char="u"/>
              <a:defRPr sz="2400" b="0">
                <a:solidFill>
                  <a:schemeClr val="tx1"/>
                </a:solidFill>
                <a:latin typeface="+mn-lt"/>
                <a:ea typeface="+mn-ea"/>
                <a:cs typeface="+mn-cs"/>
              </a:defRPr>
            </a:lvl1pPr>
            <a:lvl2pPr marL="742950" indent="-285750" algn="l" rtl="0" eaLnBrk="0" fontAlgn="base" hangingPunct="0">
              <a:spcBef>
                <a:spcPct val="50000"/>
              </a:spcBef>
              <a:spcAft>
                <a:spcPct val="0"/>
              </a:spcAft>
              <a:buClr>
                <a:schemeClr val="hlink"/>
              </a:buClr>
              <a:buSzPct val="75000"/>
              <a:buFont typeface="Monotype Sorts" pitchFamily="-92" charset="2"/>
              <a:buChar char="l"/>
              <a:defRPr sz="2000" b="0">
                <a:solidFill>
                  <a:schemeClr val="tx1"/>
                </a:solidFill>
                <a:latin typeface="+mn-lt"/>
              </a:defRPr>
            </a:lvl2pPr>
            <a:lvl3pPr marL="1085850" indent="-228600" algn="l" rtl="0" eaLnBrk="0" fontAlgn="base" hangingPunct="0">
              <a:spcBef>
                <a:spcPct val="50000"/>
              </a:spcBef>
              <a:spcAft>
                <a:spcPct val="0"/>
              </a:spcAft>
              <a:buClr>
                <a:schemeClr val="hlink"/>
              </a:buClr>
              <a:buSzPct val="65000"/>
              <a:buFont typeface="Monotype Sorts" pitchFamily="-92" charset="2"/>
              <a:buChar char="n"/>
              <a:defRPr sz="1800">
                <a:solidFill>
                  <a:schemeClr val="tx1"/>
                </a:solidFill>
                <a:latin typeface="+mn-lt"/>
              </a:defRPr>
            </a:lvl3pPr>
            <a:lvl4pPr marL="1428750" indent="-228600" algn="l" rtl="0" eaLnBrk="0" fontAlgn="base" hangingPunct="0">
              <a:spcBef>
                <a:spcPct val="50000"/>
              </a:spcBef>
              <a:spcAft>
                <a:spcPct val="0"/>
              </a:spcAft>
              <a:buClr>
                <a:schemeClr val="hlink"/>
              </a:buClr>
              <a:buSzPct val="65000"/>
              <a:buFont typeface="Monotype Sorts" pitchFamily="-92" charset="2"/>
              <a:buChar char="§"/>
              <a:defRPr sz="2000" b="0">
                <a:solidFill>
                  <a:schemeClr val="tx1"/>
                </a:solidFill>
                <a:latin typeface="+mn-lt"/>
              </a:defRPr>
            </a:lvl4pPr>
            <a:lvl5pPr marL="1771650" indent="-228600" algn="l" rtl="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mn-lt"/>
              </a:defRPr>
            </a:lvl5pPr>
            <a:lvl6pPr marL="2228850" indent="-228600" algn="l" rtl="0" eaLnBrk="0" fontAlgn="base" hangingPunct="0">
              <a:spcBef>
                <a:spcPct val="50000"/>
              </a:spcBef>
              <a:spcAft>
                <a:spcPct val="0"/>
              </a:spcAft>
              <a:buClr>
                <a:schemeClr val="hlink"/>
              </a:buClr>
              <a:buSzPct val="65000"/>
              <a:buFont typeface="Monotype Sorts" pitchFamily="20"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20"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20"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20" charset="2"/>
              <a:buChar char="§"/>
              <a:defRPr sz="2000">
                <a:solidFill>
                  <a:schemeClr val="tx1"/>
                </a:solidFill>
                <a:latin typeface="+mn-lt"/>
              </a:defRPr>
            </a:lvl9pPr>
          </a:lstStyle>
          <a:p>
            <a:pPr marL="0" indent="0" algn="ctr">
              <a:buFont typeface="Monotype Sorts" pitchFamily="-92" charset="2"/>
              <a:buNone/>
              <a:defRPr/>
            </a:pPr>
            <a:r>
              <a:rPr lang="en-US" altLang="en-US" u="none" kern="0" dirty="0" smtClean="0"/>
              <a:t>Tetrahedron  (g=6)</a:t>
            </a:r>
          </a:p>
          <a:p>
            <a:pPr marL="0" indent="0" algn="ctr">
              <a:buFont typeface="Monotype Sorts" pitchFamily="-92" charset="2"/>
              <a:buNone/>
              <a:defRPr/>
            </a:pPr>
            <a:r>
              <a:rPr lang="en-US" altLang="en-US" u="none" dirty="0" smtClean="0"/>
              <a:t>4 KBM </a:t>
            </a:r>
            <a:r>
              <a:rPr lang="en-US" altLang="en-US" u="none" dirty="0"/>
              <a:t>+ </a:t>
            </a:r>
            <a:r>
              <a:rPr lang="en-US" altLang="en-US" u="none" kern="0" dirty="0" smtClean="0"/>
              <a:t>6 conn. 38.96</a:t>
            </a:r>
            <a:r>
              <a:rPr lang="en-US" altLang="en-US" u="none" kern="0" dirty="0" smtClean="0">
                <a:sym typeface="Symbol" panose="05050102010706020507" pitchFamily="18" charset="2"/>
              </a:rPr>
              <a:t></a:t>
            </a:r>
            <a:endParaRPr lang="en-US" altLang="en-US" u="none" kern="0" dirty="0" smtClean="0"/>
          </a:p>
        </p:txBody>
      </p:sp>
    </p:spTree>
    <p:extLst>
      <p:ext uri="{BB962C8B-B14F-4D97-AF65-F5344CB8AC3E}">
        <p14:creationId xmlns:p14="http://schemas.microsoft.com/office/powerpoint/2010/main" val="28086705"/>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lstStyle/>
          <a:p>
            <a:pPr>
              <a:defRPr/>
            </a:pPr>
            <a:r>
              <a:rPr lang="en-US" altLang="en-US" dirty="0" smtClean="0">
                <a:ea typeface="ＭＳ Ｐゴシック" panose="020B0600070205080204" pitchFamily="34" charset="-128"/>
              </a:rPr>
              <a:t>Assemblies with 4-arm Parts</a:t>
            </a:r>
          </a:p>
        </p:txBody>
      </p:sp>
      <p:sp>
        <p:nvSpPr>
          <p:cNvPr id="30723" name="Content Placeholder 2"/>
          <p:cNvSpPr>
            <a:spLocks noGrp="1"/>
          </p:cNvSpPr>
          <p:nvPr>
            <p:ph idx="1"/>
          </p:nvPr>
        </p:nvSpPr>
        <p:spPr>
          <a:xfrm>
            <a:off x="463550" y="879475"/>
            <a:ext cx="7848600" cy="527050"/>
          </a:xfrm>
        </p:spPr>
        <p:txBody>
          <a:bodyPr/>
          <a:lstStyle/>
          <a:p>
            <a:pPr marL="0" indent="0">
              <a:buFont typeface="Monotype Sorts" pitchFamily="-92" charset="2"/>
              <a:buNone/>
            </a:pPr>
            <a:r>
              <a:rPr lang="en-US" altLang="en-US" smtClean="0">
                <a:ea typeface="ＭＳ Ｐゴシック" panose="020B0600070205080204" pitchFamily="34" charset="-128"/>
              </a:rPr>
              <a:t> </a:t>
            </a:r>
          </a:p>
        </p:txBody>
      </p:sp>
      <p:grpSp>
        <p:nvGrpSpPr>
          <p:cNvPr id="3" name="Group 2"/>
          <p:cNvGrpSpPr/>
          <p:nvPr/>
        </p:nvGrpSpPr>
        <p:grpSpPr>
          <a:xfrm>
            <a:off x="4800600" y="1130300"/>
            <a:ext cx="4070350" cy="5503863"/>
            <a:chOff x="317500" y="1130300"/>
            <a:chExt cx="4070350" cy="5503863"/>
          </a:xfrm>
        </p:grpSpPr>
        <p:pic>
          <p:nvPicPr>
            <p:cNvPr id="307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1130300"/>
              <a:ext cx="407035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Box 9"/>
            <p:cNvSpPr txBox="1">
              <a:spLocks noChangeArrowheads="1"/>
            </p:cNvSpPr>
            <p:nvPr/>
          </p:nvSpPr>
          <p:spPr bwMode="auto">
            <a:xfrm>
              <a:off x="317500" y="5434013"/>
              <a:ext cx="4070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pitchFamily="-92" charset="2"/>
                <a:buChar char="u"/>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50000"/>
                </a:spcBef>
                <a:buClr>
                  <a:schemeClr val="hlink"/>
                </a:buClr>
                <a:buSzPct val="75000"/>
                <a:buFont typeface="Monotype Sorts" pitchFamily="-92" charset="2"/>
                <a:buChar char="l"/>
                <a:defRPr sz="2400" b="1">
                  <a:solidFill>
                    <a:schemeClr val="tx1"/>
                  </a:solidFill>
                  <a:latin typeface="Arial" panose="020B0604020202020204" pitchFamily="34" charset="0"/>
                  <a:ea typeface="ＭＳ Ｐゴシック" panose="020B0600070205080204" pitchFamily="34" charset="-128"/>
                </a:defRPr>
              </a:lvl2pPr>
              <a:lvl3pPr marL="1143000" indent="-228600">
                <a:spcBef>
                  <a:spcPct val="50000"/>
                </a:spcBef>
                <a:buClr>
                  <a:schemeClr val="hlink"/>
                </a:buClr>
                <a:buSzPct val="65000"/>
                <a:buFont typeface="Monotype Sorts" pitchFamily="-9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50000"/>
                </a:spcBef>
                <a:buClr>
                  <a:schemeClr val="hlink"/>
                </a:buClr>
                <a:buSzPct val="65000"/>
                <a:buFont typeface="Monotype Sorts" pitchFamily="-92" charset="2"/>
                <a:buChar char="§"/>
                <a:defRPr sz="2000" b="1">
                  <a:solidFill>
                    <a:schemeClr val="tx1"/>
                  </a:solidFill>
                  <a:latin typeface="Arial" panose="020B0604020202020204" pitchFamily="34" charset="0"/>
                  <a:ea typeface="ＭＳ Ｐゴシック" panose="020B0600070205080204" pitchFamily="34" charset="-128"/>
                </a:defRPr>
              </a:lvl4pPr>
              <a:lvl5pPr marL="2057400" indent="-228600">
                <a:spcBef>
                  <a:spcPct val="50000"/>
                </a:spcBef>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pPr>
              <a:r>
                <a:rPr lang="en-US" altLang="en-US" sz="2400" b="0" u="none" dirty="0"/>
                <a:t>“</a:t>
              </a:r>
              <a:r>
                <a:rPr lang="en-US" altLang="en-US" sz="2400" b="0" u="none" dirty="0" smtClean="0"/>
                <a:t>5-Ring_Loop”:   σ=1,  </a:t>
              </a:r>
              <a:r>
                <a:rPr lang="en-US" altLang="en-US" sz="2400" b="0" u="none" dirty="0"/>
                <a:t>g=12</a:t>
              </a:r>
              <a:br>
                <a:rPr lang="en-US" altLang="en-US" sz="2400" b="0" u="none" dirty="0"/>
              </a:br>
              <a:endParaRPr lang="en-US" altLang="en-US" sz="2400" b="0" u="none" dirty="0"/>
            </a:p>
            <a:p>
              <a:pPr algn="ctr">
                <a:spcBef>
                  <a:spcPct val="0"/>
                </a:spcBef>
                <a:buClrTx/>
                <a:buSzTx/>
                <a:buFont typeface="Monotype Sorts" pitchFamily="-92" charset="2"/>
                <a:buNone/>
              </a:pPr>
              <a:r>
                <a:rPr lang="en-US" altLang="en-US" sz="2400" b="0" u="none" dirty="0"/>
                <a:t>5 KBM + 10 conn. 80.3</a:t>
              </a:r>
              <a:r>
                <a:rPr lang="en-US" altLang="en-US" sz="2400" b="0" u="none" dirty="0">
                  <a:sym typeface="Symbol" panose="05050102010706020507" pitchFamily="18" charset="2"/>
                </a:rPr>
                <a:t></a:t>
              </a:r>
              <a:endParaRPr lang="en-US" altLang="en-US" sz="2400" b="0" u="none" dirty="0"/>
            </a:p>
          </p:txBody>
        </p:sp>
      </p:grpSp>
      <p:grpSp>
        <p:nvGrpSpPr>
          <p:cNvPr id="4" name="Group 3"/>
          <p:cNvGrpSpPr/>
          <p:nvPr/>
        </p:nvGrpSpPr>
        <p:grpSpPr>
          <a:xfrm>
            <a:off x="286309" y="1130300"/>
            <a:ext cx="4017963" cy="5503863"/>
            <a:chOff x="4819650" y="1130300"/>
            <a:chExt cx="4017963" cy="5503863"/>
          </a:xfrm>
        </p:grpSpPr>
        <p:pic>
          <p:nvPicPr>
            <p:cNvPr id="3072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9650" y="1130300"/>
              <a:ext cx="4017963"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9"/>
            <p:cNvSpPr txBox="1">
              <a:spLocks noChangeArrowheads="1"/>
            </p:cNvSpPr>
            <p:nvPr/>
          </p:nvSpPr>
          <p:spPr bwMode="auto">
            <a:xfrm>
              <a:off x="4819650" y="5434013"/>
              <a:ext cx="40179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pitchFamily="-92" charset="2"/>
                <a:buChar char="u"/>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50000"/>
                </a:spcBef>
                <a:buClr>
                  <a:schemeClr val="hlink"/>
                </a:buClr>
                <a:buSzPct val="75000"/>
                <a:buFont typeface="Monotype Sorts" pitchFamily="-92" charset="2"/>
                <a:buChar char="l"/>
                <a:defRPr sz="2400" b="1">
                  <a:solidFill>
                    <a:schemeClr val="tx1"/>
                  </a:solidFill>
                  <a:latin typeface="Arial" panose="020B0604020202020204" pitchFamily="34" charset="0"/>
                  <a:ea typeface="ＭＳ Ｐゴシック" panose="020B0600070205080204" pitchFamily="34" charset="-128"/>
                </a:defRPr>
              </a:lvl2pPr>
              <a:lvl3pPr marL="1143000" indent="-228600">
                <a:spcBef>
                  <a:spcPct val="50000"/>
                </a:spcBef>
                <a:buClr>
                  <a:schemeClr val="hlink"/>
                </a:buClr>
                <a:buSzPct val="65000"/>
                <a:buFont typeface="Monotype Sorts" pitchFamily="-9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50000"/>
                </a:spcBef>
                <a:buClr>
                  <a:schemeClr val="hlink"/>
                </a:buClr>
                <a:buSzPct val="65000"/>
                <a:buFont typeface="Monotype Sorts" pitchFamily="-92" charset="2"/>
                <a:buChar char="§"/>
                <a:defRPr sz="2000" b="1">
                  <a:solidFill>
                    <a:schemeClr val="tx1"/>
                  </a:solidFill>
                  <a:latin typeface="Arial" panose="020B0604020202020204" pitchFamily="34" charset="0"/>
                  <a:ea typeface="ＭＳ Ｐゴシック" panose="020B0600070205080204" pitchFamily="34" charset="-128"/>
                </a:defRPr>
              </a:lvl4pPr>
              <a:lvl5pPr marL="2057400" indent="-228600">
                <a:spcBef>
                  <a:spcPct val="50000"/>
                </a:spcBef>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pitchFamily="-9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pPr>
              <a:r>
                <a:rPr lang="en-US" altLang="en-US" sz="2400" b="0" u="none" dirty="0" smtClean="0"/>
                <a:t>Octahedron:   σ=1,  </a:t>
              </a:r>
              <a:r>
                <a:rPr lang="en-US" altLang="en-US" sz="2400" b="0" u="none" dirty="0"/>
                <a:t>g=14</a:t>
              </a:r>
              <a:br>
                <a:rPr lang="en-US" altLang="en-US" sz="2400" b="0" u="none" dirty="0"/>
              </a:br>
              <a:endParaRPr lang="en-US" altLang="en-US" sz="2400" b="0" u="none" dirty="0"/>
            </a:p>
            <a:p>
              <a:pPr algn="ctr">
                <a:spcBef>
                  <a:spcPct val="0"/>
                </a:spcBef>
                <a:buClrTx/>
                <a:buSzTx/>
                <a:buFont typeface="Monotype Sorts" pitchFamily="-92" charset="2"/>
                <a:buNone/>
              </a:pPr>
              <a:r>
                <a:rPr lang="en-US" altLang="en-US" sz="2400" b="0" u="none" dirty="0"/>
                <a:t>6 KBM + 12 conn. 41.1</a:t>
              </a:r>
              <a:r>
                <a:rPr lang="en-US" altLang="en-US" sz="2400" b="0" u="none" dirty="0">
                  <a:sym typeface="Symbol" panose="05050102010706020507" pitchFamily="18" charset="2"/>
                </a:rPr>
                <a:t></a:t>
              </a:r>
              <a:endParaRPr lang="en-US" altLang="en-US" sz="2400" b="0" u="none" dirty="0"/>
            </a:p>
          </p:txBody>
        </p:sp>
      </p:grpSp>
    </p:spTree>
    <p:extLst>
      <p:ext uri="{BB962C8B-B14F-4D97-AF65-F5344CB8AC3E}">
        <p14:creationId xmlns:p14="http://schemas.microsoft.com/office/powerpoint/2010/main" val="1128330374"/>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My “Workshop”</a:t>
            </a:r>
            <a:endParaRPr lang="en-US" dirty="0"/>
          </a:p>
        </p:txBody>
      </p:sp>
      <p:sp>
        <p:nvSpPr>
          <p:cNvPr id="125955" name="Content Placeholder 2"/>
          <p:cNvSpPr>
            <a:spLocks noGrp="1"/>
          </p:cNvSpPr>
          <p:nvPr>
            <p:ph idx="1"/>
          </p:nvPr>
        </p:nvSpPr>
        <p:spPr>
          <a:xfrm>
            <a:off x="647700" y="6096000"/>
            <a:ext cx="7848600" cy="609600"/>
          </a:xfrm>
        </p:spPr>
        <p:txBody>
          <a:bodyPr/>
          <a:lstStyle/>
          <a:p>
            <a:pPr marL="0" indent="0" algn="ctr">
              <a:buFont typeface="Monotype Sorts" charset="2"/>
              <a:buNone/>
            </a:pPr>
            <a:r>
              <a:rPr lang="en-US" altLang="en-US" sz="2400" smtClean="0"/>
              <a:t>Living room table, July 2016</a:t>
            </a:r>
          </a:p>
        </p:txBody>
      </p:sp>
      <p:pic>
        <p:nvPicPr>
          <p:cNvPr id="12595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036638"/>
            <a:ext cx="7010400" cy="505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3" y="152400"/>
            <a:ext cx="7772400" cy="685800"/>
          </a:xfrm>
        </p:spPr>
        <p:txBody>
          <a:bodyPr/>
          <a:lstStyle/>
          <a:p>
            <a:pPr>
              <a:defRPr/>
            </a:pPr>
            <a:r>
              <a:rPr lang="en-US" dirty="0" smtClean="0"/>
              <a:t>Super-Bottles</a:t>
            </a:r>
            <a:endParaRPr lang="en-US" dirty="0"/>
          </a:p>
        </p:txBody>
      </p:sp>
      <p:pic>
        <p:nvPicPr>
          <p:cNvPr id="12800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913" y="2408238"/>
            <a:ext cx="1177925"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84475" y="5365750"/>
            <a:ext cx="98425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67088" y="1020763"/>
            <a:ext cx="1343025"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7"/>
          <p:cNvPicPr>
            <a:picLocks noChangeAspect="1"/>
          </p:cNvPicPr>
          <p:nvPr/>
        </p:nvPicPr>
        <p:blipFill>
          <a:blip r:embed="rId6">
            <a:extLst>
              <a:ext uri="{28A0092B-C50C-407E-A947-70E740481C1C}">
                <a14:useLocalDpi xmlns:a14="http://schemas.microsoft.com/office/drawing/2010/main" val="0"/>
              </a:ext>
            </a:extLst>
          </a:blip>
          <a:srcRect l="11749" r="11163"/>
          <a:stretch>
            <a:fillRect/>
          </a:stretch>
        </p:blipFill>
        <p:spPr bwMode="auto">
          <a:xfrm>
            <a:off x="7778750" y="5184775"/>
            <a:ext cx="128270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7"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10288" y="1109663"/>
            <a:ext cx="112395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8" name="Picture 10"/>
          <p:cNvPicPr>
            <a:picLocks noChangeAspect="1"/>
          </p:cNvPicPr>
          <p:nvPr/>
        </p:nvPicPr>
        <p:blipFill>
          <a:blip r:embed="rId8">
            <a:extLst>
              <a:ext uri="{28A0092B-C50C-407E-A947-70E740481C1C}">
                <a14:useLocalDpi xmlns:a14="http://schemas.microsoft.com/office/drawing/2010/main" val="0"/>
              </a:ext>
            </a:extLst>
          </a:blip>
          <a:srcRect l="11208" r="14069"/>
          <a:stretch>
            <a:fillRect/>
          </a:stretch>
        </p:blipFill>
        <p:spPr bwMode="auto">
          <a:xfrm>
            <a:off x="6597650" y="5453063"/>
            <a:ext cx="10795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9" name="Picture 11"/>
          <p:cNvPicPr>
            <a:picLocks noChangeAspect="1"/>
          </p:cNvPicPr>
          <p:nvPr/>
        </p:nvPicPr>
        <p:blipFill>
          <a:blip r:embed="rId9">
            <a:extLst>
              <a:ext uri="{28A0092B-C50C-407E-A947-70E740481C1C}">
                <a14:useLocalDpi xmlns:a14="http://schemas.microsoft.com/office/drawing/2010/main" val="0"/>
              </a:ext>
            </a:extLst>
          </a:blip>
          <a:srcRect b="15697"/>
          <a:stretch>
            <a:fillRect/>
          </a:stretch>
        </p:blipFill>
        <p:spPr bwMode="auto">
          <a:xfrm>
            <a:off x="2039938" y="1025525"/>
            <a:ext cx="123666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0" name="Picture 1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2400" y="3556000"/>
            <a:ext cx="1274763"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1" name="Picture 1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745413" y="2111375"/>
            <a:ext cx="1316037"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2" name="Picture 1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707313" y="3611563"/>
            <a:ext cx="1392237"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3" name="Picture 1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622425" y="3713163"/>
            <a:ext cx="15525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4" name="Picture 16"/>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932363" y="2397125"/>
            <a:ext cx="11779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5" name="Picture 1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267450" y="3859213"/>
            <a:ext cx="13335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6" name="Picture 18"/>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403600" y="2265363"/>
            <a:ext cx="130492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7" name="Picture 20"/>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4887913" y="3733800"/>
            <a:ext cx="12573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8" name="Picture 21"/>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309938" y="3468688"/>
            <a:ext cx="145732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9" name="Picture 22"/>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886200" y="5256213"/>
            <a:ext cx="1509713"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0" name="Picture 23"/>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139700" y="231775"/>
            <a:ext cx="17986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1" name="Picture 24"/>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5491163" y="5414963"/>
            <a:ext cx="1004887"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2" name="Picture 25"/>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6253163" y="2282825"/>
            <a:ext cx="131603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3" name="Picture 26"/>
          <p:cNvPicPr>
            <a:picLocks noChangeAspect="1"/>
          </p:cNvPicPr>
          <p:nvPr/>
        </p:nvPicPr>
        <p:blipFill>
          <a:blip r:embed="rId23">
            <a:extLst>
              <a:ext uri="{28A0092B-C50C-407E-A947-70E740481C1C}">
                <a14:useLocalDpi xmlns:a14="http://schemas.microsoft.com/office/drawing/2010/main" val="0"/>
              </a:ext>
            </a:extLst>
          </a:blip>
          <a:srcRect b="12590"/>
          <a:stretch>
            <a:fillRect/>
          </a:stretch>
        </p:blipFill>
        <p:spPr bwMode="auto">
          <a:xfrm>
            <a:off x="4818063" y="1016000"/>
            <a:ext cx="1209675"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4" name="Picture 27"/>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7318375" y="246063"/>
            <a:ext cx="1743075" cy="176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25" name="Content Placeholder 2"/>
          <p:cNvSpPr>
            <a:spLocks noGrp="1"/>
          </p:cNvSpPr>
          <p:nvPr>
            <p:ph idx="1"/>
          </p:nvPr>
        </p:nvSpPr>
        <p:spPr>
          <a:xfrm>
            <a:off x="0" y="6394450"/>
            <a:ext cx="9099550" cy="457200"/>
          </a:xfrm>
        </p:spPr>
        <p:txBody>
          <a:bodyPr/>
          <a:lstStyle/>
          <a:p>
            <a:pPr marL="0" indent="0" algn="ctr">
              <a:buFont typeface="Monotype Sorts" charset="2"/>
              <a:buNone/>
            </a:pPr>
            <a:r>
              <a:rPr lang="en-US" altLang="en-US" sz="2400" dirty="0" smtClean="0"/>
              <a:t>A Selection of Super-Bottles (July 2016)</a:t>
            </a:r>
          </a:p>
        </p:txBody>
      </p:sp>
      <p:pic>
        <p:nvPicPr>
          <p:cNvPr id="128026" name="Picture 2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439863" y="5222875"/>
            <a:ext cx="1244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7" name="Picture 3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511300" y="2366963"/>
            <a:ext cx="1725613"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8" name="Picture 19"/>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136525" y="5173663"/>
            <a:ext cx="1192213" cy="158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Quest:  </a:t>
            </a:r>
            <a:r>
              <a:rPr lang="en-US" b="0" dirty="0" smtClean="0"/>
              <a:t>April 16, 2015</a:t>
            </a:r>
            <a:endParaRPr lang="en-US" b="0" dirty="0"/>
          </a:p>
        </p:txBody>
      </p:sp>
      <p:sp>
        <p:nvSpPr>
          <p:cNvPr id="3" name="Content Placeholder 2"/>
          <p:cNvSpPr>
            <a:spLocks noGrp="1"/>
          </p:cNvSpPr>
          <p:nvPr>
            <p:ph idx="1"/>
          </p:nvPr>
        </p:nvSpPr>
        <p:spPr>
          <a:xfrm>
            <a:off x="457200" y="1066800"/>
            <a:ext cx="8343900" cy="1524000"/>
          </a:xfrm>
        </p:spPr>
        <p:txBody>
          <a:bodyPr/>
          <a:lstStyle/>
          <a:p>
            <a:pPr marL="0" indent="0">
              <a:buNone/>
              <a:defRPr/>
            </a:pPr>
            <a:r>
              <a:rPr lang="en-US" altLang="en-US" sz="2400" dirty="0">
                <a:solidFill>
                  <a:srgbClr val="FFFF00"/>
                </a:solidFill>
              </a:rPr>
              <a:t>Walt van </a:t>
            </a:r>
            <a:r>
              <a:rPr lang="en-US" altLang="en-US" sz="2400" dirty="0" err="1" smtClean="0">
                <a:solidFill>
                  <a:srgbClr val="FFFF00"/>
                </a:solidFill>
              </a:rPr>
              <a:t>Ballegooijen</a:t>
            </a:r>
            <a:r>
              <a:rPr lang="en-US" sz="2400" dirty="0" err="1" smtClean="0">
                <a:solidFill>
                  <a:srgbClr val="FFFF00"/>
                </a:solidFill>
              </a:rPr>
              <a:t>’s</a:t>
            </a:r>
            <a:r>
              <a:rPr lang="en-US" sz="2400" dirty="0" smtClean="0">
                <a:solidFill>
                  <a:srgbClr val="FFFF00"/>
                </a:solidFill>
              </a:rPr>
              <a:t>  e-mail:</a:t>
            </a:r>
          </a:p>
          <a:p>
            <a:pPr>
              <a:defRPr/>
            </a:pPr>
            <a:r>
              <a:rPr lang="en-US" sz="2000" dirty="0" smtClean="0"/>
              <a:t>Since </a:t>
            </a:r>
            <a:r>
              <a:rPr lang="en-US" sz="2000" dirty="0"/>
              <a:t>yesterday I have been wondering about the following </a:t>
            </a:r>
            <a:r>
              <a:rPr lang="en-US" sz="2000" dirty="0" smtClean="0"/>
              <a:t>question:</a:t>
            </a:r>
            <a:br>
              <a:rPr lang="en-US" sz="2000" dirty="0" smtClean="0"/>
            </a:br>
            <a:r>
              <a:rPr lang="en-US" sz="2000" dirty="0" smtClean="0"/>
              <a:t>In </a:t>
            </a:r>
            <a:r>
              <a:rPr lang="en-US" sz="2000" dirty="0"/>
              <a:t>how </a:t>
            </a:r>
            <a:r>
              <a:rPr lang="en-US" sz="2000" dirty="0" smtClean="0"/>
              <a:t>many different </a:t>
            </a:r>
            <a:r>
              <a:rPr lang="en-US" sz="2000" dirty="0"/>
              <a:t>ways can two </a:t>
            </a:r>
            <a:r>
              <a:rPr lang="en-US" sz="2000" dirty="0" smtClean="0"/>
              <a:t>cube frames </a:t>
            </a:r>
            <a:r>
              <a:rPr lang="en-US" sz="2000" dirty="0"/>
              <a:t>be linked together?</a:t>
            </a:r>
          </a:p>
          <a:p>
            <a:pPr>
              <a:defRPr/>
            </a:pPr>
            <a:r>
              <a:rPr lang="en-US" sz="2000" dirty="0"/>
              <a:t>My questions to you are</a:t>
            </a:r>
            <a:r>
              <a:rPr lang="en-US" sz="2000" dirty="0" smtClean="0"/>
              <a:t>:</a:t>
            </a:r>
            <a:br>
              <a:rPr lang="en-US" sz="2000" dirty="0" smtClean="0"/>
            </a:br>
            <a:r>
              <a:rPr lang="en-US" sz="2000" dirty="0" smtClean="0"/>
              <a:t>-- Is </a:t>
            </a:r>
            <a:r>
              <a:rPr lang="en-US" sz="2000" dirty="0"/>
              <a:t>my list complete</a:t>
            </a:r>
            <a:r>
              <a:rPr lang="en-US" sz="2000" dirty="0" smtClean="0"/>
              <a:t>?   -- If </a:t>
            </a:r>
            <a:r>
              <a:rPr lang="en-US" sz="2000" dirty="0"/>
              <a:t>not, can you complete it</a:t>
            </a:r>
            <a:r>
              <a:rPr lang="en-US" sz="2000" dirty="0" smtClean="0"/>
              <a:t>?</a:t>
            </a:r>
            <a:endParaRPr lang="en-US" sz="2000" dirty="0"/>
          </a:p>
          <a:p>
            <a:pPr marL="0" indent="0">
              <a:buFont typeface="Monotype Sorts" charset="2"/>
              <a:buNone/>
              <a:defRPr/>
            </a:pPr>
            <a:r>
              <a:rPr lang="en-US" sz="2000" dirty="0" smtClean="0"/>
              <a:t>7 Attachments:</a:t>
            </a:r>
            <a:endParaRPr lang="en-US" sz="2000" dirty="0"/>
          </a:p>
        </p:txBody>
      </p:sp>
      <p:pic>
        <p:nvPicPr>
          <p:cNvPr id="13210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888" y="3505200"/>
            <a:ext cx="8459787"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 Early Collection</a:t>
            </a:r>
            <a:endParaRPr lang="en-US" dirty="0"/>
          </a:p>
        </p:txBody>
      </p:sp>
      <p:sp>
        <p:nvSpPr>
          <p:cNvPr id="134147" name="Content Placeholder 2"/>
          <p:cNvSpPr>
            <a:spLocks noGrp="1"/>
          </p:cNvSpPr>
          <p:nvPr>
            <p:ph idx="1"/>
          </p:nvPr>
        </p:nvSpPr>
        <p:spPr>
          <a:xfrm>
            <a:off x="647700" y="6096000"/>
            <a:ext cx="7848600" cy="609600"/>
          </a:xfrm>
        </p:spPr>
        <p:txBody>
          <a:bodyPr/>
          <a:lstStyle/>
          <a:p>
            <a:r>
              <a:rPr lang="en-US" altLang="en-US" smtClean="0"/>
              <a:t>April 19, 2015</a:t>
            </a:r>
          </a:p>
        </p:txBody>
      </p:sp>
      <p:pic>
        <p:nvPicPr>
          <p:cNvPr id="13414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610600"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Collection Grows . . .</a:t>
            </a:r>
            <a:endParaRPr lang="en-US" dirty="0"/>
          </a:p>
        </p:txBody>
      </p:sp>
      <p:sp>
        <p:nvSpPr>
          <p:cNvPr id="136195" name="Content Placeholder 2"/>
          <p:cNvSpPr>
            <a:spLocks noGrp="1"/>
          </p:cNvSpPr>
          <p:nvPr>
            <p:ph idx="1"/>
          </p:nvPr>
        </p:nvSpPr>
        <p:spPr>
          <a:xfrm>
            <a:off x="647700" y="5686425"/>
            <a:ext cx="8496300" cy="533400"/>
          </a:xfrm>
        </p:spPr>
        <p:txBody>
          <a:bodyPr/>
          <a:lstStyle/>
          <a:p>
            <a:r>
              <a:rPr lang="en-US" altLang="en-US" smtClean="0"/>
              <a:t>April 27, 2015                  The “Evolution Graph”</a:t>
            </a:r>
          </a:p>
        </p:txBody>
      </p:sp>
      <p:pic>
        <p:nvPicPr>
          <p:cNvPr id="13619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4202113"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222375"/>
            <a:ext cx="4198938"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How Do We Find New Configurations?</a:t>
            </a:r>
            <a:endParaRPr lang="en-US" dirty="0"/>
          </a:p>
        </p:txBody>
      </p:sp>
      <p:sp>
        <p:nvSpPr>
          <p:cNvPr id="3" name="Content Placeholder 2"/>
          <p:cNvSpPr>
            <a:spLocks noGrp="1"/>
          </p:cNvSpPr>
          <p:nvPr>
            <p:ph idx="1"/>
          </p:nvPr>
        </p:nvSpPr>
        <p:spPr>
          <a:xfrm>
            <a:off x="647700" y="990600"/>
            <a:ext cx="7848600" cy="1323975"/>
          </a:xfrm>
        </p:spPr>
        <p:txBody>
          <a:bodyPr/>
          <a:lstStyle/>
          <a:p>
            <a:pPr>
              <a:defRPr/>
            </a:pPr>
            <a:r>
              <a:rPr lang="en-US" sz="2400" dirty="0" smtClean="0"/>
              <a:t>Manipulate a physical </a:t>
            </a:r>
            <a:r>
              <a:rPr lang="en-US" sz="2400" dirty="0" err="1" smtClean="0"/>
              <a:t>Zometool</a:t>
            </a:r>
            <a:r>
              <a:rPr lang="en-US" sz="2400" dirty="0" smtClean="0"/>
              <a:t> model:</a:t>
            </a:r>
          </a:p>
          <a:p>
            <a:pPr>
              <a:defRPr/>
            </a:pPr>
            <a:r>
              <a:rPr lang="en-US" sz="2400" dirty="0" smtClean="0"/>
              <a:t>Opening an edge in one frame and </a:t>
            </a:r>
            <a:br>
              <a:rPr lang="en-US" sz="2400" dirty="0" smtClean="0"/>
            </a:br>
            <a:r>
              <a:rPr lang="en-US" sz="2400" dirty="0" smtClean="0"/>
              <a:t>crossing it over an edge in the other frame …</a:t>
            </a:r>
          </a:p>
          <a:p>
            <a:pPr>
              <a:defRPr/>
            </a:pPr>
            <a:endParaRPr lang="en-US" sz="2400" dirty="0"/>
          </a:p>
          <a:p>
            <a:pPr>
              <a:defRPr/>
            </a:pPr>
            <a:endParaRPr lang="en-US" sz="2400" dirty="0" smtClean="0"/>
          </a:p>
          <a:p>
            <a:pPr>
              <a:defRPr/>
            </a:pPr>
            <a:endParaRPr lang="en-US" sz="2400" dirty="0"/>
          </a:p>
          <a:p>
            <a:pPr>
              <a:defRPr/>
            </a:pPr>
            <a:endParaRPr lang="en-US" sz="2400" dirty="0" smtClean="0"/>
          </a:p>
          <a:p>
            <a:pPr marL="0" indent="0">
              <a:buFont typeface="Monotype Sorts" charset="2"/>
              <a:buNone/>
              <a:defRPr/>
            </a:pPr>
            <a:r>
              <a:rPr lang="en-US" sz="2400" dirty="0" smtClean="0"/>
              <a:t/>
            </a:r>
            <a:br>
              <a:rPr lang="en-US" sz="2400" dirty="0" smtClean="0"/>
            </a:br>
            <a:endParaRPr lang="en-US" sz="2400" dirty="0" smtClean="0"/>
          </a:p>
          <a:p>
            <a:pPr>
              <a:defRPr/>
            </a:pPr>
            <a:r>
              <a:rPr lang="en-US" sz="2400" dirty="0" smtClean="0"/>
              <a:t>Then “examine” the result.</a:t>
            </a:r>
          </a:p>
          <a:p>
            <a:pPr>
              <a:defRPr/>
            </a:pPr>
            <a:r>
              <a:rPr lang="en-US" sz="2400" dirty="0" smtClean="0">
                <a:solidFill>
                  <a:srgbClr val="FFFF00"/>
                </a:solidFill>
              </a:rPr>
              <a:t>This is tedious !!!</a:t>
            </a:r>
          </a:p>
          <a:p>
            <a:pPr>
              <a:defRPr/>
            </a:pPr>
            <a:endParaRPr lang="en-US" sz="2400" dirty="0"/>
          </a:p>
        </p:txBody>
      </p:sp>
      <p:pic>
        <p:nvPicPr>
          <p:cNvPr id="14234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87625"/>
            <a:ext cx="2954338" cy="225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00413" y="3152775"/>
            <a:ext cx="2906712"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2"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784600"/>
            <a:ext cx="2667000"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Computer Search !</a:t>
            </a:r>
            <a:endParaRPr lang="en-US" dirty="0"/>
          </a:p>
        </p:txBody>
      </p:sp>
      <p:sp>
        <p:nvSpPr>
          <p:cNvPr id="144387" name="Content Placeholder 2"/>
          <p:cNvSpPr>
            <a:spLocks noGrp="1"/>
          </p:cNvSpPr>
          <p:nvPr>
            <p:ph idx="1"/>
          </p:nvPr>
        </p:nvSpPr>
        <p:spPr>
          <a:xfrm>
            <a:off x="647700" y="1600200"/>
            <a:ext cx="7848600" cy="4953000"/>
          </a:xfrm>
        </p:spPr>
        <p:txBody>
          <a:bodyPr/>
          <a:lstStyle/>
          <a:p>
            <a:r>
              <a:rPr lang="en-US" altLang="en-US" dirty="0" smtClean="0"/>
              <a:t>It is impractical to build a physical model </a:t>
            </a:r>
            <a:br>
              <a:rPr lang="en-US" altLang="en-US" dirty="0" smtClean="0"/>
            </a:br>
            <a:r>
              <a:rPr lang="en-US" altLang="en-US" dirty="0" smtClean="0"/>
              <a:t>for every conceivable new configuration, </a:t>
            </a:r>
            <a:br>
              <a:rPr lang="en-US" altLang="en-US" dirty="0" smtClean="0"/>
            </a:br>
            <a:r>
              <a:rPr lang="en-US" altLang="en-US" dirty="0" smtClean="0"/>
              <a:t>and then manipulate it into various geometries</a:t>
            </a:r>
            <a:br>
              <a:rPr lang="en-US" altLang="en-US" dirty="0" smtClean="0"/>
            </a:br>
            <a:r>
              <a:rPr lang="en-US" altLang="en-US" dirty="0" smtClean="0"/>
              <a:t>and comparing it against all previous ones.</a:t>
            </a:r>
          </a:p>
          <a:p>
            <a:r>
              <a:rPr lang="en-US" altLang="en-US" dirty="0" smtClean="0">
                <a:sym typeface="Wingdings" panose="05000000000000000000" pitchFamily="2" charset="2"/>
              </a:rPr>
              <a:t> Let the computer do the search:</a:t>
            </a:r>
            <a:br>
              <a:rPr lang="en-US" altLang="en-US" dirty="0" smtClean="0">
                <a:sym typeface="Wingdings" panose="05000000000000000000" pitchFamily="2" charset="2"/>
              </a:rPr>
            </a:br>
            <a:r>
              <a:rPr lang="en-US" altLang="en-US" dirty="0" smtClean="0">
                <a:sym typeface="Wingdings" panose="05000000000000000000" pitchFamily="2" charset="2"/>
              </a:rPr>
              <a:t>keep one frame fixed and move the other one</a:t>
            </a:r>
            <a:br>
              <a:rPr lang="en-US" altLang="en-US" dirty="0" smtClean="0">
                <a:sym typeface="Wingdings" panose="05000000000000000000" pitchFamily="2" charset="2"/>
              </a:rPr>
            </a:br>
            <a:r>
              <a:rPr lang="en-US" altLang="en-US" dirty="0" smtClean="0">
                <a:sym typeface="Wingdings" panose="05000000000000000000" pitchFamily="2" charset="2"/>
              </a:rPr>
              <a:t>through space with 6 </a:t>
            </a:r>
            <a:r>
              <a:rPr lang="en-US" altLang="en-US" dirty="0" err="1" smtClean="0">
                <a:sym typeface="Wingdings" panose="05000000000000000000" pitchFamily="2" charset="2"/>
              </a:rPr>
              <a:t>DoFs</a:t>
            </a:r>
            <a:r>
              <a:rPr lang="en-US" altLang="en-US" dirty="0" smtClean="0">
                <a:sym typeface="Wingdings" panose="05000000000000000000" pitchFamily="2" charset="2"/>
              </a:rPr>
              <a:t> (x, y, z, 3 angles).</a:t>
            </a:r>
          </a:p>
          <a:p>
            <a:r>
              <a:rPr lang="en-US" altLang="en-US" dirty="0" smtClean="0">
                <a:sym typeface="Wingdings" panose="05000000000000000000" pitchFamily="2" charset="2"/>
              </a:rPr>
              <a:t>How can the computer tell, </a:t>
            </a:r>
            <a:br>
              <a:rPr lang="en-US" altLang="en-US" dirty="0" smtClean="0">
                <a:sym typeface="Wingdings" panose="05000000000000000000" pitchFamily="2" charset="2"/>
              </a:rPr>
            </a:br>
            <a:r>
              <a:rPr lang="en-US" altLang="en-US" dirty="0" smtClean="0">
                <a:sym typeface="Wingdings" panose="05000000000000000000" pitchFamily="2" charset="2"/>
              </a:rPr>
              <a:t>if two configurations are the same ???</a:t>
            </a:r>
            <a:endParaRPr lang="en-US" altLang="en-US" dirty="0" smtClean="0"/>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Linking  Matrix  </a:t>
            </a:r>
            <a:r>
              <a:rPr lang="en-US" sz="2800" dirty="0" smtClean="0"/>
              <a:t>(for 2A-2A)</a:t>
            </a:r>
            <a:r>
              <a:rPr lang="en-US" dirty="0" smtClean="0"/>
              <a:t/>
            </a:r>
            <a:br>
              <a:rPr lang="en-US" dirty="0" smtClean="0"/>
            </a:br>
            <a:r>
              <a:rPr lang="en-US" sz="2400" dirty="0" smtClean="0"/>
              <a:t>(Thanks to Matthias Goerner)</a:t>
            </a:r>
            <a:endParaRPr lang="en-US" sz="2400" dirty="0"/>
          </a:p>
        </p:txBody>
      </p:sp>
      <p:sp>
        <p:nvSpPr>
          <p:cNvPr id="146435" name="Content Placeholder 2"/>
          <p:cNvSpPr>
            <a:spLocks noGrp="1"/>
          </p:cNvSpPr>
          <p:nvPr>
            <p:ph idx="1"/>
          </p:nvPr>
        </p:nvSpPr>
        <p:spPr>
          <a:xfrm>
            <a:off x="1143000" y="5638800"/>
            <a:ext cx="7315200" cy="1093788"/>
          </a:xfrm>
        </p:spPr>
        <p:txBody>
          <a:bodyPr/>
          <a:lstStyle/>
          <a:p>
            <a:r>
              <a:rPr lang="en-US" altLang="en-US" smtClean="0">
                <a:solidFill>
                  <a:srgbClr val="FFFF00"/>
                </a:solidFill>
              </a:rPr>
              <a:t>Pairs of opposite faces are linked</a:t>
            </a:r>
            <a:br>
              <a:rPr lang="en-US" altLang="en-US" smtClean="0">
                <a:solidFill>
                  <a:srgbClr val="FFFF00"/>
                </a:solidFill>
              </a:rPr>
            </a:br>
            <a:r>
              <a:rPr lang="en-US" altLang="en-US" smtClean="0">
                <a:solidFill>
                  <a:srgbClr val="FFFF00"/>
                </a:solidFill>
              </a:rPr>
              <a:t>(a simple  2</a:t>
            </a:r>
            <a:r>
              <a:rPr lang="en-US" altLang="en-US" smtClean="0">
                <a:solidFill>
                  <a:srgbClr val="FFFF00"/>
                </a:solidFill>
                <a:sym typeface="Symbol" panose="05050102010706020507" pitchFamily="18" charset="2"/>
              </a:rPr>
              <a:t></a:t>
            </a:r>
            <a:r>
              <a:rPr lang="en-US" altLang="en-US" smtClean="0">
                <a:solidFill>
                  <a:srgbClr val="FFFF00"/>
                </a:solidFill>
              </a:rPr>
              <a:t>2  configuration)</a:t>
            </a:r>
          </a:p>
        </p:txBody>
      </p:sp>
      <p:pic>
        <p:nvPicPr>
          <p:cNvPr id="146436" name="Picture 2" descr="LM_2O2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8363" y="2438400"/>
            <a:ext cx="24828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0888" y="2438400"/>
            <a:ext cx="23685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0088" y="2438400"/>
            <a:ext cx="230187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bwMode="auto">
          <a:xfrm flipH="1" flipV="1">
            <a:off x="5334000" y="4267200"/>
            <a:ext cx="614363" cy="152400"/>
          </a:xfrm>
          <a:prstGeom prst="straightConnector1">
            <a:avLst/>
          </a:prstGeom>
          <a:solidFill>
            <a:schemeClr val="bg1"/>
          </a:solidFill>
          <a:ln w="38100" cap="flat" cmpd="sng" algn="ctr">
            <a:solidFill>
              <a:schemeClr val="accent2">
                <a:lumMod val="75000"/>
              </a:schemeClr>
            </a:solidFill>
            <a:prstDash val="solid"/>
            <a:round/>
            <a:headEnd type="triangle" w="med" len="med"/>
            <a:tailEnd type="triangle" w="med" len="med"/>
          </a:ln>
          <a:effectLst/>
        </p:spPr>
      </p:cxnSp>
      <p:sp>
        <p:nvSpPr>
          <p:cNvPr id="8" name="Freeform 7"/>
          <p:cNvSpPr/>
          <p:nvPr/>
        </p:nvSpPr>
        <p:spPr bwMode="auto">
          <a:xfrm>
            <a:off x="3125788" y="4173538"/>
            <a:ext cx="2832100" cy="1133475"/>
          </a:xfrm>
          <a:custGeom>
            <a:avLst/>
            <a:gdLst>
              <a:gd name="connsiteX0" fmla="*/ 2832878 w 2832878"/>
              <a:gd name="connsiteY0" fmla="*/ 619432 h 1132166"/>
              <a:gd name="connsiteX1" fmla="*/ 1417033 w 2832878"/>
              <a:gd name="connsiteY1" fmla="*/ 1130709 h 1132166"/>
              <a:gd name="connsiteX2" fmla="*/ 20853 w 2832878"/>
              <a:gd name="connsiteY2" fmla="*/ 747251 h 1132166"/>
              <a:gd name="connsiteX3" fmla="*/ 541962 w 2832878"/>
              <a:gd name="connsiteY3" fmla="*/ 0 h 1132166"/>
              <a:gd name="connsiteX4" fmla="*/ 541962 w 2832878"/>
              <a:gd name="connsiteY4" fmla="*/ 0 h 113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878" h="1132166">
                <a:moveTo>
                  <a:pt x="2832878" y="619432"/>
                </a:moveTo>
                <a:cubicBezTo>
                  <a:pt x="2359291" y="864419"/>
                  <a:pt x="1885704" y="1109406"/>
                  <a:pt x="1417033" y="1130709"/>
                </a:cubicBezTo>
                <a:cubicBezTo>
                  <a:pt x="948362" y="1152012"/>
                  <a:pt x="166698" y="935703"/>
                  <a:pt x="20853" y="747251"/>
                </a:cubicBezTo>
                <a:cubicBezTo>
                  <a:pt x="-124992" y="558799"/>
                  <a:pt x="541962" y="0"/>
                  <a:pt x="541962" y="0"/>
                </a:cubicBezTo>
                <a:lnTo>
                  <a:pt x="541962" y="0"/>
                </a:lnTo>
              </a:path>
            </a:pathLst>
          </a:custGeom>
          <a:noFill/>
          <a:ln w="38100" cap="flat" cmpd="sng" algn="ctr">
            <a:solidFill>
              <a:schemeClr val="accent2">
                <a:lumMod val="75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9" name="Freeform 8"/>
          <p:cNvSpPr/>
          <p:nvPr/>
        </p:nvSpPr>
        <p:spPr bwMode="auto">
          <a:xfrm>
            <a:off x="3938588" y="1943100"/>
            <a:ext cx="3946525" cy="804863"/>
          </a:xfrm>
          <a:custGeom>
            <a:avLst/>
            <a:gdLst>
              <a:gd name="connsiteX0" fmla="*/ 4124804 w 4124804"/>
              <a:gd name="connsiteY0" fmla="*/ 484297 h 798929"/>
              <a:gd name="connsiteX1" fmla="*/ 1951875 w 4124804"/>
              <a:gd name="connsiteY1" fmla="*/ 2516 h 798929"/>
              <a:gd name="connsiteX2" fmla="*/ 83746 w 4124804"/>
              <a:gd name="connsiteY2" fmla="*/ 317148 h 798929"/>
              <a:gd name="connsiteX3" fmla="*/ 300056 w 4124804"/>
              <a:gd name="connsiteY3" fmla="*/ 798929 h 798929"/>
              <a:gd name="connsiteX4" fmla="*/ 300056 w 4124804"/>
              <a:gd name="connsiteY4" fmla="*/ 798929 h 798929"/>
              <a:gd name="connsiteX0" fmla="*/ 3947105 w 3947105"/>
              <a:gd name="connsiteY0" fmla="*/ 490707 h 805339"/>
              <a:gd name="connsiteX1" fmla="*/ 1774176 w 3947105"/>
              <a:gd name="connsiteY1" fmla="*/ 8926 h 805339"/>
              <a:gd name="connsiteX2" fmla="*/ 122357 w 3947105"/>
              <a:gd name="connsiteY2" fmla="*/ 225236 h 805339"/>
              <a:gd name="connsiteX3" fmla="*/ 122357 w 3947105"/>
              <a:gd name="connsiteY3" fmla="*/ 805339 h 805339"/>
              <a:gd name="connsiteX4" fmla="*/ 122357 w 3947105"/>
              <a:gd name="connsiteY4" fmla="*/ 805339 h 805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105" h="805339">
                <a:moveTo>
                  <a:pt x="3947105" y="490707"/>
                </a:moveTo>
                <a:cubicBezTo>
                  <a:pt x="3197395" y="263745"/>
                  <a:pt x="2411634" y="53171"/>
                  <a:pt x="1774176" y="8926"/>
                </a:cubicBezTo>
                <a:cubicBezTo>
                  <a:pt x="1136718" y="-35319"/>
                  <a:pt x="397660" y="92500"/>
                  <a:pt x="122357" y="225236"/>
                </a:cubicBezTo>
                <a:cubicBezTo>
                  <a:pt x="-152946" y="357972"/>
                  <a:pt x="122357" y="805339"/>
                  <a:pt x="122357" y="805339"/>
                </a:cubicBezTo>
                <a:lnTo>
                  <a:pt x="122357" y="805339"/>
                </a:lnTo>
              </a:path>
            </a:pathLst>
          </a:custGeom>
          <a:noFill/>
          <a:ln w="38100" cap="flat" cmpd="sng" algn="ctr">
            <a:solidFill>
              <a:schemeClr val="accent2">
                <a:lumMod val="75000"/>
              </a:schemeClr>
            </a:solidFill>
            <a:prstDash val="solid"/>
            <a:round/>
            <a:headEnd type="triangle" w="med" len="med"/>
            <a:tailEnd type="triangle" w="med" len="med"/>
          </a:ln>
          <a:effectLst/>
        </p:spPr>
        <p:txBody>
          <a:bodyPr/>
          <a:lstStyle/>
          <a:p>
            <a:pPr algn="ctr">
              <a:defRPr/>
            </a:pPr>
            <a:endParaRPr lang="en-US">
              <a:latin typeface="Arial" charset="0"/>
            </a:endParaRPr>
          </a:p>
        </p:txBody>
      </p:sp>
      <p:cxnSp>
        <p:nvCxnSpPr>
          <p:cNvPr id="11" name="Straight Arrow Connector 10"/>
          <p:cNvCxnSpPr/>
          <p:nvPr/>
        </p:nvCxnSpPr>
        <p:spPr bwMode="auto">
          <a:xfrm flipH="1">
            <a:off x="5257800" y="2747963"/>
            <a:ext cx="2819400" cy="604837"/>
          </a:xfrm>
          <a:prstGeom prst="straightConnector1">
            <a:avLst/>
          </a:prstGeom>
          <a:solidFill>
            <a:schemeClr val="bg1"/>
          </a:solidFill>
          <a:ln w="38100" cap="flat" cmpd="sng" algn="ctr">
            <a:solidFill>
              <a:schemeClr val="accent2">
                <a:lumMod val="75000"/>
              </a:schemeClr>
            </a:solidFill>
            <a:prstDash val="solid"/>
            <a:round/>
            <a:headEnd type="triangle" w="med" len="med"/>
            <a:tailEnd type="triangle" w="med" len="med"/>
          </a:ln>
          <a:effectLst/>
        </p:spPr>
      </p:cxnSp>
      <p:sp>
        <p:nvSpPr>
          <p:cNvPr id="13" name="Content Placeholder 2"/>
          <p:cNvSpPr txBox="1">
            <a:spLocks/>
          </p:cNvSpPr>
          <p:nvPr/>
        </p:nvSpPr>
        <p:spPr bwMode="auto">
          <a:xfrm>
            <a:off x="1157288" y="1292225"/>
            <a:ext cx="7315200" cy="609600"/>
          </a:xfrm>
          <a:prstGeom prst="rect">
            <a:avLst/>
          </a:prstGeom>
          <a:noFill/>
          <a:ln>
            <a:noFill/>
          </a:ln>
          <a:extLst/>
        </p:spPr>
        <p:txBody>
          <a:bodyPr lIns="92075" tIns="46038" rIns="92075" bIns="46038"/>
          <a:lstStyle>
            <a:lvl1pPr marL="342900" indent="-342900" algn="l" rtl="0" eaLnBrk="0" fontAlgn="base" hangingPunct="0">
              <a:spcBef>
                <a:spcPct val="50000"/>
              </a:spcBef>
              <a:spcAft>
                <a:spcPct val="0"/>
              </a:spcAft>
              <a:buClr>
                <a:schemeClr val="hlink"/>
              </a:buClr>
              <a:buSzPct val="75000"/>
              <a:buFont typeface="Monotype Sorts" charset="2"/>
              <a:buChar char="u"/>
              <a:defRPr sz="2800" b="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50000"/>
              </a:spcBef>
              <a:spcAft>
                <a:spcPct val="0"/>
              </a:spcAft>
              <a:buClr>
                <a:schemeClr val="hlink"/>
              </a:buClr>
              <a:buSzPct val="75000"/>
              <a:buFont typeface="Monotype Sorts" charset="2"/>
              <a:buChar char="l"/>
              <a:defRPr sz="2400" b="0">
                <a:solidFill>
                  <a:schemeClr val="tx1"/>
                </a:solidFill>
                <a:latin typeface="+mn-lt"/>
                <a:ea typeface="MS PGothic" panose="020B0600070205080204" pitchFamily="34" charset="-128"/>
              </a:defRPr>
            </a:lvl2pPr>
            <a:lvl3pPr marL="1085850" indent="-228600" algn="l" rtl="0" eaLnBrk="0" fontAlgn="base" hangingPunct="0">
              <a:spcBef>
                <a:spcPct val="50000"/>
              </a:spcBef>
              <a:spcAft>
                <a:spcPct val="0"/>
              </a:spcAft>
              <a:buClr>
                <a:schemeClr val="hlink"/>
              </a:buClr>
              <a:buSzPct val="65000"/>
              <a:buFont typeface="Monotype Sorts" charset="2"/>
              <a:buChar char="n"/>
              <a:defRPr sz="2400">
                <a:solidFill>
                  <a:schemeClr val="tx1"/>
                </a:solidFill>
                <a:latin typeface="+mn-lt"/>
                <a:ea typeface="MS PGothic" panose="020B0600070205080204" pitchFamily="34" charset="-128"/>
              </a:defRPr>
            </a:lvl3pPr>
            <a:lvl4pPr marL="1428750" indent="-228600" algn="l" rtl="0" eaLnBrk="0" fontAlgn="base" hangingPunct="0">
              <a:spcBef>
                <a:spcPct val="50000"/>
              </a:spcBef>
              <a:spcAft>
                <a:spcPct val="0"/>
              </a:spcAft>
              <a:buClr>
                <a:schemeClr val="hlink"/>
              </a:buClr>
              <a:buSzPct val="65000"/>
              <a:buFont typeface="Monotype Sorts" charset="2"/>
              <a:buChar char="§"/>
              <a:defRPr sz="2000" b="0">
                <a:solidFill>
                  <a:schemeClr val="tx1"/>
                </a:solidFill>
                <a:latin typeface="+mn-lt"/>
                <a:ea typeface="MS PGothic" panose="020B0600070205080204" pitchFamily="34" charset="-128"/>
              </a:defRPr>
            </a:lvl4pPr>
            <a:lvl5pPr marL="1771650" indent="-228600" algn="l" rtl="0" eaLnBrk="0" fontAlgn="base" hangingPunct="0">
              <a:spcBef>
                <a:spcPct val="50000"/>
              </a:spcBef>
              <a:spcAft>
                <a:spcPct val="0"/>
              </a:spcAft>
              <a:buClr>
                <a:schemeClr val="hlink"/>
              </a:buClr>
              <a:buSzPct val="65000"/>
              <a:buFont typeface="Monotype Sorts" charset="2"/>
              <a:buChar char="§"/>
              <a:defRPr sz="2000">
                <a:solidFill>
                  <a:schemeClr val="tx1"/>
                </a:solidFill>
                <a:latin typeface="+mn-lt"/>
                <a:ea typeface="MS PGothic" panose="020B0600070205080204" pitchFamily="34" charset="-128"/>
              </a:defRPr>
            </a:lvl5pPr>
            <a:lvl6pPr marL="22288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6pPr>
            <a:lvl7pPr marL="26860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7pPr>
            <a:lvl8pPr marL="31432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8pPr>
            <a:lvl9pPr marL="3600450" indent="-228600" algn="l" rtl="0" eaLnBrk="0" fontAlgn="base" hangingPunct="0">
              <a:spcBef>
                <a:spcPct val="50000"/>
              </a:spcBef>
              <a:spcAft>
                <a:spcPct val="0"/>
              </a:spcAft>
              <a:buClr>
                <a:schemeClr val="hlink"/>
              </a:buClr>
              <a:buSzPct val="65000"/>
              <a:buFont typeface="Monotype Sorts" pitchFamily="-12" charset="2"/>
              <a:buChar char="§"/>
              <a:defRPr sz="2000">
                <a:solidFill>
                  <a:schemeClr val="tx1"/>
                </a:solidFill>
                <a:latin typeface="+mn-lt"/>
              </a:defRPr>
            </a:lvl9pPr>
          </a:lstStyle>
          <a:p>
            <a:pPr>
              <a:defRPr/>
            </a:pPr>
            <a:r>
              <a:rPr lang="en-US" kern="0" dirty="0" smtClean="0">
                <a:solidFill>
                  <a:schemeClr val="accent1">
                    <a:lumMod val="75000"/>
                  </a:schemeClr>
                </a:solidFill>
              </a:rPr>
              <a:t>Penetrations</a:t>
            </a:r>
            <a:r>
              <a:rPr lang="en-US" kern="0" dirty="0" smtClean="0"/>
              <a:t> are </a:t>
            </a:r>
            <a:r>
              <a:rPr lang="en-US" u="sng" kern="0" dirty="0" smtClean="0"/>
              <a:t>not</a:t>
            </a:r>
            <a:r>
              <a:rPr lang="en-US" kern="0" dirty="0" smtClean="0"/>
              <a:t> </a:t>
            </a:r>
            <a:r>
              <a:rPr lang="en-US" kern="0" dirty="0" err="1" smtClean="0"/>
              <a:t>linkings</a:t>
            </a:r>
            <a:r>
              <a:rPr lang="en-US" kern="0" dirty="0" smtClean="0"/>
              <a:t>!</a:t>
            </a:r>
            <a:endParaRPr lang="en-US" kern="0" dirty="0"/>
          </a:p>
        </p:txBody>
      </p:sp>
      <p:sp>
        <p:nvSpPr>
          <p:cNvPr id="146444" name="TextBox 11"/>
          <p:cNvSpPr txBox="1">
            <a:spLocks noChangeArrowheads="1"/>
          </p:cNvSpPr>
          <p:nvPr/>
        </p:nvSpPr>
        <p:spPr bwMode="auto">
          <a:xfrm>
            <a:off x="1450975" y="486886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2400"/>
              <a:t>front</a:t>
            </a:r>
          </a:p>
        </p:txBody>
      </p:sp>
      <p:sp>
        <p:nvSpPr>
          <p:cNvPr id="146445" name="TextBox 15"/>
          <p:cNvSpPr txBox="1">
            <a:spLocks noChangeArrowheads="1"/>
          </p:cNvSpPr>
          <p:nvPr/>
        </p:nvSpPr>
        <p:spPr bwMode="auto">
          <a:xfrm>
            <a:off x="4141788" y="4868863"/>
            <a:ext cx="835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r>
              <a:rPr lang="en-US" altLang="en-US" sz="2400"/>
              <a:t>back</a:t>
            </a:r>
          </a:p>
        </p:txBody>
      </p:sp>
      <p:cxnSp>
        <p:nvCxnSpPr>
          <p:cNvPr id="17" name="Straight Arrow Connector 16"/>
          <p:cNvCxnSpPr/>
          <p:nvPr/>
        </p:nvCxnSpPr>
        <p:spPr bwMode="auto">
          <a:xfrm>
            <a:off x="2514600" y="1752600"/>
            <a:ext cx="1222375" cy="1089025"/>
          </a:xfrm>
          <a:prstGeom prst="straightConnector1">
            <a:avLst/>
          </a:prstGeom>
          <a:solidFill>
            <a:schemeClr val="bg1"/>
          </a:solidFill>
          <a:ln w="57150" cap="flat" cmpd="sng" algn="ctr">
            <a:solidFill>
              <a:schemeClr val="accent1">
                <a:lumMod val="75000"/>
              </a:schemeClr>
            </a:solidFill>
            <a:prstDash val="solid"/>
            <a:round/>
            <a:headEnd type="none" w="sm" len="sm"/>
            <a:tailEnd type="triangle"/>
          </a:ln>
          <a:effectLst/>
        </p:spPr>
      </p:cxnSp>
      <p:sp>
        <p:nvSpPr>
          <p:cNvPr id="19" name="Freeform 18"/>
          <p:cNvSpPr/>
          <p:nvPr/>
        </p:nvSpPr>
        <p:spPr bwMode="auto">
          <a:xfrm>
            <a:off x="7900988" y="4946650"/>
            <a:ext cx="354012" cy="246063"/>
          </a:xfrm>
          <a:custGeom>
            <a:avLst/>
            <a:gdLst>
              <a:gd name="connsiteX0" fmla="*/ 0 w 353962"/>
              <a:gd name="connsiteY0" fmla="*/ 19664 h 245874"/>
              <a:gd name="connsiteX1" fmla="*/ 206478 w 353962"/>
              <a:gd name="connsiteY1" fmla="*/ 245806 h 245874"/>
              <a:gd name="connsiteX2" fmla="*/ 353962 w 353962"/>
              <a:gd name="connsiteY2" fmla="*/ 0 h 245874"/>
            </a:gdLst>
            <a:ahLst/>
            <a:cxnLst>
              <a:cxn ang="0">
                <a:pos x="connsiteX0" y="connsiteY0"/>
              </a:cxn>
              <a:cxn ang="0">
                <a:pos x="connsiteX1" y="connsiteY1"/>
              </a:cxn>
              <a:cxn ang="0">
                <a:pos x="connsiteX2" y="connsiteY2"/>
              </a:cxn>
            </a:cxnLst>
            <a:rect l="l" t="t" r="r" b="b"/>
            <a:pathLst>
              <a:path w="353962" h="245874">
                <a:moveTo>
                  <a:pt x="0" y="19664"/>
                </a:moveTo>
                <a:cubicBezTo>
                  <a:pt x="73742" y="134373"/>
                  <a:pt x="147484" y="249083"/>
                  <a:pt x="206478" y="245806"/>
                </a:cubicBezTo>
                <a:cubicBezTo>
                  <a:pt x="265472" y="242529"/>
                  <a:pt x="309717" y="121264"/>
                  <a:pt x="353962" y="0"/>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1" name="Freeform 20"/>
          <p:cNvSpPr/>
          <p:nvPr/>
        </p:nvSpPr>
        <p:spPr bwMode="auto">
          <a:xfrm>
            <a:off x="6478588" y="4948238"/>
            <a:ext cx="354012" cy="246062"/>
          </a:xfrm>
          <a:custGeom>
            <a:avLst/>
            <a:gdLst>
              <a:gd name="connsiteX0" fmla="*/ 0 w 353962"/>
              <a:gd name="connsiteY0" fmla="*/ 19664 h 245874"/>
              <a:gd name="connsiteX1" fmla="*/ 206478 w 353962"/>
              <a:gd name="connsiteY1" fmla="*/ 245806 h 245874"/>
              <a:gd name="connsiteX2" fmla="*/ 353962 w 353962"/>
              <a:gd name="connsiteY2" fmla="*/ 0 h 245874"/>
            </a:gdLst>
            <a:ahLst/>
            <a:cxnLst>
              <a:cxn ang="0">
                <a:pos x="connsiteX0" y="connsiteY0"/>
              </a:cxn>
              <a:cxn ang="0">
                <a:pos x="connsiteX1" y="connsiteY1"/>
              </a:cxn>
              <a:cxn ang="0">
                <a:pos x="connsiteX2" y="connsiteY2"/>
              </a:cxn>
            </a:cxnLst>
            <a:rect l="l" t="t" r="r" b="b"/>
            <a:pathLst>
              <a:path w="353962" h="245874">
                <a:moveTo>
                  <a:pt x="0" y="19664"/>
                </a:moveTo>
                <a:cubicBezTo>
                  <a:pt x="73742" y="134373"/>
                  <a:pt x="147484" y="249083"/>
                  <a:pt x="206478" y="245806"/>
                </a:cubicBezTo>
                <a:cubicBezTo>
                  <a:pt x="265472" y="242529"/>
                  <a:pt x="309717" y="121264"/>
                  <a:pt x="353962" y="0"/>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2" name="Freeform 21"/>
          <p:cNvSpPr/>
          <p:nvPr/>
        </p:nvSpPr>
        <p:spPr bwMode="auto">
          <a:xfrm>
            <a:off x="7189788" y="4953000"/>
            <a:ext cx="354012" cy="246063"/>
          </a:xfrm>
          <a:custGeom>
            <a:avLst/>
            <a:gdLst>
              <a:gd name="connsiteX0" fmla="*/ 0 w 353962"/>
              <a:gd name="connsiteY0" fmla="*/ 19664 h 245874"/>
              <a:gd name="connsiteX1" fmla="*/ 206478 w 353962"/>
              <a:gd name="connsiteY1" fmla="*/ 245806 h 245874"/>
              <a:gd name="connsiteX2" fmla="*/ 353962 w 353962"/>
              <a:gd name="connsiteY2" fmla="*/ 0 h 245874"/>
            </a:gdLst>
            <a:ahLst/>
            <a:cxnLst>
              <a:cxn ang="0">
                <a:pos x="connsiteX0" y="connsiteY0"/>
              </a:cxn>
              <a:cxn ang="0">
                <a:pos x="connsiteX1" y="connsiteY1"/>
              </a:cxn>
              <a:cxn ang="0">
                <a:pos x="connsiteX2" y="connsiteY2"/>
              </a:cxn>
            </a:cxnLst>
            <a:rect l="l" t="t" r="r" b="b"/>
            <a:pathLst>
              <a:path w="353962" h="245874">
                <a:moveTo>
                  <a:pt x="0" y="19664"/>
                </a:moveTo>
                <a:cubicBezTo>
                  <a:pt x="73742" y="134373"/>
                  <a:pt x="147484" y="249083"/>
                  <a:pt x="206478" y="245806"/>
                </a:cubicBezTo>
                <a:cubicBezTo>
                  <a:pt x="265472" y="242529"/>
                  <a:pt x="309717" y="121264"/>
                  <a:pt x="353962" y="0"/>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0" name="Freeform 19"/>
          <p:cNvSpPr/>
          <p:nvPr/>
        </p:nvSpPr>
        <p:spPr bwMode="auto">
          <a:xfrm>
            <a:off x="8426450" y="2979738"/>
            <a:ext cx="323850" cy="373062"/>
          </a:xfrm>
          <a:custGeom>
            <a:avLst/>
            <a:gdLst>
              <a:gd name="connsiteX0" fmla="*/ 0 w 294968"/>
              <a:gd name="connsiteY0" fmla="*/ 0 h 373626"/>
              <a:gd name="connsiteX1" fmla="*/ 294968 w 294968"/>
              <a:gd name="connsiteY1" fmla="*/ 157316 h 373626"/>
              <a:gd name="connsiteX2" fmla="*/ 0 w 294968"/>
              <a:gd name="connsiteY2" fmla="*/ 373626 h 373626"/>
              <a:gd name="connsiteX0" fmla="*/ 0 w 324465"/>
              <a:gd name="connsiteY0" fmla="*/ 0 h 373626"/>
              <a:gd name="connsiteX1" fmla="*/ 324465 w 324465"/>
              <a:gd name="connsiteY1" fmla="*/ 216310 h 373626"/>
              <a:gd name="connsiteX2" fmla="*/ 0 w 324465"/>
              <a:gd name="connsiteY2" fmla="*/ 373626 h 373626"/>
              <a:gd name="connsiteX0" fmla="*/ 0 w 324465"/>
              <a:gd name="connsiteY0" fmla="*/ 0 h 373626"/>
              <a:gd name="connsiteX1" fmla="*/ 324465 w 324465"/>
              <a:gd name="connsiteY1" fmla="*/ 167149 h 373626"/>
              <a:gd name="connsiteX2" fmla="*/ 0 w 324465"/>
              <a:gd name="connsiteY2" fmla="*/ 373626 h 373626"/>
            </a:gdLst>
            <a:ahLst/>
            <a:cxnLst>
              <a:cxn ang="0">
                <a:pos x="connsiteX0" y="connsiteY0"/>
              </a:cxn>
              <a:cxn ang="0">
                <a:pos x="connsiteX1" y="connsiteY1"/>
              </a:cxn>
              <a:cxn ang="0">
                <a:pos x="connsiteX2" y="connsiteY2"/>
              </a:cxn>
            </a:cxnLst>
            <a:rect l="l" t="t" r="r" b="b"/>
            <a:pathLst>
              <a:path w="324465" h="373626">
                <a:moveTo>
                  <a:pt x="0" y="0"/>
                </a:moveTo>
                <a:cubicBezTo>
                  <a:pt x="147484" y="47522"/>
                  <a:pt x="324465" y="104878"/>
                  <a:pt x="324465" y="167149"/>
                </a:cubicBezTo>
                <a:cubicBezTo>
                  <a:pt x="324465" y="229420"/>
                  <a:pt x="147484" y="296606"/>
                  <a:pt x="0" y="373626"/>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5" name="Freeform 24"/>
          <p:cNvSpPr/>
          <p:nvPr/>
        </p:nvSpPr>
        <p:spPr bwMode="auto">
          <a:xfrm>
            <a:off x="8440738" y="3679825"/>
            <a:ext cx="280987" cy="374650"/>
          </a:xfrm>
          <a:custGeom>
            <a:avLst/>
            <a:gdLst>
              <a:gd name="connsiteX0" fmla="*/ 0 w 294968"/>
              <a:gd name="connsiteY0" fmla="*/ 0 h 373626"/>
              <a:gd name="connsiteX1" fmla="*/ 294968 w 294968"/>
              <a:gd name="connsiteY1" fmla="*/ 157316 h 373626"/>
              <a:gd name="connsiteX2" fmla="*/ 0 w 294968"/>
              <a:gd name="connsiteY2" fmla="*/ 373626 h 373626"/>
              <a:gd name="connsiteX0" fmla="*/ 0 w 324465"/>
              <a:gd name="connsiteY0" fmla="*/ 0 h 373626"/>
              <a:gd name="connsiteX1" fmla="*/ 324465 w 324465"/>
              <a:gd name="connsiteY1" fmla="*/ 216310 h 373626"/>
              <a:gd name="connsiteX2" fmla="*/ 0 w 324465"/>
              <a:gd name="connsiteY2" fmla="*/ 373626 h 373626"/>
              <a:gd name="connsiteX0" fmla="*/ 0 w 324465"/>
              <a:gd name="connsiteY0" fmla="*/ 0 h 373626"/>
              <a:gd name="connsiteX1" fmla="*/ 324465 w 324465"/>
              <a:gd name="connsiteY1" fmla="*/ 167149 h 373626"/>
              <a:gd name="connsiteX2" fmla="*/ 0 w 324465"/>
              <a:gd name="connsiteY2" fmla="*/ 373626 h 373626"/>
            </a:gdLst>
            <a:ahLst/>
            <a:cxnLst>
              <a:cxn ang="0">
                <a:pos x="connsiteX0" y="connsiteY0"/>
              </a:cxn>
              <a:cxn ang="0">
                <a:pos x="connsiteX1" y="connsiteY1"/>
              </a:cxn>
              <a:cxn ang="0">
                <a:pos x="connsiteX2" y="connsiteY2"/>
              </a:cxn>
            </a:cxnLst>
            <a:rect l="l" t="t" r="r" b="b"/>
            <a:pathLst>
              <a:path w="324465" h="373626">
                <a:moveTo>
                  <a:pt x="0" y="0"/>
                </a:moveTo>
                <a:cubicBezTo>
                  <a:pt x="147484" y="47522"/>
                  <a:pt x="324465" y="104878"/>
                  <a:pt x="324465" y="167149"/>
                </a:cubicBezTo>
                <a:cubicBezTo>
                  <a:pt x="324465" y="229420"/>
                  <a:pt x="147484" y="296606"/>
                  <a:pt x="0" y="373626"/>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6" name="Freeform 25"/>
          <p:cNvSpPr/>
          <p:nvPr/>
        </p:nvSpPr>
        <p:spPr bwMode="auto">
          <a:xfrm>
            <a:off x="8426450" y="4376738"/>
            <a:ext cx="323850" cy="373062"/>
          </a:xfrm>
          <a:custGeom>
            <a:avLst/>
            <a:gdLst>
              <a:gd name="connsiteX0" fmla="*/ 0 w 294968"/>
              <a:gd name="connsiteY0" fmla="*/ 0 h 373626"/>
              <a:gd name="connsiteX1" fmla="*/ 294968 w 294968"/>
              <a:gd name="connsiteY1" fmla="*/ 157316 h 373626"/>
              <a:gd name="connsiteX2" fmla="*/ 0 w 294968"/>
              <a:gd name="connsiteY2" fmla="*/ 373626 h 373626"/>
              <a:gd name="connsiteX0" fmla="*/ 0 w 324465"/>
              <a:gd name="connsiteY0" fmla="*/ 0 h 373626"/>
              <a:gd name="connsiteX1" fmla="*/ 324465 w 324465"/>
              <a:gd name="connsiteY1" fmla="*/ 216310 h 373626"/>
              <a:gd name="connsiteX2" fmla="*/ 0 w 324465"/>
              <a:gd name="connsiteY2" fmla="*/ 373626 h 373626"/>
              <a:gd name="connsiteX0" fmla="*/ 0 w 324465"/>
              <a:gd name="connsiteY0" fmla="*/ 0 h 373626"/>
              <a:gd name="connsiteX1" fmla="*/ 324465 w 324465"/>
              <a:gd name="connsiteY1" fmla="*/ 167149 h 373626"/>
              <a:gd name="connsiteX2" fmla="*/ 0 w 324465"/>
              <a:gd name="connsiteY2" fmla="*/ 373626 h 373626"/>
            </a:gdLst>
            <a:ahLst/>
            <a:cxnLst>
              <a:cxn ang="0">
                <a:pos x="connsiteX0" y="connsiteY0"/>
              </a:cxn>
              <a:cxn ang="0">
                <a:pos x="connsiteX1" y="connsiteY1"/>
              </a:cxn>
              <a:cxn ang="0">
                <a:pos x="connsiteX2" y="connsiteY2"/>
              </a:cxn>
            </a:cxnLst>
            <a:rect l="l" t="t" r="r" b="b"/>
            <a:pathLst>
              <a:path w="324465" h="373626">
                <a:moveTo>
                  <a:pt x="0" y="0"/>
                </a:moveTo>
                <a:cubicBezTo>
                  <a:pt x="147484" y="47522"/>
                  <a:pt x="324465" y="104878"/>
                  <a:pt x="324465" y="167149"/>
                </a:cubicBezTo>
                <a:cubicBezTo>
                  <a:pt x="324465" y="229420"/>
                  <a:pt x="147484" y="296606"/>
                  <a:pt x="0" y="373626"/>
                </a:cubicBezTo>
              </a:path>
            </a:pathLst>
          </a:custGeom>
          <a:noFill/>
          <a:ln w="38100" cap="flat" cmpd="sng" algn="ctr">
            <a:solidFill>
              <a:schemeClr val="tx2">
                <a:lumMod val="60000"/>
                <a:lumOff val="40000"/>
              </a:schemeClr>
            </a:solidFill>
            <a:prstDash val="solid"/>
            <a:round/>
            <a:headEnd type="triangle" w="med" len="med"/>
            <a:tailEnd type="triangle" w="med" len="med"/>
          </a:ln>
          <a:effectLst/>
        </p:spPr>
        <p:txBody>
          <a:bodyPr/>
          <a:lstStyle/>
          <a:p>
            <a:pPr algn="ctr">
              <a:defRPr/>
            </a:pPr>
            <a:endParaRPr lang="en-US">
              <a:latin typeface="Arial" charset="0"/>
            </a:endParaRPr>
          </a:p>
        </p:txBody>
      </p:sp>
      <p:sp>
        <p:nvSpPr>
          <p:cNvPr id="24" name="TextBox 23"/>
          <p:cNvSpPr txBox="1"/>
          <p:nvPr/>
        </p:nvSpPr>
        <p:spPr>
          <a:xfrm>
            <a:off x="6478588" y="5149850"/>
            <a:ext cx="1836737" cy="400050"/>
          </a:xfrm>
          <a:prstGeom prst="rect">
            <a:avLst/>
          </a:prstGeom>
          <a:noFill/>
          <a:ln>
            <a:noFill/>
          </a:ln>
        </p:spPr>
        <p:txBody>
          <a:bodyPr wrap="none">
            <a:spAutoFit/>
          </a:bodyPr>
          <a:lstStyle/>
          <a:p>
            <a:pPr>
              <a:defRPr/>
            </a:pPr>
            <a:r>
              <a:rPr lang="en-US" sz="2000" dirty="0">
                <a:solidFill>
                  <a:schemeClr val="tx2">
                    <a:lumMod val="40000"/>
                    <a:lumOff val="60000"/>
                  </a:schemeClr>
                </a:solidFill>
              </a:rPr>
              <a:t>opposite</a:t>
            </a:r>
            <a:r>
              <a:rPr lang="en-US" sz="2000" dirty="0">
                <a:solidFill>
                  <a:schemeClr val="accent1">
                    <a:lumMod val="75000"/>
                  </a:schemeClr>
                </a:solidFill>
              </a:rPr>
              <a:t> </a:t>
            </a:r>
            <a:r>
              <a:rPr lang="en-US" sz="2000" dirty="0">
                <a:solidFill>
                  <a:schemeClr val="tx2">
                    <a:lumMod val="40000"/>
                    <a:lumOff val="60000"/>
                  </a:schemeClr>
                </a:solidFill>
              </a:rPr>
              <a:t>faces</a:t>
            </a: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More Complicated Case</a:t>
            </a:r>
            <a:endParaRPr lang="en-US" dirty="0"/>
          </a:p>
        </p:txBody>
      </p:sp>
      <p:sp>
        <p:nvSpPr>
          <p:cNvPr id="148483" name="Content Placeholder 2"/>
          <p:cNvSpPr>
            <a:spLocks noGrp="1"/>
          </p:cNvSpPr>
          <p:nvPr>
            <p:ph idx="1"/>
          </p:nvPr>
        </p:nvSpPr>
        <p:spPr>
          <a:xfrm>
            <a:off x="1066800" y="5951538"/>
            <a:ext cx="3698875" cy="533400"/>
          </a:xfrm>
        </p:spPr>
        <p:txBody>
          <a:bodyPr/>
          <a:lstStyle/>
          <a:p>
            <a:r>
              <a:rPr lang="en-US" altLang="en-US" sz="2400" smtClean="0"/>
              <a:t>Chiral Cube Linking</a:t>
            </a:r>
          </a:p>
        </p:txBody>
      </p:sp>
      <p:pic>
        <p:nvPicPr>
          <p:cNvPr id="148484"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4114800"/>
            <a:ext cx="239712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90600"/>
            <a:ext cx="41941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6"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4950" y="990600"/>
            <a:ext cx="26828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Symmetry Transformations</a:t>
            </a:r>
            <a:endParaRPr lang="en-US" dirty="0"/>
          </a:p>
        </p:txBody>
      </p:sp>
      <p:sp>
        <p:nvSpPr>
          <p:cNvPr id="3" name="Content Placeholder 2"/>
          <p:cNvSpPr>
            <a:spLocks noGrp="1"/>
          </p:cNvSpPr>
          <p:nvPr>
            <p:ph idx="1"/>
          </p:nvPr>
        </p:nvSpPr>
        <p:spPr>
          <a:xfrm>
            <a:off x="685800" y="1752600"/>
            <a:ext cx="8420100" cy="3352800"/>
          </a:xfrm>
        </p:spPr>
        <p:txBody>
          <a:bodyPr/>
          <a:lstStyle/>
          <a:p>
            <a:pPr>
              <a:defRPr/>
            </a:pPr>
            <a:r>
              <a:rPr lang="en-US" sz="2400" dirty="0" smtClean="0"/>
              <a:t>By applying all orientation-preserving symmetry transformations, as well as a swap of the two cubes, </a:t>
            </a:r>
            <a:br>
              <a:rPr lang="en-US" sz="2400" dirty="0" smtClean="0"/>
            </a:br>
            <a:r>
              <a:rPr lang="en-US" sz="2400" dirty="0" smtClean="0"/>
              <a:t>we generate  </a:t>
            </a:r>
            <a:r>
              <a:rPr lang="en-US" sz="2400" dirty="0" smtClean="0">
                <a:solidFill>
                  <a:srgbClr val="FFFF00"/>
                </a:solidFill>
              </a:rPr>
              <a:t>24×24×2 = 1152 link matrices </a:t>
            </a:r>
            <a:r>
              <a:rPr lang="en-US" sz="2400" dirty="0" smtClean="0"/>
              <a:t/>
            </a:r>
            <a:br>
              <a:rPr lang="en-US" sz="2400" dirty="0" smtClean="0"/>
            </a:br>
            <a:r>
              <a:rPr lang="en-US" sz="2400" dirty="0" smtClean="0"/>
              <a:t>that all describe the same uncolored physical reality.</a:t>
            </a:r>
            <a:br>
              <a:rPr lang="en-US" sz="2400" dirty="0" smtClean="0"/>
            </a:br>
            <a:endParaRPr lang="en-US" sz="2400" dirty="0" smtClean="0"/>
          </a:p>
          <a:p>
            <a:pPr>
              <a:defRPr/>
            </a:pPr>
            <a:r>
              <a:rPr lang="en-US" sz="2400" dirty="0" smtClean="0"/>
              <a:t>If this set of matrices is different from all the matrices </a:t>
            </a:r>
            <a:br>
              <a:rPr lang="en-US" sz="2400" dirty="0" smtClean="0"/>
            </a:br>
            <a:r>
              <a:rPr lang="en-US" sz="2400" dirty="0" smtClean="0"/>
              <a:t>in all the sets of the already known configurations, </a:t>
            </a:r>
            <a:br>
              <a:rPr lang="en-US" sz="2400" dirty="0" smtClean="0"/>
            </a:br>
            <a:r>
              <a:rPr lang="en-US" sz="2400" dirty="0" smtClean="0">
                <a:solidFill>
                  <a:srgbClr val="FFFF00"/>
                </a:solidFill>
              </a:rPr>
              <a:t>then we have found a new one.</a:t>
            </a:r>
          </a:p>
          <a:p>
            <a:pPr marL="0" indent="0">
              <a:buFont typeface="Monotype Sorts" charset="2"/>
              <a:buNone/>
              <a:defRPr/>
            </a:pP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Symmetry Transformations</a:t>
            </a:r>
            <a:endParaRPr lang="en-US" dirty="0"/>
          </a:p>
        </p:txBody>
      </p:sp>
      <p:sp>
        <p:nvSpPr>
          <p:cNvPr id="3" name="Content Placeholder 2"/>
          <p:cNvSpPr>
            <a:spLocks noGrp="1"/>
          </p:cNvSpPr>
          <p:nvPr>
            <p:ph idx="1"/>
          </p:nvPr>
        </p:nvSpPr>
        <p:spPr>
          <a:xfrm>
            <a:off x="685800" y="5805948"/>
            <a:ext cx="8039100" cy="1066800"/>
          </a:xfrm>
        </p:spPr>
        <p:txBody>
          <a:bodyPr/>
          <a:lstStyle/>
          <a:p>
            <a:r>
              <a:rPr lang="en-US" sz="2400" dirty="0" smtClean="0"/>
              <a:t>The coloring may change, but the configuration of uncolored wire frames always looks the same!</a:t>
            </a:r>
            <a:endParaRPr lang="en-US" sz="2400" dirty="0"/>
          </a:p>
        </p:txBody>
      </p:sp>
      <p:pic>
        <p:nvPicPr>
          <p:cNvPr id="5" name="AnimC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09800" y="1066800"/>
            <a:ext cx="4419600" cy="4419600"/>
          </a:xfrm>
          <a:prstGeom prst="rect">
            <a:avLst/>
          </a:prstGeom>
        </p:spPr>
      </p:pic>
    </p:spTree>
    <p:extLst>
      <p:ext uri="{BB962C8B-B14F-4D97-AF65-F5344CB8AC3E}">
        <p14:creationId xmlns:p14="http://schemas.microsoft.com/office/powerpoint/2010/main" val="1534964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Counting Link Matrices</a:t>
            </a:r>
            <a:endParaRPr lang="en-US" dirty="0"/>
          </a:p>
        </p:txBody>
      </p:sp>
      <p:sp>
        <p:nvSpPr>
          <p:cNvPr id="3" name="Content Placeholder 2"/>
          <p:cNvSpPr>
            <a:spLocks noGrp="1"/>
          </p:cNvSpPr>
          <p:nvPr>
            <p:ph idx="1"/>
          </p:nvPr>
        </p:nvSpPr>
        <p:spPr>
          <a:xfrm>
            <a:off x="990600" y="1066800"/>
            <a:ext cx="8382000" cy="5943600"/>
          </a:xfrm>
        </p:spPr>
        <p:txBody>
          <a:bodyPr/>
          <a:lstStyle/>
          <a:p>
            <a:pPr>
              <a:defRPr/>
            </a:pPr>
            <a:r>
              <a:rPr lang="en-US" sz="2400" dirty="0" smtClean="0"/>
              <a:t>Among the generated 1152 transformations,</a:t>
            </a:r>
            <a:br>
              <a:rPr lang="en-US" sz="2400" dirty="0" smtClean="0"/>
            </a:br>
            <a:r>
              <a:rPr lang="en-US" sz="2400" dirty="0" smtClean="0"/>
              <a:t>how many of these matrices are different?</a:t>
            </a:r>
          </a:p>
          <a:p>
            <a:pPr>
              <a:defRPr/>
            </a:pPr>
            <a:endParaRPr lang="en-US" sz="2400" dirty="0"/>
          </a:p>
          <a:p>
            <a:pPr>
              <a:defRPr/>
            </a:pPr>
            <a:endParaRPr lang="en-US" sz="2400" dirty="0" smtClean="0"/>
          </a:p>
          <a:p>
            <a:pPr>
              <a:defRPr/>
            </a:pPr>
            <a:endParaRPr lang="en-US" sz="2400" dirty="0"/>
          </a:p>
          <a:p>
            <a:pPr>
              <a:defRPr/>
            </a:pPr>
            <a:endParaRPr lang="en-US" sz="2400" dirty="0" smtClean="0"/>
          </a:p>
          <a:p>
            <a:pPr marL="0" indent="0">
              <a:buFont typeface="Monotype Sorts" charset="2"/>
              <a:buNone/>
              <a:defRPr/>
            </a:pPr>
            <a:endParaRPr lang="en-US" sz="2400" dirty="0" smtClean="0"/>
          </a:p>
          <a:p>
            <a:pPr>
              <a:defRPr/>
            </a:pPr>
            <a:r>
              <a:rPr lang="en-US" sz="2400" dirty="0" smtClean="0"/>
              <a:t>Rotate both cubes 90</a:t>
            </a:r>
            <a:r>
              <a:rPr lang="en-US" sz="2400" dirty="0" smtClean="0">
                <a:sym typeface="Symbol" panose="05050102010706020507" pitchFamily="18" charset="2"/>
              </a:rPr>
              <a:t></a:t>
            </a:r>
            <a:r>
              <a:rPr lang="en-US" sz="2400" dirty="0" smtClean="0"/>
              <a:t> around the green z-axis:</a:t>
            </a:r>
            <a:br>
              <a:rPr lang="en-US" sz="2400" dirty="0" smtClean="0"/>
            </a:br>
            <a:r>
              <a:rPr lang="en-US" sz="2400" dirty="0" smtClean="0">
                <a:sym typeface="Wingdings" panose="05000000000000000000" pitchFamily="2" charset="2"/>
              </a:rPr>
              <a:t> None of the face </a:t>
            </a:r>
            <a:r>
              <a:rPr lang="en-US" sz="2400" dirty="0" err="1" smtClean="0">
                <a:sym typeface="Wingdings" panose="05000000000000000000" pitchFamily="2" charset="2"/>
              </a:rPr>
              <a:t>linkings</a:t>
            </a:r>
            <a:r>
              <a:rPr lang="en-US" sz="2400" dirty="0" smtClean="0">
                <a:sym typeface="Wingdings" panose="05000000000000000000" pitchFamily="2" charset="2"/>
              </a:rPr>
              <a:t> are changed!</a:t>
            </a:r>
          </a:p>
          <a:p>
            <a:pPr>
              <a:defRPr/>
            </a:pPr>
            <a:r>
              <a:rPr lang="en-US" sz="2400" dirty="0" smtClean="0">
                <a:sym typeface="Wingdings" panose="05000000000000000000" pitchFamily="2" charset="2"/>
              </a:rPr>
              <a:t>The number of matrices tells us something </a:t>
            </a:r>
            <a:br>
              <a:rPr lang="en-US" sz="2400" dirty="0" smtClean="0">
                <a:sym typeface="Wingdings" panose="05000000000000000000" pitchFamily="2" charset="2"/>
              </a:rPr>
            </a:br>
            <a:r>
              <a:rPr lang="en-US" sz="2400" dirty="0" smtClean="0">
                <a:sym typeface="Wingdings" panose="05000000000000000000" pitchFamily="2" charset="2"/>
              </a:rPr>
              <a:t>about the symmetry of the overall configuration…</a:t>
            </a:r>
            <a:endParaRPr lang="en-US" sz="2400" dirty="0"/>
          </a:p>
        </p:txBody>
      </p:sp>
      <p:pic>
        <p:nvPicPr>
          <p:cNvPr id="15462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3600" y="2057400"/>
            <a:ext cx="22225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8200" y="2057400"/>
            <a:ext cx="224155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0"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8675" y="2057400"/>
            <a:ext cx="2557463"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Current Cube Results</a:t>
            </a:r>
            <a:endParaRPr lang="en-US" dirty="0"/>
          </a:p>
        </p:txBody>
      </p:sp>
      <p:sp>
        <p:nvSpPr>
          <p:cNvPr id="156675" name="Content Placeholder 2"/>
          <p:cNvSpPr>
            <a:spLocks noGrp="1"/>
          </p:cNvSpPr>
          <p:nvPr>
            <p:ph idx="1"/>
          </p:nvPr>
        </p:nvSpPr>
        <p:spPr>
          <a:xfrm>
            <a:off x="457200" y="4419600"/>
            <a:ext cx="8686800" cy="2438400"/>
          </a:xfrm>
        </p:spPr>
        <p:txBody>
          <a:bodyPr/>
          <a:lstStyle/>
          <a:p>
            <a:r>
              <a:rPr lang="en-US" altLang="en-US" sz="2400" smtClean="0"/>
              <a:t>We have found 144 different cube-frame linkings,</a:t>
            </a:r>
            <a:br>
              <a:rPr lang="en-US" altLang="en-US" sz="2400" smtClean="0"/>
            </a:br>
            <a:r>
              <a:rPr lang="en-US" altLang="en-US" sz="2400" smtClean="0"/>
              <a:t>counting separately the right-handed and left-handed versions of a truly chiral configuration.</a:t>
            </a:r>
          </a:p>
          <a:p>
            <a:r>
              <a:rPr lang="en-US" altLang="en-US" sz="2400" smtClean="0">
                <a:solidFill>
                  <a:srgbClr val="FFFF00"/>
                </a:solidFill>
              </a:rPr>
              <a:t>Completeness?</a:t>
            </a:r>
            <a:r>
              <a:rPr lang="en-US" altLang="en-US" sz="2400" smtClean="0"/>
              <a:t>  </a:t>
            </a:r>
            <a:r>
              <a:rPr lang="en-US" altLang="en-US" sz="2400" smtClean="0">
                <a:sym typeface="Wingdings" panose="05000000000000000000" pitchFamily="2" charset="2"/>
              </a:rPr>
              <a:t> The last new configuration </a:t>
            </a:r>
            <a:br>
              <a:rPr lang="en-US" altLang="en-US" sz="2400" smtClean="0">
                <a:sym typeface="Wingdings" panose="05000000000000000000" pitchFamily="2" charset="2"/>
              </a:rPr>
            </a:br>
            <a:r>
              <a:rPr lang="en-US" altLang="en-US" sz="2400" smtClean="0">
                <a:sym typeface="Wingdings" panose="05000000000000000000" pitchFamily="2" charset="2"/>
              </a:rPr>
              <a:t>                                 took 700’000 trials to be discovered!</a:t>
            </a:r>
            <a:endParaRPr lang="en-US" altLang="en-US" sz="2400" smtClean="0"/>
          </a:p>
          <a:p>
            <a:pPr algn="ctr"/>
            <a:endParaRPr lang="en-US" altLang="en-US" sz="2400" smtClean="0"/>
          </a:p>
        </p:txBody>
      </p:sp>
      <p:pic>
        <p:nvPicPr>
          <p:cNvPr id="156676" name="Picture 2" descr="Cube-sum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3700"/>
            <a:ext cx="85344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TextBox 5"/>
          <p:cNvSpPr txBox="1">
            <a:spLocks noChangeArrowheads="1"/>
          </p:cNvSpPr>
          <p:nvPr/>
        </p:nvSpPr>
        <p:spPr bwMode="auto">
          <a:xfrm>
            <a:off x="76200" y="1090613"/>
            <a:ext cx="88820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a:t>Number of Topologically Different Linkings of Two Cube-Frames</a:t>
            </a:r>
          </a:p>
        </p:txBody>
      </p:sp>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Cubes Are Too Hard …</a:t>
            </a:r>
            <a:endParaRPr lang="en-US" dirty="0"/>
          </a:p>
        </p:txBody>
      </p:sp>
      <p:sp>
        <p:nvSpPr>
          <p:cNvPr id="158723" name="Content Placeholder 2"/>
          <p:cNvSpPr>
            <a:spLocks noGrp="1"/>
          </p:cNvSpPr>
          <p:nvPr>
            <p:ph idx="1"/>
          </p:nvPr>
        </p:nvSpPr>
        <p:spPr>
          <a:xfrm>
            <a:off x="647700" y="3276600"/>
            <a:ext cx="7848600" cy="3429000"/>
          </a:xfrm>
        </p:spPr>
        <p:txBody>
          <a:bodyPr/>
          <a:lstStyle/>
          <a:p>
            <a:r>
              <a:rPr lang="en-US" altLang="en-US" dirty="0" smtClean="0"/>
              <a:t>Go to </a:t>
            </a:r>
            <a:r>
              <a:rPr lang="en-US" altLang="en-US" dirty="0" err="1" smtClean="0"/>
              <a:t>tetrahedra</a:t>
            </a:r>
            <a:r>
              <a:rPr lang="en-US" altLang="en-US" dirty="0" smtClean="0"/>
              <a:t> … </a:t>
            </a:r>
          </a:p>
          <a:p>
            <a:endParaRPr lang="en-US" altLang="en-US" dirty="0" smtClean="0"/>
          </a:p>
          <a:p>
            <a:endParaRPr lang="en-US" altLang="en-US" dirty="0" smtClean="0"/>
          </a:p>
          <a:p>
            <a:r>
              <a:rPr lang="en-US" altLang="en-US" dirty="0" smtClean="0"/>
              <a:t>Fewer possibilities!</a:t>
            </a:r>
          </a:p>
          <a:p>
            <a:endParaRPr lang="en-US" altLang="en-US" dirty="0" smtClean="0"/>
          </a:p>
          <a:p>
            <a:endParaRPr lang="en-US" altLang="en-US" dirty="0" smtClean="0"/>
          </a:p>
          <a:p>
            <a:r>
              <a:rPr lang="en-US" altLang="en-US" dirty="0" smtClean="0"/>
              <a:t>Perhaps we can solve this one completely …</a:t>
            </a:r>
          </a:p>
        </p:txBody>
      </p:sp>
      <p:pic>
        <p:nvPicPr>
          <p:cNvPr id="1587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48238" y="1447800"/>
            <a:ext cx="32813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Studying Linked Tetra-Frames</a:t>
            </a:r>
            <a:endParaRPr lang="en-US" dirty="0"/>
          </a:p>
        </p:txBody>
      </p:sp>
      <p:sp>
        <p:nvSpPr>
          <p:cNvPr id="160771" name="Content Placeholder 2"/>
          <p:cNvSpPr>
            <a:spLocks noGrp="1"/>
          </p:cNvSpPr>
          <p:nvPr>
            <p:ph idx="1"/>
          </p:nvPr>
        </p:nvSpPr>
        <p:spPr>
          <a:xfrm>
            <a:off x="647700" y="1219200"/>
            <a:ext cx="8420100" cy="5486400"/>
          </a:xfrm>
        </p:spPr>
        <p:txBody>
          <a:bodyPr/>
          <a:lstStyle/>
          <a:p>
            <a:r>
              <a:rPr lang="en-US" altLang="en-US" sz="2400" smtClean="0"/>
              <a:t>The basic approach remains the same…</a:t>
            </a:r>
          </a:p>
          <a:p>
            <a:r>
              <a:rPr lang="en-US" altLang="en-US" sz="2400" smtClean="0"/>
              <a:t>The link matrices are only of size  4×4.</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endParaRPr lang="en-US" altLang="en-US" sz="2400" smtClean="0"/>
          </a:p>
          <a:p>
            <a:r>
              <a:rPr lang="en-US" altLang="en-US" sz="2400" smtClean="0"/>
              <a:t>There are “only” 12×12×2 = 288 symmetry operations</a:t>
            </a:r>
            <a:br>
              <a:rPr lang="en-US" altLang="en-US" sz="2400" smtClean="0"/>
            </a:br>
            <a:r>
              <a:rPr lang="en-US" altLang="en-US" sz="2400" smtClean="0"/>
              <a:t> to be considered for each potentially new linking.</a:t>
            </a:r>
          </a:p>
        </p:txBody>
      </p:sp>
      <p:pic>
        <p:nvPicPr>
          <p:cNvPr id="160772"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438400"/>
            <a:ext cx="2971800"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2438400"/>
            <a:ext cx="2955925"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Known Tetra </a:t>
            </a:r>
            <a:r>
              <a:rPr lang="en-US" dirty="0" err="1" smtClean="0"/>
              <a:t>Linkings</a:t>
            </a:r>
            <a:endParaRPr lang="en-US" dirty="0"/>
          </a:p>
        </p:txBody>
      </p:sp>
      <p:sp>
        <p:nvSpPr>
          <p:cNvPr id="164867" name="Content Placeholder 2"/>
          <p:cNvSpPr>
            <a:spLocks noGrp="1"/>
          </p:cNvSpPr>
          <p:nvPr>
            <p:ph idx="1"/>
          </p:nvPr>
        </p:nvSpPr>
        <p:spPr>
          <a:xfrm>
            <a:off x="2514600" y="6184900"/>
            <a:ext cx="6972300" cy="685800"/>
          </a:xfrm>
        </p:spPr>
        <p:txBody>
          <a:bodyPr/>
          <a:lstStyle/>
          <a:p>
            <a:pPr marL="0" indent="0">
              <a:buFont typeface="Monotype Sorts" charset="2"/>
              <a:buNone/>
            </a:pPr>
            <a:r>
              <a:rPr lang="en-US" altLang="en-US" sz="2400" smtClean="0"/>
              <a:t>We think this is complete . . .</a:t>
            </a:r>
          </a:p>
        </p:txBody>
      </p:sp>
      <p:pic>
        <p:nvPicPr>
          <p:cNvPr id="164868"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148180"/>
            <a:ext cx="66675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Link to the World of Art </a:t>
            </a:r>
            <a:endParaRPr lang="en-US" dirty="0"/>
          </a:p>
        </p:txBody>
      </p:sp>
      <p:sp>
        <p:nvSpPr>
          <p:cNvPr id="179203" name="Content Placeholder 2"/>
          <p:cNvSpPr>
            <a:spLocks noGrp="1"/>
          </p:cNvSpPr>
          <p:nvPr>
            <p:ph idx="1"/>
          </p:nvPr>
        </p:nvSpPr>
        <p:spPr>
          <a:xfrm>
            <a:off x="647700" y="1219200"/>
            <a:ext cx="8343900" cy="533400"/>
          </a:xfrm>
        </p:spPr>
        <p:txBody>
          <a:bodyPr/>
          <a:lstStyle/>
          <a:p>
            <a:r>
              <a:rPr lang="en-US" altLang="en-US" sz="2400" smtClean="0"/>
              <a:t>Some sculptures involving interlinked cube frames:</a:t>
            </a:r>
          </a:p>
        </p:txBody>
      </p:sp>
      <p:pic>
        <p:nvPicPr>
          <p:cNvPr id="17920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05000"/>
            <a:ext cx="339883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905000"/>
            <a:ext cx="2819400"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6" name="TextBox 5"/>
          <p:cNvSpPr txBox="1">
            <a:spLocks noChangeArrowheads="1"/>
          </p:cNvSpPr>
          <p:nvPr/>
        </p:nvSpPr>
        <p:spPr bwMode="auto">
          <a:xfrm>
            <a:off x="533400" y="4899025"/>
            <a:ext cx="40084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“Intersecting Crystal Cubes”</a:t>
            </a:r>
            <a:r>
              <a:rPr lang="en-US" altLang="en-US" sz="2400"/>
              <a:t/>
            </a:r>
            <a:br>
              <a:rPr lang="en-US" altLang="en-US" sz="2400"/>
            </a:br>
            <a:r>
              <a:rPr lang="en-US" altLang="en-US" sz="2400"/>
              <a:t>by Cross X Collaborate </a:t>
            </a:r>
          </a:p>
        </p:txBody>
      </p:sp>
      <p:sp>
        <p:nvSpPr>
          <p:cNvPr id="179207" name="TextBox 6"/>
          <p:cNvSpPr txBox="1">
            <a:spLocks noChangeArrowheads="1"/>
          </p:cNvSpPr>
          <p:nvPr/>
        </p:nvSpPr>
        <p:spPr bwMode="auto">
          <a:xfrm>
            <a:off x="5032375" y="5672138"/>
            <a:ext cx="32702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“Cubes In Each Other”</a:t>
            </a:r>
            <a:r>
              <a:rPr lang="en-US" altLang="en-US" sz="2400"/>
              <a:t/>
            </a:r>
            <a:br>
              <a:rPr lang="en-US" altLang="en-US" sz="2400"/>
            </a:br>
            <a:r>
              <a:rPr lang="en-US" altLang="en-US" sz="2400"/>
              <a:t>by Han Lammers</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More Linked Cube Sculptures</a:t>
            </a:r>
            <a:endParaRPr lang="en-US" dirty="0"/>
          </a:p>
        </p:txBody>
      </p:sp>
      <p:sp>
        <p:nvSpPr>
          <p:cNvPr id="181251" name="Content Placeholder 2"/>
          <p:cNvSpPr>
            <a:spLocks noGrp="1"/>
          </p:cNvSpPr>
          <p:nvPr>
            <p:ph idx="1"/>
          </p:nvPr>
        </p:nvSpPr>
        <p:spPr>
          <a:xfrm>
            <a:off x="647700" y="1219200"/>
            <a:ext cx="7848600" cy="609600"/>
          </a:xfrm>
        </p:spPr>
        <p:txBody>
          <a:bodyPr/>
          <a:lstStyle/>
          <a:p>
            <a:r>
              <a:rPr lang="en-US" altLang="en-US" sz="2400" smtClean="0"/>
              <a:t>Linking more than just TWO cubes!</a:t>
            </a:r>
          </a:p>
        </p:txBody>
      </p:sp>
      <p:pic>
        <p:nvPicPr>
          <p:cNvPr id="1812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763" y="2057400"/>
            <a:ext cx="3532187"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19625" y="2057400"/>
            <a:ext cx="3838575"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106488" y="5532438"/>
            <a:ext cx="2598737" cy="831850"/>
          </a:xfrm>
          <a:prstGeom prst="rect">
            <a:avLst/>
          </a:prstGeom>
        </p:spPr>
        <p:txBody>
          <a:bodyPr wrap="none">
            <a:spAutoFit/>
          </a:bodyPr>
          <a:lstStyle/>
          <a:p>
            <a:pPr algn="ctr">
              <a:defRPr/>
            </a:pPr>
            <a:r>
              <a:rPr lang="en-US" sz="2400" i="1" dirty="0">
                <a:latin typeface="+mn-lt"/>
                <a:ea typeface="Times New Roman" panose="02020603050405020304" pitchFamily="18" charset="0"/>
              </a:rPr>
              <a:t>“6 Cubes”  </a:t>
            </a:r>
            <a:br>
              <a:rPr lang="en-US" sz="2400" i="1" dirty="0">
                <a:latin typeface="+mn-lt"/>
                <a:ea typeface="Times New Roman" panose="02020603050405020304" pitchFamily="18" charset="0"/>
              </a:rPr>
            </a:br>
            <a:r>
              <a:rPr lang="en-US" sz="2400" dirty="0">
                <a:latin typeface="+mn-lt"/>
                <a:ea typeface="Times New Roman" panose="02020603050405020304" pitchFamily="18" charset="0"/>
              </a:rPr>
              <a:t>by </a:t>
            </a:r>
            <a:r>
              <a:rPr lang="en-US" sz="2400" dirty="0" err="1">
                <a:latin typeface="+mn-lt"/>
                <a:ea typeface="Times New Roman" panose="02020603050405020304" pitchFamily="18" charset="0"/>
              </a:rPr>
              <a:t>Rinus</a:t>
            </a:r>
            <a:r>
              <a:rPr lang="en-US" sz="2400" dirty="0">
                <a:latin typeface="+mn-lt"/>
                <a:ea typeface="Times New Roman" panose="02020603050405020304" pitchFamily="18" charset="0"/>
              </a:rPr>
              <a:t> </a:t>
            </a:r>
            <a:r>
              <a:rPr lang="en-US" sz="2400" dirty="0" err="1">
                <a:latin typeface="+mn-lt"/>
                <a:ea typeface="Times New Roman" panose="02020603050405020304" pitchFamily="18" charset="0"/>
              </a:rPr>
              <a:t>Roelofs</a:t>
            </a:r>
            <a:r>
              <a:rPr lang="en-US" sz="2400" dirty="0">
                <a:latin typeface="+mn-lt"/>
                <a:ea typeface="Times New Roman" panose="02020603050405020304" pitchFamily="18" charset="0"/>
              </a:rPr>
              <a:t> </a:t>
            </a:r>
            <a:endParaRPr lang="en-US" sz="2400" dirty="0">
              <a:latin typeface="+mn-lt"/>
            </a:endParaRPr>
          </a:p>
        </p:txBody>
      </p:sp>
      <p:sp>
        <p:nvSpPr>
          <p:cNvPr id="10" name="Rectangle 9"/>
          <p:cNvSpPr/>
          <p:nvPr/>
        </p:nvSpPr>
        <p:spPr>
          <a:xfrm>
            <a:off x="5075238" y="5534025"/>
            <a:ext cx="2965450" cy="831850"/>
          </a:xfrm>
          <a:prstGeom prst="rect">
            <a:avLst/>
          </a:prstGeom>
        </p:spPr>
        <p:txBody>
          <a:bodyPr wrap="none">
            <a:spAutoFit/>
          </a:bodyPr>
          <a:lstStyle/>
          <a:p>
            <a:pPr algn="ctr">
              <a:defRPr/>
            </a:pPr>
            <a:r>
              <a:rPr lang="en-US" sz="2400" i="1" dirty="0">
                <a:latin typeface="+mn-lt"/>
                <a:ea typeface="Times New Roman" panose="02020603050405020304" pitchFamily="18" charset="0"/>
              </a:rPr>
              <a:t>“Intersecting Cubes”</a:t>
            </a:r>
            <a:br>
              <a:rPr lang="en-US" sz="2400" i="1" dirty="0">
                <a:latin typeface="+mn-lt"/>
                <a:ea typeface="Times New Roman" panose="02020603050405020304" pitchFamily="18" charset="0"/>
              </a:rPr>
            </a:br>
            <a:r>
              <a:rPr lang="en-US" sz="2400" dirty="0">
                <a:latin typeface="+mn-lt"/>
                <a:ea typeface="Times New Roman" panose="02020603050405020304" pitchFamily="18" charset="0"/>
              </a:rPr>
              <a:t>by Dirk Eisner </a:t>
            </a:r>
            <a:endParaRPr lang="en-US" sz="2400" dirty="0">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More from the World of Art </a:t>
            </a:r>
            <a:endParaRPr lang="en-US" dirty="0"/>
          </a:p>
        </p:txBody>
      </p:sp>
      <p:sp>
        <p:nvSpPr>
          <p:cNvPr id="183299" name="Content Placeholder 2"/>
          <p:cNvSpPr>
            <a:spLocks noGrp="1"/>
          </p:cNvSpPr>
          <p:nvPr>
            <p:ph idx="1"/>
          </p:nvPr>
        </p:nvSpPr>
        <p:spPr>
          <a:xfrm>
            <a:off x="685800" y="1255713"/>
            <a:ext cx="8343900" cy="533400"/>
          </a:xfrm>
        </p:spPr>
        <p:txBody>
          <a:bodyPr/>
          <a:lstStyle/>
          <a:p>
            <a:r>
              <a:rPr lang="en-US" altLang="en-US" sz="2400" smtClean="0"/>
              <a:t>Interlinked </a:t>
            </a:r>
            <a:r>
              <a:rPr lang="en-US" altLang="en-US" sz="2400" u="sng" smtClean="0"/>
              <a:t>tetrahedral</a:t>
            </a:r>
            <a:r>
              <a:rPr lang="en-US" altLang="en-US" sz="2400" smtClean="0"/>
              <a:t> frames are harder to find:</a:t>
            </a:r>
          </a:p>
        </p:txBody>
      </p:sp>
      <p:pic>
        <p:nvPicPr>
          <p:cNvPr id="18330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09800"/>
            <a:ext cx="2895600"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209800"/>
            <a:ext cx="3429000"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2" name="TextBox 7"/>
          <p:cNvSpPr txBox="1">
            <a:spLocks noChangeArrowheads="1"/>
          </p:cNvSpPr>
          <p:nvPr/>
        </p:nvSpPr>
        <p:spPr bwMode="auto">
          <a:xfrm>
            <a:off x="4724400" y="51244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“Tensegrity Robot”  </a:t>
            </a:r>
            <a:r>
              <a:rPr lang="en-US" altLang="en-US" sz="2400"/>
              <a:t/>
            </a:r>
            <a:br>
              <a:rPr lang="en-US" altLang="en-US" sz="2400"/>
            </a:br>
            <a:r>
              <a:rPr lang="en-US" altLang="en-US" sz="2400"/>
              <a:t>by J. Friesen, et al.</a:t>
            </a:r>
            <a:r>
              <a:rPr lang="en-US" altLang="en-US" sz="2000"/>
              <a:t> </a:t>
            </a:r>
            <a:endParaRPr lang="en-US" altLang="en-US" sz="2400"/>
          </a:p>
        </p:txBody>
      </p:sp>
      <p:sp>
        <p:nvSpPr>
          <p:cNvPr id="183303" name="TextBox 9"/>
          <p:cNvSpPr txBox="1">
            <a:spLocks noChangeArrowheads="1"/>
          </p:cNvSpPr>
          <p:nvPr/>
        </p:nvSpPr>
        <p:spPr bwMode="auto">
          <a:xfrm>
            <a:off x="890588" y="5540375"/>
            <a:ext cx="3435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“Star Tetrahedron”</a:t>
            </a:r>
            <a:r>
              <a:rPr lang="en-US" altLang="en-US" sz="2400"/>
              <a:t/>
            </a:r>
            <a:br>
              <a:rPr lang="en-US" altLang="en-US" sz="2400"/>
            </a:br>
            <a:r>
              <a:rPr lang="en-US" altLang="en-US" sz="2400"/>
              <a:t>by Stephen Fitz-Gerald </a:t>
            </a:r>
            <a:endParaRPr lang="en-US" altLang="en-US" sz="2000"/>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Multiple Tetra-Frames Interlinked</a:t>
            </a:r>
            <a:endParaRPr lang="en-US" dirty="0"/>
          </a:p>
        </p:txBody>
      </p:sp>
      <p:sp>
        <p:nvSpPr>
          <p:cNvPr id="185347" name="Content Placeholder 2"/>
          <p:cNvSpPr>
            <a:spLocks noGrp="1"/>
          </p:cNvSpPr>
          <p:nvPr>
            <p:ph idx="1"/>
          </p:nvPr>
        </p:nvSpPr>
        <p:spPr>
          <a:xfrm>
            <a:off x="647700" y="1219200"/>
            <a:ext cx="7848600" cy="609600"/>
          </a:xfrm>
        </p:spPr>
        <p:txBody>
          <a:bodyPr/>
          <a:lstStyle/>
          <a:p>
            <a:r>
              <a:rPr lang="en-US" altLang="en-US" sz="2400" smtClean="0"/>
              <a:t>Some well-known configurations:</a:t>
            </a:r>
          </a:p>
        </p:txBody>
      </p:sp>
      <p:sp>
        <p:nvSpPr>
          <p:cNvPr id="185348" name="TextBox 5"/>
          <p:cNvSpPr txBox="1">
            <a:spLocks noChangeArrowheads="1"/>
          </p:cNvSpPr>
          <p:nvPr/>
        </p:nvSpPr>
        <p:spPr bwMode="auto">
          <a:xfrm>
            <a:off x="592138" y="5638800"/>
            <a:ext cx="38433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Compound of 5 Tetrahedra</a:t>
            </a:r>
            <a:r>
              <a:rPr lang="en-US" altLang="en-US" sz="2400"/>
              <a:t/>
            </a:r>
            <a:br>
              <a:rPr lang="en-US" altLang="en-US" sz="2400"/>
            </a:br>
            <a:r>
              <a:rPr lang="en-US" altLang="en-US" sz="2400"/>
              <a:t>by Carlo Séquin</a:t>
            </a:r>
          </a:p>
        </p:txBody>
      </p:sp>
      <p:sp>
        <p:nvSpPr>
          <p:cNvPr id="185349" name="TextBox 6"/>
          <p:cNvSpPr txBox="1">
            <a:spLocks noChangeArrowheads="1"/>
          </p:cNvSpPr>
          <p:nvPr/>
        </p:nvSpPr>
        <p:spPr bwMode="auto">
          <a:xfrm>
            <a:off x="4824413" y="5638800"/>
            <a:ext cx="36655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MS PGothic" panose="020B0600070205080204" pitchFamily="34" charset="-128"/>
              </a:defRPr>
            </a:lvl1pPr>
            <a:lvl2pPr marL="742950" indent="-285750">
              <a:defRPr sz="2800">
                <a:solidFill>
                  <a:schemeClr val="tx1"/>
                </a:solidFill>
                <a:latin typeface="Arial" panose="020B0604020202020204" pitchFamily="34" charset="0"/>
                <a:ea typeface="MS PGothic" panose="020B0600070205080204" pitchFamily="34" charset="-128"/>
              </a:defRPr>
            </a:lvl2pPr>
            <a:lvl3pPr marL="1143000" indent="-228600">
              <a:defRPr sz="2800">
                <a:solidFill>
                  <a:schemeClr val="tx1"/>
                </a:solidFill>
                <a:latin typeface="Arial" panose="020B0604020202020204" pitchFamily="34" charset="0"/>
                <a:ea typeface="MS PGothic" panose="020B0600070205080204" pitchFamily="34" charset="-128"/>
              </a:defRPr>
            </a:lvl3pPr>
            <a:lvl4pPr marL="1600200" indent="-228600">
              <a:defRPr sz="2800">
                <a:solidFill>
                  <a:schemeClr val="tx1"/>
                </a:solidFill>
                <a:latin typeface="Arial" panose="020B0604020202020204" pitchFamily="34" charset="0"/>
                <a:ea typeface="MS PGothic" panose="020B0600070205080204" pitchFamily="34" charset="-128"/>
              </a:defRPr>
            </a:lvl4pPr>
            <a:lvl5pPr marL="2057400" indent="-228600">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MS PGothic" panose="020B0600070205080204" pitchFamily="34" charset="-128"/>
              </a:defRPr>
            </a:lvl9pPr>
          </a:lstStyle>
          <a:p>
            <a:pPr algn="ctr"/>
            <a:r>
              <a:rPr lang="en-US" altLang="en-US" sz="2400" i="1"/>
              <a:t>“15 Isosceles Tetrahedra”</a:t>
            </a:r>
            <a:br>
              <a:rPr lang="en-US" altLang="en-US" sz="2400" i="1"/>
            </a:br>
            <a:r>
              <a:rPr lang="en-US" altLang="en-US" sz="2400"/>
              <a:t>by Daniel Kwan</a:t>
            </a:r>
          </a:p>
        </p:txBody>
      </p:sp>
      <p:pic>
        <p:nvPicPr>
          <p:cNvPr id="185350"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9813" y="1981200"/>
            <a:ext cx="3748087"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51" name="Picture 2" descr="Tangle5Tet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 y="1981200"/>
            <a:ext cx="35814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Our Own (Virtual) Contributions</a:t>
            </a:r>
            <a:endParaRPr lang="en-US" dirty="0"/>
          </a:p>
        </p:txBody>
      </p:sp>
      <p:sp>
        <p:nvSpPr>
          <p:cNvPr id="187395" name="Content Placeholder 2"/>
          <p:cNvSpPr>
            <a:spLocks noGrp="1"/>
          </p:cNvSpPr>
          <p:nvPr>
            <p:ph idx="1"/>
          </p:nvPr>
        </p:nvSpPr>
        <p:spPr>
          <a:xfrm>
            <a:off x="1066800" y="5257800"/>
            <a:ext cx="8077200" cy="1447800"/>
          </a:xfrm>
        </p:spPr>
        <p:txBody>
          <a:bodyPr/>
          <a:lstStyle/>
          <a:p>
            <a:pPr marL="0" indent="0">
              <a:buFont typeface="Monotype Sorts" charset="2"/>
              <a:buNone/>
            </a:pPr>
            <a:r>
              <a:rPr lang="en-US" altLang="en-US" sz="2400" smtClean="0"/>
              <a:t>Tetra-Link  4-4C1           ---           Cube-Link 6-6C4</a:t>
            </a:r>
            <a:br>
              <a:rPr lang="en-US" altLang="en-US" sz="2400" smtClean="0"/>
            </a:br>
            <a:r>
              <a:rPr lang="en-US" altLang="en-US" sz="2400" smtClean="0"/>
              <a:t>   ( Ø = 7.16% )                                ( Ø = 6.68% )</a:t>
            </a:r>
            <a:endParaRPr lang="en-US" altLang="en-US" sz="2400" smtClean="0">
              <a:solidFill>
                <a:srgbClr val="FF0000"/>
              </a:solidFill>
            </a:endParaRPr>
          </a:p>
        </p:txBody>
      </p:sp>
      <p:pic>
        <p:nvPicPr>
          <p:cNvPr id="18739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402272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679575"/>
            <a:ext cx="4037013"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Towards Physical Sculptures</a:t>
            </a:r>
            <a:endParaRPr lang="en-US" dirty="0"/>
          </a:p>
        </p:txBody>
      </p:sp>
      <p:sp>
        <p:nvSpPr>
          <p:cNvPr id="189443" name="Content Placeholder 2"/>
          <p:cNvSpPr>
            <a:spLocks noGrp="1"/>
          </p:cNvSpPr>
          <p:nvPr>
            <p:ph idx="1"/>
          </p:nvPr>
        </p:nvSpPr>
        <p:spPr>
          <a:xfrm>
            <a:off x="385763" y="1143000"/>
            <a:ext cx="7848600" cy="533400"/>
          </a:xfrm>
        </p:spPr>
        <p:txBody>
          <a:bodyPr/>
          <a:lstStyle/>
          <a:p>
            <a:r>
              <a:rPr lang="en-US" altLang="en-US" sz="2400" smtClean="0"/>
              <a:t>Creating tetra-frames from PVC pipes:</a:t>
            </a:r>
          </a:p>
        </p:txBody>
      </p:sp>
      <p:pic>
        <p:nvPicPr>
          <p:cNvPr id="1894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5050" y="2362200"/>
            <a:ext cx="39243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3700" y="2081213"/>
            <a:ext cx="20447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3663" y="2081213"/>
            <a:ext cx="1963737"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7" name="Picture 7"/>
          <p:cNvPicPr>
            <a:picLocks noChangeAspect="1"/>
          </p:cNvPicPr>
          <p:nvPr/>
        </p:nvPicPr>
        <p:blipFill>
          <a:blip r:embed="rId6">
            <a:extLst>
              <a:ext uri="{28A0092B-C50C-407E-A947-70E740481C1C}">
                <a14:useLocalDpi xmlns:a14="http://schemas.microsoft.com/office/drawing/2010/main" val="0"/>
              </a:ext>
            </a:extLst>
          </a:blip>
          <a:srcRect l="2" t="2579" r="-8478" b="17484"/>
          <a:stretch>
            <a:fillRect/>
          </a:stretch>
        </p:blipFill>
        <p:spPr bwMode="auto">
          <a:xfrm>
            <a:off x="385763" y="4152900"/>
            <a:ext cx="456723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Submissions to some Art Exhibits</a:t>
            </a:r>
            <a:endParaRPr lang="en-US" dirty="0"/>
          </a:p>
        </p:txBody>
      </p:sp>
      <p:sp>
        <p:nvSpPr>
          <p:cNvPr id="191491" name="Content Placeholder 2"/>
          <p:cNvSpPr>
            <a:spLocks noGrp="1"/>
          </p:cNvSpPr>
          <p:nvPr>
            <p:ph idx="1"/>
          </p:nvPr>
        </p:nvSpPr>
        <p:spPr>
          <a:xfrm>
            <a:off x="533400" y="5770563"/>
            <a:ext cx="8177213" cy="762000"/>
          </a:xfrm>
        </p:spPr>
        <p:txBody>
          <a:bodyPr/>
          <a:lstStyle/>
          <a:p>
            <a:pPr marL="0" indent="0">
              <a:buFont typeface="Monotype Sorts" charset="2"/>
              <a:buNone/>
            </a:pPr>
            <a:r>
              <a:rPr lang="en-US" altLang="en-US" sz="2400" dirty="0" smtClean="0"/>
              <a:t>Bridges 2016, Finland   ---         JMM, Atlanta, Jan. 2017</a:t>
            </a:r>
          </a:p>
        </p:txBody>
      </p:sp>
      <p:pic>
        <p:nvPicPr>
          <p:cNvPr id="19149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95400"/>
            <a:ext cx="449580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95400"/>
            <a:ext cx="335280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smtClean="0"/>
              <a:t>Interlinking Polyhedral Wire-Frames</a:t>
            </a:r>
            <a:endParaRPr lang="en-US" dirty="0"/>
          </a:p>
        </p:txBody>
      </p:sp>
      <p:sp>
        <p:nvSpPr>
          <p:cNvPr id="193539" name="Content Placeholder 2"/>
          <p:cNvSpPr>
            <a:spLocks noGrp="1"/>
          </p:cNvSpPr>
          <p:nvPr>
            <p:ph idx="1"/>
          </p:nvPr>
        </p:nvSpPr>
        <p:spPr>
          <a:xfrm>
            <a:off x="990600" y="1600200"/>
            <a:ext cx="7505700" cy="4495800"/>
          </a:xfrm>
        </p:spPr>
        <p:txBody>
          <a:bodyPr/>
          <a:lstStyle/>
          <a:p>
            <a:r>
              <a:rPr lang="en-US" altLang="en-US" dirty="0" smtClean="0"/>
              <a:t>An intriguing topological puzzle !</a:t>
            </a:r>
          </a:p>
          <a:p>
            <a:pPr marL="0" indent="0">
              <a:buNone/>
            </a:pPr>
            <a:endParaRPr lang="en-US" altLang="en-US" dirty="0" smtClean="0"/>
          </a:p>
          <a:p>
            <a:r>
              <a:rPr lang="en-US" altLang="en-US" dirty="0" smtClean="0"/>
              <a:t>It is not finished yet . . .</a:t>
            </a:r>
          </a:p>
          <a:p>
            <a:endParaRPr lang="en-US" altLang="en-US" dirty="0"/>
          </a:p>
          <a:p>
            <a:r>
              <a:rPr lang="en-US" altLang="en-US" dirty="0" smtClean="0"/>
              <a:t>I welcome mathematical minds</a:t>
            </a:r>
            <a:br>
              <a:rPr lang="en-US" altLang="en-US" dirty="0" smtClean="0"/>
            </a:br>
            <a:r>
              <a:rPr lang="en-US" altLang="en-US" dirty="0" smtClean="0"/>
              <a:t>to help me find closure on this problem.</a:t>
            </a:r>
            <a:br>
              <a:rPr lang="en-US" altLang="en-US" dirty="0" smtClean="0"/>
            </a:br>
            <a:r>
              <a:rPr lang="en-US" altLang="en-US" dirty="0" smtClean="0"/>
              <a:t>(Perhaps some knot-theoretician ?)</a:t>
            </a:r>
          </a:p>
          <a:p>
            <a:endParaRPr lang="en-US" altLang="en-US" dirty="0" smtClean="0"/>
          </a:p>
        </p:txBody>
      </p:sp>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mtClean="0"/>
              <a:t>Torus-Knot_5,3</a:t>
            </a:r>
          </a:p>
        </p:txBody>
      </p:sp>
      <p:sp>
        <p:nvSpPr>
          <p:cNvPr id="195587" name="TextBox 2"/>
          <p:cNvSpPr txBox="1">
            <a:spLocks noChangeArrowheads="1"/>
          </p:cNvSpPr>
          <p:nvPr/>
        </p:nvSpPr>
        <p:spPr bwMode="auto">
          <a:xfrm>
            <a:off x="457200" y="1066800"/>
            <a:ext cx="8442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a:t>Inspired by a well defined type of mathematical knot</a:t>
            </a:r>
          </a:p>
        </p:txBody>
      </p:sp>
      <p:pic>
        <p:nvPicPr>
          <p:cNvPr id="19558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963" y="1676400"/>
            <a:ext cx="4343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26000" y="29718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0" name="TextBox 2"/>
          <p:cNvSpPr txBox="1">
            <a:spLocks noChangeArrowheads="1"/>
          </p:cNvSpPr>
          <p:nvPr/>
        </p:nvSpPr>
        <p:spPr bwMode="auto">
          <a:xfrm>
            <a:off x="4826000" y="6029325"/>
            <a:ext cx="403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chemeClr val="hlink"/>
              </a:buClr>
              <a:buSzPct val="75000"/>
              <a:buFont typeface="Monotype Sorts" charset="2"/>
              <a:buChar char="u"/>
              <a:defRPr sz="2800" b="1">
                <a:solidFill>
                  <a:schemeClr val="tx1"/>
                </a:solidFill>
                <a:latin typeface="Arial" panose="020B0604020202020204" pitchFamily="34" charset="0"/>
                <a:ea typeface="MS PGothic" panose="020B0600070205080204" pitchFamily="34" charset="-128"/>
              </a:defRPr>
            </a:lvl1pPr>
            <a:lvl2pPr marL="742950" indent="-285750">
              <a:spcBef>
                <a:spcPct val="50000"/>
              </a:spcBef>
              <a:buClr>
                <a:schemeClr val="hlink"/>
              </a:buClr>
              <a:buSzPct val="75000"/>
              <a:buFont typeface="Monotype Sorts" charset="2"/>
              <a:buChar char="l"/>
              <a:defRPr sz="2400" b="1">
                <a:solidFill>
                  <a:schemeClr val="tx1"/>
                </a:solidFill>
                <a:latin typeface="Arial" panose="020B0604020202020204" pitchFamily="34" charset="0"/>
                <a:ea typeface="MS PGothic" panose="020B0600070205080204" pitchFamily="34" charset="-128"/>
              </a:defRPr>
            </a:lvl2pPr>
            <a:lvl3pPr marL="1143000" indent="-228600">
              <a:spcBef>
                <a:spcPct val="50000"/>
              </a:spcBef>
              <a:buClr>
                <a:schemeClr val="hlink"/>
              </a:buClr>
              <a:buSzPct val="65000"/>
              <a:buFont typeface="Monotype Sorts" charset="2"/>
              <a:buChar char="n"/>
              <a:defRPr sz="2400">
                <a:solidFill>
                  <a:schemeClr val="tx1"/>
                </a:solidFill>
                <a:latin typeface="Arial" panose="020B0604020202020204" pitchFamily="34" charset="0"/>
                <a:ea typeface="MS PGothic" panose="020B0600070205080204" pitchFamily="34" charset="-128"/>
              </a:defRPr>
            </a:lvl3pPr>
            <a:lvl4pPr marL="1600200" indent="-228600">
              <a:spcBef>
                <a:spcPct val="50000"/>
              </a:spcBef>
              <a:buClr>
                <a:schemeClr val="hlink"/>
              </a:buClr>
              <a:buSzPct val="65000"/>
              <a:buFont typeface="Monotype Sorts" charset="2"/>
              <a:buChar char="§"/>
              <a:defRPr sz="2000" b="1">
                <a:solidFill>
                  <a:schemeClr val="tx1"/>
                </a:solidFill>
                <a:latin typeface="Arial" panose="020B0604020202020204" pitchFamily="34" charset="0"/>
                <a:ea typeface="MS PGothic" panose="020B0600070205080204" pitchFamily="34" charset="-128"/>
              </a:defRPr>
            </a:lvl4pPr>
            <a:lvl5pPr marL="2057400" indent="-228600">
              <a:spcBef>
                <a:spcPct val="50000"/>
              </a:spcBef>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buClr>
                <a:schemeClr val="hlink"/>
              </a:buClr>
              <a:buSzPct val="65000"/>
              <a:buFont typeface="Monotype Sorts" charset="2"/>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b="0"/>
              <a:t>Torus-Knot_5,3</a:t>
            </a:r>
          </a:p>
        </p:txBody>
      </p:sp>
    </p:spTree>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986" name="Rectangle 1026"/>
          <p:cNvSpPr>
            <a:spLocks noGrp="1" noChangeArrowheads="1"/>
          </p:cNvSpPr>
          <p:nvPr>
            <p:ph type="ctrTitle"/>
          </p:nvPr>
        </p:nvSpPr>
        <p:spPr>
          <a:xfrm>
            <a:off x="5334000" y="0"/>
            <a:ext cx="3810000" cy="6705600"/>
          </a:xfrm>
        </p:spPr>
        <p:txBody>
          <a:bodyPr/>
          <a:lstStyle/>
          <a:p>
            <a:pPr>
              <a:defRPr/>
            </a:pPr>
            <a:r>
              <a:rPr lang="en-US" altLang="en-US" sz="4000" smtClean="0"/>
              <a:t>Chinese</a:t>
            </a:r>
            <a:br>
              <a:rPr lang="en-US" altLang="en-US" sz="4000" smtClean="0"/>
            </a:br>
            <a:r>
              <a:rPr lang="en-US" altLang="en-US" sz="4000" smtClean="0"/>
              <a:t>Button Knot</a:t>
            </a:r>
            <a:br>
              <a:rPr lang="en-US" altLang="en-US" sz="4000" smtClean="0"/>
            </a:br>
            <a:r>
              <a:rPr lang="en-US" altLang="en-US" sz="4000" smtClean="0"/>
              <a:t>(Knot 9</a:t>
            </a:r>
            <a:r>
              <a:rPr lang="en-US" altLang="en-US" sz="4000" baseline="-25000" smtClean="0"/>
              <a:t>40</a:t>
            </a:r>
            <a:r>
              <a:rPr lang="en-US" altLang="en-US" sz="4000" smtClean="0"/>
              <a:t>)</a:t>
            </a:r>
            <a:br>
              <a:rPr lang="en-US" altLang="en-US" sz="4000" smtClean="0"/>
            </a:br>
            <a:r>
              <a:rPr lang="en-US" altLang="en-US" smtClean="0"/>
              <a:t/>
            </a:r>
            <a:br>
              <a:rPr lang="en-US" altLang="en-US" smtClean="0"/>
            </a:br>
            <a:r>
              <a:rPr lang="en-US" altLang="en-US" sz="2400" smtClean="0"/>
              <a:t>Bronze, Dec. 2007</a:t>
            </a:r>
            <a:br>
              <a:rPr lang="en-US" altLang="en-US" sz="2400" smtClean="0"/>
            </a:br>
            <a:r>
              <a:rPr lang="en-US" altLang="en-US" sz="2400" smtClean="0"/>
              <a:t/>
            </a:r>
            <a:br>
              <a:rPr lang="en-US" altLang="en-US" sz="2400" smtClean="0"/>
            </a:br>
            <a:r>
              <a:rPr lang="en-US" altLang="en-US" smtClean="0"/>
              <a:t>Carlo S</a:t>
            </a:r>
            <a:r>
              <a:rPr lang="en-US" altLang="en-US" smtClean="0">
                <a:cs typeface="Arial" panose="020B0604020202020204" pitchFamily="34" charset="0"/>
              </a:rPr>
              <a:t>é</a:t>
            </a:r>
            <a:r>
              <a:rPr lang="en-US" altLang="en-US" smtClean="0"/>
              <a:t>quin</a:t>
            </a:r>
            <a:br>
              <a:rPr lang="en-US" altLang="en-US" smtClean="0"/>
            </a:br>
            <a:r>
              <a:rPr lang="en-US" altLang="en-US" smtClean="0"/>
              <a:t/>
            </a:r>
            <a:br>
              <a:rPr lang="en-US" altLang="en-US" smtClean="0"/>
            </a:br>
            <a:r>
              <a:rPr lang="en-US" altLang="en-US" sz="2800" smtClean="0">
                <a:solidFill>
                  <a:srgbClr val="FBD859"/>
                </a:solidFill>
              </a:rPr>
              <a:t>cast &amp; patina by</a:t>
            </a:r>
            <a:br>
              <a:rPr lang="en-US" altLang="en-US" sz="2800" smtClean="0">
                <a:solidFill>
                  <a:srgbClr val="FBD859"/>
                </a:solidFill>
              </a:rPr>
            </a:br>
            <a:r>
              <a:rPr lang="en-US" altLang="en-US" sz="2800" smtClean="0">
                <a:solidFill>
                  <a:srgbClr val="FBD859"/>
                </a:solidFill>
              </a:rPr>
              <a:t>Steve Reinmuth</a:t>
            </a:r>
            <a:endParaRPr lang="en-US" altLang="en-US" smtClean="0"/>
          </a:p>
        </p:txBody>
      </p:sp>
      <p:pic>
        <p:nvPicPr>
          <p:cNvPr id="197635" name="Picture 1027" descr="CineseButtonKn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5373688"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26" name="Rectangle 2"/>
          <p:cNvSpPr>
            <a:spLocks noGrp="1" noChangeArrowheads="1"/>
          </p:cNvSpPr>
          <p:nvPr>
            <p:ph type="title"/>
          </p:nvPr>
        </p:nvSpPr>
        <p:spPr>
          <a:xfrm>
            <a:off x="0" y="152400"/>
            <a:ext cx="9144000" cy="685800"/>
          </a:xfrm>
        </p:spPr>
        <p:txBody>
          <a:bodyPr/>
          <a:lstStyle/>
          <a:p>
            <a:pPr>
              <a:defRPr/>
            </a:pPr>
            <a:r>
              <a:rPr lang="en-US" altLang="en-US" smtClean="0"/>
              <a:t>Inauguration Sutardja Dai Hall 2/27/09</a:t>
            </a:r>
          </a:p>
        </p:txBody>
      </p:sp>
      <p:pic>
        <p:nvPicPr>
          <p:cNvPr id="203780" name="Picture 4" descr="HyperHex_Seq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14400"/>
            <a:ext cx="7372350" cy="552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parklec.ppt - Sparkle">
  <a:themeElements>
    <a:clrScheme name="">
      <a:dk1>
        <a:srgbClr val="000000"/>
      </a:dk1>
      <a:lt1>
        <a:srgbClr val="FFFFFF"/>
      </a:lt1>
      <a:dk2>
        <a:srgbClr val="000066"/>
      </a:dk2>
      <a:lt2>
        <a:srgbClr val="33CCFF"/>
      </a:lt2>
      <a:accent1>
        <a:srgbClr val="66FFCC"/>
      </a:accent1>
      <a:accent2>
        <a:srgbClr val="FF99FF"/>
      </a:accent2>
      <a:accent3>
        <a:srgbClr val="AAAAB8"/>
      </a:accent3>
      <a:accent4>
        <a:srgbClr val="DADADA"/>
      </a:accent4>
      <a:accent5>
        <a:srgbClr val="B8FFE2"/>
      </a:accent5>
      <a:accent6>
        <a:srgbClr val="E78AE7"/>
      </a:accent6>
      <a:hlink>
        <a:srgbClr val="FFFF66"/>
      </a:hlink>
      <a:folHlink>
        <a:srgbClr val="0066FF"/>
      </a:folHlink>
    </a:clrScheme>
    <a:fontScheme name="sparklec.ppt - Spark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sparklec.ppt - Sparkl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arklec.ppt - Sparkl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parklec.ppt - Sparkl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arklec.ppt - Sparkl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arklec.ppt - Sparkl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arklec.ppt - Sparkl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parklec.ppt - Sparkl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parklec.ppt - Sparkle 8">
        <a:dk1>
          <a:srgbClr val="000000"/>
        </a:dk1>
        <a:lt1>
          <a:srgbClr val="FFFF99"/>
        </a:lt1>
        <a:dk2>
          <a:srgbClr val="003399"/>
        </a:dk2>
        <a:lt2>
          <a:srgbClr val="66FFCC"/>
        </a:lt2>
        <a:accent1>
          <a:srgbClr val="33CCFF"/>
        </a:accent1>
        <a:accent2>
          <a:srgbClr val="FF99FF"/>
        </a:accent2>
        <a:accent3>
          <a:srgbClr val="AAADCA"/>
        </a:accent3>
        <a:accent4>
          <a:srgbClr val="DADA82"/>
        </a:accent4>
        <a:accent5>
          <a:srgbClr val="ADE2FF"/>
        </a:accent5>
        <a:accent6>
          <a:srgbClr val="E78AE7"/>
        </a:accent6>
        <a:hlink>
          <a:srgbClr val="FFFFFF"/>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mac-sequin:Applications:Microsoft PowerPoint:Templates:Color Overheads:sparklec.ppt - Sparkle</Template>
  <TotalTime>1490443084</TotalTime>
  <Pages>20</Pages>
  <Words>9520</Words>
  <Application>Microsoft Macintosh PowerPoint</Application>
  <PresentationFormat>Letter Paper (8.5x11 in)</PresentationFormat>
  <Paragraphs>802</Paragraphs>
  <Slides>105</Slides>
  <Notes>105</Notes>
  <HiddenSlides>0</HiddenSlides>
  <MMClips>1</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sparklec.ppt - Sparkle</vt:lpstr>
      <vt:lpstr>USF, October 2016</vt:lpstr>
      <vt:lpstr>Basel, Switzerland</vt:lpstr>
      <vt:lpstr>Jakob Bernoulli  (1654‒1705)</vt:lpstr>
      <vt:lpstr>Leonhard Euler  (1707‒1783)</vt:lpstr>
      <vt:lpstr>Descriptive Geometry</vt:lpstr>
      <vt:lpstr>Geometry in every assignment . . .</vt:lpstr>
      <vt:lpstr>Recent Designs and Models</vt:lpstr>
      <vt:lpstr>Brent Collins (1997)</vt:lpstr>
      <vt:lpstr>Brent Collins: Stacked Saddles</vt:lpstr>
      <vt:lpstr>Leonardo -- Special Issue (1992)</vt:lpstr>
      <vt:lpstr>The Math in Collins’ Sculptures</vt:lpstr>
      <vt:lpstr>Scherk’s 2nd Minimal Surface (1834)</vt:lpstr>
      <vt:lpstr>Generalizing the “Scherk Tower”</vt:lpstr>
      <vt:lpstr>Closing the Loop</vt:lpstr>
      <vt:lpstr>Brent Collins:    Hyperbolic Hexagon</vt:lpstr>
      <vt:lpstr>Brent Collins’ Prototyping Process</vt:lpstr>
      <vt:lpstr>Sculpture Generator 1,  GUI </vt:lpstr>
      <vt:lpstr>Shapes from  Sculpture Generator 1</vt:lpstr>
      <vt:lpstr>Profiled Slice through  “Heptoroid”</vt:lpstr>
      <vt:lpstr>Emergence of the  Heptoroid (1)</vt:lpstr>
      <vt:lpstr>Emergence of the  Heptoroid (2)</vt:lpstr>
      <vt:lpstr>The Finished   Heptoroid</vt:lpstr>
      <vt:lpstr>12-Story Scherk-Collins Toroid</vt:lpstr>
      <vt:lpstr>David Lynn,  Nova Blue Studio Arts</vt:lpstr>
      <vt:lpstr>Master Module for “Millennium Arch”</vt:lpstr>
      <vt:lpstr>Fabrication of  “Millennium Arch”</vt:lpstr>
      <vt:lpstr>Two Times Three Modules</vt:lpstr>
      <vt:lpstr>Merging the Two Half-Circles</vt:lpstr>
      <vt:lpstr>PowerPoint Presentation</vt:lpstr>
      <vt:lpstr>                                 Millennium Man  Vitruvian Man by Leonardo</vt:lpstr>
      <vt:lpstr>PowerPoint Presentation</vt:lpstr>
      <vt:lpstr>Brent Collins and David Lynn</vt:lpstr>
      <vt:lpstr>PowerPoint Presentation</vt:lpstr>
      <vt:lpstr>“Millennium” Arch  by Night</vt:lpstr>
      <vt:lpstr>“Evolving Trefoil”</vt:lpstr>
      <vt:lpstr>An Evolution of Ideas and Forms</vt:lpstr>
      <vt:lpstr>Sculpture Generator #2</vt:lpstr>
      <vt:lpstr>First Maquette</vt:lpstr>
      <vt:lpstr>Refined Maquette</vt:lpstr>
      <vt:lpstr>Sealed-off Mold (Catalyzed Matrix Inside)</vt:lpstr>
      <vt:lpstr>Fabricate 6 Identical Pieces</vt:lpstr>
      <vt:lpstr>Tentative Assembly of Three Units</vt:lpstr>
      <vt:lpstr>Evolving Trefoil  (polyester resin, 2013)</vt:lpstr>
      <vt:lpstr>ART    MATH</vt:lpstr>
      <vt:lpstr>MATH    ART</vt:lpstr>
      <vt:lpstr>The 2D Hilbert Curve  (1891)</vt:lpstr>
      <vt:lpstr>Construction of 3D Hilbert Curve</vt:lpstr>
      <vt:lpstr>Construction of 3D Hilbert Curve</vt:lpstr>
      <vt:lpstr>Typical Early Student Solution</vt:lpstr>
      <vt:lpstr>Jane Yen: “Hilbert Radiator Pipe” (2000)</vt:lpstr>
      <vt:lpstr>Design Choices:  3D Hilbert Curve</vt:lpstr>
      <vt:lpstr>Basic Element, Lowest Level</vt:lpstr>
      <vt:lpstr>Plastic Model (from FDM) (1998)</vt:lpstr>
      <vt:lpstr>The Next Level of Recursion</vt:lpstr>
      <vt:lpstr>   2006:  Metal Sculpture in Exhibit</vt:lpstr>
      <vt:lpstr> </vt:lpstr>
      <vt:lpstr>“klein”  =  “little”  in German</vt:lpstr>
      <vt:lpstr>The Genus of  2-sided  Handle-Bodies</vt:lpstr>
      <vt:lpstr>Single-Sided Surfaces</vt:lpstr>
      <vt:lpstr>Klein Bottle:  σ=1;  g=2.  </vt:lpstr>
      <vt:lpstr>The Genus of Single-Sided Surfaces</vt:lpstr>
      <vt:lpstr>Towards Higher-Genus Surfaces</vt:lpstr>
      <vt:lpstr>Forming a “Connected Sum” of 2 KB</vt:lpstr>
      <vt:lpstr>Connected Sum of 2 Klein Bottles</vt:lpstr>
      <vt:lpstr>A More Compact Genus-4 Surface</vt:lpstr>
      <vt:lpstr>Modular Sculptures</vt:lpstr>
      <vt:lpstr>“LEGO Knots” (2014)</vt:lpstr>
      <vt:lpstr>A Klein Bottle Module</vt:lpstr>
      <vt:lpstr>KB-Module becomes a Klein-Bottle</vt:lpstr>
      <vt:lpstr>A Modular KB Component</vt:lpstr>
      <vt:lpstr>Overall Plan:  Cube Frame</vt:lpstr>
      <vt:lpstr>Various “KBM” Junction Modules</vt:lpstr>
      <vt:lpstr>KB-modules of Many Shapes</vt:lpstr>
      <vt:lpstr>Cube-Frame Assemblies</vt:lpstr>
      <vt:lpstr>Two Different Cube Frames</vt:lpstr>
      <vt:lpstr>Other Cubic Graphs</vt:lpstr>
      <vt:lpstr>Re-use of KB-modules</vt:lpstr>
      <vt:lpstr>Assemblies with 4-arm Parts</vt:lpstr>
      <vt:lpstr>My “Workshop”</vt:lpstr>
      <vt:lpstr>Super-Bottles</vt:lpstr>
      <vt:lpstr>The Quest:  April 16, 2015</vt:lpstr>
      <vt:lpstr>An Early Collection</vt:lpstr>
      <vt:lpstr>The Collection Grows . . .</vt:lpstr>
      <vt:lpstr>How Do We Find New Configurations?</vt:lpstr>
      <vt:lpstr>Computer Search !</vt:lpstr>
      <vt:lpstr>The  Linking  Matrix  (for 2A-2A) (Thanks to Matthias Goerner)</vt:lpstr>
      <vt:lpstr>A More Complicated Case</vt:lpstr>
      <vt:lpstr>Symmetry Transformations</vt:lpstr>
      <vt:lpstr>Symmetry Transformations</vt:lpstr>
      <vt:lpstr>Counting Link Matrices</vt:lpstr>
      <vt:lpstr>Current Cube Results</vt:lpstr>
      <vt:lpstr>Cubes Are Too Hard …</vt:lpstr>
      <vt:lpstr>Studying Linked Tetra-Frames</vt:lpstr>
      <vt:lpstr>The Known Tetra Linkings</vt:lpstr>
      <vt:lpstr>A Link to the World of Art </vt:lpstr>
      <vt:lpstr>More Linked Cube Sculptures</vt:lpstr>
      <vt:lpstr>More from the World of Art </vt:lpstr>
      <vt:lpstr>Multiple Tetra-Frames Interlinked</vt:lpstr>
      <vt:lpstr>Our Own (Virtual) Contributions</vt:lpstr>
      <vt:lpstr>Towards Physical Sculptures</vt:lpstr>
      <vt:lpstr>Submissions to some Art Exhibits</vt:lpstr>
      <vt:lpstr>Interlinking Polyhedral Wire-Frames</vt:lpstr>
      <vt:lpstr>Torus-Knot_5,3</vt:lpstr>
      <vt:lpstr>Chinese Button Knot (Knot 940)  Bronze, Dec. 2007  Carlo Séquin  cast &amp; patina by Steve Reinmuth</vt:lpstr>
      <vt:lpstr>Inauguration Sutardja Dai Hall 2/27/09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 Art and Math in Snow</dc:title>
  <dc:subject>Meeting Alhambra, Granada 2003</dc:subject>
  <dc:creator>Carlo Sequin</dc:creator>
  <cp:keywords>Snow Sculpting</cp:keywords>
  <cp:lastModifiedBy>Carlo Sequin</cp:lastModifiedBy>
  <cp:revision>724</cp:revision>
  <cp:lastPrinted>2001-02-24T22:56:08Z</cp:lastPrinted>
  <dcterms:created xsi:type="dcterms:W3CDTF">1998-01-06T20:29:09Z</dcterms:created>
  <dcterms:modified xsi:type="dcterms:W3CDTF">2016-10-19T05:27:52Z</dcterms:modified>
</cp:coreProperties>
</file>