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Montserrat" panose="020B0604020202020204" charset="0"/>
      <p:regular r:id="rId20"/>
      <p:bold r:id="rId21"/>
      <p:italic r:id="rId22"/>
      <p:boldItalic r:id="rId23"/>
    </p:embeddedFont>
    <p:embeddedFont>
      <p:font typeface="Lato"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6" d="100"/>
          <a:sy n="126" d="100"/>
        </p:scale>
        <p:origin x="138" y="6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sz="1050">
                <a:solidFill>
                  <a:srgbClr val="26211B"/>
                </a:solidFill>
                <a:highlight>
                  <a:srgbClr val="FFFFFF"/>
                </a:highlight>
              </a:rPr>
              <a:t>They are both symmetry by "center"  or "axis". However, one told me that if black's queen faces the white king, then d4 and e5 will be two strong pawn which can beat each other, and after exchange one of the queens will dominate the center with open file against the opponent's king  and then castle to the different side and put pawns ahead to enlarge that advantage.   The chess will fall into such an easy  game like that.  </a:t>
            </a:r>
          </a:p>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Went through a lot of forums where board game creators discussed symmetry, and some thought it wasn’t important</a:t>
            </a:r>
          </a:p>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5" name="Shape 22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What if there was only 1 goose? A: Dumb question, game wouldn’t work</a:t>
            </a:r>
          </a:p>
          <a:p>
            <a:pPr lvl="0">
              <a:spcBef>
                <a:spcPts val="0"/>
              </a:spcBef>
              <a:buNone/>
            </a:pPr>
            <a:r>
              <a:rPr lang="en"/>
              <a:t>What if the fox had the same directional rules as the sheep, but could still capture? Good question to ask</a:t>
            </a:r>
          </a:p>
          <a:p>
            <a:pPr lvl="0">
              <a:spcBef>
                <a:spcPts val="0"/>
              </a:spcBef>
              <a:buNone/>
            </a:pPr>
            <a:r>
              <a:rPr lang="en"/>
              <a:t>What if the board was a different shape with more or less symmetry?</a:t>
            </a:r>
          </a:p>
          <a:p>
            <a:pPr lvl="0">
              <a:spcBef>
                <a:spcPts val="0"/>
              </a:spcBef>
              <a:buNone/>
            </a:pPr>
            <a:r>
              <a:rPr lang="en"/>
              <a:t>All of these questions are asked to check if the game is both fair and - very important - fun.</a:t>
            </a:r>
          </a:p>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1" name="Shape 24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Shape 24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7" name="Shape 26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rot="5400000">
            <a:off x="7500300" y="505"/>
            <a:ext cx="1643700" cy="1643700"/>
          </a:xfrm>
          <a:prstGeom prst="diagStripe">
            <a:avLst>
              <a:gd name="adj" fmla="val 0"/>
            </a:avLst>
          </a:prstGeom>
          <a:solidFill>
            <a:schemeClr val="lt1">
              <a:alpha val="3030"/>
            </a:schemeClr>
          </a:solidFill>
          <a:ln>
            <a:noFill/>
          </a:ln>
        </p:spPr>
        <p:txBody>
          <a:bodyPr wrap="square" lIns="91425" tIns="91425" rIns="91425" bIns="91425" anchor="ctr" anchorCtr="0">
            <a:noAutofit/>
          </a:bodyPr>
          <a:lstStyle/>
          <a:p>
            <a:pPr lvl="0">
              <a:spcBef>
                <a:spcPts val="0"/>
              </a:spcBef>
              <a:buNone/>
            </a:pPr>
            <a:endParaRPr/>
          </a:p>
        </p:txBody>
      </p:sp>
      <p:grpSp>
        <p:nvGrpSpPr>
          <p:cNvPr id="11" name="Shape 11"/>
          <p:cNvGrpSpPr/>
          <p:nvPr/>
        </p:nvGrpSpPr>
        <p:grpSpPr>
          <a:xfrm>
            <a:off x="0" y="490"/>
            <a:ext cx="5153705" cy="5134399"/>
            <a:chOff x="0" y="75"/>
            <a:chExt cx="5153705" cy="5152950"/>
          </a:xfrm>
        </p:grpSpPr>
        <p:sp>
          <p:nvSpPr>
            <p:cNvPr id="12" name="Shape 12"/>
            <p:cNvSpPr/>
            <p:nvPr/>
          </p:nvSpPr>
          <p:spPr>
            <a:xfrm rot="-5400000">
              <a:off x="455" y="-225"/>
              <a:ext cx="5152800" cy="5153700"/>
            </a:xfrm>
            <a:prstGeom prst="diagStripe">
              <a:avLst>
                <a:gd name="adj" fmla="val 50000"/>
              </a:avLst>
            </a:prstGeom>
            <a:solidFill>
              <a:schemeClr val="lt1">
                <a:alpha val="3030"/>
              </a:schemeClr>
            </a:solidFill>
            <a:ln>
              <a:noFill/>
            </a:ln>
          </p:spPr>
          <p:txBody>
            <a:bodyPr wrap="square" lIns="91425" tIns="91425" rIns="91425" bIns="91425" anchor="ctr" anchorCtr="0">
              <a:noAutofit/>
            </a:bodyPr>
            <a:lstStyle/>
            <a:p>
              <a:pPr lvl="0">
                <a:spcBef>
                  <a:spcPts val="0"/>
                </a:spcBef>
                <a:buNone/>
              </a:pPr>
              <a:endParaRPr/>
            </a:p>
          </p:txBody>
        </p:sp>
        <p:sp>
          <p:nvSpPr>
            <p:cNvPr id="13" name="Shape 13"/>
            <p:cNvSpPr/>
            <p:nvPr/>
          </p:nvSpPr>
          <p:spPr>
            <a:xfrm rot="-5400000">
              <a:off x="150" y="1145825"/>
              <a:ext cx="3996600" cy="3996900"/>
            </a:xfrm>
            <a:prstGeom prst="diagStripe">
              <a:avLst>
                <a:gd name="adj" fmla="val 58774"/>
              </a:avLst>
            </a:prstGeom>
            <a:solidFill>
              <a:schemeClr val="lt1">
                <a:alpha val="3030"/>
              </a:schemeClr>
            </a:solidFill>
            <a:ln>
              <a:noFill/>
            </a:ln>
          </p:spPr>
          <p:txBody>
            <a:bodyPr wrap="square" lIns="91425" tIns="91425" rIns="91425" bIns="91425" anchor="ctr" anchorCtr="0">
              <a:noAutofit/>
            </a:bodyPr>
            <a:lstStyle/>
            <a:p>
              <a:pPr lvl="0">
                <a:spcBef>
                  <a:spcPts val="0"/>
                </a:spcBef>
                <a:buNone/>
              </a:pPr>
              <a:endParaRPr/>
            </a:p>
          </p:txBody>
        </p:sp>
        <p:sp>
          <p:nvSpPr>
            <p:cNvPr id="14" name="Shape 14"/>
            <p:cNvSpPr/>
            <p:nvPr/>
          </p:nvSpPr>
          <p:spPr>
            <a:xfrm rot="-5400000">
              <a:off x="1646" y="-75"/>
              <a:ext cx="2299800" cy="23001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15" name="Shape 15"/>
            <p:cNvSpPr/>
            <p:nvPr/>
          </p:nvSpPr>
          <p:spPr>
            <a:xfrm flipH="1">
              <a:off x="652821" y="590035"/>
              <a:ext cx="2300100" cy="2299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3537150" y="1578400"/>
            <a:ext cx="5017500" cy="1578900"/>
          </a:xfrm>
          <a:prstGeom prst="rect">
            <a:avLst/>
          </a:prstGeom>
        </p:spPr>
        <p:txBody>
          <a:bodyPr wrap="square" lIns="91425" tIns="91425" rIns="91425" bIns="91425" anchor="t" anchorCtr="0"/>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a:endParaRPr/>
          </a:p>
        </p:txBody>
      </p:sp>
      <p:sp>
        <p:nvSpPr>
          <p:cNvPr id="17" name="Shape 17"/>
          <p:cNvSpPr txBox="1">
            <a:spLocks noGrp="1"/>
          </p:cNvSpPr>
          <p:nvPr>
            <p:ph type="subTitle" idx="1"/>
          </p:nvPr>
        </p:nvSpPr>
        <p:spPr>
          <a:xfrm>
            <a:off x="5083950" y="3924925"/>
            <a:ext cx="3470700" cy="506100"/>
          </a:xfrm>
          <a:prstGeom prst="rect">
            <a:avLst/>
          </a:prstGeom>
        </p:spPr>
        <p:txBody>
          <a:bodyPr wrap="square" lIns="91425" tIns="91425" rIns="91425" bIns="91425" anchor="t" anchorCtr="0"/>
          <a:lstStyle>
            <a:lvl1pPr lvl="0">
              <a:lnSpc>
                <a:spcPct val="100000"/>
              </a:lnSpc>
              <a:spcBef>
                <a:spcPts val="0"/>
              </a:spcBef>
              <a:spcAft>
                <a:spcPts val="0"/>
              </a:spcAft>
              <a:buNone/>
              <a:defRPr/>
            </a:lvl1pPr>
            <a:lvl2pPr lvl="1">
              <a:lnSpc>
                <a:spcPct val="100000"/>
              </a:lnSpc>
              <a:spcBef>
                <a:spcPts val="0"/>
              </a:spcBef>
              <a:spcAft>
                <a:spcPts val="0"/>
              </a:spcAft>
              <a:buSzPct val="100000"/>
              <a:buNone/>
              <a:defRPr sz="1300"/>
            </a:lvl2pPr>
            <a:lvl3pPr lvl="2">
              <a:lnSpc>
                <a:spcPct val="100000"/>
              </a:lnSpc>
              <a:spcBef>
                <a:spcPts val="0"/>
              </a:spcBef>
              <a:spcAft>
                <a:spcPts val="0"/>
              </a:spcAft>
              <a:buSzPct val="100000"/>
              <a:buNone/>
              <a:defRPr sz="1300"/>
            </a:lvl3pPr>
            <a:lvl4pPr lvl="3">
              <a:lnSpc>
                <a:spcPct val="100000"/>
              </a:lnSpc>
              <a:spcBef>
                <a:spcPts val="0"/>
              </a:spcBef>
              <a:spcAft>
                <a:spcPts val="0"/>
              </a:spcAft>
              <a:buSzPct val="100000"/>
              <a:buNone/>
              <a:defRPr sz="1300"/>
            </a:lvl4pPr>
            <a:lvl5pPr lvl="4">
              <a:lnSpc>
                <a:spcPct val="100000"/>
              </a:lnSpc>
              <a:spcBef>
                <a:spcPts val="0"/>
              </a:spcBef>
              <a:spcAft>
                <a:spcPts val="0"/>
              </a:spcAft>
              <a:buSzPct val="100000"/>
              <a:buNone/>
              <a:defRPr sz="1300"/>
            </a:lvl5pPr>
            <a:lvl6pPr lvl="5">
              <a:lnSpc>
                <a:spcPct val="100000"/>
              </a:lnSpc>
              <a:spcBef>
                <a:spcPts val="0"/>
              </a:spcBef>
              <a:spcAft>
                <a:spcPts val="0"/>
              </a:spcAft>
              <a:buSzPct val="100000"/>
              <a:buNone/>
              <a:defRPr sz="1300"/>
            </a:lvl6pPr>
            <a:lvl7pPr lvl="6">
              <a:lnSpc>
                <a:spcPct val="100000"/>
              </a:lnSpc>
              <a:spcBef>
                <a:spcPts val="0"/>
              </a:spcBef>
              <a:spcAft>
                <a:spcPts val="0"/>
              </a:spcAft>
              <a:buSzPct val="100000"/>
              <a:buNone/>
              <a:defRPr sz="1300"/>
            </a:lvl7pPr>
            <a:lvl8pPr lvl="7">
              <a:lnSpc>
                <a:spcPct val="100000"/>
              </a:lnSpc>
              <a:spcBef>
                <a:spcPts val="0"/>
              </a:spcBef>
              <a:spcAft>
                <a:spcPts val="0"/>
              </a:spcAft>
              <a:buSzPct val="100000"/>
              <a:buNone/>
              <a:defRPr sz="1300"/>
            </a:lvl8pPr>
            <a:lvl9pPr lvl="8">
              <a:lnSpc>
                <a:spcPct val="100000"/>
              </a:lnSpc>
              <a:spcBef>
                <a:spcPts val="0"/>
              </a:spcBef>
              <a:spcAft>
                <a:spcPts val="0"/>
              </a:spcAft>
              <a:buSzPct val="100000"/>
              <a:buNone/>
              <a:defRPr sz="1300"/>
            </a:lvl9pPr>
          </a:lstStyle>
          <a:p>
            <a:endParaRPr/>
          </a:p>
        </p:txBody>
      </p:sp>
      <p:sp>
        <p:nvSpPr>
          <p:cNvPr id="18" name="Shape 1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9"/>
        <p:cNvGrpSpPr/>
        <p:nvPr/>
      </p:nvGrpSpPr>
      <p:grpSpPr>
        <a:xfrm>
          <a:off x="0" y="0"/>
          <a:ext cx="0" cy="0"/>
          <a:chOff x="0" y="0"/>
          <a:chExt cx="0" cy="0"/>
        </a:xfrm>
      </p:grpSpPr>
      <p:grpSp>
        <p:nvGrpSpPr>
          <p:cNvPr id="20" name="Shape 20"/>
          <p:cNvGrpSpPr/>
          <p:nvPr/>
        </p:nvGrpSpPr>
        <p:grpSpPr>
          <a:xfrm>
            <a:off x="4406400" y="0"/>
            <a:ext cx="4737600" cy="5143065"/>
            <a:chOff x="4406400" y="0"/>
            <a:chExt cx="4737600" cy="5143065"/>
          </a:xfrm>
        </p:grpSpPr>
        <p:sp>
          <p:nvSpPr>
            <p:cNvPr id="21" name="Shape 21"/>
            <p:cNvSpPr/>
            <p:nvPr/>
          </p:nvSpPr>
          <p:spPr>
            <a:xfrm rot="5400000">
              <a:off x="4408200" y="-1800"/>
              <a:ext cx="4734000" cy="4737600"/>
            </a:xfrm>
            <a:prstGeom prst="diagStripe">
              <a:avLst>
                <a:gd name="adj" fmla="val 49469"/>
              </a:avLst>
            </a:prstGeom>
            <a:solidFill>
              <a:schemeClr val="lt1">
                <a:alpha val="3460"/>
              </a:schemeClr>
            </a:solidFill>
            <a:ln>
              <a:noFill/>
            </a:ln>
          </p:spPr>
          <p:txBody>
            <a:bodyPr wrap="square" lIns="91425" tIns="91425" rIns="91425" bIns="91425" anchor="ctr" anchorCtr="0">
              <a:noAutofit/>
            </a:bodyPr>
            <a:lstStyle/>
            <a:p>
              <a:pPr lvl="0">
                <a:spcBef>
                  <a:spcPts val="0"/>
                </a:spcBef>
                <a:buNone/>
              </a:pPr>
              <a:endParaRPr/>
            </a:p>
          </p:txBody>
        </p:sp>
        <p:sp>
          <p:nvSpPr>
            <p:cNvPr id="22" name="Shape 22"/>
            <p:cNvSpPr/>
            <p:nvPr/>
          </p:nvSpPr>
          <p:spPr>
            <a:xfrm rot="5400000">
              <a:off x="4841125" y="5700"/>
              <a:ext cx="4298100" cy="4286700"/>
            </a:xfrm>
            <a:prstGeom prst="diagStripe">
              <a:avLst>
                <a:gd name="adj" fmla="val 0"/>
              </a:avLst>
            </a:prstGeom>
            <a:solidFill>
              <a:schemeClr val="lt1">
                <a:alpha val="3460"/>
              </a:schemeClr>
            </a:solidFill>
            <a:ln>
              <a:noFill/>
            </a:ln>
          </p:spPr>
          <p:txBody>
            <a:bodyPr wrap="square" lIns="91425" tIns="91425" rIns="91425" bIns="91425" anchor="ctr" anchorCtr="0">
              <a:noAutofit/>
            </a:bodyPr>
            <a:lstStyle/>
            <a:p>
              <a:pPr lvl="0">
                <a:spcBef>
                  <a:spcPts val="0"/>
                </a:spcBef>
                <a:buNone/>
              </a:pPr>
              <a:endParaRPr/>
            </a:p>
          </p:txBody>
        </p:sp>
        <p:sp>
          <p:nvSpPr>
            <p:cNvPr id="23" name="Shape 23"/>
            <p:cNvSpPr/>
            <p:nvPr/>
          </p:nvSpPr>
          <p:spPr>
            <a:xfrm rot="-5400000">
              <a:off x="5618399" y="1236468"/>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24" name="Shape 24"/>
            <p:cNvSpPr/>
            <p:nvPr/>
          </p:nvSpPr>
          <p:spPr>
            <a:xfrm flipH="1">
              <a:off x="5849857" y="1443956"/>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25" name="Shape 25"/>
            <p:cNvSpPr/>
            <p:nvPr/>
          </p:nvSpPr>
          <p:spPr>
            <a:xfrm rot="-5400000">
              <a:off x="5987081" y="246946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26" name="Shape 26"/>
            <p:cNvSpPr/>
            <p:nvPr/>
          </p:nvSpPr>
          <p:spPr>
            <a:xfrm flipH="1">
              <a:off x="6222115" y="267695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27" name="Shape 27"/>
            <p:cNvSpPr/>
            <p:nvPr/>
          </p:nvSpPr>
          <p:spPr>
            <a:xfrm rot="-5400000">
              <a:off x="6675341" y="1862018"/>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28" name="Shape 28"/>
            <p:cNvSpPr/>
            <p:nvPr/>
          </p:nvSpPr>
          <p:spPr>
            <a:xfrm flipH="1">
              <a:off x="6908099" y="2069505"/>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29" name="Shape 29"/>
            <p:cNvSpPr/>
            <p:nvPr/>
          </p:nvSpPr>
          <p:spPr>
            <a:xfrm rot="-5400000">
              <a:off x="6861141" y="2477810"/>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0" name="Shape 30"/>
            <p:cNvSpPr/>
            <p:nvPr/>
          </p:nvSpPr>
          <p:spPr>
            <a:xfrm flipH="1">
              <a:off x="7965266" y="269296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1" name="Shape 31"/>
            <p:cNvSpPr/>
            <p:nvPr/>
          </p:nvSpPr>
          <p:spPr>
            <a:xfrm flipH="1">
              <a:off x="8145082" y="330875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2" name="Shape 32"/>
            <p:cNvSpPr/>
            <p:nvPr/>
          </p:nvSpPr>
          <p:spPr>
            <a:xfrm rot="-5400000">
              <a:off x="7047599" y="309501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3" name="Shape 33"/>
            <p:cNvSpPr/>
            <p:nvPr/>
          </p:nvSpPr>
          <p:spPr>
            <a:xfrm flipH="1">
              <a:off x="7276649" y="3302502"/>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4" name="Shape 34"/>
            <p:cNvSpPr/>
            <p:nvPr/>
          </p:nvSpPr>
          <p:spPr>
            <a:xfrm rot="-5400000">
              <a:off x="7227414" y="3710807"/>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35" name="Shape 35"/>
            <p:cNvSpPr/>
            <p:nvPr/>
          </p:nvSpPr>
          <p:spPr>
            <a:xfrm flipH="1">
              <a:off x="7462448" y="3918294"/>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6" name="Shape 36"/>
            <p:cNvSpPr/>
            <p:nvPr/>
          </p:nvSpPr>
          <p:spPr>
            <a:xfrm rot="-5400000">
              <a:off x="8102491" y="371847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7" name="Shape 37"/>
            <p:cNvSpPr/>
            <p:nvPr/>
          </p:nvSpPr>
          <p:spPr>
            <a:xfrm flipH="1">
              <a:off x="8334533" y="3925960"/>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38" name="Shape 38"/>
            <p:cNvSpPr/>
            <p:nvPr/>
          </p:nvSpPr>
          <p:spPr>
            <a:xfrm rot="-5400000">
              <a:off x="8288290" y="433426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grpSp>
      <p:sp>
        <p:nvSpPr>
          <p:cNvPr id="39" name="Shape 39"/>
          <p:cNvSpPr txBox="1">
            <a:spLocks noGrp="1"/>
          </p:cNvSpPr>
          <p:nvPr>
            <p:ph type="title"/>
          </p:nvPr>
        </p:nvSpPr>
        <p:spPr>
          <a:xfrm>
            <a:off x="823850" y="2053000"/>
            <a:ext cx="4587000" cy="11487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41"/>
        <p:cNvGrpSpPr/>
        <p:nvPr/>
      </p:nvGrpSpPr>
      <p:grpSpPr>
        <a:xfrm>
          <a:off x="0" y="0"/>
          <a:ext cx="0" cy="0"/>
          <a:chOff x="0" y="0"/>
          <a:chExt cx="0" cy="0"/>
        </a:xfrm>
      </p:grpSpPr>
      <p:grpSp>
        <p:nvGrpSpPr>
          <p:cNvPr id="42" name="Shape 42"/>
          <p:cNvGrpSpPr/>
          <p:nvPr/>
        </p:nvGrpSpPr>
        <p:grpSpPr>
          <a:xfrm>
            <a:off x="0" y="381001"/>
            <a:ext cx="1037850" cy="1016287"/>
            <a:chOff x="0" y="381001"/>
            <a:chExt cx="1037850" cy="1016287"/>
          </a:xfrm>
        </p:grpSpPr>
        <p:sp>
          <p:nvSpPr>
            <p:cNvPr id="43" name="Shape 43"/>
            <p:cNvSpPr/>
            <p:nvPr/>
          </p:nvSpPr>
          <p:spPr>
            <a:xfrm rot="-5400000">
              <a:off x="0" y="381001"/>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44" name="Shape 44"/>
            <p:cNvSpPr/>
            <p:nvPr/>
          </p:nvSpPr>
          <p:spPr>
            <a:xfrm flipH="1">
              <a:off x="229050" y="588489"/>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sp>
        <p:nvSpPr>
          <p:cNvPr id="45" name="Shape 45"/>
          <p:cNvSpPr txBox="1">
            <a:spLocks noGrp="1"/>
          </p:cNvSpPr>
          <p:nvPr>
            <p:ph type="title"/>
          </p:nvPr>
        </p:nvSpPr>
        <p:spPr>
          <a:xfrm>
            <a:off x="1297500" y="393750"/>
            <a:ext cx="7038900" cy="9141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6" name="Shape 46"/>
          <p:cNvSpPr txBox="1">
            <a:spLocks noGrp="1"/>
          </p:cNvSpPr>
          <p:nvPr>
            <p:ph type="body" idx="1"/>
          </p:nvPr>
        </p:nvSpPr>
        <p:spPr>
          <a:xfrm>
            <a:off x="1297500" y="1567550"/>
            <a:ext cx="7038900" cy="2911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48"/>
        <p:cNvGrpSpPr/>
        <p:nvPr/>
      </p:nvGrpSpPr>
      <p:grpSpPr>
        <a:xfrm>
          <a:off x="0" y="0"/>
          <a:ext cx="0" cy="0"/>
          <a:chOff x="0" y="0"/>
          <a:chExt cx="0" cy="0"/>
        </a:xfrm>
      </p:grpSpPr>
      <p:grpSp>
        <p:nvGrpSpPr>
          <p:cNvPr id="49" name="Shape 49"/>
          <p:cNvGrpSpPr/>
          <p:nvPr/>
        </p:nvGrpSpPr>
        <p:grpSpPr>
          <a:xfrm>
            <a:off x="0" y="381001"/>
            <a:ext cx="1037850" cy="1016287"/>
            <a:chOff x="0" y="381001"/>
            <a:chExt cx="1037850" cy="1016287"/>
          </a:xfrm>
        </p:grpSpPr>
        <p:sp>
          <p:nvSpPr>
            <p:cNvPr id="50" name="Shape 50"/>
            <p:cNvSpPr/>
            <p:nvPr/>
          </p:nvSpPr>
          <p:spPr>
            <a:xfrm rot="-5400000">
              <a:off x="0" y="381001"/>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51" name="Shape 51"/>
            <p:cNvSpPr/>
            <p:nvPr/>
          </p:nvSpPr>
          <p:spPr>
            <a:xfrm flipH="1">
              <a:off x="229050" y="588489"/>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sp>
        <p:nvSpPr>
          <p:cNvPr id="52" name="Shape 52"/>
          <p:cNvSpPr txBox="1">
            <a:spLocks noGrp="1"/>
          </p:cNvSpPr>
          <p:nvPr>
            <p:ph type="title"/>
          </p:nvPr>
        </p:nvSpPr>
        <p:spPr>
          <a:xfrm>
            <a:off x="1297500" y="393750"/>
            <a:ext cx="7038900" cy="9141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53" name="Shape 53"/>
          <p:cNvSpPr txBox="1">
            <a:spLocks noGrp="1"/>
          </p:cNvSpPr>
          <p:nvPr>
            <p:ph type="body" idx="1"/>
          </p:nvPr>
        </p:nvSpPr>
        <p:spPr>
          <a:xfrm>
            <a:off x="1297500" y="1567550"/>
            <a:ext cx="3403200" cy="2911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4" name="Shape 54"/>
          <p:cNvSpPr txBox="1">
            <a:spLocks noGrp="1"/>
          </p:cNvSpPr>
          <p:nvPr>
            <p:ph type="body" idx="2"/>
          </p:nvPr>
        </p:nvSpPr>
        <p:spPr>
          <a:xfrm>
            <a:off x="4933221" y="1567550"/>
            <a:ext cx="3403200" cy="2911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5" name="Shape 5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6"/>
        <p:cNvGrpSpPr/>
        <p:nvPr/>
      </p:nvGrpSpPr>
      <p:grpSpPr>
        <a:xfrm>
          <a:off x="0" y="0"/>
          <a:ext cx="0" cy="0"/>
          <a:chOff x="0" y="0"/>
          <a:chExt cx="0" cy="0"/>
        </a:xfrm>
      </p:grpSpPr>
      <p:grpSp>
        <p:nvGrpSpPr>
          <p:cNvPr id="57" name="Shape 57"/>
          <p:cNvGrpSpPr/>
          <p:nvPr/>
        </p:nvGrpSpPr>
        <p:grpSpPr>
          <a:xfrm>
            <a:off x="0" y="381001"/>
            <a:ext cx="1037850" cy="1016287"/>
            <a:chOff x="0" y="381001"/>
            <a:chExt cx="1037850" cy="1016287"/>
          </a:xfrm>
        </p:grpSpPr>
        <p:sp>
          <p:nvSpPr>
            <p:cNvPr id="58" name="Shape 58"/>
            <p:cNvSpPr/>
            <p:nvPr/>
          </p:nvSpPr>
          <p:spPr>
            <a:xfrm rot="-5400000">
              <a:off x="0" y="381001"/>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59" name="Shape 59"/>
            <p:cNvSpPr/>
            <p:nvPr/>
          </p:nvSpPr>
          <p:spPr>
            <a:xfrm flipH="1">
              <a:off x="229050" y="588489"/>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sp>
        <p:nvSpPr>
          <p:cNvPr id="60" name="Shape 60"/>
          <p:cNvSpPr txBox="1">
            <a:spLocks noGrp="1"/>
          </p:cNvSpPr>
          <p:nvPr>
            <p:ph type="title"/>
          </p:nvPr>
        </p:nvSpPr>
        <p:spPr>
          <a:xfrm>
            <a:off x="1297500" y="393750"/>
            <a:ext cx="7038900" cy="9141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61" name="Shape 6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62"/>
        <p:cNvGrpSpPr/>
        <p:nvPr/>
      </p:nvGrpSpPr>
      <p:grpSpPr>
        <a:xfrm>
          <a:off x="0" y="0"/>
          <a:ext cx="0" cy="0"/>
          <a:chOff x="0" y="0"/>
          <a:chExt cx="0" cy="0"/>
        </a:xfrm>
      </p:grpSpPr>
      <p:grpSp>
        <p:nvGrpSpPr>
          <p:cNvPr id="63" name="Shape 63"/>
          <p:cNvGrpSpPr/>
          <p:nvPr/>
        </p:nvGrpSpPr>
        <p:grpSpPr>
          <a:xfrm>
            <a:off x="0" y="381001"/>
            <a:ext cx="1037850" cy="1016287"/>
            <a:chOff x="0" y="381001"/>
            <a:chExt cx="1037850" cy="1016287"/>
          </a:xfrm>
        </p:grpSpPr>
        <p:sp>
          <p:nvSpPr>
            <p:cNvPr id="64" name="Shape 64"/>
            <p:cNvSpPr/>
            <p:nvPr/>
          </p:nvSpPr>
          <p:spPr>
            <a:xfrm rot="-5400000">
              <a:off x="0" y="381001"/>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65" name="Shape 65"/>
            <p:cNvSpPr/>
            <p:nvPr/>
          </p:nvSpPr>
          <p:spPr>
            <a:xfrm flipH="1">
              <a:off x="229050" y="588489"/>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sp>
        <p:nvSpPr>
          <p:cNvPr id="66" name="Shape 66"/>
          <p:cNvSpPr txBox="1">
            <a:spLocks noGrp="1"/>
          </p:cNvSpPr>
          <p:nvPr>
            <p:ph type="title"/>
          </p:nvPr>
        </p:nvSpPr>
        <p:spPr>
          <a:xfrm>
            <a:off x="1297500" y="393750"/>
            <a:ext cx="3798900" cy="14931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67" name="Shape 67"/>
          <p:cNvSpPr txBox="1">
            <a:spLocks noGrp="1"/>
          </p:cNvSpPr>
          <p:nvPr>
            <p:ph type="body" idx="1"/>
          </p:nvPr>
        </p:nvSpPr>
        <p:spPr>
          <a:xfrm>
            <a:off x="1297500" y="1972550"/>
            <a:ext cx="3798900" cy="24159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68" name="Shape 6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69"/>
        <p:cNvGrpSpPr/>
        <p:nvPr/>
      </p:nvGrpSpPr>
      <p:grpSpPr>
        <a:xfrm>
          <a:off x="0" y="0"/>
          <a:ext cx="0" cy="0"/>
          <a:chOff x="0" y="0"/>
          <a:chExt cx="0" cy="0"/>
        </a:xfrm>
      </p:grpSpPr>
      <p:grpSp>
        <p:nvGrpSpPr>
          <p:cNvPr id="70" name="Shape 70"/>
          <p:cNvGrpSpPr/>
          <p:nvPr/>
        </p:nvGrpSpPr>
        <p:grpSpPr>
          <a:xfrm>
            <a:off x="4406400" y="0"/>
            <a:ext cx="4737600" cy="5143500"/>
            <a:chOff x="4406400" y="0"/>
            <a:chExt cx="4737600" cy="5143500"/>
          </a:xfrm>
        </p:grpSpPr>
        <p:sp>
          <p:nvSpPr>
            <p:cNvPr id="71" name="Shape 71"/>
            <p:cNvSpPr/>
            <p:nvPr/>
          </p:nvSpPr>
          <p:spPr>
            <a:xfrm rot="5400000">
              <a:off x="4407900" y="-1500"/>
              <a:ext cx="4734600" cy="4737600"/>
            </a:xfrm>
            <a:prstGeom prst="diagStripe">
              <a:avLst>
                <a:gd name="adj" fmla="val 49469"/>
              </a:avLst>
            </a:prstGeom>
            <a:solidFill>
              <a:schemeClr val="lt1">
                <a:alpha val="3460"/>
              </a:schemeClr>
            </a:solidFill>
            <a:ln>
              <a:noFill/>
            </a:ln>
          </p:spPr>
          <p:txBody>
            <a:bodyPr wrap="square" lIns="91425" tIns="91425" rIns="91425" bIns="91425" anchor="ctr" anchorCtr="0">
              <a:noAutofit/>
            </a:bodyPr>
            <a:lstStyle/>
            <a:p>
              <a:pPr lvl="0">
                <a:spcBef>
                  <a:spcPts val="0"/>
                </a:spcBef>
                <a:buNone/>
              </a:pPr>
              <a:endParaRPr/>
            </a:p>
          </p:txBody>
        </p:sp>
        <p:sp>
          <p:nvSpPr>
            <p:cNvPr id="72" name="Shape 72"/>
            <p:cNvSpPr/>
            <p:nvPr/>
          </p:nvSpPr>
          <p:spPr>
            <a:xfrm rot="5400000">
              <a:off x="4840825" y="6000"/>
              <a:ext cx="4298700" cy="4286700"/>
            </a:xfrm>
            <a:prstGeom prst="diagStripe">
              <a:avLst>
                <a:gd name="adj" fmla="val 0"/>
              </a:avLst>
            </a:prstGeom>
            <a:solidFill>
              <a:schemeClr val="lt1">
                <a:alpha val="3460"/>
              </a:schemeClr>
            </a:solidFill>
            <a:ln>
              <a:noFill/>
            </a:ln>
          </p:spPr>
          <p:txBody>
            <a:bodyPr wrap="square" lIns="91425" tIns="91425" rIns="91425" bIns="91425" anchor="ctr" anchorCtr="0">
              <a:noAutofit/>
            </a:bodyPr>
            <a:lstStyle/>
            <a:p>
              <a:pPr lvl="0">
                <a:spcBef>
                  <a:spcPts val="0"/>
                </a:spcBef>
                <a:buNone/>
              </a:pPr>
              <a:endParaRPr/>
            </a:p>
          </p:txBody>
        </p:sp>
        <p:sp>
          <p:nvSpPr>
            <p:cNvPr id="73" name="Shape 73"/>
            <p:cNvSpPr/>
            <p:nvPr/>
          </p:nvSpPr>
          <p:spPr>
            <a:xfrm rot="-5400000">
              <a:off x="5618399" y="1236641"/>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74" name="Shape 74"/>
            <p:cNvSpPr/>
            <p:nvPr/>
          </p:nvSpPr>
          <p:spPr>
            <a:xfrm flipH="1">
              <a:off x="5849857" y="1444078"/>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75" name="Shape 75"/>
            <p:cNvSpPr/>
            <p:nvPr/>
          </p:nvSpPr>
          <p:spPr>
            <a:xfrm rot="-5400000">
              <a:off x="5987081" y="246974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76" name="Shape 76"/>
            <p:cNvSpPr/>
            <p:nvPr/>
          </p:nvSpPr>
          <p:spPr>
            <a:xfrm flipH="1">
              <a:off x="6222115" y="2677179"/>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77" name="Shape 77"/>
            <p:cNvSpPr/>
            <p:nvPr/>
          </p:nvSpPr>
          <p:spPr>
            <a:xfrm rot="-5400000">
              <a:off x="6675341" y="1862244"/>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78" name="Shape 78"/>
            <p:cNvSpPr/>
            <p:nvPr/>
          </p:nvSpPr>
          <p:spPr>
            <a:xfrm flipH="1">
              <a:off x="6908099" y="2069680"/>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79" name="Shape 79"/>
            <p:cNvSpPr/>
            <p:nvPr/>
          </p:nvSpPr>
          <p:spPr>
            <a:xfrm rot="-5400000">
              <a:off x="6861141" y="2478088"/>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0" name="Shape 80"/>
            <p:cNvSpPr/>
            <p:nvPr/>
          </p:nvSpPr>
          <p:spPr>
            <a:xfrm flipH="1">
              <a:off x="7965266" y="2693191"/>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1" name="Shape 81"/>
            <p:cNvSpPr/>
            <p:nvPr/>
          </p:nvSpPr>
          <p:spPr>
            <a:xfrm flipH="1">
              <a:off x="8145082" y="3309036"/>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2" name="Shape 82"/>
            <p:cNvSpPr/>
            <p:nvPr/>
          </p:nvSpPr>
          <p:spPr>
            <a:xfrm rot="-5400000">
              <a:off x="7047599" y="309534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3" name="Shape 83"/>
            <p:cNvSpPr/>
            <p:nvPr/>
          </p:nvSpPr>
          <p:spPr>
            <a:xfrm flipH="1">
              <a:off x="7276649" y="3302781"/>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4" name="Shape 84"/>
            <p:cNvSpPr/>
            <p:nvPr/>
          </p:nvSpPr>
          <p:spPr>
            <a:xfrm rot="-5400000">
              <a:off x="7227414" y="3711189"/>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85" name="Shape 85"/>
            <p:cNvSpPr/>
            <p:nvPr/>
          </p:nvSpPr>
          <p:spPr>
            <a:xfrm flipH="1">
              <a:off x="7462448" y="391862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6" name="Shape 86"/>
            <p:cNvSpPr/>
            <p:nvPr/>
          </p:nvSpPr>
          <p:spPr>
            <a:xfrm rot="-5400000">
              <a:off x="8102491" y="3718856"/>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7" name="Shape 87"/>
            <p:cNvSpPr/>
            <p:nvPr/>
          </p:nvSpPr>
          <p:spPr>
            <a:xfrm flipH="1">
              <a:off x="8334533" y="3926292"/>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88" name="Shape 88"/>
            <p:cNvSpPr/>
            <p:nvPr/>
          </p:nvSpPr>
          <p:spPr>
            <a:xfrm rot="-5400000">
              <a:off x="8288290" y="4334700"/>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grpSp>
      <p:sp>
        <p:nvSpPr>
          <p:cNvPr id="89" name="Shape 89"/>
          <p:cNvSpPr txBox="1">
            <a:spLocks noGrp="1"/>
          </p:cNvSpPr>
          <p:nvPr>
            <p:ph type="title"/>
          </p:nvPr>
        </p:nvSpPr>
        <p:spPr>
          <a:xfrm>
            <a:off x="823850" y="866775"/>
            <a:ext cx="4587000" cy="35211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90" name="Shape 9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91"/>
        <p:cNvGrpSpPr/>
        <p:nvPr/>
      </p:nvGrpSpPr>
      <p:grpSpPr>
        <a:xfrm>
          <a:off x="0" y="0"/>
          <a:ext cx="0" cy="0"/>
          <a:chOff x="0" y="0"/>
          <a:chExt cx="0" cy="0"/>
        </a:xfrm>
      </p:grpSpPr>
      <p:grpSp>
        <p:nvGrpSpPr>
          <p:cNvPr id="92" name="Shape 92"/>
          <p:cNvGrpSpPr/>
          <p:nvPr/>
        </p:nvGrpSpPr>
        <p:grpSpPr>
          <a:xfrm>
            <a:off x="0" y="381001"/>
            <a:ext cx="1037850" cy="1016287"/>
            <a:chOff x="0" y="381001"/>
            <a:chExt cx="1037850" cy="1016287"/>
          </a:xfrm>
        </p:grpSpPr>
        <p:sp>
          <p:nvSpPr>
            <p:cNvPr id="93" name="Shape 93"/>
            <p:cNvSpPr/>
            <p:nvPr/>
          </p:nvSpPr>
          <p:spPr>
            <a:xfrm rot="-5400000">
              <a:off x="0" y="381001"/>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94" name="Shape 94"/>
            <p:cNvSpPr/>
            <p:nvPr/>
          </p:nvSpPr>
          <p:spPr>
            <a:xfrm flipH="1">
              <a:off x="229050" y="588489"/>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sp>
        <p:nvSpPr>
          <p:cNvPr id="95" name="Shape 95"/>
          <p:cNvSpPr txBox="1">
            <a:spLocks noGrp="1"/>
          </p:cNvSpPr>
          <p:nvPr>
            <p:ph type="title"/>
          </p:nvPr>
        </p:nvSpPr>
        <p:spPr>
          <a:xfrm>
            <a:off x="1297500" y="1658325"/>
            <a:ext cx="3036300" cy="17517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96" name="Shape 96"/>
          <p:cNvSpPr txBox="1">
            <a:spLocks noGrp="1"/>
          </p:cNvSpPr>
          <p:nvPr>
            <p:ph type="subTitle" idx="1"/>
          </p:nvPr>
        </p:nvSpPr>
        <p:spPr>
          <a:xfrm>
            <a:off x="1297500" y="3538000"/>
            <a:ext cx="3036300" cy="506100"/>
          </a:xfrm>
          <a:prstGeom prst="rect">
            <a:avLst/>
          </a:prstGeom>
        </p:spPr>
        <p:txBody>
          <a:bodyPr wrap="square" lIns="91425" tIns="91425" rIns="91425" bIns="91425" anchor="t" anchorCtr="0"/>
          <a:lstStyle>
            <a:lvl1pPr lvl="0">
              <a:lnSpc>
                <a:spcPct val="100000"/>
              </a:lnSpc>
              <a:spcBef>
                <a:spcPts val="0"/>
              </a:spcBef>
              <a:spcAft>
                <a:spcPts val="0"/>
              </a:spcAft>
              <a:buNone/>
              <a:defRPr/>
            </a:lvl1pPr>
            <a:lvl2pPr lvl="1">
              <a:lnSpc>
                <a:spcPct val="100000"/>
              </a:lnSpc>
              <a:spcBef>
                <a:spcPts val="0"/>
              </a:spcBef>
              <a:spcAft>
                <a:spcPts val="0"/>
              </a:spcAft>
              <a:buSzPct val="100000"/>
              <a:buNone/>
              <a:defRPr sz="1300"/>
            </a:lvl2pPr>
            <a:lvl3pPr lvl="2">
              <a:lnSpc>
                <a:spcPct val="100000"/>
              </a:lnSpc>
              <a:spcBef>
                <a:spcPts val="0"/>
              </a:spcBef>
              <a:spcAft>
                <a:spcPts val="0"/>
              </a:spcAft>
              <a:buSzPct val="100000"/>
              <a:buNone/>
              <a:defRPr sz="1300"/>
            </a:lvl3pPr>
            <a:lvl4pPr lvl="3">
              <a:lnSpc>
                <a:spcPct val="100000"/>
              </a:lnSpc>
              <a:spcBef>
                <a:spcPts val="0"/>
              </a:spcBef>
              <a:spcAft>
                <a:spcPts val="0"/>
              </a:spcAft>
              <a:buSzPct val="100000"/>
              <a:buNone/>
              <a:defRPr sz="1300"/>
            </a:lvl4pPr>
            <a:lvl5pPr lvl="4">
              <a:lnSpc>
                <a:spcPct val="100000"/>
              </a:lnSpc>
              <a:spcBef>
                <a:spcPts val="0"/>
              </a:spcBef>
              <a:spcAft>
                <a:spcPts val="0"/>
              </a:spcAft>
              <a:buSzPct val="100000"/>
              <a:buNone/>
              <a:defRPr sz="1300"/>
            </a:lvl5pPr>
            <a:lvl6pPr lvl="5">
              <a:lnSpc>
                <a:spcPct val="100000"/>
              </a:lnSpc>
              <a:spcBef>
                <a:spcPts val="0"/>
              </a:spcBef>
              <a:spcAft>
                <a:spcPts val="0"/>
              </a:spcAft>
              <a:buSzPct val="100000"/>
              <a:buNone/>
              <a:defRPr sz="1300"/>
            </a:lvl6pPr>
            <a:lvl7pPr lvl="6">
              <a:lnSpc>
                <a:spcPct val="100000"/>
              </a:lnSpc>
              <a:spcBef>
                <a:spcPts val="0"/>
              </a:spcBef>
              <a:spcAft>
                <a:spcPts val="0"/>
              </a:spcAft>
              <a:buSzPct val="100000"/>
              <a:buNone/>
              <a:defRPr sz="1300"/>
            </a:lvl7pPr>
            <a:lvl8pPr lvl="7">
              <a:lnSpc>
                <a:spcPct val="100000"/>
              </a:lnSpc>
              <a:spcBef>
                <a:spcPts val="0"/>
              </a:spcBef>
              <a:spcAft>
                <a:spcPts val="0"/>
              </a:spcAft>
              <a:buSzPct val="100000"/>
              <a:buNone/>
              <a:defRPr sz="1300"/>
            </a:lvl8pPr>
            <a:lvl9pPr lvl="8">
              <a:lnSpc>
                <a:spcPct val="100000"/>
              </a:lnSpc>
              <a:spcBef>
                <a:spcPts val="0"/>
              </a:spcBef>
              <a:spcAft>
                <a:spcPts val="0"/>
              </a:spcAft>
              <a:buSzPct val="100000"/>
              <a:buNone/>
              <a:defRPr sz="1300"/>
            </a:lvl9pPr>
          </a:lstStyle>
          <a:p>
            <a:endParaRPr/>
          </a:p>
        </p:txBody>
      </p:sp>
      <p:sp>
        <p:nvSpPr>
          <p:cNvPr id="97" name="Shape 97"/>
          <p:cNvSpPr txBox="1">
            <a:spLocks noGrp="1"/>
          </p:cNvSpPr>
          <p:nvPr>
            <p:ph type="body" idx="2"/>
          </p:nvPr>
        </p:nvSpPr>
        <p:spPr>
          <a:xfrm>
            <a:off x="4648200" y="1696600"/>
            <a:ext cx="3676800" cy="2347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98" name="Shape 9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99"/>
        <p:cNvGrpSpPr/>
        <p:nvPr/>
      </p:nvGrpSpPr>
      <p:grpSpPr>
        <a:xfrm>
          <a:off x="0" y="0"/>
          <a:ext cx="0" cy="0"/>
          <a:chOff x="0" y="0"/>
          <a:chExt cx="0" cy="0"/>
        </a:xfrm>
      </p:grpSpPr>
      <p:grpSp>
        <p:nvGrpSpPr>
          <p:cNvPr id="100" name="Shape 100"/>
          <p:cNvGrpSpPr/>
          <p:nvPr/>
        </p:nvGrpSpPr>
        <p:grpSpPr>
          <a:xfrm>
            <a:off x="0" y="4128572"/>
            <a:ext cx="698925" cy="684657"/>
            <a:chOff x="0" y="3785672"/>
            <a:chExt cx="698925" cy="684657"/>
          </a:xfrm>
        </p:grpSpPr>
        <p:sp>
          <p:nvSpPr>
            <p:cNvPr id="101" name="Shape 101"/>
            <p:cNvSpPr/>
            <p:nvPr/>
          </p:nvSpPr>
          <p:spPr>
            <a:xfrm rot="-5400000">
              <a:off x="0" y="3785672"/>
              <a:ext cx="544800" cy="544800"/>
            </a:xfrm>
            <a:prstGeom prst="diagStripe">
              <a:avLst>
                <a:gd name="adj" fmla="val 50000"/>
              </a:avLst>
            </a:prstGeom>
            <a:solidFill>
              <a:schemeClr val="lt1">
                <a:alpha val="9620"/>
              </a:schemeClr>
            </a:solidFill>
            <a:ln>
              <a:noFill/>
            </a:ln>
          </p:spPr>
          <p:txBody>
            <a:bodyPr wrap="square" lIns="91425" tIns="91425" rIns="91425" bIns="91425" anchor="ctr" anchorCtr="0">
              <a:noAutofit/>
            </a:bodyPr>
            <a:lstStyle/>
            <a:p>
              <a:pPr lvl="0">
                <a:spcBef>
                  <a:spcPts val="0"/>
                </a:spcBef>
                <a:buNone/>
              </a:pPr>
              <a:endParaRPr/>
            </a:p>
          </p:txBody>
        </p:sp>
        <p:sp>
          <p:nvSpPr>
            <p:cNvPr id="102" name="Shape 102"/>
            <p:cNvSpPr/>
            <p:nvPr/>
          </p:nvSpPr>
          <p:spPr>
            <a:xfrm flipH="1">
              <a:off x="154125" y="3925529"/>
              <a:ext cx="544800" cy="544800"/>
            </a:xfrm>
            <a:prstGeom prst="diagStripe">
              <a:avLst>
                <a:gd name="adj" fmla="val 50000"/>
              </a:avLst>
            </a:prstGeom>
            <a:solidFill>
              <a:schemeClr val="lt1">
                <a:alpha val="9620"/>
              </a:schemeClr>
            </a:solidFill>
            <a:ln>
              <a:noFill/>
            </a:ln>
          </p:spPr>
          <p:txBody>
            <a:bodyPr wrap="square" lIns="91425" tIns="91425" rIns="91425" bIns="91425" anchor="ctr" anchorCtr="0">
              <a:noAutofit/>
            </a:bodyPr>
            <a:lstStyle/>
            <a:p>
              <a:pPr lvl="0">
                <a:spcBef>
                  <a:spcPts val="0"/>
                </a:spcBef>
                <a:buNone/>
              </a:pPr>
              <a:endParaRPr/>
            </a:p>
          </p:txBody>
        </p:sp>
      </p:grpSp>
      <p:sp>
        <p:nvSpPr>
          <p:cNvPr id="103" name="Shape 103"/>
          <p:cNvSpPr txBox="1">
            <a:spLocks noGrp="1"/>
          </p:cNvSpPr>
          <p:nvPr>
            <p:ph type="body" idx="1"/>
          </p:nvPr>
        </p:nvSpPr>
        <p:spPr>
          <a:xfrm>
            <a:off x="812725" y="4305375"/>
            <a:ext cx="6936000" cy="5238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104" name="Shape 10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105"/>
        <p:cNvGrpSpPr/>
        <p:nvPr/>
      </p:nvGrpSpPr>
      <p:grpSpPr>
        <a:xfrm>
          <a:off x="0" y="0"/>
          <a:ext cx="0" cy="0"/>
          <a:chOff x="0" y="0"/>
          <a:chExt cx="0" cy="0"/>
        </a:xfrm>
      </p:grpSpPr>
      <p:grpSp>
        <p:nvGrpSpPr>
          <p:cNvPr id="106" name="Shape 106"/>
          <p:cNvGrpSpPr/>
          <p:nvPr/>
        </p:nvGrpSpPr>
        <p:grpSpPr>
          <a:xfrm>
            <a:off x="4406400" y="0"/>
            <a:ext cx="4737600" cy="5143065"/>
            <a:chOff x="4406400" y="0"/>
            <a:chExt cx="4737600" cy="5143065"/>
          </a:xfrm>
        </p:grpSpPr>
        <p:sp>
          <p:nvSpPr>
            <p:cNvPr id="107" name="Shape 107"/>
            <p:cNvSpPr/>
            <p:nvPr/>
          </p:nvSpPr>
          <p:spPr>
            <a:xfrm rot="5400000">
              <a:off x="4408200" y="-1800"/>
              <a:ext cx="4734000" cy="4737600"/>
            </a:xfrm>
            <a:prstGeom prst="diagStripe">
              <a:avLst>
                <a:gd name="adj" fmla="val 49469"/>
              </a:avLst>
            </a:prstGeom>
            <a:solidFill>
              <a:schemeClr val="lt1">
                <a:alpha val="3460"/>
              </a:schemeClr>
            </a:solidFill>
            <a:ln>
              <a:noFill/>
            </a:ln>
          </p:spPr>
          <p:txBody>
            <a:bodyPr wrap="square" lIns="91425" tIns="91425" rIns="91425" bIns="91425" anchor="ctr" anchorCtr="0">
              <a:noAutofit/>
            </a:bodyPr>
            <a:lstStyle/>
            <a:p>
              <a:pPr lvl="0">
                <a:spcBef>
                  <a:spcPts val="0"/>
                </a:spcBef>
                <a:buNone/>
              </a:pPr>
              <a:endParaRPr/>
            </a:p>
          </p:txBody>
        </p:sp>
        <p:sp>
          <p:nvSpPr>
            <p:cNvPr id="108" name="Shape 108"/>
            <p:cNvSpPr/>
            <p:nvPr/>
          </p:nvSpPr>
          <p:spPr>
            <a:xfrm rot="5400000">
              <a:off x="4841125" y="5700"/>
              <a:ext cx="4298100" cy="4286700"/>
            </a:xfrm>
            <a:prstGeom prst="diagStripe">
              <a:avLst>
                <a:gd name="adj" fmla="val 0"/>
              </a:avLst>
            </a:prstGeom>
            <a:solidFill>
              <a:schemeClr val="lt1">
                <a:alpha val="3460"/>
              </a:schemeClr>
            </a:solidFill>
            <a:ln>
              <a:noFill/>
            </a:ln>
          </p:spPr>
          <p:txBody>
            <a:bodyPr wrap="square" lIns="91425" tIns="91425" rIns="91425" bIns="91425" anchor="ctr" anchorCtr="0">
              <a:noAutofit/>
            </a:bodyPr>
            <a:lstStyle/>
            <a:p>
              <a:pPr lvl="0">
                <a:spcBef>
                  <a:spcPts val="0"/>
                </a:spcBef>
                <a:buNone/>
              </a:pPr>
              <a:endParaRPr/>
            </a:p>
          </p:txBody>
        </p:sp>
        <p:sp>
          <p:nvSpPr>
            <p:cNvPr id="109" name="Shape 109"/>
            <p:cNvSpPr/>
            <p:nvPr/>
          </p:nvSpPr>
          <p:spPr>
            <a:xfrm rot="-5400000">
              <a:off x="5618399" y="1236468"/>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0" name="Shape 110"/>
            <p:cNvSpPr/>
            <p:nvPr/>
          </p:nvSpPr>
          <p:spPr>
            <a:xfrm flipH="1">
              <a:off x="5849857" y="1443956"/>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1" name="Shape 1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2" name="Shape 112"/>
            <p:cNvSpPr/>
            <p:nvPr/>
          </p:nvSpPr>
          <p:spPr>
            <a:xfrm flipH="1">
              <a:off x="6222115" y="267695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3" name="Shape 113"/>
            <p:cNvSpPr/>
            <p:nvPr/>
          </p:nvSpPr>
          <p:spPr>
            <a:xfrm rot="-5400000">
              <a:off x="6675341" y="1862018"/>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4" name="Shape 114"/>
            <p:cNvSpPr/>
            <p:nvPr/>
          </p:nvSpPr>
          <p:spPr>
            <a:xfrm flipH="1">
              <a:off x="6908099" y="2069505"/>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115" name="Shape 115"/>
            <p:cNvSpPr/>
            <p:nvPr/>
          </p:nvSpPr>
          <p:spPr>
            <a:xfrm rot="-5400000">
              <a:off x="6861141" y="2477810"/>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6" name="Shape 116"/>
            <p:cNvSpPr/>
            <p:nvPr/>
          </p:nvSpPr>
          <p:spPr>
            <a:xfrm flipH="1">
              <a:off x="7965266" y="269296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7" name="Shape 117"/>
            <p:cNvSpPr/>
            <p:nvPr/>
          </p:nvSpPr>
          <p:spPr>
            <a:xfrm flipH="1">
              <a:off x="8145082" y="330875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8" name="Shape 118"/>
            <p:cNvSpPr/>
            <p:nvPr/>
          </p:nvSpPr>
          <p:spPr>
            <a:xfrm rot="-5400000">
              <a:off x="7047599" y="309501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19" name="Shape 119"/>
            <p:cNvSpPr/>
            <p:nvPr/>
          </p:nvSpPr>
          <p:spPr>
            <a:xfrm flipH="1">
              <a:off x="7276649" y="3302502"/>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20" name="Shape 120"/>
            <p:cNvSpPr/>
            <p:nvPr/>
          </p:nvSpPr>
          <p:spPr>
            <a:xfrm rot="-5400000">
              <a:off x="7227414" y="3710807"/>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lvl="0">
                <a:spcBef>
                  <a:spcPts val="0"/>
                </a:spcBef>
                <a:buNone/>
              </a:pPr>
              <a:endParaRPr/>
            </a:p>
          </p:txBody>
        </p:sp>
        <p:sp>
          <p:nvSpPr>
            <p:cNvPr id="121" name="Shape 121"/>
            <p:cNvSpPr/>
            <p:nvPr/>
          </p:nvSpPr>
          <p:spPr>
            <a:xfrm flipH="1">
              <a:off x="7462448" y="3918294"/>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22" name="Shape 122"/>
            <p:cNvSpPr/>
            <p:nvPr/>
          </p:nvSpPr>
          <p:spPr>
            <a:xfrm rot="-5400000">
              <a:off x="8102491" y="3718473"/>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23" name="Shape 123"/>
            <p:cNvSpPr/>
            <p:nvPr/>
          </p:nvSpPr>
          <p:spPr>
            <a:xfrm flipH="1">
              <a:off x="8334533" y="3925960"/>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sp>
          <p:nvSpPr>
            <p:cNvPr id="124" name="Shape 124"/>
            <p:cNvSpPr/>
            <p:nvPr/>
          </p:nvSpPr>
          <p:spPr>
            <a:xfrm rot="-5400000">
              <a:off x="8288290" y="4334265"/>
              <a:ext cx="808800" cy="808800"/>
            </a:xfrm>
            <a:prstGeom prst="diagStripe">
              <a:avLst>
                <a:gd name="adj" fmla="val 50000"/>
              </a:avLst>
            </a:prstGeom>
            <a:solidFill>
              <a:schemeClr val="lt1">
                <a:alpha val="7310"/>
              </a:schemeClr>
            </a:solidFill>
            <a:ln>
              <a:noFill/>
            </a:ln>
          </p:spPr>
          <p:txBody>
            <a:bodyPr wrap="square" lIns="91425" tIns="91425" rIns="91425" bIns="91425" anchor="ctr" anchorCtr="0">
              <a:noAutofit/>
            </a:bodyPr>
            <a:lstStyle/>
            <a:p>
              <a:pPr lvl="0">
                <a:spcBef>
                  <a:spcPts val="0"/>
                </a:spcBef>
                <a:buNone/>
              </a:pPr>
              <a:endParaRPr/>
            </a:p>
          </p:txBody>
        </p:sp>
      </p:grpSp>
      <p:sp>
        <p:nvSpPr>
          <p:cNvPr id="125" name="Shape 125"/>
          <p:cNvSpPr txBox="1">
            <a:spLocks noGrp="1"/>
          </p:cNvSpPr>
          <p:nvPr>
            <p:ph type="title"/>
          </p:nvPr>
        </p:nvSpPr>
        <p:spPr>
          <a:xfrm>
            <a:off x="823850" y="1284675"/>
            <a:ext cx="4776000" cy="1300800"/>
          </a:xfrm>
          <a:prstGeom prst="rect">
            <a:avLst/>
          </a:prstGeom>
        </p:spPr>
        <p:txBody>
          <a:bodyPr wrap="square" lIns="91425" tIns="91425" rIns="91425" bIns="91425" anchor="t" anchorCtr="0"/>
          <a:lstStyle>
            <a:lvl1pPr lvl="0">
              <a:spcBef>
                <a:spcPts val="0"/>
              </a:spcBef>
              <a:buSzPct val="100000"/>
              <a:defRPr sz="8000"/>
            </a:lvl1pPr>
            <a:lvl2pPr lvl="1">
              <a:spcBef>
                <a:spcPts val="0"/>
              </a:spcBef>
              <a:buSzPct val="100000"/>
              <a:defRPr sz="8000"/>
            </a:lvl2pPr>
            <a:lvl3pPr lvl="2">
              <a:spcBef>
                <a:spcPts val="0"/>
              </a:spcBef>
              <a:buSzPct val="100000"/>
              <a:defRPr sz="8000"/>
            </a:lvl3pPr>
            <a:lvl4pPr lvl="3">
              <a:spcBef>
                <a:spcPts val="0"/>
              </a:spcBef>
              <a:buSzPct val="100000"/>
              <a:defRPr sz="8000"/>
            </a:lvl4pPr>
            <a:lvl5pPr lvl="4">
              <a:spcBef>
                <a:spcPts val="0"/>
              </a:spcBef>
              <a:buSzPct val="100000"/>
              <a:defRPr sz="8000"/>
            </a:lvl5pPr>
            <a:lvl6pPr lvl="5">
              <a:spcBef>
                <a:spcPts val="0"/>
              </a:spcBef>
              <a:buSzPct val="100000"/>
              <a:defRPr sz="8000"/>
            </a:lvl6pPr>
            <a:lvl7pPr lvl="6">
              <a:spcBef>
                <a:spcPts val="0"/>
              </a:spcBef>
              <a:buSzPct val="100000"/>
              <a:defRPr sz="8000"/>
            </a:lvl7pPr>
            <a:lvl8pPr lvl="7">
              <a:spcBef>
                <a:spcPts val="0"/>
              </a:spcBef>
              <a:buSzPct val="100000"/>
              <a:defRPr sz="8000"/>
            </a:lvl8pPr>
            <a:lvl9pPr lvl="8">
              <a:spcBef>
                <a:spcPts val="0"/>
              </a:spcBef>
              <a:buSzPct val="100000"/>
              <a:defRPr sz="8000"/>
            </a:lvl9pPr>
          </a:lstStyle>
          <a:p>
            <a:endParaRPr/>
          </a:p>
        </p:txBody>
      </p:sp>
      <p:sp>
        <p:nvSpPr>
          <p:cNvPr id="126" name="Shape 126"/>
          <p:cNvSpPr txBox="1">
            <a:spLocks noGrp="1"/>
          </p:cNvSpPr>
          <p:nvPr>
            <p:ph type="body" idx="1"/>
          </p:nvPr>
        </p:nvSpPr>
        <p:spPr>
          <a:xfrm>
            <a:off x="823850" y="2643124"/>
            <a:ext cx="4776000" cy="12189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27" name="Shape 12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28"/>
        <p:cNvGrpSpPr/>
        <p:nvPr/>
      </p:nvGrpSpPr>
      <p:grpSpPr>
        <a:xfrm>
          <a:off x="0" y="0"/>
          <a:ext cx="0" cy="0"/>
          <a:chOff x="0" y="0"/>
          <a:chExt cx="0" cy="0"/>
        </a:xfrm>
      </p:grpSpPr>
      <p:sp>
        <p:nvSpPr>
          <p:cNvPr id="129" name="Shape 12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lt1"/>
              </a:buClr>
              <a:buSzPct val="100000"/>
              <a:buFont typeface="Montserrat"/>
              <a:buNone/>
              <a:defRPr sz="2800">
                <a:solidFill>
                  <a:schemeClr val="lt1"/>
                </a:solidFill>
                <a:latin typeface="Montserrat"/>
                <a:ea typeface="Montserrat"/>
                <a:cs typeface="Montserrat"/>
                <a:sym typeface="Montserrat"/>
              </a:defRPr>
            </a:lvl1pPr>
            <a:lvl2pPr lvl="1">
              <a:spcBef>
                <a:spcPts val="0"/>
              </a:spcBef>
              <a:buClr>
                <a:schemeClr val="lt1"/>
              </a:buClr>
              <a:buSzPct val="100000"/>
              <a:buFont typeface="Montserrat"/>
              <a:buNone/>
              <a:defRPr sz="2800">
                <a:solidFill>
                  <a:schemeClr val="lt1"/>
                </a:solidFill>
                <a:latin typeface="Montserrat"/>
                <a:ea typeface="Montserrat"/>
                <a:cs typeface="Montserrat"/>
                <a:sym typeface="Montserrat"/>
              </a:defRPr>
            </a:lvl2pPr>
            <a:lvl3pPr lvl="2">
              <a:spcBef>
                <a:spcPts val="0"/>
              </a:spcBef>
              <a:buClr>
                <a:schemeClr val="lt1"/>
              </a:buClr>
              <a:buSzPct val="100000"/>
              <a:buFont typeface="Montserrat"/>
              <a:buNone/>
              <a:defRPr sz="2800">
                <a:solidFill>
                  <a:schemeClr val="lt1"/>
                </a:solidFill>
                <a:latin typeface="Montserrat"/>
                <a:ea typeface="Montserrat"/>
                <a:cs typeface="Montserrat"/>
                <a:sym typeface="Montserrat"/>
              </a:defRPr>
            </a:lvl3pPr>
            <a:lvl4pPr lvl="3">
              <a:spcBef>
                <a:spcPts val="0"/>
              </a:spcBef>
              <a:buClr>
                <a:schemeClr val="lt1"/>
              </a:buClr>
              <a:buSzPct val="100000"/>
              <a:buFont typeface="Montserrat"/>
              <a:buNone/>
              <a:defRPr sz="2800">
                <a:solidFill>
                  <a:schemeClr val="lt1"/>
                </a:solidFill>
                <a:latin typeface="Montserrat"/>
                <a:ea typeface="Montserrat"/>
                <a:cs typeface="Montserrat"/>
                <a:sym typeface="Montserrat"/>
              </a:defRPr>
            </a:lvl4pPr>
            <a:lvl5pPr lvl="4">
              <a:spcBef>
                <a:spcPts val="0"/>
              </a:spcBef>
              <a:buClr>
                <a:schemeClr val="lt1"/>
              </a:buClr>
              <a:buSzPct val="100000"/>
              <a:buFont typeface="Montserrat"/>
              <a:buNone/>
              <a:defRPr sz="2800">
                <a:solidFill>
                  <a:schemeClr val="lt1"/>
                </a:solidFill>
                <a:latin typeface="Montserrat"/>
                <a:ea typeface="Montserrat"/>
                <a:cs typeface="Montserrat"/>
                <a:sym typeface="Montserrat"/>
              </a:defRPr>
            </a:lvl5pPr>
            <a:lvl6pPr lvl="5">
              <a:spcBef>
                <a:spcPts val="0"/>
              </a:spcBef>
              <a:buClr>
                <a:schemeClr val="lt1"/>
              </a:buClr>
              <a:buSzPct val="100000"/>
              <a:buFont typeface="Montserrat"/>
              <a:buNone/>
              <a:defRPr sz="2800">
                <a:solidFill>
                  <a:schemeClr val="lt1"/>
                </a:solidFill>
                <a:latin typeface="Montserrat"/>
                <a:ea typeface="Montserrat"/>
                <a:cs typeface="Montserrat"/>
                <a:sym typeface="Montserrat"/>
              </a:defRPr>
            </a:lvl6pPr>
            <a:lvl7pPr lvl="6">
              <a:spcBef>
                <a:spcPts val="0"/>
              </a:spcBef>
              <a:buClr>
                <a:schemeClr val="lt1"/>
              </a:buClr>
              <a:buSzPct val="100000"/>
              <a:buFont typeface="Montserrat"/>
              <a:buNone/>
              <a:defRPr sz="2800">
                <a:solidFill>
                  <a:schemeClr val="lt1"/>
                </a:solidFill>
                <a:latin typeface="Montserrat"/>
                <a:ea typeface="Montserrat"/>
                <a:cs typeface="Montserrat"/>
                <a:sym typeface="Montserrat"/>
              </a:defRPr>
            </a:lvl7pPr>
            <a:lvl8pPr lvl="7">
              <a:spcBef>
                <a:spcPts val="0"/>
              </a:spcBef>
              <a:buClr>
                <a:schemeClr val="lt1"/>
              </a:buClr>
              <a:buSzPct val="100000"/>
              <a:buFont typeface="Montserrat"/>
              <a:buNone/>
              <a:defRPr sz="2800">
                <a:solidFill>
                  <a:schemeClr val="lt1"/>
                </a:solidFill>
                <a:latin typeface="Montserrat"/>
                <a:ea typeface="Montserrat"/>
                <a:cs typeface="Montserrat"/>
                <a:sym typeface="Montserrat"/>
              </a:defRPr>
            </a:lvl8pPr>
            <a:lvl9pPr lvl="8">
              <a:spcBef>
                <a:spcPts val="0"/>
              </a:spcBef>
              <a:buClr>
                <a:schemeClr val="lt1"/>
              </a:buClr>
              <a:buSzPct val="100000"/>
              <a:buFont typeface="Montserrat"/>
              <a:buNone/>
              <a:defRPr sz="2800">
                <a:solidFill>
                  <a:schemeClr val="lt1"/>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lt1"/>
              </a:buClr>
              <a:buSzPct val="100000"/>
              <a:buFont typeface="Lato"/>
              <a:buChar char="●"/>
              <a:defRPr sz="1300">
                <a:solidFill>
                  <a:schemeClr val="lt1"/>
                </a:solidFill>
                <a:latin typeface="Lato"/>
                <a:ea typeface="Lato"/>
                <a:cs typeface="Lato"/>
                <a:sym typeface="Lato"/>
              </a:defRPr>
            </a:lvl1pPr>
            <a:lvl2pPr lvl="1">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2pPr>
            <a:lvl3pPr lvl="2">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3pPr>
            <a:lvl4pPr lvl="3">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4pPr>
            <a:lvl5pPr lvl="4">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5pPr>
            <a:lvl6pPr lvl="5">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6pPr>
            <a:lvl7pPr lvl="6">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7pPr>
            <a:lvl8pPr lvl="7">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8pPr>
            <a:lvl9pPr lvl="8">
              <a:lnSpc>
                <a:spcPct val="115000"/>
              </a:lnSpc>
              <a:spcBef>
                <a:spcPts val="0"/>
              </a:spcBef>
              <a:spcAft>
                <a:spcPts val="1600"/>
              </a:spcAft>
              <a:buClr>
                <a:schemeClr val="lt1"/>
              </a:buClr>
              <a:buSzPct val="100000"/>
              <a:buFont typeface="Lato"/>
              <a:buChar char="■"/>
              <a:defRPr sz="1100">
                <a:solidFill>
                  <a:schemeClr val="lt1"/>
                </a:solidFill>
                <a:latin typeface="Lato"/>
                <a:ea typeface="Lato"/>
                <a:cs typeface="Lato"/>
                <a:sym typeface="Lato"/>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lt1"/>
                </a:solidFill>
                <a:latin typeface="Lato"/>
                <a:ea typeface="Lato"/>
                <a:cs typeface="Lato"/>
                <a:sym typeface="Lato"/>
              </a:rPr>
              <a:t>‹#›</a:t>
            </a:fld>
            <a:endParaRPr lang="en" sz="1000">
              <a:solidFill>
                <a:schemeClr val="lt1"/>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ctrTitle"/>
          </p:nvPr>
        </p:nvSpPr>
        <p:spPr>
          <a:xfrm>
            <a:off x="3537150" y="1578400"/>
            <a:ext cx="5017500" cy="1578900"/>
          </a:xfrm>
          <a:prstGeom prst="rect">
            <a:avLst/>
          </a:prstGeom>
        </p:spPr>
        <p:txBody>
          <a:bodyPr wrap="square" lIns="91425" tIns="91425" rIns="91425" bIns="91425" anchor="t" anchorCtr="0">
            <a:noAutofit/>
          </a:bodyPr>
          <a:lstStyle/>
          <a:p>
            <a:pPr lvl="0">
              <a:spcBef>
                <a:spcPts val="0"/>
              </a:spcBef>
              <a:buNone/>
            </a:pPr>
            <a:r>
              <a:rPr lang="en"/>
              <a:t>Symmetry in Board and Video Games</a:t>
            </a:r>
          </a:p>
        </p:txBody>
      </p:sp>
      <p:sp>
        <p:nvSpPr>
          <p:cNvPr id="135" name="Shape 135"/>
          <p:cNvSpPr txBox="1">
            <a:spLocks noGrp="1"/>
          </p:cNvSpPr>
          <p:nvPr>
            <p:ph type="subTitle" idx="1"/>
          </p:nvPr>
        </p:nvSpPr>
        <p:spPr>
          <a:xfrm>
            <a:off x="5083950" y="3924925"/>
            <a:ext cx="3470700" cy="506100"/>
          </a:xfrm>
          <a:prstGeom prst="rect">
            <a:avLst/>
          </a:prstGeom>
        </p:spPr>
        <p:txBody>
          <a:bodyPr wrap="square" lIns="91425" tIns="91425" rIns="91425" bIns="91425" anchor="t" anchorCtr="0">
            <a:noAutofit/>
          </a:bodyPr>
          <a:lstStyle/>
          <a:p>
            <a:pPr lvl="0">
              <a:spcBef>
                <a:spcPts val="0"/>
              </a:spcBef>
              <a:buNone/>
            </a:pPr>
            <a:r>
              <a:rPr lang="en"/>
              <a:t>Tanner Arrizabalaga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Balance</a:t>
            </a:r>
          </a:p>
        </p:txBody>
      </p:sp>
      <p:sp>
        <p:nvSpPr>
          <p:cNvPr id="141" name="Shape 141"/>
          <p:cNvSpPr txBox="1">
            <a:spLocks noGrp="1"/>
          </p:cNvSpPr>
          <p:nvPr>
            <p:ph type="body" idx="1"/>
          </p:nvPr>
        </p:nvSpPr>
        <p:spPr>
          <a:xfrm>
            <a:off x="1297500" y="1051800"/>
            <a:ext cx="7038900" cy="2911200"/>
          </a:xfrm>
          <a:prstGeom prst="rect">
            <a:avLst/>
          </a:prstGeom>
        </p:spPr>
        <p:txBody>
          <a:bodyPr wrap="square" lIns="91425" tIns="91425" rIns="91425" bIns="91425" anchor="t" anchorCtr="0">
            <a:noAutofit/>
          </a:bodyPr>
          <a:lstStyle/>
          <a:p>
            <a:pPr marL="457200" lvl="0" indent="-330200" rtl="0">
              <a:spcBef>
                <a:spcPts val="0"/>
              </a:spcBef>
              <a:spcAft>
                <a:spcPts val="0"/>
              </a:spcAft>
              <a:buSzPct val="100000"/>
              <a:buChar char="●"/>
            </a:pPr>
            <a:r>
              <a:rPr lang="en" sz="1600"/>
              <a:t>When developing a game, one of the most common, natural thoughts a creator can have is making the game as symmetric as possible</a:t>
            </a:r>
          </a:p>
          <a:p>
            <a:pPr marL="914400" lvl="1" indent="-330200" rtl="0">
              <a:spcBef>
                <a:spcPts val="0"/>
              </a:spcBef>
              <a:spcAft>
                <a:spcPts val="0"/>
              </a:spcAft>
              <a:buSzPct val="100000"/>
              <a:buChar char="○"/>
            </a:pPr>
            <a:r>
              <a:rPr lang="en" sz="1600"/>
              <a:t>This symmetry doesn’t only have to do with the board/maps!</a:t>
            </a:r>
          </a:p>
          <a:p>
            <a:pPr marL="1828800" lvl="3" indent="-330200" rtl="0">
              <a:spcBef>
                <a:spcPts val="0"/>
              </a:spcBef>
              <a:spcAft>
                <a:spcPts val="0"/>
              </a:spcAft>
              <a:buSzPct val="100000"/>
              <a:buChar char="●"/>
            </a:pPr>
            <a:r>
              <a:rPr lang="en" sz="1600"/>
              <a:t>Game developers have slightly twisted the definition of “symmetry” to their own liking (“Similarity between opposing sides”)</a:t>
            </a:r>
          </a:p>
          <a:p>
            <a:pPr marL="1828800" lvl="3" indent="-330200" rtl="0">
              <a:spcBef>
                <a:spcPts val="0"/>
              </a:spcBef>
              <a:spcAft>
                <a:spcPts val="0"/>
              </a:spcAft>
              <a:buSzPct val="100000"/>
              <a:buChar char="●"/>
            </a:pPr>
            <a:r>
              <a:rPr lang="en" sz="1600"/>
              <a:t>Something developers would consider highly symmetric: All players play by the same rules, and have the same resources at the beginning of the game</a:t>
            </a:r>
          </a:p>
          <a:p>
            <a:pPr marL="914400" lvl="1" indent="-330200" rtl="0">
              <a:spcBef>
                <a:spcPts val="0"/>
              </a:spcBef>
              <a:spcAft>
                <a:spcPts val="0"/>
              </a:spcAft>
              <a:buSzPct val="100000"/>
              <a:buChar char="○"/>
            </a:pPr>
            <a:r>
              <a:rPr lang="en" sz="1600"/>
              <a:t>In many instances, this perfect balance is not achievable, but we try to get as close as we can</a:t>
            </a:r>
          </a:p>
          <a:p>
            <a:pPr marL="914400" lvl="1" indent="-330200" rtl="0">
              <a:spcBef>
                <a:spcPts val="0"/>
              </a:spcBef>
              <a:buSzPct val="100000"/>
              <a:buChar char="○"/>
            </a:pPr>
            <a:r>
              <a:rPr lang="en" sz="1600"/>
              <a:t>Very few games are either fully symmetric or asymmetric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823850" y="2053000"/>
            <a:ext cx="4587000" cy="1148700"/>
          </a:xfrm>
          <a:prstGeom prst="rect">
            <a:avLst/>
          </a:prstGeom>
        </p:spPr>
        <p:txBody>
          <a:bodyPr wrap="square" lIns="91425" tIns="91425" rIns="91425" bIns="91425" anchor="ctr" anchorCtr="0">
            <a:noAutofit/>
          </a:bodyPr>
          <a:lstStyle/>
          <a:p>
            <a:pPr lvl="0">
              <a:spcBef>
                <a:spcPts val="0"/>
              </a:spcBef>
              <a:buNone/>
            </a:pPr>
            <a:r>
              <a:rPr lang="en"/>
              <a:t>Game with lots of Symmetry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Non-visual Symmetry</a:t>
            </a:r>
          </a:p>
        </p:txBody>
      </p:sp>
      <p:sp>
        <p:nvSpPr>
          <p:cNvPr id="152" name="Shape 152"/>
          <p:cNvSpPr txBox="1">
            <a:spLocks noGrp="1"/>
          </p:cNvSpPr>
          <p:nvPr>
            <p:ph type="body" idx="1"/>
          </p:nvPr>
        </p:nvSpPr>
        <p:spPr>
          <a:xfrm>
            <a:off x="1297500" y="933175"/>
            <a:ext cx="7038900" cy="2911200"/>
          </a:xfrm>
          <a:prstGeom prst="rect">
            <a:avLst/>
          </a:prstGeom>
        </p:spPr>
        <p:txBody>
          <a:bodyPr wrap="square" lIns="91425" tIns="91425" rIns="91425" bIns="91425" anchor="t" anchorCtr="0">
            <a:noAutofit/>
          </a:bodyPr>
          <a:lstStyle/>
          <a:p>
            <a:pPr marL="457200" lvl="0" indent="-317500" rtl="0">
              <a:spcBef>
                <a:spcPts val="0"/>
              </a:spcBef>
              <a:spcAft>
                <a:spcPts val="0"/>
              </a:spcAft>
              <a:buSzPct val="100000"/>
              <a:buChar char="●"/>
            </a:pPr>
            <a:r>
              <a:rPr lang="en" sz="1400"/>
              <a:t>Who goes first? (First move advantage)</a:t>
            </a:r>
          </a:p>
          <a:p>
            <a:pPr marL="914400" lvl="1" indent="-317500" rtl="0">
              <a:spcBef>
                <a:spcPts val="0"/>
              </a:spcBef>
              <a:spcAft>
                <a:spcPts val="0"/>
              </a:spcAft>
              <a:buSzPct val="100000"/>
              <a:buChar char="○"/>
            </a:pPr>
            <a:r>
              <a:rPr lang="en" sz="1400"/>
              <a:t>In many games, the player who goes first has an advantage over the other player</a:t>
            </a:r>
          </a:p>
          <a:p>
            <a:pPr marL="1371600" lvl="2" indent="-317500" rtl="0">
              <a:spcBef>
                <a:spcPts val="0"/>
              </a:spcBef>
              <a:spcAft>
                <a:spcPts val="0"/>
              </a:spcAft>
              <a:buSzPct val="100000"/>
              <a:buChar char="■"/>
            </a:pPr>
            <a:r>
              <a:rPr lang="en" sz="1400"/>
              <a:t>Ex: In Tic-tac-toe, the second player typically doesn’t have the same aggression as the first player and plays more defensively</a:t>
            </a:r>
          </a:p>
          <a:p>
            <a:pPr marL="914400" lvl="1" indent="-317500" rtl="0">
              <a:spcBef>
                <a:spcPts val="0"/>
              </a:spcBef>
              <a:spcAft>
                <a:spcPts val="0"/>
              </a:spcAft>
              <a:buSzPct val="100000"/>
              <a:buChar char="○"/>
            </a:pPr>
            <a:r>
              <a:rPr lang="en" sz="1400"/>
              <a:t>However, smart game-designers know what to add to eliminate this advantage!</a:t>
            </a:r>
          </a:p>
          <a:p>
            <a:pPr marL="1371600" lvl="2" indent="-317500" rtl="0">
              <a:spcBef>
                <a:spcPts val="0"/>
              </a:spcBef>
              <a:buSzPct val="100000"/>
              <a:buChar char="■"/>
            </a:pPr>
            <a:r>
              <a:rPr lang="en" sz="1400"/>
              <a:t>Ex: In the game Go, the player with the white pieces gets +7.5 points for free</a:t>
            </a:r>
          </a:p>
        </p:txBody>
      </p:sp>
      <p:pic>
        <p:nvPicPr>
          <p:cNvPr id="153" name="Shape 153"/>
          <p:cNvPicPr preferRelativeResize="0"/>
          <p:nvPr/>
        </p:nvPicPr>
        <p:blipFill>
          <a:blip r:embed="rId3">
            <a:alphaModFix/>
          </a:blip>
          <a:stretch>
            <a:fillRect/>
          </a:stretch>
        </p:blipFill>
        <p:spPr>
          <a:xfrm>
            <a:off x="473213" y="3155574"/>
            <a:ext cx="1797949" cy="1797975"/>
          </a:xfrm>
          <a:prstGeom prst="rect">
            <a:avLst/>
          </a:prstGeom>
          <a:noFill/>
          <a:ln>
            <a:noFill/>
          </a:ln>
        </p:spPr>
      </p:pic>
      <p:pic>
        <p:nvPicPr>
          <p:cNvPr id="154" name="Shape 154"/>
          <p:cNvPicPr preferRelativeResize="0"/>
          <p:nvPr/>
        </p:nvPicPr>
        <p:blipFill>
          <a:blip r:embed="rId4">
            <a:alphaModFix/>
          </a:blip>
          <a:stretch>
            <a:fillRect/>
          </a:stretch>
        </p:blipFill>
        <p:spPr>
          <a:xfrm>
            <a:off x="3759163" y="3230802"/>
            <a:ext cx="1681000" cy="1647501"/>
          </a:xfrm>
          <a:prstGeom prst="rect">
            <a:avLst/>
          </a:prstGeom>
          <a:noFill/>
          <a:ln>
            <a:noFill/>
          </a:ln>
        </p:spPr>
      </p:pic>
      <p:pic>
        <p:nvPicPr>
          <p:cNvPr id="155" name="Shape 155"/>
          <p:cNvPicPr preferRelativeResize="0"/>
          <p:nvPr/>
        </p:nvPicPr>
        <p:blipFill>
          <a:blip r:embed="rId5">
            <a:alphaModFix/>
          </a:blip>
          <a:stretch>
            <a:fillRect/>
          </a:stretch>
        </p:blipFill>
        <p:spPr>
          <a:xfrm>
            <a:off x="6928150" y="3213788"/>
            <a:ext cx="1641400" cy="1681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Shape 160"/>
          <p:cNvPicPr preferRelativeResize="0"/>
          <p:nvPr/>
        </p:nvPicPr>
        <p:blipFill>
          <a:blip r:embed="rId3">
            <a:alphaModFix/>
          </a:blip>
          <a:stretch>
            <a:fillRect/>
          </a:stretch>
        </p:blipFill>
        <p:spPr>
          <a:xfrm>
            <a:off x="1349460" y="914965"/>
            <a:ext cx="3308750" cy="3308796"/>
          </a:xfrm>
          <a:prstGeom prst="rect">
            <a:avLst/>
          </a:prstGeom>
          <a:noFill/>
          <a:ln>
            <a:noFill/>
          </a:ln>
        </p:spPr>
      </p:pic>
      <p:sp>
        <p:nvSpPr>
          <p:cNvPr id="161" name="Shape 161"/>
          <p:cNvSpPr txBox="1">
            <a:spLocks noGrp="1"/>
          </p:cNvSpPr>
          <p:nvPr>
            <p:ph type="body" idx="2"/>
          </p:nvPr>
        </p:nvSpPr>
        <p:spPr>
          <a:xfrm>
            <a:off x="5142750" y="585675"/>
            <a:ext cx="3676800" cy="3815400"/>
          </a:xfrm>
          <a:prstGeom prst="rect">
            <a:avLst/>
          </a:prstGeom>
        </p:spPr>
        <p:txBody>
          <a:bodyPr wrap="square" lIns="91425" tIns="91425" rIns="91425" bIns="91425" anchor="t" anchorCtr="0">
            <a:noAutofit/>
          </a:bodyPr>
          <a:lstStyle/>
          <a:p>
            <a:pPr lvl="0">
              <a:spcBef>
                <a:spcPts val="0"/>
              </a:spcBef>
              <a:buNone/>
            </a:pPr>
            <a:r>
              <a:rPr lang="en" sz="1800" u="sng"/>
              <a:t>Chess</a:t>
            </a:r>
          </a:p>
          <a:p>
            <a:pPr marL="457200" lvl="0" indent="-304800" rtl="0">
              <a:spcBef>
                <a:spcPts val="0"/>
              </a:spcBef>
              <a:spcAft>
                <a:spcPts val="0"/>
              </a:spcAft>
              <a:buSzPct val="100000"/>
              <a:buChar char="●"/>
            </a:pPr>
            <a:r>
              <a:rPr lang="en" sz="1200"/>
              <a:t>Pawn or a knight can move on the first turn. </a:t>
            </a:r>
          </a:p>
          <a:p>
            <a:pPr marL="914400" lvl="1" indent="-304800" rtl="0">
              <a:spcBef>
                <a:spcPts val="0"/>
              </a:spcBef>
              <a:spcAft>
                <a:spcPts val="0"/>
              </a:spcAft>
              <a:buSzPct val="100000"/>
              <a:buChar char="○"/>
            </a:pPr>
            <a:r>
              <a:rPr lang="en" sz="1200"/>
              <a:t>Two weakest pieces in the game, not counting the king. </a:t>
            </a:r>
          </a:p>
          <a:p>
            <a:pPr marL="1371600" lvl="2" indent="-304800" rtl="0">
              <a:spcBef>
                <a:spcPts val="0"/>
              </a:spcBef>
              <a:spcAft>
                <a:spcPts val="0"/>
              </a:spcAft>
              <a:buSzPct val="100000"/>
              <a:buChar char="■"/>
            </a:pPr>
            <a:r>
              <a:rPr lang="en" sz="1200"/>
              <a:t>Thus, the first move advantage conferred is not significant. </a:t>
            </a:r>
          </a:p>
          <a:p>
            <a:pPr marL="914400" lvl="1" indent="-304800" rtl="0">
              <a:spcBef>
                <a:spcPts val="0"/>
              </a:spcBef>
              <a:spcAft>
                <a:spcPts val="0"/>
              </a:spcAft>
              <a:buSzPct val="100000"/>
              <a:buChar char="○"/>
            </a:pPr>
            <a:r>
              <a:rPr lang="en" sz="1200"/>
              <a:t>The pieces are four rows apart at the beginning, so no single piece can take or even significantly threaten an enemy piece on the first move.</a:t>
            </a:r>
          </a:p>
          <a:p>
            <a:pPr marL="457200" lvl="0" indent="-304800" rtl="0">
              <a:spcBef>
                <a:spcPts val="0"/>
              </a:spcBef>
              <a:spcAft>
                <a:spcPts val="0"/>
              </a:spcAft>
              <a:buSzPct val="100000"/>
              <a:buChar char="●"/>
            </a:pPr>
            <a:r>
              <a:rPr lang="en" sz="1200"/>
              <a:t>A  way to reduce the effect of going first is to make the game a fairly long one, so that going first makes very little difference over the course of the whole game</a:t>
            </a:r>
          </a:p>
          <a:p>
            <a:pPr marL="914400" lvl="1" indent="-304800" rtl="0">
              <a:spcBef>
                <a:spcPts val="0"/>
              </a:spcBef>
              <a:buSzPct val="100000"/>
              <a:buChar char="○"/>
            </a:pPr>
            <a:r>
              <a:rPr lang="en" sz="1200"/>
              <a:t>And of course, Chess does this well</a:t>
            </a:r>
          </a:p>
        </p:txBody>
      </p:sp>
      <p:sp>
        <p:nvSpPr>
          <p:cNvPr id="162" name="Shape 162"/>
          <p:cNvSpPr/>
          <p:nvPr/>
        </p:nvSpPr>
        <p:spPr>
          <a:xfrm rot="10800000">
            <a:off x="3721575" y="1130350"/>
            <a:ext cx="348000" cy="331500"/>
          </a:xfrm>
          <a:prstGeom prst="rect">
            <a:avLst/>
          </a:prstGeom>
          <a:noFill/>
          <a:ln w="28575" cap="flat" cmpd="sng">
            <a:solidFill>
              <a:srgbClr val="FF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3" name="Shape 163"/>
          <p:cNvSpPr txBox="1"/>
          <p:nvPr/>
        </p:nvSpPr>
        <p:spPr>
          <a:xfrm>
            <a:off x="1668975" y="4401075"/>
            <a:ext cx="2669700" cy="374400"/>
          </a:xfrm>
          <a:prstGeom prst="rect">
            <a:avLst/>
          </a:prstGeom>
          <a:noFill/>
          <a:ln>
            <a:noFill/>
          </a:ln>
        </p:spPr>
        <p:txBody>
          <a:bodyPr wrap="square" lIns="91425" tIns="91425" rIns="91425" bIns="91425" anchor="t" anchorCtr="0">
            <a:noAutofit/>
          </a:bodyPr>
          <a:lstStyle/>
          <a:p>
            <a:pPr lvl="0">
              <a:spcBef>
                <a:spcPts val="0"/>
              </a:spcBef>
              <a:buNone/>
            </a:pPr>
            <a:r>
              <a:rPr lang="en">
                <a:solidFill>
                  <a:schemeClr val="lt1"/>
                </a:solidFill>
                <a:latin typeface="Lato"/>
                <a:ea typeface="Lato"/>
                <a:cs typeface="Lato"/>
                <a:sym typeface="Lato"/>
              </a:rPr>
              <a:t>Symmetry (excluding pieces): D</a:t>
            </a:r>
            <a:r>
              <a:rPr lang="en" baseline="-25000">
                <a:solidFill>
                  <a:schemeClr val="lt1"/>
                </a:solidFill>
                <a:latin typeface="Lato"/>
                <a:ea typeface="Lato"/>
                <a:cs typeface="Lato"/>
                <a:sym typeface="Lato"/>
              </a:rPr>
              <a:t>2</a:t>
            </a:r>
          </a:p>
        </p:txBody>
      </p:sp>
      <p:sp>
        <p:nvSpPr>
          <p:cNvPr id="164" name="Shape 164"/>
          <p:cNvSpPr/>
          <p:nvPr/>
        </p:nvSpPr>
        <p:spPr>
          <a:xfrm rot="10800000">
            <a:off x="1895700" y="1130350"/>
            <a:ext cx="348000" cy="331500"/>
          </a:xfrm>
          <a:prstGeom prst="rect">
            <a:avLst/>
          </a:prstGeom>
          <a:noFill/>
          <a:ln w="28575" cap="flat" cmpd="sng">
            <a:solidFill>
              <a:srgbClr val="FF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5" name="Shape 165"/>
          <p:cNvSpPr/>
          <p:nvPr/>
        </p:nvSpPr>
        <p:spPr>
          <a:xfrm>
            <a:off x="1569525" y="1461850"/>
            <a:ext cx="2868600" cy="374400"/>
          </a:xfrm>
          <a:prstGeom prst="rect">
            <a:avLst/>
          </a:prstGeom>
          <a:noFill/>
          <a:ln w="28575" cap="flat" cmpd="sng">
            <a:solidFill>
              <a:srgbClr val="FF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6" name="Shape 166"/>
          <p:cNvSpPr/>
          <p:nvPr/>
        </p:nvSpPr>
        <p:spPr>
          <a:xfrm>
            <a:off x="1909800" y="3649525"/>
            <a:ext cx="348000" cy="331500"/>
          </a:xfrm>
          <a:prstGeom prst="rect">
            <a:avLst/>
          </a:prstGeom>
          <a:noFill/>
          <a:ln w="28575" cap="flat" cmpd="sng">
            <a:solidFill>
              <a:srgbClr val="FF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7" name="Shape 167"/>
          <p:cNvSpPr/>
          <p:nvPr/>
        </p:nvSpPr>
        <p:spPr>
          <a:xfrm>
            <a:off x="3721575" y="3649525"/>
            <a:ext cx="348000" cy="331500"/>
          </a:xfrm>
          <a:prstGeom prst="rect">
            <a:avLst/>
          </a:prstGeom>
          <a:noFill/>
          <a:ln w="28575" cap="flat" cmpd="sng">
            <a:solidFill>
              <a:srgbClr val="FF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8" name="Shape 168"/>
          <p:cNvSpPr/>
          <p:nvPr/>
        </p:nvSpPr>
        <p:spPr>
          <a:xfrm rot="10800000">
            <a:off x="1541250" y="3275125"/>
            <a:ext cx="2868600" cy="374400"/>
          </a:xfrm>
          <a:prstGeom prst="rect">
            <a:avLst/>
          </a:prstGeom>
          <a:noFill/>
          <a:ln w="28575" cap="flat" cmpd="sng">
            <a:solidFill>
              <a:srgbClr val="FF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cxnSp>
        <p:nvCxnSpPr>
          <p:cNvPr id="169" name="Shape 169"/>
          <p:cNvCxnSpPr/>
          <p:nvPr/>
        </p:nvCxnSpPr>
        <p:spPr>
          <a:xfrm>
            <a:off x="1363600" y="911425"/>
            <a:ext cx="3306600" cy="3313500"/>
          </a:xfrm>
          <a:prstGeom prst="straightConnector1">
            <a:avLst/>
          </a:prstGeom>
          <a:noFill/>
          <a:ln w="28575" cap="flat" cmpd="sng">
            <a:solidFill>
              <a:srgbClr val="0000FF"/>
            </a:solidFill>
            <a:prstDash val="dash"/>
            <a:round/>
            <a:headEnd type="none" w="lg" len="lg"/>
            <a:tailEnd type="none" w="lg" len="lg"/>
          </a:ln>
        </p:spPr>
      </p:cxnSp>
      <p:sp>
        <p:nvSpPr>
          <p:cNvPr id="170" name="Shape 170"/>
          <p:cNvSpPr/>
          <p:nvPr/>
        </p:nvSpPr>
        <p:spPr>
          <a:xfrm>
            <a:off x="1552900" y="1855900"/>
            <a:ext cx="2868600" cy="1385400"/>
          </a:xfrm>
          <a:prstGeom prst="rect">
            <a:avLst/>
          </a:prstGeom>
          <a:noFill/>
          <a:ln w="28575" cap="flat" cmpd="sng">
            <a:solidFill>
              <a:srgbClr val="9900FF"/>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cxnSp>
        <p:nvCxnSpPr>
          <p:cNvPr id="171" name="Shape 171"/>
          <p:cNvCxnSpPr/>
          <p:nvPr/>
        </p:nvCxnSpPr>
        <p:spPr>
          <a:xfrm rot="10800000" flipH="1">
            <a:off x="1361175" y="948525"/>
            <a:ext cx="3258000" cy="3246600"/>
          </a:xfrm>
          <a:prstGeom prst="straightConnector1">
            <a:avLst/>
          </a:prstGeom>
          <a:noFill/>
          <a:ln w="28575" cap="flat" cmpd="sng">
            <a:solidFill>
              <a:srgbClr val="0000FF"/>
            </a:solidFill>
            <a:prstDash val="dash"/>
            <a:round/>
            <a:headEnd type="none" w="lg" len="lg"/>
            <a:tailEnd type="none" w="lg" len="lg"/>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2Fort: Team Fortress 2</a:t>
            </a:r>
          </a:p>
        </p:txBody>
      </p:sp>
      <p:pic>
        <p:nvPicPr>
          <p:cNvPr id="177" name="Shape 177"/>
          <p:cNvPicPr preferRelativeResize="0"/>
          <p:nvPr/>
        </p:nvPicPr>
        <p:blipFill>
          <a:blip r:embed="rId3">
            <a:alphaModFix/>
          </a:blip>
          <a:stretch>
            <a:fillRect/>
          </a:stretch>
        </p:blipFill>
        <p:spPr>
          <a:xfrm>
            <a:off x="543275" y="2575505"/>
            <a:ext cx="4033775" cy="1761400"/>
          </a:xfrm>
          <a:prstGeom prst="rect">
            <a:avLst/>
          </a:prstGeom>
          <a:noFill/>
          <a:ln>
            <a:noFill/>
          </a:ln>
        </p:spPr>
      </p:pic>
      <p:pic>
        <p:nvPicPr>
          <p:cNvPr id="178" name="Shape 178"/>
          <p:cNvPicPr preferRelativeResize="0"/>
          <p:nvPr/>
        </p:nvPicPr>
        <p:blipFill>
          <a:blip r:embed="rId4">
            <a:alphaModFix/>
          </a:blip>
          <a:stretch>
            <a:fillRect/>
          </a:stretch>
        </p:blipFill>
        <p:spPr>
          <a:xfrm>
            <a:off x="5357316" y="753650"/>
            <a:ext cx="3314198" cy="1864226"/>
          </a:xfrm>
          <a:prstGeom prst="rect">
            <a:avLst/>
          </a:prstGeom>
          <a:noFill/>
          <a:ln>
            <a:noFill/>
          </a:ln>
        </p:spPr>
      </p:pic>
      <p:pic>
        <p:nvPicPr>
          <p:cNvPr id="179" name="Shape 179"/>
          <p:cNvPicPr preferRelativeResize="0"/>
          <p:nvPr/>
        </p:nvPicPr>
        <p:blipFill>
          <a:blip r:embed="rId5">
            <a:alphaModFix/>
          </a:blip>
          <a:stretch>
            <a:fillRect/>
          </a:stretch>
        </p:blipFill>
        <p:spPr>
          <a:xfrm>
            <a:off x="5359775" y="2844077"/>
            <a:ext cx="3309275" cy="1864225"/>
          </a:xfrm>
          <a:prstGeom prst="rect">
            <a:avLst/>
          </a:prstGeom>
          <a:noFill/>
          <a:ln>
            <a:noFill/>
          </a:ln>
        </p:spPr>
      </p:pic>
      <p:sp>
        <p:nvSpPr>
          <p:cNvPr id="180" name="Shape 180"/>
          <p:cNvSpPr/>
          <p:nvPr/>
        </p:nvSpPr>
        <p:spPr>
          <a:xfrm>
            <a:off x="2500163" y="3396200"/>
            <a:ext cx="120000" cy="120000"/>
          </a:xfrm>
          <a:prstGeom prst="ellipse">
            <a:avLst/>
          </a:prstGeom>
          <a:solidFill>
            <a:srgbClr val="0000FF"/>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1" name="Shape 181"/>
          <p:cNvSpPr txBox="1"/>
          <p:nvPr/>
        </p:nvSpPr>
        <p:spPr>
          <a:xfrm>
            <a:off x="1232875" y="4408800"/>
            <a:ext cx="3510300" cy="734700"/>
          </a:xfrm>
          <a:prstGeom prst="rect">
            <a:avLst/>
          </a:prstGeom>
          <a:noFill/>
          <a:ln>
            <a:noFill/>
          </a:ln>
        </p:spPr>
        <p:txBody>
          <a:bodyPr wrap="square" lIns="91425" tIns="91425" rIns="91425" bIns="91425" anchor="t" anchorCtr="0">
            <a:noAutofit/>
          </a:bodyPr>
          <a:lstStyle/>
          <a:p>
            <a:pPr lvl="0">
              <a:spcBef>
                <a:spcPts val="0"/>
              </a:spcBef>
              <a:buNone/>
            </a:pPr>
            <a:r>
              <a:rPr lang="en">
                <a:solidFill>
                  <a:schemeClr val="lt1"/>
                </a:solidFill>
                <a:latin typeface="Lato"/>
                <a:ea typeface="Lato"/>
                <a:cs typeface="Lato"/>
                <a:sym typeface="Lato"/>
              </a:rPr>
              <a:t>Symmetry of overhead map (Ignoring colors): C</a:t>
            </a:r>
            <a:r>
              <a:rPr lang="en" baseline="-25000">
                <a:solidFill>
                  <a:schemeClr val="lt1"/>
                </a:solidFill>
                <a:latin typeface="Lato"/>
                <a:ea typeface="Lato"/>
                <a:cs typeface="Lato"/>
                <a:sym typeface="Lato"/>
              </a:rPr>
              <a:t>2</a:t>
            </a:r>
          </a:p>
        </p:txBody>
      </p:sp>
      <p:sp>
        <p:nvSpPr>
          <p:cNvPr id="182" name="Shape 182"/>
          <p:cNvSpPr/>
          <p:nvPr/>
        </p:nvSpPr>
        <p:spPr>
          <a:xfrm>
            <a:off x="3412500" y="2617875"/>
            <a:ext cx="212100" cy="226200"/>
          </a:xfrm>
          <a:prstGeom prst="mathMultiply">
            <a:avLst>
              <a:gd name="adj1" fmla="val 23520"/>
            </a:avLst>
          </a:prstGeom>
          <a:solidFill>
            <a:srgbClr val="4A86E8"/>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3" name="Shape 183"/>
          <p:cNvSpPr/>
          <p:nvPr/>
        </p:nvSpPr>
        <p:spPr>
          <a:xfrm>
            <a:off x="3169250" y="4151650"/>
            <a:ext cx="212100" cy="226200"/>
          </a:xfrm>
          <a:prstGeom prst="mathMultiply">
            <a:avLst>
              <a:gd name="adj1" fmla="val 23520"/>
            </a:avLst>
          </a:prstGeom>
          <a:solidFill>
            <a:srgbClr val="4A86E8"/>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4" name="Shape 184"/>
          <p:cNvSpPr/>
          <p:nvPr/>
        </p:nvSpPr>
        <p:spPr>
          <a:xfrm>
            <a:off x="1498825" y="4056775"/>
            <a:ext cx="212100" cy="2262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5" name="Shape 185"/>
          <p:cNvSpPr/>
          <p:nvPr/>
        </p:nvSpPr>
        <p:spPr>
          <a:xfrm>
            <a:off x="1743075" y="2541925"/>
            <a:ext cx="212100" cy="2262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6" name="Shape 186"/>
          <p:cNvSpPr txBox="1"/>
          <p:nvPr/>
        </p:nvSpPr>
        <p:spPr>
          <a:xfrm>
            <a:off x="1398925" y="1144575"/>
            <a:ext cx="3178200" cy="1215300"/>
          </a:xfrm>
          <a:prstGeom prst="rect">
            <a:avLst/>
          </a:prstGeom>
          <a:noFill/>
          <a:ln>
            <a:noFill/>
          </a:ln>
        </p:spPr>
        <p:txBody>
          <a:bodyPr wrap="square" lIns="91425" tIns="91425" rIns="91425" bIns="91425" anchor="t" anchorCtr="0">
            <a:noAutofit/>
          </a:bodyPr>
          <a:lstStyle/>
          <a:p>
            <a:pPr marL="457200" lvl="0" indent="-342900" rtl="0">
              <a:spcBef>
                <a:spcPts val="0"/>
              </a:spcBef>
              <a:buClr>
                <a:schemeClr val="lt1"/>
              </a:buClr>
              <a:buSzPct val="100000"/>
              <a:buChar char="●"/>
            </a:pPr>
            <a:r>
              <a:rPr lang="en" sz="1800">
                <a:solidFill>
                  <a:schemeClr val="lt1"/>
                </a:solidFill>
              </a:rPr>
              <a:t>Intuitive</a:t>
            </a:r>
          </a:p>
          <a:p>
            <a:pPr lvl="0" rtl="0">
              <a:spcBef>
                <a:spcPts val="0"/>
              </a:spcBef>
              <a:buNone/>
            </a:pPr>
            <a:endParaRPr sz="1800">
              <a:solidFill>
                <a:schemeClr val="lt1"/>
              </a:solidFill>
            </a:endParaRPr>
          </a:p>
          <a:p>
            <a:pPr marL="457200" lvl="0" indent="-342900" rtl="0">
              <a:spcBef>
                <a:spcPts val="0"/>
              </a:spcBef>
              <a:buClr>
                <a:schemeClr val="lt1"/>
              </a:buClr>
              <a:buSzPct val="100000"/>
              <a:buChar char="●"/>
            </a:pPr>
            <a:r>
              <a:rPr lang="en" sz="1800">
                <a:solidFill>
                  <a:schemeClr val="lt1"/>
                </a:solidFill>
              </a:rPr>
              <a:t>Fair</a:t>
            </a:r>
          </a:p>
        </p:txBody>
      </p:sp>
      <p:pic>
        <p:nvPicPr>
          <p:cNvPr id="187" name="Shape 187"/>
          <p:cNvPicPr preferRelativeResize="0"/>
          <p:nvPr/>
        </p:nvPicPr>
        <p:blipFill>
          <a:blip r:embed="rId6">
            <a:alphaModFix/>
          </a:blip>
          <a:stretch>
            <a:fillRect/>
          </a:stretch>
        </p:blipFill>
        <p:spPr>
          <a:xfrm flipH="1">
            <a:off x="4002102" y="3098332"/>
            <a:ext cx="212100" cy="297867"/>
          </a:xfrm>
          <a:prstGeom prst="rect">
            <a:avLst/>
          </a:prstGeom>
          <a:noFill/>
          <a:ln>
            <a:noFill/>
          </a:ln>
        </p:spPr>
      </p:pic>
      <p:pic>
        <p:nvPicPr>
          <p:cNvPr id="188" name="Shape 188"/>
          <p:cNvPicPr preferRelativeResize="0"/>
          <p:nvPr/>
        </p:nvPicPr>
        <p:blipFill>
          <a:blip r:embed="rId6">
            <a:alphaModFix/>
          </a:blip>
          <a:stretch>
            <a:fillRect/>
          </a:stretch>
        </p:blipFill>
        <p:spPr>
          <a:xfrm>
            <a:off x="932727" y="3424057"/>
            <a:ext cx="212100" cy="2978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Nepal: Overwatch</a:t>
            </a:r>
          </a:p>
        </p:txBody>
      </p:sp>
      <p:pic>
        <p:nvPicPr>
          <p:cNvPr id="194" name="Shape 194"/>
          <p:cNvPicPr preferRelativeResize="0"/>
          <p:nvPr/>
        </p:nvPicPr>
        <p:blipFill>
          <a:blip r:embed="rId3">
            <a:alphaModFix/>
          </a:blip>
          <a:stretch>
            <a:fillRect/>
          </a:stretch>
        </p:blipFill>
        <p:spPr>
          <a:xfrm>
            <a:off x="1569527" y="1096700"/>
            <a:ext cx="5882799" cy="3308700"/>
          </a:xfrm>
          <a:prstGeom prst="rect">
            <a:avLst/>
          </a:prstGeom>
          <a:noFill/>
          <a:ln>
            <a:noFill/>
          </a:ln>
        </p:spPr>
      </p:pic>
      <p:sp>
        <p:nvSpPr>
          <p:cNvPr id="195" name="Shape 195"/>
          <p:cNvSpPr/>
          <p:nvPr/>
        </p:nvSpPr>
        <p:spPr>
          <a:xfrm>
            <a:off x="1839290" y="3049298"/>
            <a:ext cx="187500" cy="1998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96" name="Shape 196"/>
          <p:cNvSpPr/>
          <p:nvPr/>
        </p:nvSpPr>
        <p:spPr>
          <a:xfrm>
            <a:off x="6961973" y="3005582"/>
            <a:ext cx="187500" cy="199800"/>
          </a:xfrm>
          <a:prstGeom prst="mathMultiply">
            <a:avLst>
              <a:gd name="adj1" fmla="val 23520"/>
            </a:avLst>
          </a:prstGeom>
          <a:solidFill>
            <a:srgbClr val="0000FF"/>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97" name="Shape 197"/>
          <p:cNvSpPr txBox="1"/>
          <p:nvPr/>
        </p:nvSpPr>
        <p:spPr>
          <a:xfrm>
            <a:off x="3243900" y="4521750"/>
            <a:ext cx="2656200" cy="416700"/>
          </a:xfrm>
          <a:prstGeom prst="rect">
            <a:avLst/>
          </a:prstGeom>
          <a:noFill/>
          <a:ln>
            <a:noFill/>
          </a:ln>
        </p:spPr>
        <p:txBody>
          <a:bodyPr wrap="square" lIns="91425" tIns="91425" rIns="91425" bIns="91425" anchor="t" anchorCtr="0">
            <a:noAutofit/>
          </a:bodyPr>
          <a:lstStyle/>
          <a:p>
            <a:pPr lvl="0">
              <a:spcBef>
                <a:spcPts val="0"/>
              </a:spcBef>
              <a:buNone/>
            </a:pPr>
            <a:r>
              <a:rPr lang="en">
                <a:solidFill>
                  <a:schemeClr val="lt1"/>
                </a:solidFill>
                <a:latin typeface="Lato"/>
                <a:ea typeface="Lato"/>
                <a:cs typeface="Lato"/>
                <a:sym typeface="Lato"/>
              </a:rPr>
              <a:t>Symmetry of overhead map: D</a:t>
            </a:r>
            <a:r>
              <a:rPr lang="en" baseline="-25000">
                <a:solidFill>
                  <a:schemeClr val="lt1"/>
                </a:solidFill>
                <a:latin typeface="Lato"/>
                <a:ea typeface="Lato"/>
                <a:cs typeface="Lato"/>
                <a:sym typeface="Lato"/>
              </a:rPr>
              <a:t>1</a:t>
            </a:r>
          </a:p>
        </p:txBody>
      </p:sp>
      <p:cxnSp>
        <p:nvCxnSpPr>
          <p:cNvPr id="198" name="Shape 198"/>
          <p:cNvCxnSpPr>
            <a:stCxn id="194" idx="0"/>
            <a:endCxn id="194" idx="2"/>
          </p:cNvCxnSpPr>
          <p:nvPr/>
        </p:nvCxnSpPr>
        <p:spPr>
          <a:xfrm>
            <a:off x="4510927" y="1096700"/>
            <a:ext cx="0" cy="3308700"/>
          </a:xfrm>
          <a:prstGeom prst="straightConnector1">
            <a:avLst/>
          </a:prstGeom>
          <a:noFill/>
          <a:ln w="28575" cap="flat" cmpd="sng">
            <a:solidFill>
              <a:srgbClr val="0000FF"/>
            </a:solidFill>
            <a:prstDash val="dash"/>
            <a:round/>
            <a:headEnd type="none" w="lg" len="lg"/>
            <a:tailEnd type="none" w="lg" len="lg"/>
          </a:ln>
        </p:spPr>
      </p:cxnSp>
      <p:pic>
        <p:nvPicPr>
          <p:cNvPr id="199" name="Shape 199"/>
          <p:cNvPicPr preferRelativeResize="0"/>
          <p:nvPr/>
        </p:nvPicPr>
        <p:blipFill>
          <a:blip r:embed="rId4">
            <a:alphaModFix/>
          </a:blip>
          <a:stretch>
            <a:fillRect/>
          </a:stretch>
        </p:blipFill>
        <p:spPr>
          <a:xfrm>
            <a:off x="4404877" y="2602120"/>
            <a:ext cx="212100" cy="2978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League of Legends</a:t>
            </a:r>
          </a:p>
        </p:txBody>
      </p:sp>
      <p:pic>
        <p:nvPicPr>
          <p:cNvPr id="205" name="Shape 205"/>
          <p:cNvPicPr preferRelativeResize="0"/>
          <p:nvPr/>
        </p:nvPicPr>
        <p:blipFill>
          <a:blip r:embed="rId3">
            <a:alphaModFix/>
          </a:blip>
          <a:stretch>
            <a:fillRect/>
          </a:stretch>
        </p:blipFill>
        <p:spPr>
          <a:xfrm>
            <a:off x="2592950" y="1189725"/>
            <a:ext cx="3890201" cy="3350300"/>
          </a:xfrm>
          <a:prstGeom prst="rect">
            <a:avLst/>
          </a:prstGeom>
          <a:noFill/>
          <a:ln>
            <a:noFill/>
          </a:ln>
        </p:spPr>
      </p:pic>
      <p:sp>
        <p:nvSpPr>
          <p:cNvPr id="206" name="Shape 206"/>
          <p:cNvSpPr/>
          <p:nvPr/>
        </p:nvSpPr>
        <p:spPr>
          <a:xfrm>
            <a:off x="5863563" y="1377438"/>
            <a:ext cx="187800" cy="2004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07" name="Shape 207"/>
          <p:cNvSpPr/>
          <p:nvPr/>
        </p:nvSpPr>
        <p:spPr>
          <a:xfrm>
            <a:off x="2964094" y="4093059"/>
            <a:ext cx="187800" cy="200400"/>
          </a:xfrm>
          <a:prstGeom prst="mathMultiply">
            <a:avLst>
              <a:gd name="adj1" fmla="val 23520"/>
            </a:avLst>
          </a:prstGeom>
          <a:solidFill>
            <a:srgbClr val="0000FF"/>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08" name="Shape 208"/>
          <p:cNvSpPr txBox="1"/>
          <p:nvPr/>
        </p:nvSpPr>
        <p:spPr>
          <a:xfrm>
            <a:off x="3151900" y="4613600"/>
            <a:ext cx="2772300" cy="268500"/>
          </a:xfrm>
          <a:prstGeom prst="rect">
            <a:avLst/>
          </a:prstGeom>
          <a:noFill/>
          <a:ln>
            <a:noFill/>
          </a:ln>
        </p:spPr>
        <p:txBody>
          <a:bodyPr wrap="square" lIns="91425" tIns="91425" rIns="91425" bIns="91425" anchor="t" anchorCtr="0">
            <a:noAutofit/>
          </a:bodyPr>
          <a:lstStyle/>
          <a:p>
            <a:pPr lvl="0">
              <a:spcBef>
                <a:spcPts val="0"/>
              </a:spcBef>
              <a:buNone/>
            </a:pPr>
            <a:r>
              <a:rPr lang="en">
                <a:solidFill>
                  <a:schemeClr val="lt1"/>
                </a:solidFill>
              </a:rPr>
              <a:t>Symmetry for overhead map: D</a:t>
            </a:r>
            <a:r>
              <a:rPr lang="en" baseline="-25000">
                <a:solidFill>
                  <a:schemeClr val="lt1"/>
                </a:solidFill>
              </a:rPr>
              <a:t>2</a:t>
            </a:r>
          </a:p>
        </p:txBody>
      </p:sp>
      <p:sp>
        <p:nvSpPr>
          <p:cNvPr id="209" name="Shape 209"/>
          <p:cNvSpPr/>
          <p:nvPr/>
        </p:nvSpPr>
        <p:spPr>
          <a:xfrm>
            <a:off x="4683338" y="2562500"/>
            <a:ext cx="120000" cy="120000"/>
          </a:xfrm>
          <a:prstGeom prst="ellipse">
            <a:avLst/>
          </a:prstGeom>
          <a:solidFill>
            <a:srgbClr val="0000FF"/>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pic>
        <p:nvPicPr>
          <p:cNvPr id="210" name="Shape 210"/>
          <p:cNvPicPr preferRelativeResize="0"/>
          <p:nvPr/>
        </p:nvPicPr>
        <p:blipFill>
          <a:blip r:embed="rId4">
            <a:alphaModFix/>
          </a:blip>
          <a:stretch>
            <a:fillRect/>
          </a:stretch>
        </p:blipFill>
        <p:spPr>
          <a:xfrm>
            <a:off x="3302702" y="3640695"/>
            <a:ext cx="212100" cy="297867"/>
          </a:xfrm>
          <a:prstGeom prst="rect">
            <a:avLst/>
          </a:prstGeom>
          <a:noFill/>
          <a:ln>
            <a:noFill/>
          </a:ln>
        </p:spPr>
      </p:pic>
      <p:pic>
        <p:nvPicPr>
          <p:cNvPr id="211" name="Shape 211"/>
          <p:cNvPicPr preferRelativeResize="0"/>
          <p:nvPr/>
        </p:nvPicPr>
        <p:blipFill>
          <a:blip r:embed="rId4">
            <a:alphaModFix/>
          </a:blip>
          <a:stretch>
            <a:fillRect/>
          </a:stretch>
        </p:blipFill>
        <p:spPr>
          <a:xfrm flipH="1">
            <a:off x="5594927" y="1377445"/>
            <a:ext cx="212100" cy="2978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823850" y="2053000"/>
            <a:ext cx="4587000" cy="1148700"/>
          </a:xfrm>
          <a:prstGeom prst="rect">
            <a:avLst/>
          </a:prstGeom>
        </p:spPr>
        <p:txBody>
          <a:bodyPr wrap="square" lIns="91425" tIns="91425" rIns="91425" bIns="91425" anchor="ctr" anchorCtr="0">
            <a:noAutofit/>
          </a:bodyPr>
          <a:lstStyle/>
          <a:p>
            <a:pPr lvl="0">
              <a:spcBef>
                <a:spcPts val="0"/>
              </a:spcBef>
              <a:buNone/>
            </a:pPr>
            <a:r>
              <a:rPr lang="en"/>
              <a:t>Games with little</a:t>
            </a:r>
          </a:p>
          <a:p>
            <a:pPr lvl="0">
              <a:spcBef>
                <a:spcPts val="0"/>
              </a:spcBef>
              <a:buNone/>
            </a:pPr>
            <a:r>
              <a:rPr lang="en"/>
              <a:t>Symmetry (Asymmetry)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Keeping the Balance in your Game</a:t>
            </a:r>
          </a:p>
        </p:txBody>
      </p:sp>
      <p:sp>
        <p:nvSpPr>
          <p:cNvPr id="222" name="Shape 222"/>
          <p:cNvSpPr txBox="1">
            <a:spLocks noGrp="1"/>
          </p:cNvSpPr>
          <p:nvPr>
            <p:ph type="body" idx="1"/>
          </p:nvPr>
        </p:nvSpPr>
        <p:spPr>
          <a:xfrm>
            <a:off x="1297500" y="1116150"/>
            <a:ext cx="7038900" cy="2911200"/>
          </a:xfrm>
          <a:prstGeom prst="rect">
            <a:avLst/>
          </a:prstGeom>
        </p:spPr>
        <p:txBody>
          <a:bodyPr wrap="square" lIns="91425" tIns="91425" rIns="91425" bIns="91425" anchor="t" anchorCtr="0">
            <a:noAutofit/>
          </a:bodyPr>
          <a:lstStyle/>
          <a:p>
            <a:pPr marL="457200" lvl="0" indent="-317500" rtl="0">
              <a:spcBef>
                <a:spcPts val="0"/>
              </a:spcBef>
              <a:spcAft>
                <a:spcPts val="0"/>
              </a:spcAft>
              <a:buSzPct val="100000"/>
              <a:buChar char="●"/>
            </a:pPr>
            <a:r>
              <a:rPr lang="en" sz="1400"/>
              <a:t>“Asymmetric games are games where the opposing sides do not stand on equal ground”</a:t>
            </a:r>
          </a:p>
          <a:p>
            <a:pPr marL="457200" lvl="0" indent="-317500" rtl="0">
              <a:spcBef>
                <a:spcPts val="0"/>
              </a:spcBef>
              <a:spcAft>
                <a:spcPts val="0"/>
              </a:spcAft>
              <a:buSzPct val="100000"/>
              <a:buChar char="●"/>
            </a:pPr>
            <a:r>
              <a:rPr lang="en" sz="1400"/>
              <a:t>The further you stray away from symmetry, the more you have to think about </a:t>
            </a:r>
            <a:r>
              <a:rPr lang="en" sz="1400" b="1" u="sng"/>
              <a:t>balance</a:t>
            </a:r>
          </a:p>
          <a:p>
            <a:pPr marL="914400" lvl="1" indent="-317500" rtl="0">
              <a:spcBef>
                <a:spcPts val="0"/>
              </a:spcBef>
              <a:spcAft>
                <a:spcPts val="0"/>
              </a:spcAft>
              <a:buSzPct val="100000"/>
              <a:buChar char="○"/>
            </a:pPr>
            <a:r>
              <a:rPr lang="en" sz="1400"/>
              <a:t>A developer will typically make small (or sometimes large if they have really messed up) tweaks to their game if they believe one aspect of gameplay is ruining the user’s experience</a:t>
            </a:r>
          </a:p>
          <a:p>
            <a:pPr marL="914400" lvl="1" indent="-317500" rtl="0">
              <a:spcBef>
                <a:spcPts val="0"/>
              </a:spcBef>
              <a:spcAft>
                <a:spcPts val="0"/>
              </a:spcAft>
              <a:buSzPct val="100000"/>
              <a:buChar char="○"/>
            </a:pPr>
            <a:r>
              <a:rPr lang="en" sz="1400"/>
              <a:t>More of a statistical balance</a:t>
            </a:r>
          </a:p>
          <a:p>
            <a:pPr marL="457200" lvl="0" indent="-317500" rtl="0">
              <a:spcBef>
                <a:spcPts val="0"/>
              </a:spcBef>
              <a:spcAft>
                <a:spcPts val="0"/>
              </a:spcAft>
              <a:buSzPct val="100000"/>
              <a:buChar char="●"/>
            </a:pPr>
            <a:r>
              <a:rPr lang="en" sz="1400"/>
              <a:t>Specialization is introduced</a:t>
            </a:r>
          </a:p>
          <a:p>
            <a:pPr marL="914400" lvl="1" indent="-317500" rtl="0">
              <a:spcBef>
                <a:spcPts val="0"/>
              </a:spcBef>
              <a:buSzPct val="100000"/>
              <a:buChar char="○"/>
            </a:pPr>
            <a:r>
              <a:rPr lang="en" sz="1400"/>
              <a:t>Each player/piece has their own role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Non-visual Asymmetry</a:t>
            </a:r>
          </a:p>
        </p:txBody>
      </p:sp>
      <p:sp>
        <p:nvSpPr>
          <p:cNvPr id="228" name="Shape 228"/>
          <p:cNvSpPr txBox="1">
            <a:spLocks noGrp="1"/>
          </p:cNvSpPr>
          <p:nvPr>
            <p:ph type="body" idx="1"/>
          </p:nvPr>
        </p:nvSpPr>
        <p:spPr>
          <a:xfrm>
            <a:off x="1177375" y="967025"/>
            <a:ext cx="7038900" cy="2911200"/>
          </a:xfrm>
          <a:prstGeom prst="rect">
            <a:avLst/>
          </a:prstGeom>
        </p:spPr>
        <p:txBody>
          <a:bodyPr wrap="square" lIns="91425" tIns="91425" rIns="91425" bIns="91425" anchor="t" anchorCtr="0">
            <a:noAutofit/>
          </a:bodyPr>
          <a:lstStyle/>
          <a:p>
            <a:pPr marL="457200" lvl="0" indent="-330200" rtl="0">
              <a:spcBef>
                <a:spcPts val="0"/>
              </a:spcBef>
              <a:spcAft>
                <a:spcPts val="0"/>
              </a:spcAft>
              <a:buSzPct val="100000"/>
              <a:buChar char="●"/>
            </a:pPr>
            <a:r>
              <a:rPr lang="en" sz="1600"/>
              <a:t>Each player has different attributes, leads to many different strategies</a:t>
            </a:r>
          </a:p>
          <a:p>
            <a:pPr marL="457200" lvl="0" indent="-330200" rtl="0">
              <a:spcBef>
                <a:spcPts val="0"/>
              </a:spcBef>
              <a:spcAft>
                <a:spcPts val="0"/>
              </a:spcAft>
              <a:buSzPct val="100000"/>
              <a:buChar char="●"/>
            </a:pPr>
            <a:r>
              <a:rPr lang="en" sz="1600"/>
              <a:t>In video games, this introduction of varied characteristics among players leads to high levels of teamwork</a:t>
            </a:r>
          </a:p>
          <a:p>
            <a:pPr marL="914400" lvl="1" indent="-330200" rtl="0">
              <a:spcBef>
                <a:spcPts val="0"/>
              </a:spcBef>
              <a:spcAft>
                <a:spcPts val="0"/>
              </a:spcAft>
              <a:buSzPct val="100000"/>
              <a:buChar char="○"/>
            </a:pPr>
            <a:r>
              <a:rPr lang="en" sz="1600"/>
              <a:t>Overwatch, Team Fortress 2, Starcraft 2, etc.</a:t>
            </a:r>
          </a:p>
          <a:p>
            <a:pPr marL="914400" lvl="1" indent="-330200" rtl="0">
              <a:spcBef>
                <a:spcPts val="0"/>
              </a:spcBef>
              <a:buSzPct val="100000"/>
              <a:buChar char="○"/>
            </a:pPr>
            <a:r>
              <a:rPr lang="en" sz="1600"/>
              <a:t>In games like Call of Duty, there is </a:t>
            </a:r>
            <a:r>
              <a:rPr lang="en" sz="1600" u="sng"/>
              <a:t>much</a:t>
            </a:r>
            <a:r>
              <a:rPr lang="en" sz="1600"/>
              <a:t> less teamwork among players</a:t>
            </a:r>
          </a:p>
          <a:p>
            <a:pPr lvl="0" rtl="0">
              <a:spcBef>
                <a:spcPts val="0"/>
              </a:spcBef>
              <a:buNone/>
            </a:pPr>
            <a:endParaRPr sz="1300"/>
          </a:p>
        </p:txBody>
      </p:sp>
      <p:pic>
        <p:nvPicPr>
          <p:cNvPr id="229" name="Shape 229"/>
          <p:cNvPicPr preferRelativeResize="0"/>
          <p:nvPr/>
        </p:nvPicPr>
        <p:blipFill>
          <a:blip r:embed="rId3">
            <a:alphaModFix/>
          </a:blip>
          <a:stretch>
            <a:fillRect/>
          </a:stretch>
        </p:blipFill>
        <p:spPr>
          <a:xfrm>
            <a:off x="226075" y="3454548"/>
            <a:ext cx="3784600" cy="1553275"/>
          </a:xfrm>
          <a:prstGeom prst="rect">
            <a:avLst/>
          </a:prstGeom>
          <a:noFill/>
          <a:ln>
            <a:noFill/>
          </a:ln>
        </p:spPr>
      </p:pic>
      <p:pic>
        <p:nvPicPr>
          <p:cNvPr id="230" name="Shape 230"/>
          <p:cNvPicPr preferRelativeResize="0"/>
          <p:nvPr/>
        </p:nvPicPr>
        <p:blipFill>
          <a:blip r:embed="rId4">
            <a:alphaModFix/>
          </a:blip>
          <a:stretch>
            <a:fillRect/>
          </a:stretch>
        </p:blipFill>
        <p:spPr>
          <a:xfrm>
            <a:off x="4588212" y="3454550"/>
            <a:ext cx="4404363" cy="1553275"/>
          </a:xfrm>
          <a:prstGeom prst="rect">
            <a:avLst/>
          </a:prstGeom>
          <a:noFill/>
          <a:ln>
            <a:noFill/>
          </a:ln>
        </p:spPr>
      </p:pic>
      <p:pic>
        <p:nvPicPr>
          <p:cNvPr id="231" name="Shape 231"/>
          <p:cNvPicPr preferRelativeResize="0"/>
          <p:nvPr/>
        </p:nvPicPr>
        <p:blipFill>
          <a:blip r:embed="rId5">
            <a:alphaModFix/>
          </a:blip>
          <a:stretch>
            <a:fillRect/>
          </a:stretch>
        </p:blipFill>
        <p:spPr>
          <a:xfrm>
            <a:off x="6758900" y="70826"/>
            <a:ext cx="2264974" cy="1017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Fox and Geese</a:t>
            </a:r>
          </a:p>
        </p:txBody>
      </p:sp>
      <p:pic>
        <p:nvPicPr>
          <p:cNvPr id="237" name="Shape 237"/>
          <p:cNvPicPr preferRelativeResize="0"/>
          <p:nvPr/>
        </p:nvPicPr>
        <p:blipFill>
          <a:blip r:embed="rId3">
            <a:alphaModFix/>
          </a:blip>
          <a:stretch>
            <a:fillRect/>
          </a:stretch>
        </p:blipFill>
        <p:spPr>
          <a:xfrm>
            <a:off x="5638549" y="1483724"/>
            <a:ext cx="3338125" cy="2657975"/>
          </a:xfrm>
          <a:prstGeom prst="rect">
            <a:avLst/>
          </a:prstGeom>
          <a:noFill/>
          <a:ln>
            <a:noFill/>
          </a:ln>
        </p:spPr>
      </p:pic>
      <p:sp>
        <p:nvSpPr>
          <p:cNvPr id="238" name="Shape 238"/>
          <p:cNvSpPr txBox="1"/>
          <p:nvPr/>
        </p:nvSpPr>
        <p:spPr>
          <a:xfrm>
            <a:off x="1052700" y="1031500"/>
            <a:ext cx="4182600" cy="3504300"/>
          </a:xfrm>
          <a:prstGeom prst="rect">
            <a:avLst/>
          </a:prstGeom>
          <a:noFill/>
          <a:ln>
            <a:noFill/>
          </a:ln>
        </p:spPr>
        <p:txBody>
          <a:bodyPr wrap="square" lIns="91425" tIns="91425" rIns="91425" bIns="91425" anchor="t" anchorCtr="0">
            <a:noAutofit/>
          </a:bodyPr>
          <a:lstStyle/>
          <a:p>
            <a:pPr lvl="0" rtl="0">
              <a:spcBef>
                <a:spcPts val="0"/>
              </a:spcBef>
              <a:buNone/>
            </a:pPr>
            <a:r>
              <a:rPr lang="en" u="sng">
                <a:solidFill>
                  <a:schemeClr val="lt1"/>
                </a:solidFill>
                <a:latin typeface="Lato"/>
                <a:ea typeface="Lato"/>
                <a:cs typeface="Lato"/>
                <a:sym typeface="Lato"/>
              </a:rPr>
              <a:t>Rules</a:t>
            </a:r>
          </a:p>
          <a:p>
            <a:pPr marL="457200" lvl="0" indent="-317500" rtl="0">
              <a:spcBef>
                <a:spcPts val="0"/>
              </a:spcBef>
              <a:spcAft>
                <a:spcPts val="0"/>
              </a:spcAft>
              <a:buClr>
                <a:schemeClr val="lt1"/>
              </a:buClr>
              <a:buSzPct val="100000"/>
              <a:buFont typeface="Lato"/>
              <a:buChar char="●"/>
            </a:pPr>
            <a:r>
              <a:rPr lang="en">
                <a:solidFill>
                  <a:schemeClr val="lt1"/>
                </a:solidFill>
                <a:latin typeface="Lato"/>
                <a:ea typeface="Lato"/>
                <a:cs typeface="Lato"/>
                <a:sym typeface="Lato"/>
              </a:rPr>
              <a:t>Black pieces = Geese</a:t>
            </a:r>
          </a:p>
          <a:p>
            <a:pPr marL="914400" lvl="1" indent="-317500" rtl="0">
              <a:spcBef>
                <a:spcPts val="0"/>
              </a:spcBef>
              <a:spcAft>
                <a:spcPts val="0"/>
              </a:spcAft>
              <a:buClr>
                <a:schemeClr val="lt1"/>
              </a:buClr>
              <a:buSzPct val="100000"/>
              <a:buFont typeface="Lato"/>
              <a:buChar char="○"/>
            </a:pPr>
            <a:r>
              <a:rPr lang="en">
                <a:solidFill>
                  <a:schemeClr val="lt1"/>
                </a:solidFill>
                <a:latin typeface="Lato"/>
                <a:ea typeface="Lato"/>
                <a:cs typeface="Lato"/>
                <a:sym typeface="Lato"/>
              </a:rPr>
              <a:t>Can only move one space forward, diagonal, or sideways, but never backwards (Similar to the Spanish game Alquerque, or for current 61B students: Qirkat)</a:t>
            </a:r>
          </a:p>
          <a:p>
            <a:pPr marL="914400" lvl="1" indent="-317500" rtl="0">
              <a:spcBef>
                <a:spcPts val="0"/>
              </a:spcBef>
              <a:spcAft>
                <a:spcPts val="0"/>
              </a:spcAft>
              <a:buClr>
                <a:schemeClr val="lt1"/>
              </a:buClr>
              <a:buSzPct val="100000"/>
              <a:buFont typeface="Lato"/>
              <a:buChar char="○"/>
            </a:pPr>
            <a:r>
              <a:rPr lang="en">
                <a:solidFill>
                  <a:schemeClr val="lt1"/>
                </a:solidFill>
                <a:latin typeface="Lato"/>
                <a:ea typeface="Lato"/>
                <a:cs typeface="Lato"/>
                <a:sym typeface="Lato"/>
              </a:rPr>
              <a:t>Must pin/corner the fox</a:t>
            </a:r>
          </a:p>
          <a:p>
            <a:pPr marL="457200" lvl="0" indent="-317500" rtl="0">
              <a:spcBef>
                <a:spcPts val="0"/>
              </a:spcBef>
              <a:spcAft>
                <a:spcPts val="0"/>
              </a:spcAft>
              <a:buClr>
                <a:schemeClr val="lt1"/>
              </a:buClr>
              <a:buSzPct val="100000"/>
              <a:buFont typeface="Lato"/>
              <a:buChar char="●"/>
            </a:pPr>
            <a:r>
              <a:rPr lang="en">
                <a:solidFill>
                  <a:schemeClr val="lt1"/>
                </a:solidFill>
                <a:latin typeface="Lato"/>
                <a:ea typeface="Lato"/>
                <a:cs typeface="Lato"/>
                <a:sym typeface="Lato"/>
              </a:rPr>
              <a:t>Yellow piece = Fox</a:t>
            </a:r>
          </a:p>
          <a:p>
            <a:pPr marL="914400" lvl="1" indent="-317500" rtl="0">
              <a:spcBef>
                <a:spcPts val="0"/>
              </a:spcBef>
              <a:spcAft>
                <a:spcPts val="0"/>
              </a:spcAft>
              <a:buClr>
                <a:schemeClr val="lt1"/>
              </a:buClr>
              <a:buSzPct val="100000"/>
              <a:buFont typeface="Lato"/>
              <a:buChar char="○"/>
            </a:pPr>
            <a:r>
              <a:rPr lang="en">
                <a:solidFill>
                  <a:schemeClr val="lt1"/>
                </a:solidFill>
                <a:latin typeface="Lato"/>
                <a:ea typeface="Lato"/>
                <a:cs typeface="Lato"/>
                <a:sym typeface="Lato"/>
              </a:rPr>
              <a:t>Can move one space in any direction per turn and jump over geese to capture (get rid of) them</a:t>
            </a:r>
          </a:p>
          <a:p>
            <a:pPr marL="914400" lvl="1" indent="-317500" rtl="0">
              <a:spcBef>
                <a:spcPts val="0"/>
              </a:spcBef>
              <a:buClr>
                <a:schemeClr val="lt1"/>
              </a:buClr>
              <a:buSzPct val="100000"/>
              <a:buFont typeface="Lato"/>
              <a:buChar char="○"/>
            </a:pPr>
            <a:r>
              <a:rPr lang="en">
                <a:solidFill>
                  <a:schemeClr val="lt1"/>
                </a:solidFill>
                <a:latin typeface="Lato"/>
                <a:ea typeface="Lato"/>
                <a:cs typeface="Lato"/>
                <a:sym typeface="Lato"/>
              </a:rPr>
              <a:t>Must get rid of enough geese to remove the possibility of getting pinned/cornered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endParaRPr/>
          </a:p>
        </p:txBody>
      </p:sp>
      <p:sp>
        <p:nvSpPr>
          <p:cNvPr id="244" name="Shape 244"/>
          <p:cNvSpPr txBox="1">
            <a:spLocks noGrp="1"/>
          </p:cNvSpPr>
          <p:nvPr>
            <p:ph type="body" idx="1"/>
          </p:nvPr>
        </p:nvSpPr>
        <p:spPr>
          <a:xfrm>
            <a:off x="1297500" y="1567550"/>
            <a:ext cx="7038900" cy="2911200"/>
          </a:xfrm>
          <a:prstGeom prst="rect">
            <a:avLst/>
          </a:prstGeom>
        </p:spPr>
        <p:txBody>
          <a:bodyPr wrap="square" lIns="91425" tIns="91425" rIns="91425" bIns="91425" anchor="t" anchorCtr="0">
            <a:noAutofit/>
          </a:bodyPr>
          <a:lstStyle/>
          <a:p>
            <a:pPr lvl="0">
              <a:spcBef>
                <a:spcPts val="0"/>
              </a:spcBef>
              <a:buNone/>
            </a:pPr>
            <a:endParaRPr/>
          </a:p>
        </p:txBody>
      </p:sp>
      <p:pic>
        <p:nvPicPr>
          <p:cNvPr id="245" name="Shape 245"/>
          <p:cNvPicPr preferRelativeResize="0"/>
          <p:nvPr/>
        </p:nvPicPr>
        <p:blipFill>
          <a:blip r:embed="rId3">
            <a:alphaModFix/>
          </a:blip>
          <a:stretch>
            <a:fillRect/>
          </a:stretch>
        </p:blipFill>
        <p:spPr>
          <a:xfrm>
            <a:off x="1995424" y="-49450"/>
            <a:ext cx="5336802"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Visual Asymmetry: Overwatch</a:t>
            </a:r>
          </a:p>
        </p:txBody>
      </p:sp>
      <p:sp>
        <p:nvSpPr>
          <p:cNvPr id="251" name="Shape 251"/>
          <p:cNvSpPr txBox="1">
            <a:spLocks noGrp="1"/>
          </p:cNvSpPr>
          <p:nvPr>
            <p:ph type="body" idx="1"/>
          </p:nvPr>
        </p:nvSpPr>
        <p:spPr>
          <a:xfrm>
            <a:off x="1293151" y="1401352"/>
            <a:ext cx="6632100" cy="2742900"/>
          </a:xfrm>
          <a:prstGeom prst="rect">
            <a:avLst/>
          </a:prstGeom>
        </p:spPr>
        <p:txBody>
          <a:bodyPr wrap="square" lIns="91425" tIns="91425" rIns="91425" bIns="91425" anchor="t" anchorCtr="0">
            <a:noAutofit/>
          </a:bodyPr>
          <a:lstStyle/>
          <a:p>
            <a:pPr marR="0" lvl="0" algn="l" rtl="0">
              <a:lnSpc>
                <a:spcPct val="115000"/>
              </a:lnSpc>
              <a:spcBef>
                <a:spcPts val="0"/>
              </a:spcBef>
              <a:spcAft>
                <a:spcPts val="1600"/>
              </a:spcAft>
              <a:buNone/>
            </a:pPr>
            <a:endParaRPr sz="1800"/>
          </a:p>
        </p:txBody>
      </p:sp>
      <p:sp>
        <p:nvSpPr>
          <p:cNvPr id="252" name="Shape 252"/>
          <p:cNvSpPr txBox="1">
            <a:spLocks noGrp="1"/>
          </p:cNvSpPr>
          <p:nvPr>
            <p:ph type="title"/>
          </p:nvPr>
        </p:nvSpPr>
        <p:spPr>
          <a:xfrm>
            <a:off x="2183307" y="1259257"/>
            <a:ext cx="5213700" cy="677100"/>
          </a:xfrm>
          <a:prstGeom prst="rect">
            <a:avLst/>
          </a:prstGeom>
        </p:spPr>
        <p:txBody>
          <a:bodyPr wrap="square" lIns="91425" tIns="91425" rIns="91425" bIns="91425" anchor="t" anchorCtr="0">
            <a:noAutofit/>
          </a:bodyPr>
          <a:lstStyle/>
          <a:p>
            <a:pPr lvl="0" rtl="0">
              <a:spcBef>
                <a:spcPts val="0"/>
              </a:spcBef>
              <a:buNone/>
            </a:pPr>
            <a:endParaRPr/>
          </a:p>
        </p:txBody>
      </p:sp>
      <p:sp>
        <p:nvSpPr>
          <p:cNvPr id="253" name="Shape 253"/>
          <p:cNvSpPr txBox="1">
            <a:spLocks noGrp="1"/>
          </p:cNvSpPr>
          <p:nvPr>
            <p:ph type="body" idx="1"/>
          </p:nvPr>
        </p:nvSpPr>
        <p:spPr>
          <a:xfrm>
            <a:off x="2183307" y="2128710"/>
            <a:ext cx="5213700" cy="2156400"/>
          </a:xfrm>
          <a:prstGeom prst="rect">
            <a:avLst/>
          </a:prstGeom>
        </p:spPr>
        <p:txBody>
          <a:bodyPr wrap="square" lIns="91425" tIns="91425" rIns="91425" bIns="91425" anchor="t" anchorCtr="0">
            <a:noAutofit/>
          </a:bodyPr>
          <a:lstStyle/>
          <a:p>
            <a:pPr lvl="0" rtl="0">
              <a:spcBef>
                <a:spcPts val="0"/>
              </a:spcBef>
              <a:buNone/>
            </a:pPr>
            <a:endParaRPr/>
          </a:p>
        </p:txBody>
      </p:sp>
      <p:pic>
        <p:nvPicPr>
          <p:cNvPr id="254" name="Shape 254"/>
          <p:cNvPicPr preferRelativeResize="0"/>
          <p:nvPr/>
        </p:nvPicPr>
        <p:blipFill>
          <a:blip r:embed="rId3">
            <a:alphaModFix/>
          </a:blip>
          <a:stretch>
            <a:fillRect/>
          </a:stretch>
        </p:blipFill>
        <p:spPr>
          <a:xfrm>
            <a:off x="1222225" y="967600"/>
            <a:ext cx="6773127" cy="3809875"/>
          </a:xfrm>
          <a:prstGeom prst="rect">
            <a:avLst/>
          </a:prstGeom>
          <a:noFill/>
          <a:ln>
            <a:noFill/>
          </a:ln>
        </p:spPr>
      </p:pic>
      <p:sp>
        <p:nvSpPr>
          <p:cNvPr id="255" name="Shape 255"/>
          <p:cNvSpPr/>
          <p:nvPr/>
        </p:nvSpPr>
        <p:spPr>
          <a:xfrm>
            <a:off x="5738624" y="2856835"/>
            <a:ext cx="198900" cy="198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56" name="Shape 256"/>
          <p:cNvSpPr/>
          <p:nvPr/>
        </p:nvSpPr>
        <p:spPr>
          <a:xfrm>
            <a:off x="3009800" y="2880741"/>
            <a:ext cx="198900" cy="198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57" name="Shape 257"/>
          <p:cNvSpPr/>
          <p:nvPr/>
        </p:nvSpPr>
        <p:spPr>
          <a:xfrm>
            <a:off x="5239195" y="2657952"/>
            <a:ext cx="198900" cy="198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58" name="Shape 258"/>
          <p:cNvSpPr/>
          <p:nvPr/>
        </p:nvSpPr>
        <p:spPr>
          <a:xfrm>
            <a:off x="4001714" y="2749912"/>
            <a:ext cx="198900" cy="198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59" name="Shape 259"/>
          <p:cNvSpPr/>
          <p:nvPr/>
        </p:nvSpPr>
        <p:spPr>
          <a:xfrm>
            <a:off x="4509347" y="2255725"/>
            <a:ext cx="198900" cy="198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60" name="Shape 260"/>
          <p:cNvSpPr/>
          <p:nvPr/>
        </p:nvSpPr>
        <p:spPr>
          <a:xfrm>
            <a:off x="2714476" y="2726728"/>
            <a:ext cx="198900" cy="198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61" name="Shape 261"/>
          <p:cNvSpPr/>
          <p:nvPr/>
        </p:nvSpPr>
        <p:spPr>
          <a:xfrm>
            <a:off x="5843761" y="2049359"/>
            <a:ext cx="138900" cy="1482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62" name="Shape 262"/>
          <p:cNvSpPr/>
          <p:nvPr/>
        </p:nvSpPr>
        <p:spPr>
          <a:xfrm>
            <a:off x="4877809" y="1901364"/>
            <a:ext cx="138900" cy="1482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63" name="Shape 263"/>
          <p:cNvSpPr/>
          <p:nvPr/>
        </p:nvSpPr>
        <p:spPr>
          <a:xfrm>
            <a:off x="3753418" y="2255723"/>
            <a:ext cx="138900" cy="148200"/>
          </a:xfrm>
          <a:prstGeom prst="mathMultiply">
            <a:avLst>
              <a:gd name="adj1" fmla="val 23520"/>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64" name="Shape 264"/>
          <p:cNvSpPr/>
          <p:nvPr/>
        </p:nvSpPr>
        <p:spPr>
          <a:xfrm>
            <a:off x="3039791" y="3836523"/>
            <a:ext cx="138900" cy="148200"/>
          </a:xfrm>
          <a:prstGeom prst="mathMultiply">
            <a:avLst>
              <a:gd name="adj1" fmla="val 23520"/>
            </a:avLst>
          </a:prstGeom>
          <a:solidFill>
            <a:srgbClr val="0000FF"/>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Watchpoint: Gibraltar</a:t>
            </a:r>
          </a:p>
        </p:txBody>
      </p:sp>
      <p:pic>
        <p:nvPicPr>
          <p:cNvPr id="270" name="Shape 270"/>
          <p:cNvPicPr preferRelativeResize="0"/>
          <p:nvPr/>
        </p:nvPicPr>
        <p:blipFill>
          <a:blip r:embed="rId3">
            <a:alphaModFix/>
          </a:blip>
          <a:stretch>
            <a:fillRect/>
          </a:stretch>
        </p:blipFill>
        <p:spPr>
          <a:xfrm>
            <a:off x="208925" y="1854900"/>
            <a:ext cx="4129700" cy="2581075"/>
          </a:xfrm>
          <a:prstGeom prst="rect">
            <a:avLst/>
          </a:prstGeom>
          <a:noFill/>
          <a:ln>
            <a:noFill/>
          </a:ln>
        </p:spPr>
      </p:pic>
      <p:sp>
        <p:nvSpPr>
          <p:cNvPr id="271" name="Shape 271"/>
          <p:cNvSpPr/>
          <p:nvPr/>
        </p:nvSpPr>
        <p:spPr>
          <a:xfrm>
            <a:off x="2234360" y="3186239"/>
            <a:ext cx="387900" cy="387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pic>
        <p:nvPicPr>
          <p:cNvPr id="272" name="Shape 272"/>
          <p:cNvPicPr preferRelativeResize="0"/>
          <p:nvPr/>
        </p:nvPicPr>
        <p:blipFill>
          <a:blip r:embed="rId4">
            <a:alphaModFix/>
          </a:blip>
          <a:stretch>
            <a:fillRect/>
          </a:stretch>
        </p:blipFill>
        <p:spPr>
          <a:xfrm>
            <a:off x="4777066" y="1854901"/>
            <a:ext cx="4129734" cy="2581075"/>
          </a:xfrm>
          <a:prstGeom prst="rect">
            <a:avLst/>
          </a:prstGeom>
          <a:noFill/>
          <a:ln>
            <a:noFill/>
          </a:ln>
        </p:spPr>
      </p:pic>
      <p:sp>
        <p:nvSpPr>
          <p:cNvPr id="273" name="Shape 273"/>
          <p:cNvSpPr/>
          <p:nvPr/>
        </p:nvSpPr>
        <p:spPr>
          <a:xfrm>
            <a:off x="8279160" y="2264714"/>
            <a:ext cx="387900" cy="387900"/>
          </a:xfrm>
          <a:prstGeom prst="donut">
            <a:avLst>
              <a:gd name="adj" fmla="val 15379"/>
            </a:avLst>
          </a:prstGeom>
          <a:solidFill>
            <a:srgbClr val="FF0000"/>
          </a:solidFill>
          <a:ln w="9525" cap="flat" cmpd="sng">
            <a:solidFill>
              <a:srgbClr val="0000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1297500" y="393750"/>
            <a:ext cx="7038900" cy="914100"/>
          </a:xfrm>
          <a:prstGeom prst="rect">
            <a:avLst/>
          </a:prstGeom>
        </p:spPr>
        <p:txBody>
          <a:bodyPr wrap="square" lIns="91425" tIns="91425" rIns="91425" bIns="91425" anchor="t" anchorCtr="0">
            <a:noAutofit/>
          </a:bodyPr>
          <a:lstStyle/>
          <a:p>
            <a:pPr lvl="0">
              <a:spcBef>
                <a:spcPts val="0"/>
              </a:spcBef>
              <a:buNone/>
            </a:pPr>
            <a:r>
              <a:rPr lang="en"/>
              <a:t>Conclusion</a:t>
            </a:r>
          </a:p>
        </p:txBody>
      </p:sp>
      <p:sp>
        <p:nvSpPr>
          <p:cNvPr id="279" name="Shape 279"/>
          <p:cNvSpPr txBox="1">
            <a:spLocks noGrp="1"/>
          </p:cNvSpPr>
          <p:nvPr>
            <p:ph type="body" idx="1"/>
          </p:nvPr>
        </p:nvSpPr>
        <p:spPr>
          <a:xfrm>
            <a:off x="1297500" y="1272125"/>
            <a:ext cx="7038900" cy="2911200"/>
          </a:xfrm>
          <a:prstGeom prst="rect">
            <a:avLst/>
          </a:prstGeom>
        </p:spPr>
        <p:txBody>
          <a:bodyPr wrap="square" lIns="91425" tIns="91425" rIns="91425" bIns="91425" anchor="t" anchorCtr="0">
            <a:noAutofit/>
          </a:bodyPr>
          <a:lstStyle/>
          <a:p>
            <a:pPr marL="457200" lvl="0" indent="-342900" rtl="0">
              <a:spcBef>
                <a:spcPts val="0"/>
              </a:spcBef>
              <a:buSzPct val="100000"/>
              <a:buChar char="●"/>
            </a:pPr>
            <a:r>
              <a:rPr lang="en" sz="1800"/>
              <a:t>Whether or not developers consciously think about the symmetry involved in their games, the majority of a game’s rules will correspond to the nature - in this case, how similar “opposing sides” are - of the game.</a:t>
            </a:r>
          </a:p>
          <a:p>
            <a:pPr lvl="0" rtl="0">
              <a:spcBef>
                <a:spcPts val="0"/>
              </a:spcBef>
              <a:buNone/>
            </a:pPr>
            <a:endParaRPr sz="1800"/>
          </a:p>
          <a:p>
            <a:pPr marL="457200" lvl="0" indent="-342900" rtl="0">
              <a:spcBef>
                <a:spcPts val="0"/>
              </a:spcBef>
              <a:buSzPct val="100000"/>
              <a:buChar char="●"/>
            </a:pPr>
            <a:r>
              <a:rPr lang="en" sz="1800"/>
              <a:t>Are symmetric/nearly symmetric games always more boring than asymmetric games? Of course not, but for game developers, finding the right balance in their game after analyzing the games symmetrical elements is very important.</a:t>
            </a:r>
          </a:p>
          <a:p>
            <a:pPr lvl="0">
              <a:spcBef>
                <a:spcPts val="0"/>
              </a:spcBef>
              <a:buNone/>
            </a:pP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823850" y="866775"/>
            <a:ext cx="4587000" cy="3521100"/>
          </a:xfrm>
          <a:prstGeom prst="rect">
            <a:avLst/>
          </a:prstGeom>
        </p:spPr>
        <p:txBody>
          <a:bodyPr wrap="square" lIns="91425" tIns="91425" rIns="91425" bIns="91425" anchor="ctr" anchorCtr="0">
            <a:noAutofit/>
          </a:bodyPr>
          <a:lstStyle/>
          <a:p>
            <a:pPr lvl="0">
              <a:spcBef>
                <a:spcPts val="0"/>
              </a:spcBef>
              <a:buNone/>
            </a:pPr>
            <a:r>
              <a:rPr lang="en"/>
              <a:t>Thank you!</a:t>
            </a: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850</Words>
  <Application>Microsoft Office PowerPoint</Application>
  <PresentationFormat>On-screen Show (16:9)</PresentationFormat>
  <Paragraphs>68</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Montserrat</vt:lpstr>
      <vt:lpstr>Lato</vt:lpstr>
      <vt:lpstr>Focus</vt:lpstr>
      <vt:lpstr>Symmetry in Board and Video Games</vt:lpstr>
      <vt:lpstr>Balance</vt:lpstr>
      <vt:lpstr>Game with lots of Symmetry</vt:lpstr>
      <vt:lpstr>Non-visual Symmetry</vt:lpstr>
      <vt:lpstr>PowerPoint Presentation</vt:lpstr>
      <vt:lpstr>2Fort: Team Fortress 2</vt:lpstr>
      <vt:lpstr>Nepal: Overwatch</vt:lpstr>
      <vt:lpstr>League of Legends</vt:lpstr>
      <vt:lpstr>Games with little Symmetry (Asymmetry)</vt:lpstr>
      <vt:lpstr>Keeping the Balance in your Game</vt:lpstr>
      <vt:lpstr>Non-visual Asymmetry</vt:lpstr>
      <vt:lpstr>Fox and Geese</vt:lpstr>
      <vt:lpstr>PowerPoint Presentation</vt:lpstr>
      <vt:lpstr>Visual Asymmetry: Overwatch</vt:lpstr>
      <vt:lpstr>Watchpoint: Gibraltar</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Symmetry in Board and Video Games</dc:title>
  <dc:creator>Carlo Sequin</dc:creator>
  <cp:lastModifiedBy>Carlo Sequin</cp:lastModifiedBy>
  <cp:revision>1</cp:revision>
  <dcterms:modified xsi:type="dcterms:W3CDTF">2017-11-20T23:41:38Z</dcterms:modified>
</cp:coreProperties>
</file>