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9" r:id="rId4"/>
    <p:sldId id="258" r:id="rId5"/>
    <p:sldId id="264" r:id="rId6"/>
    <p:sldId id="260" r:id="rId7"/>
    <p:sldId id="261" r:id="rId8"/>
    <p:sldId id="262" r:id="rId9"/>
    <p:sldId id="263" r:id="rId10"/>
    <p:sldId id="266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C2D4E-28E5-44DC-A129-0BEF4EBA2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F5703-4D65-40C9-A499-2DA595CF0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D9799-7FCC-49AF-A409-5DD3C8224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76788-B8CD-4586-B1FC-0F31ACB9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67F74-85EA-4558-9F79-D09017C5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3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EA632-C750-4855-8FF8-950F74CDB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75F69-05C9-4962-874D-4F9DB9375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B9190-B49B-48FB-8102-5105157A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FCAA3-DE3D-4A31-809B-6DDBCD03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1A5EC-7FDA-4A8A-A75B-6E6A51C81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58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A5925-9C89-4E74-A413-B643E2C40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9C3C0-1F05-4E01-B5B9-0B494FE40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92597-29E6-4DFD-9331-8A26175A4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06091-23DA-491B-8641-8DD241E3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F8EFB-D832-47BF-9D7D-B4E15CC36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13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ADA8-D028-4251-A89B-A09EFCD8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57E1D-9393-4613-9BAC-2A657ACEA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8DD8B-D922-4EF1-9485-5C75353E4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C6366-3B2B-42CE-83FF-8195E259D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672DB5-BD27-4C89-9B44-EAE67A2B5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A2643-F124-4A86-A161-662234A5F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87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56B2-163A-44D6-9793-840A58BC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C06E3-9ED0-48E8-B271-8D9A3FF23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F8D28F-64D1-4765-A89D-CE6A42658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C985A7-4422-4E38-B4E8-D7C1066B11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BED638-2CF7-45FD-A164-EA14932FF2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855FC7-F9C1-41F5-B43A-35BB95344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4411F1-A4E1-4062-851E-B7165596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E90C4E-132E-402B-813A-1182B18A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3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A18B1-69E8-4019-88C4-E3C4D29A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C14424-BC17-4851-9648-C363309C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39AE8-E2B2-436A-A3E8-01C3E64F1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4431C8-96D5-43E8-80C5-473B7133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45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86A62-F9F4-4572-9E2A-81D379BC8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64BD4E-9313-4B1A-AE09-08DF9126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FB34A-6D87-4C78-855D-77822D298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77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80235-9FA1-47F1-8586-5AE8A1DEC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6809F-9BA6-40C3-9045-C2FD0D170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D1230-CCDB-4640-9BA3-97516465B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44E55-C1D9-4A74-B2C6-C63964E5C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0D4CDC-13AE-4F25-84AB-9DFB549A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7AD4D-C0EF-4FA6-A17C-6D39C763A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5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ACDB-68D0-4E6E-B516-571753373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34F5F6-587B-4223-AB92-02B4260C7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E3FB6-FA15-46A3-95B0-DFC89B950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57FD6-650C-4CA7-8856-46E326215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5FEFE3-7657-4003-A45A-56BBA90AD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77702-DE23-40D6-92F7-7317AA25A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3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C201A-B340-4F76-B058-C140DC67A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89E725-0B84-499F-84BD-64E56D4EC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8BF93-418E-4E3D-A041-6F5FC650C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0B8B1-53D0-4BBD-9C09-08F15CBBA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73F56-80E3-4E0D-B649-177371567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9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B9B56B-541A-40F4-8F05-3006EBC90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7293C7-34E3-4B1D-A791-4F9652032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4326E-19C8-432C-803B-43EEAB356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B3D4A-F666-49E5-A8C9-B1665E78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285BF-9822-4119-A772-BB11FFF7E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21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91F885-5AB4-4D99-A1DE-F27B59A9D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EBBC9-20DF-4550-9ABF-468B38C05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1D2A2-D7A9-4BA1-9C11-3BD08546F7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BC0C0-9E28-47B2-844C-97E1ECC4CC76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C6F4A-5111-4806-B3EC-DE2F5F0DB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07535-AF9E-4F91-A12E-FAFF0F8C1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073C3-2D1F-4669-9072-321575D1A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5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zNzgsAE4F0" TargetMode="External"/><Relationship Id="rId2" Type="http://schemas.openxmlformats.org/officeDocument/2006/relationships/hyperlink" Target="https://en.wikipedia.org/wiki/Shepard_ton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hepard_tone" TargetMode="External"/><Relationship Id="rId2" Type="http://schemas.openxmlformats.org/officeDocument/2006/relationships/hyperlink" Target="https://roelhollander.eu/en/blog-music/music-geometr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Diminished_seventh_chord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3250-73D6-4B91-A2E6-EF6BCE1D9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Symmetry in Music and Harmony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653F8-DC03-4744-BBA0-7F8A19B4E8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Dylan Rowe</a:t>
            </a:r>
          </a:p>
          <a:p>
            <a:r>
              <a:rPr lang="en-US" dirty="0"/>
              <a:t>CS 39: Symmetry and Topology</a:t>
            </a:r>
          </a:p>
          <a:p>
            <a:r>
              <a:rPr lang="en-US" dirty="0"/>
              <a:t>Carlo </a:t>
            </a:r>
            <a:r>
              <a:rPr lang="en-US" dirty="0" err="1"/>
              <a:t>Séquin</a:t>
            </a:r>
            <a:endParaRPr lang="en-US" dirty="0"/>
          </a:p>
          <a:p>
            <a:r>
              <a:rPr lang="en-US" dirty="0"/>
              <a:t>11/14/17</a:t>
            </a:r>
          </a:p>
        </p:txBody>
      </p:sp>
    </p:spTree>
    <p:extLst>
      <p:ext uri="{BB962C8B-B14F-4D97-AF65-F5344CB8AC3E}">
        <p14:creationId xmlns:p14="http://schemas.microsoft.com/office/powerpoint/2010/main" val="934858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35B72-2937-4497-B95B-0676BF27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Shepard Scales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4C412-6FB4-4447-8F56-0FD51E0CC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Sound consisting of a superposition of sine waves separated by octaves, played with the bass pitch of the tone moving upward or downward (</a:t>
            </a:r>
            <a:r>
              <a:rPr lang="en-US" dirty="0">
                <a:hlinkClick r:id="rId2"/>
              </a:rPr>
              <a:t>Wikipedia</a:t>
            </a:r>
            <a:r>
              <a:rPr lang="en-US" dirty="0"/>
              <a:t>)</a:t>
            </a:r>
          </a:p>
          <a:p>
            <a:r>
              <a:rPr lang="en-US" dirty="0"/>
              <a:t>Similar to a barber pole (notes go upwards and come back from below)</a:t>
            </a:r>
          </a:p>
          <a:p>
            <a:r>
              <a:rPr lang="en-US" dirty="0"/>
              <a:t>Illusion of constantly ascending/descending pitch</a:t>
            </a:r>
          </a:p>
          <a:p>
            <a:r>
              <a:rPr lang="en-US" dirty="0"/>
              <a:t>Used often in media: music, video games, movies</a:t>
            </a:r>
          </a:p>
          <a:p>
            <a:r>
              <a:rPr lang="en-US" dirty="0"/>
              <a:t>Recent example: Dunkirk</a:t>
            </a:r>
          </a:p>
          <a:p>
            <a:r>
              <a:rPr lang="en-US" dirty="0">
                <a:hlinkClick r:id="rId3"/>
              </a:rPr>
              <a:t>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20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F20A-303B-44F0-82DA-02C42329E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Shepard Scales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5A88315-9063-4C76-B6CC-798429BFB9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16037"/>
            <a:ext cx="5181600" cy="377051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8E34F-4E10-4FF5-BB0A-A0DEE847FD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Discrete</a:t>
            </a:r>
          </a:p>
          <a:p>
            <a:r>
              <a:rPr lang="en-US" dirty="0"/>
              <a:t>Logarithmic  frequency scale</a:t>
            </a:r>
          </a:p>
          <a:p>
            <a:r>
              <a:rPr lang="en-US" dirty="0" err="1"/>
              <a:t>D</a:t>
            </a:r>
            <a:r>
              <a:rPr lang="en-US" baseline="-25000" dirty="0" err="1"/>
              <a:t>n</a:t>
            </a:r>
            <a:r>
              <a:rPr lang="en-US" dirty="0"/>
              <a:t>, with n based on the audio play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258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F20A-303B-44F0-82DA-02C42329E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Shepard Scales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70F202-052C-4215-A0EB-A0F6374BAB1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3450" y="2710656"/>
            <a:ext cx="4991100" cy="258127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8E34F-4E10-4FF5-BB0A-A0DEE847FD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Continuous</a:t>
            </a:r>
          </a:p>
          <a:p>
            <a:r>
              <a:rPr lang="en-US" dirty="0"/>
              <a:t>Linear frequency scale</a:t>
            </a:r>
          </a:p>
          <a:p>
            <a:r>
              <a:rPr lang="en-US" dirty="0"/>
              <a:t>C</a:t>
            </a:r>
            <a:r>
              <a:rPr lang="en-US" baseline="-25000" dirty="0"/>
              <a:t>n</a:t>
            </a:r>
            <a:r>
              <a:rPr lang="en-US" dirty="0"/>
              <a:t>, with n based on the audio play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06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C85B1-C96D-4ED4-8FE9-B87CBF888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Musical Harmony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865E4-0FAA-4058-9B22-E34861964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Musical chords are collections of music notes</a:t>
            </a:r>
          </a:p>
          <a:p>
            <a:r>
              <a:rPr lang="en-US" dirty="0"/>
              <a:t>Harmony is the study of how chords connect to each other and are used in music</a:t>
            </a:r>
          </a:p>
          <a:p>
            <a:r>
              <a:rPr lang="en-US" dirty="0"/>
              <a:t>Common topic: what chords or series of chords “sound good” or “work together”?</a:t>
            </a:r>
          </a:p>
        </p:txBody>
      </p:sp>
      <p:pic>
        <p:nvPicPr>
          <p:cNvPr id="10242" name="Picture 2" descr="Image result for music harmony">
            <a:extLst>
              <a:ext uri="{FF2B5EF4-FFF2-40B4-BE49-F238E27FC236}">
                <a16:creationId xmlns:a16="http://schemas.microsoft.com/office/drawing/2014/main" id="{737D24E2-2CA6-4BB1-87D1-10D1A67F1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055" y="3968685"/>
            <a:ext cx="5767890" cy="220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917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D6096-B017-4D24-A376-EE59856C3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Diminished 7</a:t>
            </a:r>
            <a:r>
              <a:rPr lang="en-US" baseline="30000" dirty="0"/>
              <a:t>th</a:t>
            </a:r>
            <a:r>
              <a:rPr lang="en-US" dirty="0"/>
              <a:t> Chord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89322-0B6C-4896-A747-DA738A4FC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Notes stacked on top of each other</a:t>
            </a:r>
          </a:p>
          <a:p>
            <a:pPr lvl="1"/>
            <a:r>
              <a:rPr lang="en-US" dirty="0"/>
              <a:t>Notes 0, 3, 6, 9 half steps from root</a:t>
            </a:r>
          </a:p>
          <a:p>
            <a:pPr lvl="1"/>
            <a:r>
              <a:rPr lang="en-US" dirty="0"/>
              <a:t>A root note plus 3 minor thirds stacked on top</a:t>
            </a:r>
          </a:p>
          <a:p>
            <a:pPr lvl="1"/>
            <a:endParaRPr lang="en-US" dirty="0"/>
          </a:p>
        </p:txBody>
      </p:sp>
      <p:pic>
        <p:nvPicPr>
          <p:cNvPr id="4098" name="Picture 2" descr="https://upload.wikimedia.org/wikipedia/commons/0/0f/Diminished_seventh_chord_on_C.png">
            <a:extLst>
              <a:ext uri="{FF2B5EF4-FFF2-40B4-BE49-F238E27FC236}">
                <a16:creationId xmlns:a16="http://schemas.microsoft.com/office/drawing/2014/main" id="{548962FD-E87D-42A3-9BFC-3021BC3CA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537" y="3434507"/>
            <a:ext cx="51149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405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72C00-ABEC-4DA7-B874-53DCDA38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Diminished 7</a:t>
            </a:r>
            <a:r>
              <a:rPr lang="en-US" baseline="30000" dirty="0"/>
              <a:t>th</a:t>
            </a:r>
            <a:r>
              <a:rPr lang="en-US" dirty="0"/>
              <a:t> Chord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31FAB-3101-4F73-ABEC-855F8A1DE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to symmetry, there are only 3 possible 7</a:t>
            </a:r>
            <a:r>
              <a:rPr lang="en-US" baseline="30000" dirty="0"/>
              <a:t>th</a:t>
            </a:r>
            <a:r>
              <a:rPr lang="en-US" dirty="0"/>
              <a:t> chords</a:t>
            </a:r>
          </a:p>
          <a:p>
            <a:r>
              <a:rPr lang="en-US" dirty="0"/>
              <a:t>All inversions of the chord sound the same harmonically</a:t>
            </a:r>
          </a:p>
          <a:p>
            <a:r>
              <a:rPr lang="en-US" dirty="0"/>
              <a:t>Frieze symmetry: </a:t>
            </a:r>
            <a:r>
              <a:rPr lang="en-US" dirty="0" err="1"/>
              <a:t>D</a:t>
            </a:r>
            <a:r>
              <a:rPr lang="en-US" baseline="-25000" dirty="0" err="1"/>
              <a:t>n</a:t>
            </a:r>
            <a:r>
              <a:rPr lang="en-US" dirty="0"/>
              <a:t> for below clips</a:t>
            </a:r>
          </a:p>
          <a:p>
            <a:endParaRPr lang="en-US" dirty="0"/>
          </a:p>
        </p:txBody>
      </p:sp>
      <p:pic>
        <p:nvPicPr>
          <p:cNvPr id="5122" name="Picture 2" descr="https://upload.wikimedia.org/wikipedia/commons/thumb/8/80/Viio7_in_G_major_on_the_guitar.png/1920px-Viio7_in_G_major_on_the_guitar.png">
            <a:extLst>
              <a:ext uri="{FF2B5EF4-FFF2-40B4-BE49-F238E27FC236}">
                <a16:creationId xmlns:a16="http://schemas.microsoft.com/office/drawing/2014/main" id="{A27E7BBE-F08E-424A-8B2D-16BE9E8AA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45" y="3786352"/>
            <a:ext cx="5283874" cy="179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1DF515-322E-4155-B64B-9D91A0CB9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662" y="3082419"/>
            <a:ext cx="4412393" cy="309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88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4BC3B-0495-4091-AA1D-015F435F7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Polar/Negative Harmony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D5F2A9-EC0F-43FC-95E4-AC5EA3B7B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method for substituting chords for other chords</a:t>
            </a:r>
          </a:p>
          <a:p>
            <a:r>
              <a:rPr lang="en-US" dirty="0"/>
              <a:t>Involves exploiting the symmetry of the Circle of Fifths and harmony to attain new substitute chords</a:t>
            </a:r>
          </a:p>
          <a:p>
            <a:r>
              <a:rPr lang="en-US" dirty="0"/>
              <a:t>More specifically: creating a mirror axis between a note and its fifth, and mirroring a chord’s “shape” across the axis</a:t>
            </a:r>
          </a:p>
          <a:p>
            <a:r>
              <a:rPr lang="en-US" dirty="0"/>
              <a:t>The new chord will “work” in the same place as the old chord</a:t>
            </a:r>
          </a:p>
        </p:txBody>
      </p:sp>
    </p:spTree>
    <p:extLst>
      <p:ext uri="{BB962C8B-B14F-4D97-AF65-F5344CB8AC3E}">
        <p14:creationId xmlns:p14="http://schemas.microsoft.com/office/powerpoint/2010/main" val="2361340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26B97-3348-4CD1-A644-A2F19A71B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Polar/Negative Harmony</a:t>
            </a:r>
          </a:p>
        </p:txBody>
      </p:sp>
      <p:pic>
        <p:nvPicPr>
          <p:cNvPr id="7170" name="Picture 2" descr="https://roelhollander.eu/file/manual/Music-Geometry/CoF-G7-polarity-substitute_1.jpg">
            <a:extLst>
              <a:ext uri="{FF2B5EF4-FFF2-40B4-BE49-F238E27FC236}">
                <a16:creationId xmlns:a16="http://schemas.microsoft.com/office/drawing/2014/main" id="{18D85C8D-1F99-4AFC-9D13-6C5BB4830A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48" y="1545766"/>
            <a:ext cx="1883232" cy="188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roelhollander.eu/file/manual/Music-Geometry/CoF-G7-polarity-substitute_3.jpg">
            <a:extLst>
              <a:ext uri="{FF2B5EF4-FFF2-40B4-BE49-F238E27FC236}">
                <a16:creationId xmlns:a16="http://schemas.microsoft.com/office/drawing/2014/main" id="{90165668-4261-457B-9C43-32F24293B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745" y="1929745"/>
            <a:ext cx="2998509" cy="299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roelhollander.eu/file/manual/Music-Geometry/CoF-G7-polarity-substitute_4.jpg">
            <a:extLst>
              <a:ext uri="{FF2B5EF4-FFF2-40B4-BE49-F238E27FC236}">
                <a16:creationId xmlns:a16="http://schemas.microsoft.com/office/drawing/2014/main" id="{A55D0830-BB67-4B2B-8D1E-0B9D0B39B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290" y="1929744"/>
            <a:ext cx="2998509" cy="299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mage result for circle of fifths">
            <a:extLst>
              <a:ext uri="{FF2B5EF4-FFF2-40B4-BE49-F238E27FC236}">
                <a16:creationId xmlns:a16="http://schemas.microsoft.com/office/drawing/2014/main" id="{5882125E-DA2E-434C-9AE6-CA5180BBC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48" y="3428998"/>
            <a:ext cx="1991844" cy="199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253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0B68-D048-4447-91DD-6A26BC8B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67DA7-D290-443C-96C1-1E800C0E7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Shepard scales exploit </a:t>
            </a:r>
            <a:r>
              <a:rPr lang="en-US" dirty="0" err="1"/>
              <a:t>translatory</a:t>
            </a:r>
            <a:r>
              <a:rPr lang="en-US" dirty="0"/>
              <a:t> symmetry to create the effect of a constantly rising tone</a:t>
            </a:r>
          </a:p>
          <a:p>
            <a:r>
              <a:rPr lang="en-US" dirty="0"/>
              <a:t>Diminished 7</a:t>
            </a:r>
            <a:r>
              <a:rPr lang="en-US" baseline="30000" dirty="0"/>
              <a:t>th</a:t>
            </a:r>
            <a:r>
              <a:rPr lang="en-US" dirty="0"/>
              <a:t> chords are inherently symmetric in nature; inversions/adding notes does nothing harmonically</a:t>
            </a:r>
          </a:p>
          <a:p>
            <a:r>
              <a:rPr lang="en-US" dirty="0"/>
              <a:t>Polar/negative harmony gives us a method for deriving chord substitutions using symmetry</a:t>
            </a:r>
          </a:p>
        </p:txBody>
      </p:sp>
    </p:spTree>
    <p:extLst>
      <p:ext uri="{BB962C8B-B14F-4D97-AF65-F5344CB8AC3E}">
        <p14:creationId xmlns:p14="http://schemas.microsoft.com/office/powerpoint/2010/main" val="121284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596E0-B4C1-4AE9-8F01-057E4E90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Reading/Sources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18F86-CE81-45D4-80E6-5B8432849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“Music and Geometry” from Roel Hollander</a:t>
            </a:r>
          </a:p>
          <a:p>
            <a:pPr lvl="1"/>
            <a:r>
              <a:rPr lang="en-US" dirty="0">
                <a:hlinkClick r:id="rId2"/>
              </a:rPr>
              <a:t>https://roelhollander.eu/en/blog-music/music-geometry/</a:t>
            </a:r>
            <a:endParaRPr lang="en-US" dirty="0"/>
          </a:p>
          <a:p>
            <a:r>
              <a:rPr lang="en-US" dirty="0">
                <a:hlinkClick r:id="rId3"/>
              </a:rPr>
              <a:t>https://en.wikipedia.org/wiki/Shepard_tone</a:t>
            </a:r>
            <a:endParaRPr lang="en-US" dirty="0"/>
          </a:p>
          <a:p>
            <a:r>
              <a:rPr lang="en-US" dirty="0">
                <a:hlinkClick r:id="rId4"/>
              </a:rPr>
              <a:t>https://en.wikipedia.org/wiki/Diminished_seventh_chord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4AD6E-4149-42E6-8EA4-830DF4A42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22833"/>
            <a:ext cx="9144000" cy="1012334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66630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391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Symmetry in Music and Harmony</vt:lpstr>
      <vt:lpstr>Shepard Scales</vt:lpstr>
      <vt:lpstr>Shepard Scales</vt:lpstr>
      <vt:lpstr>Shepard Scales</vt:lpstr>
      <vt:lpstr>Musical Harmony</vt:lpstr>
      <vt:lpstr>Diminished 7th Chord</vt:lpstr>
      <vt:lpstr>Diminished 7th Chord</vt:lpstr>
      <vt:lpstr>Polar/Negative Harmony</vt:lpstr>
      <vt:lpstr>Polar/Negative Harmony</vt:lpstr>
      <vt:lpstr>Conclusion</vt:lpstr>
      <vt:lpstr>Further Reading/Sources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Symmetry in Music</dc:title>
  <dc:creator>Dylan</dc:creator>
  <cp:lastModifiedBy>Dylan</cp:lastModifiedBy>
  <cp:revision>13</cp:revision>
  <dcterms:created xsi:type="dcterms:W3CDTF">2017-11-13T08:48:23Z</dcterms:created>
  <dcterms:modified xsi:type="dcterms:W3CDTF">2017-11-13T11:02:43Z</dcterms:modified>
</cp:coreProperties>
</file>