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mp4" ContentType="video/mp4"/>
  <Default Extension="mp3" ContentType="audio/mpeg"/>
  <Default Extension="rels" ContentType="application/vnd.openxmlformats-package.relationships+xml"/>
  <Default Extension="wdp" ContentType="image/vnd.ms-photo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5"/>
  </p:notesMasterIdLst>
  <p:sldIdLst>
    <p:sldId id="256" r:id="rId2"/>
    <p:sldId id="260" r:id="rId3"/>
    <p:sldId id="257" r:id="rId4"/>
    <p:sldId id="264" r:id="rId5"/>
    <p:sldId id="261" r:id="rId6"/>
    <p:sldId id="262" r:id="rId7"/>
    <p:sldId id="259" r:id="rId8"/>
    <p:sldId id="263" r:id="rId9"/>
    <p:sldId id="265" r:id="rId10"/>
    <p:sldId id="268" r:id="rId11"/>
    <p:sldId id="270" r:id="rId12"/>
    <p:sldId id="269" r:id="rId13"/>
    <p:sldId id="26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501"/>
    <p:restoredTop sz="94621"/>
  </p:normalViewPr>
  <p:slideViewPr>
    <p:cSldViewPr snapToGrid="0" snapToObjects="1">
      <p:cViewPr>
        <p:scale>
          <a:sx n="75" d="100"/>
          <a:sy n="75" d="100"/>
        </p:scale>
        <p:origin x="304" y="11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AF692A-A5E0-9F47-9FC6-CE9ED4F4AA0F}" type="datetimeFigureOut">
              <a:rPr lang="en-US" smtClean="0"/>
              <a:t>11/12/17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F32501-DA90-D349-B73B-6C1193D8B4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02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F32501-DA90-D349-B73B-6C1193D8B42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677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4" Type="http://schemas.openxmlformats.org/officeDocument/2006/relationships/image" Target="../media/image3.png"/><Relationship Id="rId5" Type="http://schemas.microsoft.com/office/2007/relationships/hdphoto" Target="../media/hdphoto1.wdp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4" Type="http://schemas.openxmlformats.org/officeDocument/2006/relationships/image" Target="../media/image3.png"/><Relationship Id="rId5" Type="http://schemas.microsoft.com/office/2007/relationships/hdphoto" Target="../media/hdphoto1.wdp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4" Type="http://schemas.openxmlformats.org/officeDocument/2006/relationships/image" Target="../media/image2.png"/><Relationship Id="rId5" Type="http://schemas.microsoft.com/office/2007/relationships/hdphoto" Target="../media/hdphoto1.wdp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4" Type="http://schemas.openxmlformats.org/officeDocument/2006/relationships/image" Target="../media/image2.png"/><Relationship Id="rId5" Type="http://schemas.microsoft.com/office/2007/relationships/hdphoto" Target="../media/hdphoto1.wdp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192AF-C263-8140-88F6-C6D5ED9E9759}" type="datetimeFigureOut">
              <a:rPr lang="en-US" smtClean="0"/>
              <a:t>11/12/17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6B5E2DCC-AF9B-D743-9CE1-2A5DCC476E7F}" type="slidenum">
              <a:rPr lang="en-US" smtClean="0"/>
              <a:t>‹#›</a:t>
            </a:fld>
            <a:endParaRPr lang="en-US"/>
          </a:p>
        </p:txBody>
      </p:sp>
    </p:spTree>
    <p:extLst/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192AF-C263-8140-88F6-C6D5ED9E9759}" type="datetimeFigureOut">
              <a:rPr lang="en-US" smtClean="0"/>
              <a:t>11/12/17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E2DCC-AF9B-D743-9CE1-2A5DCC476E7F}" type="slidenum">
              <a:rPr lang="en-US" smtClean="0"/>
              <a:t>‹#›</a:t>
            </a:fld>
            <a:endParaRPr lang="en-US"/>
          </a:p>
        </p:txBody>
      </p:sp>
    </p:spTree>
    <p:extLst/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090192AF-C263-8140-88F6-C6D5ED9E9759}" type="datetimeFigureOut">
              <a:rPr lang="en-US" smtClean="0"/>
              <a:t>11/12/17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6B5E2DCC-AF9B-D743-9CE1-2A5DCC476E7F}" type="slidenum">
              <a:rPr lang="en-US" smtClean="0"/>
              <a:t>‹#›</a:t>
            </a:fld>
            <a:endParaRPr lang="en-US"/>
          </a:p>
        </p:txBody>
      </p:sp>
    </p:spTree>
    <p:extLst/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192AF-C263-8140-88F6-C6D5ED9E9759}" type="datetimeFigureOut">
              <a:rPr lang="en-US" smtClean="0"/>
              <a:t>11/12/17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E2DCC-AF9B-D743-9CE1-2A5DCC476E7F}" type="slidenum">
              <a:rPr lang="en-US" smtClean="0"/>
              <a:t>‹#›</a:t>
            </a:fld>
            <a:endParaRPr lang="en-US"/>
          </a:p>
        </p:txBody>
      </p:sp>
    </p:spTree>
    <p:extLst/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192AF-C263-8140-88F6-C6D5ED9E9759}" type="datetimeFigureOut">
              <a:rPr lang="en-US" smtClean="0"/>
              <a:t>11/12/17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E2DCC-AF9B-D743-9CE1-2A5DCC476E7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/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192AF-C263-8140-88F6-C6D5ED9E9759}" type="datetimeFigureOut">
              <a:rPr lang="en-US" smtClean="0"/>
              <a:t>11/12/17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E2DCC-AF9B-D743-9CE1-2A5DCC476E7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/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192AF-C263-8140-88F6-C6D5ED9E9759}" type="datetimeFigureOut">
              <a:rPr lang="en-US" smtClean="0"/>
              <a:t>11/12/17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E2DCC-AF9B-D743-9CE1-2A5DCC476E7F}" type="slidenum">
              <a:rPr lang="en-US" smtClean="0"/>
              <a:t>‹#›</a:t>
            </a:fld>
            <a:endParaRPr lang="en-US"/>
          </a:p>
        </p:txBody>
      </p:sp>
    </p:spTree>
    <p:extLst/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192AF-C263-8140-88F6-C6D5ED9E9759}" type="datetimeFigureOut">
              <a:rPr lang="en-US" smtClean="0"/>
              <a:t>11/12/17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E2DCC-AF9B-D743-9CE1-2A5DCC476E7F}" type="slidenum">
              <a:rPr lang="en-US" smtClean="0"/>
              <a:t>‹#›</a:t>
            </a:fld>
            <a:endParaRPr lang="en-US"/>
          </a:p>
        </p:txBody>
      </p:sp>
    </p:spTree>
    <p:extLst/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192AF-C263-8140-88F6-C6D5ED9E9759}" type="datetimeFigureOut">
              <a:rPr lang="en-US" smtClean="0"/>
              <a:t>11/12/17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E2DCC-AF9B-D743-9CE1-2A5DCC476E7F}" type="slidenum">
              <a:rPr lang="en-US" smtClean="0"/>
              <a:t>‹#›</a:t>
            </a:fld>
            <a:endParaRPr lang="en-US"/>
          </a:p>
        </p:txBody>
      </p:sp>
    </p:spTree>
    <p:extLst/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192AF-C263-8140-88F6-C6D5ED9E9759}" type="datetimeFigureOut">
              <a:rPr lang="en-US" smtClean="0"/>
              <a:t>11/12/17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E2DCC-AF9B-D743-9CE1-2A5DCC476E7F}" type="slidenum">
              <a:rPr lang="en-US" smtClean="0"/>
              <a:t>‹#›</a:t>
            </a:fld>
            <a:endParaRPr lang="en-US"/>
          </a:p>
        </p:txBody>
      </p:sp>
    </p:spTree>
    <p:extLst/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192AF-C263-8140-88F6-C6D5ED9E9759}" type="datetimeFigureOut">
              <a:rPr lang="en-US" smtClean="0"/>
              <a:t>11/12/17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E2DCC-AF9B-D743-9CE1-2A5DCC476E7F}" type="slidenum">
              <a:rPr lang="en-US" smtClean="0"/>
              <a:t>‹#›</a:t>
            </a:fld>
            <a:endParaRPr lang="en-US"/>
          </a:p>
        </p:txBody>
      </p:sp>
    </p:spTree>
    <p:extLst/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2.png"/><Relationship Id="rId14" Type="http://schemas.microsoft.com/office/2007/relationships/hdphoto" Target="../media/hdphoto1.wdp"/><Relationship Id="rId15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090192AF-C263-8140-88F6-C6D5ED9E9759}" type="datetimeFigureOut">
              <a:rPr lang="en-US" smtClean="0"/>
              <a:t>11/12/17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6B5E2DCC-AF9B-D743-9CE1-2A5DCC476E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188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4" Type="http://schemas.openxmlformats.org/officeDocument/2006/relationships/image" Target="../media/image8.JPG"/><Relationship Id="rId5" Type="http://schemas.openxmlformats.org/officeDocument/2006/relationships/image" Target="../media/image9.JPG"/><Relationship Id="rId6" Type="http://schemas.openxmlformats.org/officeDocument/2006/relationships/image" Target="../media/image10.png"/><Relationship Id="rId1" Type="http://schemas.microsoft.com/office/2007/relationships/media" Target="../media/media2.mp4"/><Relationship Id="rId2" Type="http://schemas.openxmlformats.org/officeDocument/2006/relationships/video" Target="../media/media2.mp4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2.JPG"/><Relationship Id="rId5" Type="http://schemas.openxmlformats.org/officeDocument/2006/relationships/image" Target="../media/image13.png"/><Relationship Id="rId1" Type="http://schemas.microsoft.com/office/2007/relationships/media" Target="../media/media3.mp4"/><Relationship Id="rId2" Type="http://schemas.openxmlformats.org/officeDocument/2006/relationships/video" Target="../media/media3.mp4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1" Type="http://schemas.microsoft.com/office/2007/relationships/media" Target="../media/media4.mp3"/><Relationship Id="rId2" Type="http://schemas.openxmlformats.org/officeDocument/2006/relationships/audio" Target="../media/media4.mp3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Symmetry in Jazz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Alex Almond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8470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Presentation Roadmap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78025"/>
            <a:ext cx="10515600" cy="3847042"/>
          </a:xfrm>
        </p:spPr>
        <p:txBody>
          <a:bodyPr>
            <a:noAutofit/>
          </a:bodyPr>
          <a:lstStyle/>
          <a:p>
            <a:r>
              <a:rPr lang="en-US" sz="2800" dirty="0" smtClean="0"/>
              <a:t>Observe how Coltrane incorporates symmetries to create a masterful jazz </a:t>
            </a:r>
            <a:r>
              <a:rPr lang="en-US" sz="2800" dirty="0" smtClean="0"/>
              <a:t>solo</a:t>
            </a:r>
          </a:p>
          <a:p>
            <a:r>
              <a:rPr lang="en-US" sz="2800" dirty="0" smtClean="0"/>
              <a:t>Difference from symmetry in classical music: completely improvised, and is not refined: ‘on the spot’ symmetry</a:t>
            </a:r>
            <a:endParaRPr lang="en-US" sz="2800" dirty="0" smtClean="0"/>
          </a:p>
          <a:p>
            <a:r>
              <a:rPr lang="en-US" sz="2800" dirty="0" smtClean="0"/>
              <a:t>Key Question:</a:t>
            </a:r>
          </a:p>
          <a:p>
            <a:pPr lvl="1"/>
            <a:r>
              <a:rPr lang="en-US" sz="2800" dirty="0" smtClean="0"/>
              <a:t>Can an entire symmetrical solo be designed over 2 choruses of the chord changes in Coltrane’s Mr. PC utilizing all 7 frieze symmetries?</a:t>
            </a:r>
          </a:p>
          <a:p>
            <a:pPr lvl="1"/>
            <a:r>
              <a:rPr lang="en-US" sz="2800" dirty="0" smtClean="0"/>
              <a:t>What would </a:t>
            </a:r>
            <a:r>
              <a:rPr lang="en-US" sz="2800" dirty="0" smtClean="0"/>
              <a:t>it</a:t>
            </a:r>
            <a:r>
              <a:rPr lang="en-US" sz="2800" dirty="0" smtClean="0"/>
              <a:t> </a:t>
            </a:r>
            <a:r>
              <a:rPr lang="en-US" sz="2800" dirty="0" smtClean="0"/>
              <a:t>sound </a:t>
            </a:r>
            <a:r>
              <a:rPr lang="en-US" sz="2800" dirty="0" smtClean="0"/>
              <a:t>like to write a premeditated, entirely symmetrical over chord changes solo  ?</a:t>
            </a:r>
          </a:p>
        </p:txBody>
      </p:sp>
    </p:spTree>
    <p:extLst>
      <p:ext uri="{BB962C8B-B14F-4D97-AF65-F5344CB8AC3E}">
        <p14:creationId xmlns:p14="http://schemas.microsoft.com/office/powerpoint/2010/main" val="10251791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Jazz Essentials &amp; Applications of Frieze Symmetries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2527808"/>
            <a:ext cx="10058400" cy="4050792"/>
          </a:xfrm>
        </p:spPr>
        <p:txBody>
          <a:bodyPr/>
          <a:lstStyle/>
          <a:p>
            <a:r>
              <a:rPr lang="en-US" sz="3600" dirty="0" smtClean="0"/>
              <a:t>(Loose) Interpretation </a:t>
            </a:r>
            <a:r>
              <a:rPr lang="en-US" sz="3600" dirty="0" smtClean="0"/>
              <a:t>of symmetry: staff line OR halfway ’line’ between each staff </a:t>
            </a:r>
            <a:r>
              <a:rPr lang="en-US" sz="3600" dirty="0" smtClean="0"/>
              <a:t>line</a:t>
            </a:r>
          </a:p>
          <a:p>
            <a:r>
              <a:rPr lang="en-US" sz="3600" dirty="0" smtClean="0"/>
              <a:t>Different jazz genres follow different set chord changes: blues changes, rhythm changes, etc.</a:t>
            </a:r>
          </a:p>
          <a:p>
            <a:endParaRPr lang="en-US" sz="3600" dirty="0"/>
          </a:p>
          <a:p>
            <a:r>
              <a:rPr lang="en-US" sz="3600" dirty="0" smtClean="0"/>
              <a:t>Key concept: certain notes are ‘right’, others ‘wrong’ over chords</a:t>
            </a:r>
            <a:endParaRPr lang="en-US" sz="3600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554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848" y="0"/>
            <a:ext cx="10058400" cy="1609344"/>
          </a:xfrm>
        </p:spPr>
        <p:txBody>
          <a:bodyPr/>
          <a:lstStyle/>
          <a:p>
            <a:r>
              <a:rPr lang="en-US" dirty="0" smtClean="0"/>
              <a:t>Rotating the “Top” (</a:t>
            </a:r>
            <a:r>
              <a:rPr lang="en-US" dirty="0" err="1" smtClean="0"/>
              <a:t>D_n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902692" y="2093508"/>
            <a:ext cx="33189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Audio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94188" y="1423078"/>
            <a:ext cx="5957849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sz="2400" dirty="0" smtClean="0"/>
              <a:t>In a typical jazz piece, the intro to the 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 smtClean="0"/>
              <a:t>song is called the ’head’</a:t>
            </a:r>
          </a:p>
          <a:p>
            <a:pPr marL="342900" indent="-342900">
              <a:buFont typeface="Arial" charset="0"/>
              <a:buChar char="•"/>
            </a:pPr>
            <a:endParaRPr lang="en-US" sz="2400" dirty="0"/>
          </a:p>
          <a:p>
            <a:pPr marL="342900" indent="-342900">
              <a:buFont typeface="Arial" charset="0"/>
              <a:buChar char="•"/>
            </a:pPr>
            <a:r>
              <a:rPr lang="en-US" sz="2400" dirty="0" smtClean="0"/>
              <a:t>Observe the rotational symmetry used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 smtClean="0"/>
              <a:t>Defines the melodic structure</a:t>
            </a:r>
            <a:endParaRPr lang="en-US" sz="2400" dirty="0"/>
          </a:p>
          <a:p>
            <a:pPr marL="342900" indent="-342900">
              <a:buFont typeface="Arial" charset="0"/>
              <a:buChar char="•"/>
            </a:pPr>
            <a:endParaRPr lang="en-US" sz="2400" dirty="0" smtClean="0"/>
          </a:p>
          <a:p>
            <a:pPr marL="342900" indent="-342900">
              <a:buFont typeface="Arial" charset="0"/>
              <a:buChar char="•"/>
            </a:pPr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5" y="4619256"/>
            <a:ext cx="3532248" cy="1766124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113" y="4580843"/>
            <a:ext cx="8088780" cy="1988049"/>
          </a:xfrm>
          <a:prstGeom prst="rect">
            <a:avLst/>
          </a:prstGeom>
        </p:spPr>
      </p:pic>
      <p:sp>
        <p:nvSpPr>
          <p:cNvPr id="22" name="Down Arrow 21"/>
          <p:cNvSpPr/>
          <p:nvPr/>
        </p:nvSpPr>
        <p:spPr>
          <a:xfrm>
            <a:off x="7617503" y="4334933"/>
            <a:ext cx="119417" cy="84724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Down Arrow 22"/>
          <p:cNvSpPr/>
          <p:nvPr/>
        </p:nvSpPr>
        <p:spPr>
          <a:xfrm>
            <a:off x="9673633" y="4422520"/>
            <a:ext cx="119417" cy="84724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Down Arrow 23"/>
          <p:cNvSpPr/>
          <p:nvPr/>
        </p:nvSpPr>
        <p:spPr>
          <a:xfrm>
            <a:off x="5375151" y="4152771"/>
            <a:ext cx="119417" cy="84724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Down Arrow 24"/>
          <p:cNvSpPr/>
          <p:nvPr/>
        </p:nvSpPr>
        <p:spPr>
          <a:xfrm>
            <a:off x="1063214" y="4195632"/>
            <a:ext cx="119417" cy="84724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26"/>
          <p:cNvCxnSpPr/>
          <p:nvPr/>
        </p:nvCxnSpPr>
        <p:spPr>
          <a:xfrm>
            <a:off x="1935812" y="4190800"/>
            <a:ext cx="11522" cy="2040667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7088427" y="4422520"/>
            <a:ext cx="16934" cy="1808947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303738" y="4186892"/>
            <a:ext cx="1" cy="1847665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>
            <a:off x="8229341" y="4422520"/>
            <a:ext cx="19671" cy="1808947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8840378" y="4334933"/>
            <a:ext cx="20522" cy="1896534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>
            <a:off x="10954614" y="4334933"/>
            <a:ext cx="33865" cy="1822064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7069880" y="4334933"/>
            <a:ext cx="1160585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8850639" y="4334933"/>
            <a:ext cx="2137840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1935812" y="4152771"/>
            <a:ext cx="5134068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>
            <a:off x="7012452" y="4116910"/>
            <a:ext cx="2850" cy="2153275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1851165" y="4173213"/>
            <a:ext cx="11522" cy="2040667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303738" y="4165633"/>
            <a:ext cx="1517885" cy="21259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" name="Trane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 rot="10800000" flipH="1" flipV="1">
            <a:off x="9312706" y="1851237"/>
            <a:ext cx="1468654" cy="1101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240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2713" y="3445782"/>
            <a:ext cx="1528232" cy="640080"/>
          </a:xfrm>
        </p:spPr>
        <p:txBody>
          <a:bodyPr/>
          <a:lstStyle/>
          <a:p>
            <a:r>
              <a:rPr lang="en-US" dirty="0" smtClean="0"/>
              <a:t>Audio: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710907"/>
            <a:ext cx="5157787" cy="501651"/>
          </a:xfrm>
        </p:spPr>
        <p:txBody>
          <a:bodyPr/>
          <a:lstStyle/>
          <a:p>
            <a:r>
              <a:rPr lang="en-US" dirty="0" smtClean="0"/>
              <a:t>Ascending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7" y="3349625"/>
            <a:ext cx="4190472" cy="314285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321" y="3257551"/>
            <a:ext cx="4313237" cy="3234928"/>
          </a:xfrm>
          <a:prstGeom prst="rect">
            <a:avLst/>
          </a:prstGeom>
        </p:spPr>
      </p:pic>
      <p:sp>
        <p:nvSpPr>
          <p:cNvPr id="13" name="Content Placeholder 3"/>
          <p:cNvSpPr txBox="1">
            <a:spLocks/>
          </p:cNvSpPr>
          <p:nvPr/>
        </p:nvSpPr>
        <p:spPr>
          <a:xfrm>
            <a:off x="6637867" y="2710908"/>
            <a:ext cx="4717521" cy="5466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Descending</a:t>
            </a:r>
            <a:endParaRPr lang="en-US" dirty="0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1055158" y="447639"/>
            <a:ext cx="10058400" cy="1609344"/>
          </a:xfrm>
        </p:spPr>
        <p:txBody>
          <a:bodyPr/>
          <a:lstStyle/>
          <a:p>
            <a:r>
              <a:rPr lang="en-US" dirty="0" smtClean="0"/>
              <a:t>Flip The Script (</a:t>
            </a:r>
            <a:r>
              <a:rPr lang="en-US" dirty="0" err="1" smtClean="0"/>
              <a:t>C_nh</a:t>
            </a:r>
            <a:r>
              <a:rPr lang="en-US" dirty="0" smtClean="0"/>
              <a:t>) (</a:t>
            </a:r>
            <a:r>
              <a:rPr lang="en-US" dirty="0" err="1" smtClean="0"/>
              <a:t>Imporvised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9" name="Down Arrow 8"/>
          <p:cNvSpPr/>
          <p:nvPr/>
        </p:nvSpPr>
        <p:spPr>
          <a:xfrm>
            <a:off x="1524000" y="4774776"/>
            <a:ext cx="126701" cy="29255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 flipH="1">
            <a:off x="2836035" y="4741332"/>
            <a:ext cx="127299" cy="32599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wn Arrow 10"/>
          <p:cNvSpPr/>
          <p:nvPr/>
        </p:nvSpPr>
        <p:spPr>
          <a:xfrm>
            <a:off x="4179096" y="4758053"/>
            <a:ext cx="126701" cy="29255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>
            <a:off x="7501466" y="4741332"/>
            <a:ext cx="126701" cy="29255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own Arrow 13"/>
          <p:cNvSpPr/>
          <p:nvPr/>
        </p:nvSpPr>
        <p:spPr>
          <a:xfrm>
            <a:off x="8806922" y="4862342"/>
            <a:ext cx="126701" cy="29255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Down Arrow 15"/>
          <p:cNvSpPr/>
          <p:nvPr/>
        </p:nvSpPr>
        <p:spPr>
          <a:xfrm>
            <a:off x="10295466" y="4862341"/>
            <a:ext cx="126701" cy="29255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Content Placeholder 3"/>
          <p:cNvSpPr txBox="1">
            <a:spLocks/>
          </p:cNvSpPr>
          <p:nvPr/>
        </p:nvSpPr>
        <p:spPr>
          <a:xfrm>
            <a:off x="839787" y="1911308"/>
            <a:ext cx="10116079" cy="6625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Why its important: </a:t>
            </a:r>
            <a:r>
              <a:rPr lang="en-US" dirty="0" smtClean="0"/>
              <a:t>Taking an idea and making it a motif makes the solo appealing: analogous to sketching before painting</a:t>
            </a:r>
            <a:endParaRPr lang="en-US" dirty="0"/>
          </a:p>
        </p:txBody>
      </p:sp>
      <p:pic>
        <p:nvPicPr>
          <p:cNvPr id="6" name="Trane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444586" y="4196521"/>
            <a:ext cx="771007" cy="57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802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10268479" cy="823912"/>
          </a:xfrm>
        </p:spPr>
        <p:txBody>
          <a:bodyPr>
            <a:normAutofit/>
          </a:bodyPr>
          <a:lstStyle/>
          <a:p>
            <a:r>
              <a:rPr lang="en-US" sz="3200" dirty="0" smtClean="0"/>
              <a:t>`</a:t>
            </a:r>
            <a:endParaRPr lang="en-US" sz="32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4429427"/>
            <a:ext cx="9950594" cy="212816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Descend and ascend (</a:t>
            </a:r>
            <a:r>
              <a:rPr lang="en-US" dirty="0" err="1" smtClean="0"/>
              <a:t>C_nv</a:t>
            </a:r>
            <a:r>
              <a:rPr lang="en-US" dirty="0" smtClean="0"/>
              <a:t>) (Improvised)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069848" y="2093119"/>
            <a:ext cx="1041400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Quick usage of </a:t>
            </a:r>
            <a:r>
              <a:rPr lang="en-US" sz="2400" dirty="0" err="1" smtClean="0"/>
              <a:t>Cnv</a:t>
            </a:r>
            <a:r>
              <a:rPr lang="en-US" sz="2400" dirty="0" smtClean="0"/>
              <a:t> vertical symmetry  to navigate up and down the d minor </a:t>
            </a:r>
            <a:r>
              <a:rPr lang="en-US" sz="2400" dirty="0" smtClean="0"/>
              <a:t>scale</a:t>
            </a:r>
          </a:p>
          <a:p>
            <a:endParaRPr lang="en-US" sz="2400" dirty="0"/>
          </a:p>
          <a:p>
            <a:r>
              <a:rPr lang="en-US" sz="2400" b="1" dirty="0" smtClean="0"/>
              <a:t>Why its important</a:t>
            </a:r>
            <a:r>
              <a:rPr lang="en-US" sz="2400" dirty="0" smtClean="0"/>
              <a:t>: connecting ideas makes the solo feel less disjointed and as if it is building upon itself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14" name="Right Arrow 13"/>
          <p:cNvSpPr/>
          <p:nvPr/>
        </p:nvSpPr>
        <p:spPr>
          <a:xfrm rot="554192">
            <a:off x="1906272" y="5325945"/>
            <a:ext cx="1185333" cy="12305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 rot="21303004">
            <a:off x="5157892" y="5377780"/>
            <a:ext cx="1185333" cy="12305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9125880" y="1537023"/>
            <a:ext cx="888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Audio: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11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Glidin</a:t>
            </a:r>
            <a:r>
              <a:rPr lang="en-US" dirty="0" smtClean="0"/>
              <a:t>’ </a:t>
            </a:r>
            <a:r>
              <a:rPr lang="en-US" dirty="0" smtClean="0"/>
              <a:t>(</a:t>
            </a:r>
            <a:r>
              <a:rPr lang="en-US" dirty="0" smtClean="0"/>
              <a:t>S_2h</a:t>
            </a:r>
            <a:r>
              <a:rPr lang="en-US" dirty="0"/>
              <a:t>) (Improvised)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24" y="2248683"/>
            <a:ext cx="10058400" cy="4050792"/>
          </a:xfrm>
        </p:spPr>
        <p:txBody>
          <a:bodyPr/>
          <a:lstStyle/>
          <a:p>
            <a:r>
              <a:rPr lang="en-US" dirty="0" smtClean="0"/>
              <a:t>Audio: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sz="2400" b="1" dirty="0" smtClean="0"/>
              <a:t>Why its important:</a:t>
            </a:r>
          </a:p>
          <a:p>
            <a:pPr lvl="1"/>
            <a:r>
              <a:rPr lang="en-US" sz="2400" dirty="0" smtClean="0"/>
              <a:t>Here, Coltrane builds</a:t>
            </a:r>
          </a:p>
          <a:p>
            <a:pPr lvl="1"/>
            <a:r>
              <a:rPr lang="en-US" sz="2400" dirty="0" smtClean="0"/>
              <a:t>upon the ascending/</a:t>
            </a:r>
          </a:p>
          <a:p>
            <a:pPr lvl="1"/>
            <a:r>
              <a:rPr lang="en-US" sz="2400" dirty="0" smtClean="0"/>
              <a:t>descending idea </a:t>
            </a:r>
          </a:p>
          <a:p>
            <a:pPr lvl="1"/>
            <a:r>
              <a:rPr lang="en-US" sz="2400" dirty="0" smtClean="0"/>
              <a:t>discussed in the</a:t>
            </a:r>
            <a:endParaRPr lang="en-US" sz="2400" dirty="0"/>
          </a:p>
          <a:p>
            <a:pPr lvl="1"/>
            <a:r>
              <a:rPr lang="en-US" sz="2400" dirty="0" smtClean="0"/>
              <a:t>previous slide</a:t>
            </a:r>
            <a:endParaRPr lang="en-US" sz="24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3935" y="1825625"/>
            <a:ext cx="8122743" cy="489690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H="1">
            <a:off x="6468533" y="3437467"/>
            <a:ext cx="16934" cy="11345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ight Arrow 14"/>
          <p:cNvSpPr/>
          <p:nvPr/>
        </p:nvSpPr>
        <p:spPr>
          <a:xfrm rot="925468">
            <a:off x="6922384" y="3577395"/>
            <a:ext cx="1091988" cy="1548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 rot="20562773">
            <a:off x="5068775" y="3691086"/>
            <a:ext cx="1091988" cy="1548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Trane 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02693" y="2248683"/>
            <a:ext cx="1389773" cy="1042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386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Making my own Symmetrical Solo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Is it possible, and what would it sound like?</a:t>
            </a:r>
          </a:p>
          <a:p>
            <a:r>
              <a:rPr lang="en-US" sz="2400" dirty="0" smtClean="0"/>
              <a:t>It is possible to write anything symmetrically, but it would not necessarily sound good over the chord </a:t>
            </a:r>
            <a:r>
              <a:rPr lang="en-US" sz="2400" dirty="0" smtClean="0"/>
              <a:t>changes?</a:t>
            </a:r>
            <a:endParaRPr lang="en-US" sz="2400" dirty="0" smtClean="0"/>
          </a:p>
          <a:p>
            <a:r>
              <a:rPr lang="en-US" sz="2400" dirty="0" smtClean="0"/>
              <a:t>Constraints:</a:t>
            </a:r>
            <a:endParaRPr lang="en-US" sz="2400" dirty="0"/>
          </a:p>
          <a:p>
            <a:pPr lvl="1"/>
            <a:r>
              <a:rPr lang="en-US" sz="2400" dirty="0" smtClean="0"/>
              <a:t>only chord tones allowed</a:t>
            </a:r>
          </a:p>
          <a:p>
            <a:pPr lvl="1"/>
            <a:r>
              <a:rPr lang="en-US" sz="2400" dirty="0" smtClean="0"/>
              <a:t>Has to be consistently symmetrical over only one line in the staff for the entirety of the solo</a:t>
            </a:r>
          </a:p>
        </p:txBody>
      </p:sp>
    </p:spTree>
    <p:extLst>
      <p:ext uri="{BB962C8B-B14F-4D97-AF65-F5344CB8AC3E}">
        <p14:creationId xmlns:p14="http://schemas.microsoft.com/office/powerpoint/2010/main" val="12281513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43601"/>
            <a:ext cx="10058400" cy="1609344"/>
          </a:xfrm>
        </p:spPr>
        <p:txBody>
          <a:bodyPr/>
          <a:lstStyle/>
          <a:p>
            <a:r>
              <a:rPr lang="en-US" dirty="0" smtClean="0"/>
              <a:t>The solo:</a:t>
            </a:r>
            <a:endParaRPr lang="en-US" dirty="0"/>
          </a:p>
        </p:txBody>
      </p:sp>
      <p:sp>
        <p:nvSpPr>
          <p:cNvPr id="7" name="Right Arrow 6"/>
          <p:cNvSpPr/>
          <p:nvPr/>
        </p:nvSpPr>
        <p:spPr>
          <a:xfrm>
            <a:off x="1862667" y="2900680"/>
            <a:ext cx="1085818" cy="299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1862667" y="3716194"/>
            <a:ext cx="1085818" cy="3505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1862667" y="4871386"/>
            <a:ext cx="1085818" cy="34408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1862667" y="5801193"/>
            <a:ext cx="1085818" cy="34408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12732" y="2831067"/>
            <a:ext cx="1032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Bars 1-3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83879" y="3687974"/>
            <a:ext cx="10903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Bars 7-9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83879" y="4871386"/>
            <a:ext cx="1032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Bars 4-6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12731" y="5775942"/>
            <a:ext cx="12827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Bars 10-12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71171" y="1475105"/>
            <a:ext cx="888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Audio:</a:t>
            </a:r>
            <a:endParaRPr lang="en-US"/>
          </a:p>
        </p:txBody>
      </p:sp>
      <p:pic>
        <p:nvPicPr>
          <p:cNvPr id="17" name="my_sol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06852" y="1198043"/>
            <a:ext cx="812800" cy="812800"/>
          </a:xfrm>
          <a:prstGeom prst="rect">
            <a:avLst/>
          </a:prstGeom>
        </p:spPr>
      </p:pic>
      <p:pic>
        <p:nvPicPr>
          <p:cNvPr id="19" name="Content Placeholder 18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485" y="1139626"/>
            <a:ext cx="8551548" cy="5523640"/>
          </a:xfrm>
        </p:spPr>
      </p:pic>
    </p:spTree>
    <p:extLst>
      <p:ext uri="{BB962C8B-B14F-4D97-AF65-F5344CB8AC3E}">
        <p14:creationId xmlns:p14="http://schemas.microsoft.com/office/powerpoint/2010/main" val="288355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80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 1</a:t>
            </a:r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842" y="2918884"/>
            <a:ext cx="8178800" cy="2184400"/>
          </a:xfrm>
        </p:spPr>
      </p:pic>
      <p:sp>
        <p:nvSpPr>
          <p:cNvPr id="12" name="TextBox 11"/>
          <p:cNvSpPr txBox="1"/>
          <p:nvPr/>
        </p:nvSpPr>
        <p:spPr>
          <a:xfrm>
            <a:off x="4697561" y="2270221"/>
            <a:ext cx="26546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Chord: </a:t>
            </a:r>
            <a:r>
              <a:rPr lang="en-US" sz="2400" dirty="0" err="1" smtClean="0"/>
              <a:t>Dminor</a:t>
            </a:r>
            <a:endParaRPr lang="en-US" sz="2400" dirty="0" smtClean="0"/>
          </a:p>
          <a:p>
            <a:r>
              <a:rPr lang="en-US" sz="2400" dirty="0" smtClean="0"/>
              <a:t>Symmetry: </a:t>
            </a:r>
            <a:r>
              <a:rPr lang="en-US" sz="2400" dirty="0" err="1" smtClean="0"/>
              <a:t>Dnh</a:t>
            </a:r>
            <a:endParaRPr lang="en-US" sz="24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9174" y="4975692"/>
            <a:ext cx="3175000" cy="9525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1299" y="5103284"/>
            <a:ext cx="3175000" cy="546100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4506911" y="5376334"/>
            <a:ext cx="692044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914400" y="6079067"/>
            <a:ext cx="3745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S2N when examined side by side</a:t>
            </a:r>
            <a:endParaRPr lang="en-US"/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4591576" y="5819935"/>
            <a:ext cx="1354539" cy="4421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3262842" y="3488267"/>
            <a:ext cx="4089400" cy="338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5063067" y="3154326"/>
            <a:ext cx="19577" cy="1635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774267" y="3138526"/>
            <a:ext cx="19577" cy="1635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6563254" y="3182359"/>
            <a:ext cx="19577" cy="1635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>
          <a:xfrm>
            <a:off x="4986867" y="3952750"/>
            <a:ext cx="152399" cy="150874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716588" y="3952750"/>
            <a:ext cx="152399" cy="150874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291258" y="1720526"/>
            <a:ext cx="430031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For those who read/play music:</a:t>
            </a:r>
          </a:p>
          <a:p>
            <a:endParaRPr lang="en-US" sz="2000" dirty="0"/>
          </a:p>
          <a:p>
            <a:r>
              <a:rPr lang="en-US" sz="2000" dirty="0" smtClean="0"/>
              <a:t>Note: I already cheated a bit ! A</a:t>
            </a:r>
          </a:p>
          <a:p>
            <a:r>
              <a:rPr lang="en-US" sz="2000" dirty="0" smtClean="0"/>
              <a:t>Non-Chord Tone was used in the</a:t>
            </a:r>
          </a:p>
          <a:p>
            <a:r>
              <a:rPr lang="en-US" sz="2000" dirty="0" smtClean="0"/>
              <a:t>First bar</a:t>
            </a:r>
            <a:r>
              <a:rPr lang="mr-IN" sz="2000" dirty="0" smtClean="0"/>
              <a:t>…</a:t>
            </a:r>
            <a:r>
              <a:rPr lang="en-US" sz="2000" dirty="0" smtClean="0"/>
              <a:t> which one? </a:t>
            </a:r>
            <a:endParaRPr lang="en-US" sz="2000" dirty="0"/>
          </a:p>
        </p:txBody>
      </p:sp>
      <p:sp>
        <p:nvSpPr>
          <p:cNvPr id="36" name="Oval 35"/>
          <p:cNvSpPr/>
          <p:nvPr/>
        </p:nvSpPr>
        <p:spPr>
          <a:xfrm>
            <a:off x="6506631" y="3980266"/>
            <a:ext cx="152399" cy="150874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8266683" y="1718363"/>
            <a:ext cx="888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Audio:</a:t>
            </a:r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8069601" y="2270220"/>
            <a:ext cx="26546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Chord: </a:t>
            </a:r>
            <a:r>
              <a:rPr lang="en-US" sz="2400" dirty="0" err="1" smtClean="0"/>
              <a:t>Dminor</a:t>
            </a:r>
            <a:endParaRPr lang="en-US" sz="2400" dirty="0" smtClean="0"/>
          </a:p>
          <a:p>
            <a:r>
              <a:rPr lang="en-US" sz="2400" dirty="0" smtClean="0"/>
              <a:t>Symmetry: S2n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73113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 </a:t>
            </a:r>
            <a:r>
              <a:rPr lang="en-US" dirty="0" smtClean="0"/>
              <a:t>2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308" y="2842683"/>
            <a:ext cx="3975100" cy="2794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300436" y="2682937"/>
            <a:ext cx="26546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Symmetry: </a:t>
            </a:r>
            <a:r>
              <a:rPr lang="en-US" sz="2400" dirty="0" err="1" smtClean="0"/>
              <a:t>Cnv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8122517" y="2611849"/>
            <a:ext cx="26546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Symmetry: Cn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6159397" y="3574534"/>
            <a:ext cx="13319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Chord: </a:t>
            </a:r>
            <a:r>
              <a:rPr lang="en-US" dirty="0" err="1" smtClean="0"/>
              <a:t>Dm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159397" y="4605608"/>
            <a:ext cx="1365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Chord: A7  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89981" y="3572933"/>
            <a:ext cx="13319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Chord: </a:t>
            </a:r>
            <a:r>
              <a:rPr lang="en-US" dirty="0" err="1" smtClean="0"/>
              <a:t>Dm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49373" y="4605608"/>
            <a:ext cx="1487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Chord: Bb7  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948660" y="1876592"/>
            <a:ext cx="93364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Going forward, I decided to allow the second tone of the chord in all instances</a:t>
            </a:r>
            <a:endParaRPr lang="en-US" sz="2000" dirty="0"/>
          </a:p>
        </p:txBody>
      </p:sp>
      <p:pic>
        <p:nvPicPr>
          <p:cNvPr id="22" name="Content Placeholder 2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9889" y="3073514"/>
            <a:ext cx="3481568" cy="2361623"/>
          </a:xfr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981" y="5531696"/>
            <a:ext cx="2603500" cy="6858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4282" y="5636683"/>
            <a:ext cx="2832100" cy="622300"/>
          </a:xfrm>
          <a:prstGeom prst="rect">
            <a:avLst/>
          </a:prstGeom>
        </p:spPr>
      </p:pic>
      <p:cxnSp>
        <p:nvCxnSpPr>
          <p:cNvPr id="27" name="Straight Connector 26"/>
          <p:cNvCxnSpPr/>
          <p:nvPr/>
        </p:nvCxnSpPr>
        <p:spPr>
          <a:xfrm>
            <a:off x="2951147" y="5408522"/>
            <a:ext cx="0" cy="11180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653" y="5661281"/>
            <a:ext cx="2587518" cy="617597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1836" y="5672810"/>
            <a:ext cx="2886487" cy="743825"/>
          </a:xfrm>
          <a:prstGeom prst="rect">
            <a:avLst/>
          </a:prstGeom>
        </p:spPr>
      </p:pic>
      <p:cxnSp>
        <p:nvCxnSpPr>
          <p:cNvPr id="31" name="Straight Connector 30"/>
          <p:cNvCxnSpPr/>
          <p:nvPr/>
        </p:nvCxnSpPr>
        <p:spPr>
          <a:xfrm>
            <a:off x="8941836" y="5408522"/>
            <a:ext cx="9335" cy="11180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12042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 </a:t>
            </a:r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985674" y="2292233"/>
            <a:ext cx="26546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Symmetry: </a:t>
            </a:r>
            <a:r>
              <a:rPr lang="en-US" sz="2400" dirty="0" err="1" smtClean="0"/>
              <a:t>Cnv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8524094" y="1736517"/>
            <a:ext cx="26546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Symmetry: </a:t>
            </a:r>
            <a:r>
              <a:rPr lang="en-US" sz="2400" dirty="0" err="1" smtClean="0"/>
              <a:t>Dnd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214112" y="5437795"/>
            <a:ext cx="35320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Overlaid, the axis of symmetry would be between the 3</a:t>
            </a:r>
            <a:r>
              <a:rPr lang="en-US" baseline="30000" dirty="0" smtClean="0"/>
              <a:t>rd</a:t>
            </a:r>
            <a:r>
              <a:rPr lang="en-US" dirty="0" smtClean="0"/>
              <a:t> and 4</a:t>
            </a:r>
            <a:r>
              <a:rPr lang="en-US" baseline="30000" dirty="0" smtClean="0"/>
              <a:t>th</a:t>
            </a:r>
            <a:r>
              <a:rPr lang="en-US" dirty="0" smtClean="0"/>
              <a:t> staff lines </a:t>
            </a:r>
            <a:endParaRPr lang="en-US" dirty="0"/>
          </a:p>
        </p:txBody>
      </p:sp>
      <p:sp>
        <p:nvSpPr>
          <p:cNvPr id="17" name="Circular Arrow 16"/>
          <p:cNvSpPr/>
          <p:nvPr/>
        </p:nvSpPr>
        <p:spPr>
          <a:xfrm rot="18019482">
            <a:off x="2383941" y="3850785"/>
            <a:ext cx="2102799" cy="670288"/>
          </a:xfrm>
          <a:prstGeom prst="circularArrow">
            <a:avLst>
              <a:gd name="adj1" fmla="val 12500"/>
              <a:gd name="adj2" fmla="val 1218642"/>
              <a:gd name="adj3" fmla="val 20457681"/>
              <a:gd name="adj4" fmla="val 10757119"/>
              <a:gd name="adj5" fmla="val 1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240031" y="713471"/>
            <a:ext cx="38217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Dnd</a:t>
            </a:r>
            <a:r>
              <a:rPr lang="en-US" dirty="0" smtClean="0"/>
              <a:t> only up to the blue line</a:t>
            </a:r>
          </a:p>
          <a:p>
            <a:r>
              <a:rPr lang="en-US" dirty="0" smtClean="0"/>
              <a:t>Axis of symmetry: middle staff line</a:t>
            </a:r>
            <a:endParaRPr lang="en-US" dirty="0"/>
          </a:p>
        </p:txBody>
      </p:sp>
      <p:sp>
        <p:nvSpPr>
          <p:cNvPr id="19" name="Circular Arrow 18"/>
          <p:cNvSpPr/>
          <p:nvPr/>
        </p:nvSpPr>
        <p:spPr>
          <a:xfrm rot="4302272" flipV="1">
            <a:off x="7350997" y="1889517"/>
            <a:ext cx="1646236" cy="408919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025960" y="3338706"/>
            <a:ext cx="13479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Chord: Gm</a:t>
            </a:r>
            <a:endParaRPr lang="en-US" dirty="0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2716" y="2782579"/>
            <a:ext cx="7696200" cy="2806700"/>
          </a:xfrm>
          <a:prstGeom prst="rect">
            <a:avLst/>
          </a:prstGeom>
        </p:spPr>
      </p:pic>
      <p:cxnSp>
        <p:nvCxnSpPr>
          <p:cNvPr id="33" name="Straight Connector 32"/>
          <p:cNvCxnSpPr/>
          <p:nvPr/>
        </p:nvCxnSpPr>
        <p:spPr>
          <a:xfrm>
            <a:off x="9851434" y="2782579"/>
            <a:ext cx="0" cy="280670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3985673" y="3403600"/>
            <a:ext cx="373592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8720667" y="3994646"/>
            <a:ext cx="112540" cy="100841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8704984" y="5433979"/>
            <a:ext cx="112540" cy="100841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5" name="Straight Connector 44"/>
          <p:cNvCxnSpPr/>
          <p:nvPr/>
        </p:nvCxnSpPr>
        <p:spPr>
          <a:xfrm>
            <a:off x="8240031" y="2874911"/>
            <a:ext cx="0" cy="28398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9340697" y="2782579"/>
            <a:ext cx="0" cy="30245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Picture 5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355" y="5777810"/>
            <a:ext cx="3302000" cy="711200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4805" y="5634109"/>
            <a:ext cx="3213100" cy="838200"/>
          </a:xfrm>
          <a:prstGeom prst="rect">
            <a:avLst/>
          </a:prstGeom>
        </p:spPr>
      </p:pic>
      <p:cxnSp>
        <p:nvCxnSpPr>
          <p:cNvPr id="54" name="Straight Connector 53"/>
          <p:cNvCxnSpPr/>
          <p:nvPr/>
        </p:nvCxnSpPr>
        <p:spPr>
          <a:xfrm>
            <a:off x="4605867" y="6133410"/>
            <a:ext cx="4020764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3717476" y="5991793"/>
            <a:ext cx="848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Glide:</a:t>
            </a:r>
            <a:endParaRPr lang="en-US"/>
          </a:p>
        </p:txBody>
      </p:sp>
      <p:sp>
        <p:nvSpPr>
          <p:cNvPr id="57" name="TextBox 56"/>
          <p:cNvSpPr txBox="1"/>
          <p:nvPr/>
        </p:nvSpPr>
        <p:spPr>
          <a:xfrm>
            <a:off x="1408197" y="4616134"/>
            <a:ext cx="13319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Chord: </a:t>
            </a:r>
            <a:r>
              <a:rPr lang="en-US" dirty="0" err="1" smtClean="0"/>
              <a:t>Dm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4078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8781" y="0"/>
            <a:ext cx="11799485" cy="1609344"/>
          </a:xfrm>
        </p:spPr>
        <p:txBody>
          <a:bodyPr/>
          <a:lstStyle/>
          <a:p>
            <a:r>
              <a:rPr lang="en-US" dirty="0" smtClean="0"/>
              <a:t>Difficulties </a:t>
            </a:r>
            <a:r>
              <a:rPr lang="en-US" dirty="0" smtClean="0"/>
              <a:t>Encountered + Takeaways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781" y="1190075"/>
            <a:ext cx="10058400" cy="3110992"/>
          </a:xfrm>
        </p:spPr>
        <p:txBody>
          <a:bodyPr>
            <a:noAutofit/>
          </a:bodyPr>
          <a:lstStyle/>
          <a:p>
            <a:r>
              <a:rPr lang="en-US" sz="3200" dirty="0" smtClean="0"/>
              <a:t>It’s possible to write a solo under my conditions, but with little to no variety and with copious exceptions:</a:t>
            </a:r>
            <a:endParaRPr lang="en-US" sz="3200" dirty="0" smtClean="0"/>
          </a:p>
          <a:p>
            <a:pPr lvl="1"/>
            <a:r>
              <a:rPr lang="en-US" sz="3200" dirty="0" smtClean="0"/>
              <a:t>Had to allow 2</a:t>
            </a:r>
            <a:r>
              <a:rPr lang="en-US" sz="3200" baseline="30000" dirty="0" smtClean="0"/>
              <a:t>nd</a:t>
            </a:r>
            <a:r>
              <a:rPr lang="en-US" sz="3200" dirty="0" smtClean="0"/>
              <a:t> chord tone</a:t>
            </a:r>
          </a:p>
          <a:p>
            <a:pPr lvl="1"/>
            <a:r>
              <a:rPr lang="en-US" sz="3200" dirty="0" smtClean="0"/>
              <a:t>Minimal use of ‘root’ made it sound non-conventional</a:t>
            </a:r>
          </a:p>
          <a:p>
            <a:r>
              <a:rPr lang="en-US" sz="3200" dirty="0" smtClean="0"/>
              <a:t>The solo is rather 1-dimensional</a:t>
            </a:r>
          </a:p>
          <a:p>
            <a:r>
              <a:rPr lang="en-US" sz="3200" dirty="0" smtClean="0"/>
              <a:t>Does not flow very nicely</a:t>
            </a:r>
            <a:r>
              <a:rPr lang="en-US" sz="3200" dirty="0" smtClean="0"/>
              <a:t> </a:t>
            </a:r>
          </a:p>
          <a:p>
            <a:r>
              <a:rPr lang="en-US" sz="3200" dirty="0" smtClean="0"/>
              <a:t>‘Absolute symmetry’ removes creative possibilities,</a:t>
            </a:r>
          </a:p>
          <a:p>
            <a:pPr lvl="1"/>
            <a:r>
              <a:rPr lang="en-US" sz="3000" dirty="0" smtClean="0"/>
              <a:t>medium of giving solo direction/purpose,</a:t>
            </a:r>
          </a:p>
          <a:p>
            <a:pPr lvl="1"/>
            <a:r>
              <a:rPr lang="en-US" sz="3000" dirty="0" smtClean="0"/>
              <a:t>juxtaposition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77480162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4247</TotalTime>
  <Words>556</Words>
  <Application>Microsoft Macintosh PowerPoint</Application>
  <PresentationFormat>Widescreen</PresentationFormat>
  <Paragraphs>93</Paragraphs>
  <Slides>13</Slides>
  <Notes>1</Notes>
  <HiddenSlides>0</HiddenSlides>
  <MMClips>4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Calibri</vt:lpstr>
      <vt:lpstr>Mangal</vt:lpstr>
      <vt:lpstr>Rockwell</vt:lpstr>
      <vt:lpstr>Rockwell Condensed</vt:lpstr>
      <vt:lpstr>Rockwell Extra Bold</vt:lpstr>
      <vt:lpstr>Wingdings</vt:lpstr>
      <vt:lpstr>Arial</vt:lpstr>
      <vt:lpstr>Wood Type</vt:lpstr>
      <vt:lpstr>Symmetry in Jazz</vt:lpstr>
      <vt:lpstr>Presentation Roadmap</vt:lpstr>
      <vt:lpstr>Jazz Essentials &amp; Applications of Frieze Symmetries </vt:lpstr>
      <vt:lpstr>Rotating the “Top” (D_n)</vt:lpstr>
      <vt:lpstr>Flip The Script (C_nh) (Imporvised)</vt:lpstr>
      <vt:lpstr>Descend and ascend (C_nv) (Improvised)</vt:lpstr>
      <vt:lpstr>Glidin’ (S_2h) (Improvised)</vt:lpstr>
      <vt:lpstr>Making my own Symmetrical Solo</vt:lpstr>
      <vt:lpstr>The solo:</vt:lpstr>
      <vt:lpstr>Part 1</vt:lpstr>
      <vt:lpstr>Part 2</vt:lpstr>
      <vt:lpstr>Part 3</vt:lpstr>
      <vt:lpstr>Difficulties Encountered + Takeaways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Symmetry in Jazz</dc:title>
  <dc:creator>Alex Almond</dc:creator>
  <cp:lastModifiedBy>Alex Almond</cp:lastModifiedBy>
  <cp:revision>33</cp:revision>
  <dcterms:created xsi:type="dcterms:W3CDTF">2017-11-07T02:53:18Z</dcterms:created>
  <dcterms:modified xsi:type="dcterms:W3CDTF">2017-11-13T23:32:50Z</dcterms:modified>
</cp:coreProperties>
</file>