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619" r:id="rId3"/>
    <p:sldId id="598" r:id="rId4"/>
    <p:sldId id="620" r:id="rId5"/>
    <p:sldId id="602" r:id="rId6"/>
    <p:sldId id="607" r:id="rId7"/>
    <p:sldId id="608" r:id="rId8"/>
    <p:sldId id="610" r:id="rId9"/>
    <p:sldId id="609" r:id="rId10"/>
    <p:sldId id="603" r:id="rId11"/>
    <p:sldId id="604" r:id="rId12"/>
    <p:sldId id="584" r:id="rId13"/>
    <p:sldId id="505" r:id="rId14"/>
    <p:sldId id="506" r:id="rId15"/>
    <p:sldId id="507" r:id="rId16"/>
    <p:sldId id="588" r:id="rId17"/>
    <p:sldId id="589" r:id="rId18"/>
    <p:sldId id="567" r:id="rId19"/>
    <p:sldId id="508" r:id="rId20"/>
    <p:sldId id="509" r:id="rId21"/>
    <p:sldId id="510" r:id="rId22"/>
    <p:sldId id="511" r:id="rId23"/>
    <p:sldId id="512" r:id="rId24"/>
    <p:sldId id="513" r:id="rId25"/>
    <p:sldId id="574" r:id="rId26"/>
    <p:sldId id="606" r:id="rId27"/>
    <p:sldId id="514" r:id="rId28"/>
    <p:sldId id="515" r:id="rId29"/>
    <p:sldId id="573" r:id="rId30"/>
    <p:sldId id="516" r:id="rId31"/>
    <p:sldId id="517" r:id="rId32"/>
    <p:sldId id="616" r:id="rId33"/>
    <p:sldId id="611" r:id="rId34"/>
    <p:sldId id="612" r:id="rId35"/>
    <p:sldId id="613" r:id="rId36"/>
    <p:sldId id="614" r:id="rId37"/>
    <p:sldId id="615" r:id="rId38"/>
    <p:sldId id="617" r:id="rId39"/>
    <p:sldId id="618" r:id="rId40"/>
    <p:sldId id="518" r:id="rId41"/>
    <p:sldId id="538" r:id="rId42"/>
    <p:sldId id="539" r:id="rId43"/>
    <p:sldId id="540" r:id="rId44"/>
    <p:sldId id="541" r:id="rId45"/>
    <p:sldId id="542" r:id="rId46"/>
    <p:sldId id="543" r:id="rId47"/>
    <p:sldId id="544" r:id="rId48"/>
    <p:sldId id="621" r:id="rId49"/>
    <p:sldId id="622" r:id="rId50"/>
    <p:sldId id="639" r:id="rId51"/>
    <p:sldId id="624" r:id="rId52"/>
    <p:sldId id="625" r:id="rId53"/>
    <p:sldId id="626" r:id="rId54"/>
    <p:sldId id="627" r:id="rId55"/>
    <p:sldId id="628" r:id="rId56"/>
    <p:sldId id="629" r:id="rId57"/>
    <p:sldId id="630" r:id="rId58"/>
    <p:sldId id="631" r:id="rId59"/>
    <p:sldId id="640" r:id="rId60"/>
    <p:sldId id="633" r:id="rId61"/>
    <p:sldId id="634" r:id="rId62"/>
    <p:sldId id="641" r:id="rId63"/>
    <p:sldId id="636" r:id="rId64"/>
    <p:sldId id="637" r:id="rId65"/>
    <p:sldId id="638" r:id="rId66"/>
    <p:sldId id="572" r:id="rId67"/>
    <p:sldId id="605" r:id="rId68"/>
  </p:sldIdLst>
  <p:sldSz cx="9144000" cy="6858000" type="screen4x3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18FFD"/>
    <a:srgbClr val="3151F0"/>
    <a:srgbClr val="2A40E2"/>
    <a:srgbClr val="233AE1"/>
    <a:srgbClr val="1C31CA"/>
    <a:srgbClr val="728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1" autoAdjust="0"/>
    <p:restoredTop sz="95545" autoAdjust="0"/>
  </p:normalViewPr>
  <p:slideViewPr>
    <p:cSldViewPr>
      <p:cViewPr varScale="1">
        <p:scale>
          <a:sx n="136" d="100"/>
          <a:sy n="136" d="100"/>
        </p:scale>
        <p:origin x="2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7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4405313" y="6956425"/>
            <a:ext cx="792162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315" tIns="46997" rIns="92315" bIns="46997">
            <a:spAutoFit/>
          </a:bodyPr>
          <a:lstStyle>
            <a:lvl1pPr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300" b="0"/>
              <a:t>Page </a:t>
            </a:r>
            <a:fld id="{FD2DE7E3-8D7A-4526-A176-8CFA392503A6}" type="slidenum">
              <a:rPr lang="en-US" altLang="en-US" sz="1300" b="0"/>
              <a:pPr algn="ctr">
                <a:lnSpc>
                  <a:spcPct val="90000"/>
                </a:lnSpc>
              </a:pPr>
              <a:t>‹#›</a:t>
            </a:fld>
            <a:endParaRPr lang="en-US" altLang="en-US" sz="1300" b="0"/>
          </a:p>
        </p:txBody>
      </p:sp>
    </p:spTree>
    <p:extLst>
      <p:ext uri="{BB962C8B-B14F-4D97-AF65-F5344CB8AC3E}">
        <p14:creationId xmlns:p14="http://schemas.microsoft.com/office/powerpoint/2010/main" val="1477052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405313" y="6956425"/>
            <a:ext cx="792162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315" tIns="46997" rIns="92315" bIns="46997">
            <a:spAutoFit/>
          </a:bodyPr>
          <a:lstStyle>
            <a:lvl1pPr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300" b="0"/>
              <a:t>Page </a:t>
            </a:r>
            <a:fld id="{0E64EEA1-AFA6-4CAA-BE2D-4997FDEED64A}" type="slidenum">
              <a:rPr lang="en-US" altLang="en-US" sz="1300" b="0"/>
              <a:pPr algn="ctr">
                <a:lnSpc>
                  <a:spcPct val="90000"/>
                </a:lnSpc>
              </a:pPr>
              <a:t>‹#›</a:t>
            </a:fld>
            <a:endParaRPr lang="en-US" altLang="en-US" sz="1300" b="0"/>
          </a:p>
        </p:txBody>
      </p:sp>
      <p:sp>
        <p:nvSpPr>
          <p:cNvPr id="5120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7688"/>
            <a:ext cx="3659188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3" y="3475038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2" tIns="46997" rIns="95672" bIns="469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531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9759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76812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Comic Sans MS" pitchFamily="66" charset="0"/>
                <a:ea typeface="+mn-ea"/>
                <a:cs typeface="+mn-cs"/>
              </a:rPr>
              <a:t>The dup2() system call is similar to dup() but the basic difference between them is that instead of using the lowest-numbered unused file descriptor, it uses the descriptor number specified by the user.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2018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93713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598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155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78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356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99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88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694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987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75346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44549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73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1524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164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637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52400"/>
            <a:ext cx="7162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7924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8016745" y="6551613"/>
            <a:ext cx="849572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400" b="0" i="0" dirty="0" err="1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Lec</a:t>
            </a:r>
            <a:r>
              <a:rPr lang="en-US" altLang="en-US" sz="1400" b="0" i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alt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4.</a:t>
            </a:r>
            <a:fld id="{6456B83E-17D0-4CDF-84AD-C8A97BEB5271}" type="slidenum">
              <a:rPr lang="en-US" altLang="en-US" sz="1400" b="0" i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altLang="en-US" sz="1400" b="0" i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0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1/31/2019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990600" y="685800"/>
            <a:ext cx="7162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3028159" y="6550025"/>
            <a:ext cx="308768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Kubiatowicz</a:t>
            </a:r>
            <a:r>
              <a:rPr lang="en-US" sz="1400" b="0" i="0" baseline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sz="1400" b="0" i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CS162 ©UCB Fall 2019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0" i="0">
          <a:solidFill>
            <a:srgbClr val="2A40E2"/>
          </a:solidFill>
          <a:latin typeface="Gill Sans" charset="0"/>
          <a:ea typeface="Gill Sans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0" i="0">
          <a:solidFill>
            <a:schemeClr val="tx1"/>
          </a:solidFill>
          <a:latin typeface="Gill Sans Light" charset="0"/>
          <a:ea typeface="Gill Sans Light" charset="0"/>
          <a:cs typeface="Gill Sans Light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nu.org/software/libc/manual/html_node/Opening-and-Closing-Files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eldses.org/~bfields/kernel/vfs.txt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na.org/assignments/service-names-port-numbers/service-names-port-numbers.txt" TargetMode="External"/><Relationship Id="rId2" Type="http://schemas.openxmlformats.org/officeDocument/2006/relationships/hyperlink" Target="http://www.iana.org/assignments/service-names-port-numbers/service-names-port-numbers.xhtml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066800"/>
            <a:ext cx="7848600" cy="2286000"/>
          </a:xfrm>
          <a:noFill/>
        </p:spPr>
        <p:txBody>
          <a:bodyPr/>
          <a:lstStyle/>
          <a:p>
            <a:r>
              <a:rPr lang="en-US" altLang="en-US" sz="3000" dirty="0" smtClean="0"/>
              <a:t>CS162</a:t>
            </a:r>
            <a:br>
              <a:rPr lang="en-US" altLang="en-US" sz="3000" dirty="0" smtClean="0"/>
            </a:br>
            <a:r>
              <a:rPr lang="en-US" altLang="en-US" sz="3000" dirty="0" smtClean="0"/>
              <a:t>Operating Systems and</a:t>
            </a:r>
            <a:br>
              <a:rPr lang="en-US" altLang="en-US" sz="3000" dirty="0" smtClean="0"/>
            </a:br>
            <a:r>
              <a:rPr lang="en-US" altLang="en-US" sz="3000" dirty="0" smtClean="0"/>
              <a:t>Systems Programming</a:t>
            </a:r>
            <a:br>
              <a:rPr lang="en-US" altLang="en-US" sz="3000" dirty="0" smtClean="0"/>
            </a:br>
            <a:r>
              <a:rPr lang="en-US" altLang="en-US" sz="3000" dirty="0" smtClean="0"/>
              <a:t>Lecture 4</a:t>
            </a:r>
            <a:br>
              <a:rPr lang="en-US" altLang="en-US" sz="3000" dirty="0" smtClean="0"/>
            </a:br>
            <a:r>
              <a:rPr lang="en-US" altLang="en-US" sz="3000" dirty="0" smtClean="0"/>
              <a:t> </a:t>
            </a:r>
            <a:br>
              <a:rPr lang="en-US" altLang="en-US" sz="3000" dirty="0" smtClean="0"/>
            </a:br>
            <a:r>
              <a:rPr lang="en-US" altLang="en-US" sz="3000" dirty="0" smtClean="0"/>
              <a:t>Introduction to I/O,</a:t>
            </a:r>
            <a:br>
              <a:rPr lang="en-US" altLang="en-US" sz="3000" dirty="0" smtClean="0"/>
            </a:br>
            <a:r>
              <a:rPr lang="en-US" altLang="en-US" sz="3000" dirty="0" smtClean="0"/>
              <a:t>Sockets, Networking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191000"/>
            <a:ext cx="8001000" cy="1447800"/>
          </a:xfrm>
          <a:noFill/>
        </p:spPr>
        <p:txBody>
          <a:bodyPr/>
          <a:lstStyle/>
          <a:p>
            <a:pPr marL="285750" indent="-285750"/>
            <a:r>
              <a:rPr lang="en-US" altLang="en-US" dirty="0" smtClean="0"/>
              <a:t>January 31</a:t>
            </a:r>
            <a:r>
              <a:rPr lang="en-US" altLang="en-US" baseline="30000" dirty="0" smtClean="0"/>
              <a:t>st</a:t>
            </a:r>
            <a:r>
              <a:rPr lang="en-US" altLang="en-US" dirty="0" smtClean="0"/>
              <a:t>, 2019</a:t>
            </a:r>
          </a:p>
          <a:p>
            <a:pPr marL="285750" indent="-285750"/>
            <a:r>
              <a:rPr lang="en-US" altLang="en-US" dirty="0" smtClean="0"/>
              <a:t>Prof. John Kubiatowicz</a:t>
            </a:r>
          </a:p>
          <a:p>
            <a:pPr marL="285750" indent="-285750"/>
            <a:r>
              <a:rPr lang="en-US" altLang="en-US" dirty="0" smtClean="0"/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Fork, Wait, and (optional) Exec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1450" y="4038600"/>
            <a:ext cx="8801100" cy="2590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Return value from Fork: integer</a:t>
            </a:r>
          </a:p>
          <a:p>
            <a:pPr lvl="1"/>
            <a:r>
              <a:rPr lang="en-US" dirty="0"/>
              <a:t>When &gt; 0: </a:t>
            </a:r>
            <a:r>
              <a:rPr lang="en-US" dirty="0" smtClean="0"/>
              <a:t>return </a:t>
            </a:r>
            <a:r>
              <a:rPr lang="en-US" dirty="0"/>
              <a:t>value is </a:t>
            </a:r>
            <a:r>
              <a:rPr lang="en-US" dirty="0" err="1"/>
              <a:t>pid</a:t>
            </a:r>
            <a:r>
              <a:rPr lang="en-US" dirty="0"/>
              <a:t> of new </a:t>
            </a:r>
            <a:r>
              <a:rPr lang="en-US" dirty="0" smtClean="0"/>
              <a:t>child (</a:t>
            </a:r>
            <a:r>
              <a:rPr lang="en-US" dirty="0"/>
              <a:t>Running in </a:t>
            </a:r>
            <a:r>
              <a:rPr lang="en-US" dirty="0" smtClean="0">
                <a:solidFill>
                  <a:srgbClr val="FF0000"/>
                </a:solidFill>
              </a:rPr>
              <a:t>Parent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When = 0: </a:t>
            </a:r>
            <a:r>
              <a:rPr lang="en-US" dirty="0" smtClean="0"/>
              <a:t>Running </a:t>
            </a:r>
            <a:r>
              <a:rPr lang="en-US" dirty="0"/>
              <a:t>in new </a:t>
            </a:r>
            <a:r>
              <a:rPr lang="en-US" dirty="0">
                <a:solidFill>
                  <a:srgbClr val="FF0000"/>
                </a:solidFill>
              </a:rPr>
              <a:t>Child</a:t>
            </a:r>
            <a:r>
              <a:rPr lang="en-US" dirty="0"/>
              <a:t> process</a:t>
            </a:r>
          </a:p>
          <a:p>
            <a:pPr lvl="1"/>
            <a:r>
              <a:rPr lang="en-US" dirty="0"/>
              <a:t>When &lt; </a:t>
            </a:r>
            <a:r>
              <a:rPr lang="en-US" dirty="0" smtClean="0"/>
              <a:t>0: Error</a:t>
            </a:r>
            <a:r>
              <a:rPr lang="en-US" dirty="0"/>
              <a:t>!  Must handle </a:t>
            </a:r>
            <a:r>
              <a:rPr lang="en-US" dirty="0" smtClean="0"/>
              <a:t>somehow</a:t>
            </a:r>
          </a:p>
          <a:p>
            <a:r>
              <a:rPr lang="en-US" dirty="0" smtClean="0"/>
              <a:t>Wait() system call: wait for next child to exit</a:t>
            </a:r>
          </a:p>
          <a:p>
            <a:pPr lvl="1"/>
            <a:r>
              <a:rPr lang="en-US" dirty="0" smtClean="0"/>
              <a:t>Return value is PID of terminating child</a:t>
            </a:r>
          </a:p>
          <a:p>
            <a:pPr lvl="1"/>
            <a:r>
              <a:rPr lang="en-US" dirty="0" smtClean="0"/>
              <a:t>Argument is pointer to integer variable to hold exit status</a:t>
            </a:r>
          </a:p>
          <a:p>
            <a:r>
              <a:rPr lang="en-US" dirty="0" smtClean="0"/>
              <a:t>Exec() family of calls: replace process with new executable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1214" y="777150"/>
            <a:ext cx="8762999" cy="31700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cpid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= fork();</a:t>
            </a:r>
          </a:p>
          <a:p>
            <a:r>
              <a:rPr lang="en-US" dirty="0">
                <a:latin typeface="Courier"/>
                <a:cs typeface="Courier"/>
              </a:rPr>
              <a:t>  if (</a:t>
            </a:r>
            <a:r>
              <a:rPr lang="en-US" dirty="0" err="1">
                <a:latin typeface="Courier"/>
                <a:cs typeface="Courier"/>
              </a:rPr>
              <a:t>cpid</a:t>
            </a:r>
            <a:r>
              <a:rPr lang="en-US" dirty="0">
                <a:latin typeface="Courier"/>
                <a:cs typeface="Courier"/>
              </a:rPr>
              <a:t> &gt; 0) {           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// 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Parent </a:t>
            </a:r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Process</a:t>
            </a:r>
            <a:endParaRPr lang="en-US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   </a:t>
            </a:r>
            <a:r>
              <a:rPr lang="en-US" dirty="0" err="1">
                <a:latin typeface="Courier"/>
                <a:cs typeface="Courier"/>
              </a:rPr>
              <a:t>mypid</a:t>
            </a:r>
            <a:r>
              <a:rPr lang="en-US" dirty="0">
                <a:latin typeface="Courier"/>
                <a:cs typeface="Courier"/>
              </a:rPr>
              <a:t> = </a:t>
            </a:r>
            <a:r>
              <a:rPr lang="en-US" dirty="0" err="1">
                <a:latin typeface="Courier"/>
                <a:cs typeface="Courier"/>
              </a:rPr>
              <a:t>getpid</a:t>
            </a:r>
            <a:r>
              <a:rPr lang="en-US" dirty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   </a:t>
            </a:r>
            <a:r>
              <a:rPr lang="en-US" dirty="0" err="1">
                <a:latin typeface="Courier"/>
                <a:cs typeface="Courier"/>
              </a:rPr>
              <a:t>printf</a:t>
            </a:r>
            <a:r>
              <a:rPr lang="en-US" dirty="0">
                <a:latin typeface="Courier"/>
                <a:cs typeface="Courier"/>
              </a:rPr>
              <a:t>("[%d] parent of [%d]\n", </a:t>
            </a:r>
            <a:r>
              <a:rPr lang="en-US" dirty="0" err="1">
                <a:latin typeface="Courier"/>
                <a:cs typeface="Courier"/>
              </a:rPr>
              <a:t>mypid</a:t>
            </a:r>
            <a:r>
              <a:rPr lang="en-US" dirty="0">
                <a:latin typeface="Courier"/>
                <a:cs typeface="Courier"/>
              </a:rPr>
              <a:t>, </a:t>
            </a:r>
            <a:r>
              <a:rPr lang="en-US" dirty="0" err="1">
                <a:latin typeface="Courier"/>
                <a:cs typeface="Courier"/>
              </a:rPr>
              <a:t>cpid</a:t>
            </a:r>
            <a:r>
              <a:rPr lang="en-US" dirty="0">
                <a:latin typeface="Courier"/>
                <a:cs typeface="Courier"/>
              </a:rPr>
              <a:t>);</a:t>
            </a:r>
          </a:p>
          <a:p>
            <a:r>
              <a:rPr lang="en-US" dirty="0">
                <a:latin typeface="Courier"/>
                <a:cs typeface="Courier"/>
              </a:rPr>
              <a:t>    </a:t>
            </a:r>
            <a:r>
              <a:rPr lang="en-US" sz="2000" b="1" dirty="0" err="1">
                <a:solidFill>
                  <a:srgbClr val="FF0000"/>
                </a:solidFill>
                <a:latin typeface="Courier"/>
                <a:cs typeface="Courier"/>
              </a:rPr>
              <a:t>tcpid</a:t>
            </a:r>
            <a:r>
              <a:rPr lang="en-US" sz="2000" b="1" dirty="0">
                <a:solidFill>
                  <a:srgbClr val="FF0000"/>
                </a:solidFill>
                <a:latin typeface="Courier"/>
                <a:cs typeface="Courier"/>
              </a:rPr>
              <a:t> = wait(&amp;status);</a:t>
            </a:r>
            <a:endParaRPr lang="en-US" b="1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   </a:t>
            </a:r>
            <a:r>
              <a:rPr lang="en-US" dirty="0" err="1">
                <a:latin typeface="Courier"/>
                <a:cs typeface="Courier"/>
              </a:rPr>
              <a:t>printf</a:t>
            </a:r>
            <a:r>
              <a:rPr lang="en-US" dirty="0">
                <a:latin typeface="Courier"/>
                <a:cs typeface="Courier"/>
              </a:rPr>
              <a:t>("[%d] bye %d\n", </a:t>
            </a:r>
            <a:r>
              <a:rPr lang="en-US" dirty="0" err="1">
                <a:latin typeface="Courier"/>
                <a:cs typeface="Courier"/>
              </a:rPr>
              <a:t>mypid</a:t>
            </a:r>
            <a:r>
              <a:rPr lang="en-US" dirty="0">
                <a:latin typeface="Courier"/>
                <a:cs typeface="Courier"/>
              </a:rPr>
              <a:t>, </a:t>
            </a:r>
            <a:r>
              <a:rPr lang="en-US" dirty="0" err="1">
                <a:latin typeface="Courier"/>
                <a:cs typeface="Courier"/>
              </a:rPr>
              <a:t>tcpid</a:t>
            </a:r>
            <a:r>
              <a:rPr lang="en-US" dirty="0">
                <a:latin typeface="Courier"/>
                <a:cs typeface="Courier"/>
              </a:rPr>
              <a:t>);</a:t>
            </a:r>
          </a:p>
          <a:p>
            <a:r>
              <a:rPr lang="en-US" dirty="0">
                <a:latin typeface="Courier"/>
                <a:cs typeface="Courier"/>
              </a:rPr>
              <a:t>  } </a:t>
            </a:r>
            <a:r>
              <a:rPr lang="en-US" dirty="0" smtClean="0">
                <a:latin typeface="Courier"/>
                <a:cs typeface="Courier"/>
              </a:rPr>
              <a:t>else </a:t>
            </a:r>
            <a:r>
              <a:rPr lang="en-US" dirty="0">
                <a:latin typeface="Courier"/>
                <a:cs typeface="Courier"/>
              </a:rPr>
              <a:t>if (</a:t>
            </a:r>
            <a:r>
              <a:rPr lang="en-US" dirty="0" err="1">
                <a:latin typeface="Courier"/>
                <a:cs typeface="Courier"/>
              </a:rPr>
              <a:t>cpid</a:t>
            </a:r>
            <a:r>
              <a:rPr lang="en-US" dirty="0">
                <a:latin typeface="Courier"/>
                <a:cs typeface="Courier"/>
              </a:rPr>
              <a:t> == 0) {   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// 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Child Process </a:t>
            </a:r>
          </a:p>
          <a:p>
            <a:r>
              <a:rPr lang="en-US" dirty="0">
                <a:latin typeface="Courier"/>
                <a:cs typeface="Courier"/>
              </a:rPr>
              <a:t>    </a:t>
            </a:r>
            <a:r>
              <a:rPr lang="en-US" dirty="0" err="1">
                <a:latin typeface="Courier"/>
                <a:cs typeface="Courier"/>
              </a:rPr>
              <a:t>mypid</a:t>
            </a:r>
            <a:r>
              <a:rPr lang="en-US" dirty="0">
                <a:latin typeface="Courier"/>
                <a:cs typeface="Courier"/>
              </a:rPr>
              <a:t> = </a:t>
            </a:r>
            <a:r>
              <a:rPr lang="en-US" dirty="0" err="1">
                <a:latin typeface="Courier"/>
                <a:cs typeface="Courier"/>
              </a:rPr>
              <a:t>getpid</a:t>
            </a:r>
            <a:r>
              <a:rPr lang="en-US" dirty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   </a:t>
            </a:r>
            <a:r>
              <a:rPr lang="en-US" dirty="0" err="1">
                <a:latin typeface="Courier"/>
                <a:cs typeface="Courier"/>
              </a:rPr>
              <a:t>printf</a:t>
            </a:r>
            <a:r>
              <a:rPr lang="en-US" dirty="0">
                <a:latin typeface="Courier"/>
                <a:cs typeface="Courier"/>
              </a:rPr>
              <a:t>("[%d] child\n", </a:t>
            </a:r>
            <a:r>
              <a:rPr lang="en-US" dirty="0" err="1">
                <a:latin typeface="Courier"/>
                <a:cs typeface="Courier"/>
              </a:rPr>
              <a:t>mypid</a:t>
            </a:r>
            <a:r>
              <a:rPr lang="en-US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FF0000"/>
                </a:solidFill>
                <a:latin typeface="Courier"/>
                <a:cs typeface="Courier"/>
              </a:rPr>
              <a:t>execl</a:t>
            </a:r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(filename,(char *)0);  // Opt: start new program</a:t>
            </a:r>
            <a:endParaRPr lang="en-US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 </a:t>
            </a:r>
            <a:r>
              <a:rPr lang="en-US" dirty="0" smtClean="0">
                <a:latin typeface="Courier"/>
                <a:cs typeface="Courier"/>
              </a:rPr>
              <a:t>} else { // Error! }</a:t>
            </a:r>
          </a:p>
        </p:txBody>
      </p:sp>
    </p:spTree>
    <p:extLst>
      <p:ext uri="{BB962C8B-B14F-4D97-AF65-F5344CB8AC3E}">
        <p14:creationId xmlns:p14="http://schemas.microsoft.com/office/powerpoint/2010/main" val="3676152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Recall: UNIX System Structure</a:t>
            </a:r>
          </a:p>
        </p:txBody>
      </p:sp>
      <p:grpSp>
        <p:nvGrpSpPr>
          <p:cNvPr id="46083" name="Group 12"/>
          <p:cNvGrpSpPr>
            <a:grpSpLocks/>
          </p:cNvGrpSpPr>
          <p:nvPr/>
        </p:nvGrpSpPr>
        <p:grpSpPr bwMode="auto">
          <a:xfrm>
            <a:off x="304800" y="1447800"/>
            <a:ext cx="8491538" cy="3994150"/>
            <a:chOff x="191" y="720"/>
            <a:chExt cx="5349" cy="2516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" t="10139" r="380" b="10139"/>
            <a:stretch>
              <a:fillRect/>
            </a:stretch>
          </p:blipFill>
          <p:spPr bwMode="auto">
            <a:xfrm>
              <a:off x="1344" y="720"/>
              <a:ext cx="4176" cy="2516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085" name="Text Box 4"/>
            <p:cNvSpPr txBox="1">
              <a:spLocks noChangeArrowheads="1"/>
            </p:cNvSpPr>
            <p:nvPr/>
          </p:nvSpPr>
          <p:spPr bwMode="auto">
            <a:xfrm>
              <a:off x="260" y="945"/>
              <a:ext cx="8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User Mode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207" y="1972"/>
              <a:ext cx="9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Kernel Mode</a:t>
              </a:r>
            </a:p>
          </p:txBody>
        </p:sp>
        <p:sp>
          <p:nvSpPr>
            <p:cNvPr id="46087" name="Line 6"/>
            <p:cNvSpPr>
              <a:spLocks noChangeShapeType="1"/>
            </p:cNvSpPr>
            <p:nvPr/>
          </p:nvSpPr>
          <p:spPr bwMode="auto">
            <a:xfrm flipV="1">
              <a:off x="191" y="1555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6088" name="Line 7"/>
            <p:cNvSpPr>
              <a:spLocks noChangeShapeType="1"/>
            </p:cNvSpPr>
            <p:nvPr/>
          </p:nvSpPr>
          <p:spPr bwMode="auto">
            <a:xfrm flipV="1">
              <a:off x="192" y="2784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6089" name="Text Box 8"/>
            <p:cNvSpPr txBox="1">
              <a:spLocks noChangeArrowheads="1"/>
            </p:cNvSpPr>
            <p:nvPr/>
          </p:nvSpPr>
          <p:spPr bwMode="auto">
            <a:xfrm>
              <a:off x="301" y="2913"/>
              <a:ext cx="7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 b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Hardware</a:t>
              </a:r>
            </a:p>
          </p:txBody>
        </p:sp>
        <p:sp>
          <p:nvSpPr>
            <p:cNvPr id="46090" name="Text Box 9"/>
            <p:cNvSpPr txBox="1">
              <a:spLocks noChangeArrowheads="1"/>
            </p:cNvSpPr>
            <p:nvPr/>
          </p:nvSpPr>
          <p:spPr bwMode="auto">
            <a:xfrm>
              <a:off x="1776" y="816"/>
              <a:ext cx="83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Applications</a:t>
              </a:r>
            </a:p>
          </p:txBody>
        </p:sp>
        <p:sp>
          <p:nvSpPr>
            <p:cNvPr id="46091" name="Text Box 10"/>
            <p:cNvSpPr txBox="1">
              <a:spLocks noChangeArrowheads="1"/>
            </p:cNvSpPr>
            <p:nvPr/>
          </p:nvSpPr>
          <p:spPr bwMode="auto">
            <a:xfrm>
              <a:off x="1776" y="1152"/>
              <a:ext cx="90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Standard Libs</a:t>
              </a:r>
            </a:p>
          </p:txBody>
        </p:sp>
      </p:grpSp>
      <p:sp>
        <p:nvSpPr>
          <p:cNvPr id="12" name="Rounded Rectangle 11"/>
          <p:cNvSpPr/>
          <p:nvPr/>
        </p:nvSpPr>
        <p:spPr bwMode="auto">
          <a:xfrm>
            <a:off x="2438400" y="1981200"/>
            <a:ext cx="6400800" cy="838200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46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3645015" y="3295424"/>
            <a:ext cx="2115555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Kind of Narrow Waist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77383" y="1394328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Compilers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8266" y="2084471"/>
            <a:ext cx="1384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Web Servers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0666" y="1394328"/>
            <a:ext cx="1580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Web Browsers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0736" y="2188396"/>
            <a:ext cx="1152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Databases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61345" y="1818188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Email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98850" y="1209662"/>
            <a:ext cx="1782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Word Processing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5015" y="2919163"/>
            <a:ext cx="2064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Portable OS Library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0784" y="3295424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System Call </a:t>
            </a:r>
          </a:p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Interface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09833" y="3941755"/>
            <a:ext cx="2011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Portable OS Kernel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9916" y="4385235"/>
            <a:ext cx="3344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Platform support,  Device Drivers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60286" y="488102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x86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2722" y="4881022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ARM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98252" y="4881022"/>
            <a:ext cx="1065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PowerPC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47800" y="5483679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Ethernet (1Gbs/10Gbs)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27585" y="5483679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802.11 a/g/n/ac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9923" y="5483679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SCSI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93732" y="5498068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Thunderbolt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1200" y="548640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Graphics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4299" y="5132353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PCI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250562" y="1240960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7" name="Freeform 26"/>
          <p:cNvSpPr/>
          <p:nvPr/>
        </p:nvSpPr>
        <p:spPr>
          <a:xfrm flipH="1">
            <a:off x="5760570" y="1150985"/>
            <a:ext cx="2394453" cy="4459699"/>
          </a:xfrm>
          <a:custGeom>
            <a:avLst/>
            <a:gdLst>
              <a:gd name="connsiteX0" fmla="*/ 416848 w 2394453"/>
              <a:gd name="connsiteY0" fmla="*/ 0 h 4459699"/>
              <a:gd name="connsiteX1" fmla="*/ 1512286 w 2394453"/>
              <a:gd name="connsiteY1" fmla="*/ 1153705 h 4459699"/>
              <a:gd name="connsiteX2" fmla="*/ 2123017 w 2394453"/>
              <a:gd name="connsiteY2" fmla="*/ 1929305 h 4459699"/>
              <a:gd name="connsiteX3" fmla="*/ 2355677 w 2394453"/>
              <a:gd name="connsiteY3" fmla="*/ 2346190 h 4459699"/>
              <a:gd name="connsiteX4" fmla="*/ 2394453 w 2394453"/>
              <a:gd name="connsiteY4" fmla="*/ 2627345 h 4459699"/>
              <a:gd name="connsiteX5" fmla="*/ 2171488 w 2394453"/>
              <a:gd name="connsiteY5" fmla="*/ 2995755 h 4459699"/>
              <a:gd name="connsiteX6" fmla="*/ 1405651 w 2394453"/>
              <a:gd name="connsiteY6" fmla="*/ 3606540 h 4459699"/>
              <a:gd name="connsiteX7" fmla="*/ 0 w 2394453"/>
              <a:gd name="connsiteY7" fmla="*/ 4459699 h 44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4453" h="4459699">
                <a:moveTo>
                  <a:pt x="416848" y="0"/>
                </a:moveTo>
                <a:lnTo>
                  <a:pt x="1512286" y="1153705"/>
                </a:lnTo>
                <a:lnTo>
                  <a:pt x="2123017" y="1929305"/>
                </a:lnTo>
                <a:lnTo>
                  <a:pt x="2355677" y="2346190"/>
                </a:lnTo>
                <a:lnTo>
                  <a:pt x="2394453" y="2627345"/>
                </a:lnTo>
                <a:lnTo>
                  <a:pt x="2171488" y="2995755"/>
                </a:lnTo>
                <a:lnTo>
                  <a:pt x="1405651" y="3606540"/>
                </a:lnTo>
                <a:lnTo>
                  <a:pt x="0" y="4459699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259916" y="2772770"/>
            <a:ext cx="2759884" cy="29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57200" y="4842242"/>
            <a:ext cx="7075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58356" y="4881022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Hardware</a:t>
            </a:r>
            <a:endParaRPr lang="en-US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8356" y="4333116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Software</a:t>
            </a:r>
            <a:endParaRPr lang="en-US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40987" y="3719962"/>
            <a:ext cx="862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System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39779" y="317205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User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683847" y="3700072"/>
            <a:ext cx="25144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154108" y="2918287"/>
            <a:ext cx="483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OS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547996" y="2269137"/>
            <a:ext cx="211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62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Unix I/O Design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7924800" cy="5715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Uniformity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file operations, device I/O, and </a:t>
            </a:r>
            <a:r>
              <a:rPr lang="en-US" dirty="0" err="1" smtClean="0"/>
              <a:t>interprocess</a:t>
            </a:r>
            <a:r>
              <a:rPr lang="en-US" dirty="0" smtClean="0"/>
              <a:t> communication through </a:t>
            </a:r>
            <a:r>
              <a:rPr lang="en-US" dirty="0" smtClean="0">
                <a:solidFill>
                  <a:srgbClr val="FF6600"/>
                </a:solidFill>
              </a:rPr>
              <a:t>open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6600"/>
                </a:solidFill>
              </a:rPr>
              <a:t>read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6600"/>
                </a:solidFill>
              </a:rPr>
              <a:t>write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6600"/>
                </a:solidFill>
              </a:rPr>
              <a:t>close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Allows simple composition of programs </a:t>
            </a:r>
          </a:p>
          <a:p>
            <a:pPr lvl="2">
              <a:lnSpc>
                <a:spcPct val="80000"/>
              </a:lnSpc>
            </a:pP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find |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grep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|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wc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smtClean="0"/>
              <a:t>…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6600"/>
                </a:solidFill>
              </a:rPr>
              <a:t>Open before use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Provides opportunity for access control and arbitration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Sets up the underlying machinery, i.e., data structures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6600"/>
                </a:solidFill>
              </a:rPr>
              <a:t>Byte-oriented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Even if blocks are transferred, addressing is in bytes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6600"/>
                </a:solidFill>
              </a:rPr>
              <a:t>Kernel buffered reads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Streaming and block devices looks the same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read blocks process, yielding processor to other task</a:t>
            </a:r>
          </a:p>
        </p:txBody>
      </p:sp>
    </p:spTree>
    <p:extLst>
      <p:ext uri="{BB962C8B-B14F-4D97-AF65-F5344CB8AC3E}">
        <p14:creationId xmlns:p14="http://schemas.microsoft.com/office/powerpoint/2010/main" val="2120878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 bwMode="auto">
          <a:xfrm>
            <a:off x="637720" y="1219200"/>
            <a:ext cx="7591880" cy="167640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37720" y="2895600"/>
            <a:ext cx="7591880" cy="1981200"/>
          </a:xfrm>
          <a:prstGeom prst="rect">
            <a:avLst/>
          </a:prstGeom>
          <a:solidFill>
            <a:srgbClr val="FF0000">
              <a:alpha val="25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37720" y="4876800"/>
            <a:ext cx="7591880" cy="1066800"/>
          </a:xfrm>
          <a:prstGeom prst="rect">
            <a:avLst/>
          </a:prstGeom>
          <a:solidFill>
            <a:srgbClr val="FF6600">
              <a:alpha val="50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web server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37720" y="2895600"/>
            <a:ext cx="759188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637720" y="4876800"/>
            <a:ext cx="759188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593933" y="1371600"/>
            <a:ext cx="729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Server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308" y="2895600"/>
            <a:ext cx="73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Kernel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720" y="4953000"/>
            <a:ext cx="1015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Hardware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2901" y="1610380"/>
            <a:ext cx="736099" cy="523220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>
                <a:latin typeface="Gill Sans"/>
                <a:cs typeface="Gill Sans"/>
              </a:rPr>
              <a:t>r</a:t>
            </a:r>
            <a:r>
              <a:rPr lang="en-US" sz="1400" b="0" dirty="0" smtClean="0">
                <a:latin typeface="Gill Sans"/>
                <a:cs typeface="Gill Sans"/>
              </a:rPr>
              <a:t>equest</a:t>
            </a:r>
          </a:p>
          <a:p>
            <a:r>
              <a:rPr lang="en-US" sz="1400" b="0" dirty="0" smtClean="0">
                <a:latin typeface="Gill Sans"/>
                <a:cs typeface="Gill Sans"/>
              </a:rPr>
              <a:t>buffer</a:t>
            </a:r>
            <a:endParaRPr lang="en-US" sz="1400" b="0" dirty="0">
              <a:latin typeface="Gill Sans"/>
              <a:cs typeface="Gill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1610380"/>
            <a:ext cx="609311" cy="523220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 smtClean="0">
                <a:latin typeface="Gill Sans"/>
                <a:cs typeface="Gill Sans"/>
              </a:rPr>
              <a:t>reply</a:t>
            </a:r>
          </a:p>
          <a:p>
            <a:r>
              <a:rPr lang="en-US" sz="1400" b="0" dirty="0" smtClean="0">
                <a:latin typeface="Gill Sans"/>
                <a:cs typeface="Gill Sans"/>
              </a:rPr>
              <a:t>buffer</a:t>
            </a:r>
            <a:endParaRPr lang="en-US" sz="1400" b="0" dirty="0">
              <a:latin typeface="Gill Sans"/>
              <a:cs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59016" y="2971800"/>
            <a:ext cx="1955984" cy="691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b="0" dirty="0" smtClean="0">
                <a:latin typeface="Gill Sans"/>
                <a:cs typeface="Gill Sans"/>
              </a:rPr>
              <a:t>11. kernel copy </a:t>
            </a: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Gill Sans"/>
                <a:cs typeface="Gill Sans"/>
              </a:rPr>
              <a:t> </a:t>
            </a:r>
            <a:r>
              <a:rPr lang="en-US" sz="1600" b="0" dirty="0" smtClean="0">
                <a:latin typeface="Gill Sans"/>
                <a:cs typeface="Gill Sans"/>
              </a:rPr>
              <a:t>    from user buffer</a:t>
            </a: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Gill Sans"/>
                <a:cs typeface="Gill Sans"/>
              </a:rPr>
              <a:t> </a:t>
            </a:r>
            <a:r>
              <a:rPr lang="en-US" sz="1600" b="0" dirty="0" smtClean="0">
                <a:latin typeface="Gill Sans"/>
                <a:cs typeface="Gill Sans"/>
              </a:rPr>
              <a:t>    to network buffer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7693" y="5181600"/>
            <a:ext cx="95410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Network </a:t>
            </a:r>
          </a:p>
          <a:p>
            <a:r>
              <a:rPr lang="en-US" sz="1600" b="0" dirty="0" smtClean="0">
                <a:latin typeface="Gill Sans"/>
                <a:cs typeface="Gill Sans"/>
              </a:rPr>
              <a:t>interface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95520" y="5410200"/>
            <a:ext cx="1340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Disk interface</a:t>
            </a:r>
            <a:endParaRPr lang="en-US" sz="1600" b="0" dirty="0">
              <a:latin typeface="Gill Sans"/>
              <a:cs typeface="Gill San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600200" y="3581400"/>
            <a:ext cx="1905000" cy="457200"/>
            <a:chOff x="6781800" y="1066800"/>
            <a:chExt cx="914400" cy="457200"/>
          </a:xfrm>
        </p:grpSpPr>
        <p:sp>
          <p:nvSpPr>
            <p:cNvPr id="27" name="Rectangle 26"/>
            <p:cNvSpPr/>
            <p:nvPr/>
          </p:nvSpPr>
          <p:spPr bwMode="auto">
            <a:xfrm>
              <a:off x="67818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0104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72390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4676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562600" y="3581400"/>
            <a:ext cx="1905000" cy="457200"/>
            <a:chOff x="6781800" y="1066800"/>
            <a:chExt cx="914400" cy="4572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67818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70104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72390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74676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256083" y="4114800"/>
            <a:ext cx="1877437" cy="2057400"/>
            <a:chOff x="3256083" y="4114800"/>
            <a:chExt cx="1877437" cy="2057400"/>
          </a:xfrm>
        </p:grpSpPr>
        <p:sp>
          <p:nvSpPr>
            <p:cNvPr id="18" name="TextBox 17"/>
            <p:cNvSpPr txBox="1"/>
            <p:nvPr/>
          </p:nvSpPr>
          <p:spPr>
            <a:xfrm>
              <a:off x="3256083" y="4191000"/>
              <a:ext cx="1877437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12. format outgoing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  packet and DMA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3327400" y="4114800"/>
              <a:ext cx="12700" cy="20574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9" name="Group 88"/>
          <p:cNvGrpSpPr/>
          <p:nvPr/>
        </p:nvGrpSpPr>
        <p:grpSpPr>
          <a:xfrm>
            <a:off x="5971720" y="4114800"/>
            <a:ext cx="990600" cy="1371600"/>
            <a:chOff x="5971720" y="4114800"/>
            <a:chExt cx="990600" cy="1371600"/>
          </a:xfrm>
        </p:grpSpPr>
        <p:sp>
          <p:nvSpPr>
            <p:cNvPr id="20" name="TextBox 19"/>
            <p:cNvSpPr txBox="1"/>
            <p:nvPr/>
          </p:nvSpPr>
          <p:spPr>
            <a:xfrm>
              <a:off x="5980461" y="4260965"/>
              <a:ext cx="981859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6</a:t>
              </a:r>
              <a:r>
                <a:rPr lang="en-US" sz="1600" b="0" dirty="0" smtClean="0">
                  <a:latin typeface="Gill Sans"/>
                  <a:cs typeface="Gill Sans"/>
                </a:rPr>
                <a:t>. disk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request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5971720" y="4114800"/>
              <a:ext cx="0" cy="13716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3" name="Group 92"/>
          <p:cNvGrpSpPr/>
          <p:nvPr/>
        </p:nvGrpSpPr>
        <p:grpSpPr>
          <a:xfrm>
            <a:off x="3505200" y="2133600"/>
            <a:ext cx="2127460" cy="1295400"/>
            <a:chOff x="3505200" y="2133600"/>
            <a:chExt cx="2127460" cy="1295400"/>
          </a:xfrm>
        </p:grpSpPr>
        <p:sp>
          <p:nvSpPr>
            <p:cNvPr id="19" name="TextBox 18"/>
            <p:cNvSpPr txBox="1"/>
            <p:nvPr/>
          </p:nvSpPr>
          <p:spPr>
            <a:xfrm>
              <a:off x="4447720" y="2133600"/>
              <a:ext cx="1184940" cy="76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10. network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  socket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  write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 flipH="1">
              <a:off x="3505200" y="2133600"/>
              <a:ext cx="942520" cy="12954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0" name="Group 79"/>
          <p:cNvGrpSpPr/>
          <p:nvPr/>
        </p:nvGrpSpPr>
        <p:grpSpPr>
          <a:xfrm>
            <a:off x="1905000" y="2133600"/>
            <a:ext cx="1082348" cy="1219200"/>
            <a:chOff x="1905000" y="2133600"/>
            <a:chExt cx="1082348" cy="1219200"/>
          </a:xfrm>
        </p:grpSpPr>
        <p:sp>
          <p:nvSpPr>
            <p:cNvPr id="15" name="TextBox 14"/>
            <p:cNvSpPr txBox="1"/>
            <p:nvPr/>
          </p:nvSpPr>
          <p:spPr>
            <a:xfrm>
              <a:off x="1905000" y="2209800"/>
              <a:ext cx="1082348" cy="691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-182880">
                <a:lnSpc>
                  <a:spcPct val="80000"/>
                </a:lnSpc>
                <a:buAutoNum type="arabicPeriod"/>
              </a:pPr>
              <a:r>
                <a:rPr lang="en-US" sz="1600" b="0" dirty="0">
                  <a:latin typeface="Gill Sans"/>
                  <a:cs typeface="Gill Sans"/>
                </a:rPr>
                <a:t>n</a:t>
              </a:r>
              <a:r>
                <a:rPr lang="en-US" sz="1600" b="0" dirty="0" smtClean="0">
                  <a:latin typeface="Gill Sans"/>
                  <a:cs typeface="Gill Sans"/>
                </a:rPr>
                <a:t>etwork</a:t>
              </a:r>
            </a:p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socket </a:t>
              </a:r>
            </a:p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read</a:t>
              </a:r>
              <a:endParaRPr lang="en-US" sz="1600" b="0" dirty="0">
                <a:latin typeface="Gill Sans"/>
                <a:cs typeface="Gill Sans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 bwMode="auto">
            <a:xfrm>
              <a:off x="198120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1" name="Group 80"/>
          <p:cNvGrpSpPr/>
          <p:nvPr/>
        </p:nvGrpSpPr>
        <p:grpSpPr>
          <a:xfrm>
            <a:off x="1778000" y="4114800"/>
            <a:ext cx="1549400" cy="2082800"/>
            <a:chOff x="1778000" y="4114800"/>
            <a:chExt cx="1549400" cy="2082800"/>
          </a:xfrm>
        </p:grpSpPr>
        <p:sp>
          <p:nvSpPr>
            <p:cNvPr id="14" name="TextBox 13"/>
            <p:cNvSpPr txBox="1"/>
            <p:nvPr/>
          </p:nvSpPr>
          <p:spPr>
            <a:xfrm>
              <a:off x="1792304" y="4191000"/>
              <a:ext cx="1535096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2. </a:t>
              </a:r>
              <a:r>
                <a:rPr lang="en-US" sz="1600" b="0" dirty="0">
                  <a:latin typeface="Gill Sans"/>
                  <a:cs typeface="Gill Sans"/>
                </a:rPr>
                <a:t>c</a:t>
              </a:r>
              <a:r>
                <a:rPr lang="en-US" sz="1600" b="0" dirty="0" smtClean="0">
                  <a:latin typeface="Gill Sans"/>
                  <a:cs typeface="Gill Sans"/>
                </a:rPr>
                <a:t>opy arriving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packet (DMA) 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1778000" y="4114800"/>
              <a:ext cx="2720" cy="20828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1253850" y="2514600"/>
            <a:ext cx="798892" cy="457200"/>
            <a:chOff x="1334708" y="2743200"/>
            <a:chExt cx="798892" cy="457200"/>
          </a:xfrm>
        </p:grpSpPr>
        <p:sp>
          <p:nvSpPr>
            <p:cNvPr id="60" name="TextBox 59"/>
            <p:cNvSpPr txBox="1"/>
            <p:nvPr/>
          </p:nvSpPr>
          <p:spPr>
            <a:xfrm>
              <a:off x="1334708" y="2743200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err="1" smtClean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327331" y="2971800"/>
            <a:ext cx="727349" cy="338554"/>
            <a:chOff x="1406251" y="2959100"/>
            <a:chExt cx="727349" cy="338554"/>
          </a:xfrm>
        </p:grpSpPr>
        <p:sp>
          <p:nvSpPr>
            <p:cNvPr id="63" name="TextBox 62"/>
            <p:cNvSpPr txBox="1"/>
            <p:nvPr/>
          </p:nvSpPr>
          <p:spPr>
            <a:xfrm>
              <a:off x="1406251" y="2959100"/>
              <a:ext cx="5495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>
                  <a:solidFill>
                    <a:schemeClr val="accent1">
                      <a:lumMod val="75000"/>
                    </a:schemeClr>
                  </a:solidFill>
                  <a:latin typeface="Gill Sans" charset="0"/>
                  <a:ea typeface="Gill Sans" charset="0"/>
                  <a:cs typeface="Gill Sans" charset="0"/>
                </a:rPr>
                <a:t>wait</a:t>
              </a:r>
              <a:endParaRPr lang="en-US" sz="1600" b="0" dirty="0">
                <a:solidFill>
                  <a:schemeClr val="accent1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62000" y="4024411"/>
            <a:ext cx="1092200" cy="381000"/>
            <a:chOff x="1041400" y="2819400"/>
            <a:chExt cx="1092200" cy="381000"/>
          </a:xfrm>
        </p:grpSpPr>
        <p:sp>
          <p:nvSpPr>
            <p:cNvPr id="66" name="TextBox 65"/>
            <p:cNvSpPr txBox="1"/>
            <p:nvPr/>
          </p:nvSpPr>
          <p:spPr>
            <a:xfrm>
              <a:off x="1041400" y="2819400"/>
              <a:ext cx="937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rPr>
                <a:t>interrupt</a:t>
              </a:r>
              <a:endParaRPr lang="en-US" sz="1600" b="0" dirty="0">
                <a:solidFill>
                  <a:srgbClr val="008000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997200" y="2133600"/>
            <a:ext cx="993320" cy="1219200"/>
            <a:chOff x="2997200" y="2133600"/>
            <a:chExt cx="993320" cy="1219200"/>
          </a:xfrm>
        </p:grpSpPr>
        <p:sp>
          <p:nvSpPr>
            <p:cNvPr id="13" name="TextBox 12"/>
            <p:cNvSpPr txBox="1"/>
            <p:nvPr/>
          </p:nvSpPr>
          <p:spPr>
            <a:xfrm>
              <a:off x="3104240" y="2209800"/>
              <a:ext cx="886280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3. kernel</a:t>
              </a:r>
            </a:p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copy </a:t>
              </a: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 flipV="1">
              <a:off x="30761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" name="Group 67"/>
            <p:cNvGrpSpPr/>
            <p:nvPr/>
          </p:nvGrpSpPr>
          <p:grpSpPr>
            <a:xfrm>
              <a:off x="2997200" y="2792511"/>
              <a:ext cx="709464" cy="414754"/>
              <a:chOff x="1981200" y="3048000"/>
              <a:chExt cx="709464" cy="414754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2133600" y="3124200"/>
                <a:ext cx="557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smtClean="0">
                    <a:solidFill>
                      <a:srgbClr val="008000"/>
                    </a:solidFill>
                    <a:latin typeface="Gill Sans" charset="0"/>
                    <a:ea typeface="Gill Sans" charset="0"/>
                    <a:cs typeface="Gill Sans" charset="0"/>
                  </a:rPr>
                  <a:t>RTU</a:t>
                </a:r>
                <a:endParaRPr lang="en-US" sz="1600" b="0" dirty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5334000" y="2133600"/>
            <a:ext cx="1360995" cy="1219200"/>
            <a:chOff x="5334000" y="2133600"/>
            <a:chExt cx="1360995" cy="1219200"/>
          </a:xfrm>
        </p:grpSpPr>
        <p:sp>
          <p:nvSpPr>
            <p:cNvPr id="23" name="TextBox 22"/>
            <p:cNvSpPr txBox="1"/>
            <p:nvPr/>
          </p:nvSpPr>
          <p:spPr>
            <a:xfrm>
              <a:off x="5971720" y="2286000"/>
              <a:ext cx="723275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5. file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read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 bwMode="auto">
            <a:xfrm>
              <a:off x="59717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1" name="Group 70"/>
            <p:cNvGrpSpPr/>
            <p:nvPr/>
          </p:nvGrpSpPr>
          <p:grpSpPr>
            <a:xfrm>
              <a:off x="5334000" y="2500411"/>
              <a:ext cx="715076" cy="457200"/>
              <a:chOff x="1418524" y="2743200"/>
              <a:chExt cx="715076" cy="457200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1418524" y="2743200"/>
                <a:ext cx="6992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err="1" smtClean="0">
                    <a:solidFill>
                      <a:srgbClr val="FF0000"/>
                    </a:solidFill>
                    <a:latin typeface="Gill Sans" charset="0"/>
                    <a:ea typeface="Gill Sans" charset="0"/>
                    <a:cs typeface="Gill Sans" charset="0"/>
                  </a:rPr>
                  <a:t>syscall</a:t>
                </a:r>
                <a:endParaRPr lang="en-US" sz="16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6959600" y="2133600"/>
            <a:ext cx="965200" cy="1219200"/>
            <a:chOff x="6959600" y="2133600"/>
            <a:chExt cx="965200" cy="1219200"/>
          </a:xfrm>
        </p:grpSpPr>
        <p:sp>
          <p:nvSpPr>
            <p:cNvPr id="22" name="TextBox 21"/>
            <p:cNvSpPr txBox="1"/>
            <p:nvPr/>
          </p:nvSpPr>
          <p:spPr>
            <a:xfrm>
              <a:off x="7038520" y="2286000"/>
              <a:ext cx="886280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8</a:t>
              </a:r>
              <a:r>
                <a:rPr lang="en-US" sz="1600" b="0" dirty="0" smtClean="0">
                  <a:latin typeface="Gill Sans"/>
                  <a:cs typeface="Gill Sans"/>
                </a:rPr>
                <a:t>. kernel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copy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 bwMode="auto">
            <a:xfrm flipV="1">
              <a:off x="70385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4" name="Group 73"/>
            <p:cNvGrpSpPr/>
            <p:nvPr/>
          </p:nvGrpSpPr>
          <p:grpSpPr>
            <a:xfrm>
              <a:off x="6959600" y="2805211"/>
              <a:ext cx="709464" cy="414754"/>
              <a:chOff x="1981200" y="3048000"/>
              <a:chExt cx="709464" cy="414754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2133600" y="3124200"/>
                <a:ext cx="557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smtClean="0">
                    <a:solidFill>
                      <a:srgbClr val="008000"/>
                    </a:solidFill>
                    <a:latin typeface="Gill Sans" charset="0"/>
                    <a:ea typeface="Gill Sans" charset="0"/>
                    <a:cs typeface="Gill Sans" charset="0"/>
                  </a:rPr>
                  <a:t>RTU</a:t>
                </a:r>
                <a:endParaRPr lang="en-US" sz="1600" b="0" dirty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6959600" y="4011711"/>
            <a:ext cx="1193800" cy="1474689"/>
            <a:chOff x="6959600" y="4011711"/>
            <a:chExt cx="1193800" cy="1474689"/>
          </a:xfrm>
        </p:grpSpPr>
        <p:sp>
          <p:nvSpPr>
            <p:cNvPr id="21" name="TextBox 20"/>
            <p:cNvSpPr txBox="1"/>
            <p:nvPr/>
          </p:nvSpPr>
          <p:spPr>
            <a:xfrm>
              <a:off x="7045404" y="4267200"/>
              <a:ext cx="1107996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7. </a:t>
              </a:r>
              <a:r>
                <a:rPr lang="en-US" sz="1600" b="0" dirty="0">
                  <a:latin typeface="Gill Sans"/>
                  <a:cs typeface="Gill Sans"/>
                </a:rPr>
                <a:t>d</a:t>
              </a:r>
              <a:r>
                <a:rPr lang="en-US" sz="1600" b="0" dirty="0" smtClean="0">
                  <a:latin typeface="Gill Sans"/>
                  <a:cs typeface="Gill Sans"/>
                </a:rPr>
                <a:t>isk data 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(DMA)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 flipV="1">
              <a:off x="7038520" y="4114800"/>
              <a:ext cx="0" cy="13716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7" name="Group 76"/>
            <p:cNvGrpSpPr/>
            <p:nvPr/>
          </p:nvGrpSpPr>
          <p:grpSpPr>
            <a:xfrm>
              <a:off x="6959600" y="4011711"/>
              <a:ext cx="1165976" cy="381000"/>
              <a:chOff x="1981200" y="2819400"/>
              <a:chExt cx="1165976" cy="381000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209800" y="2819400"/>
                <a:ext cx="9373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smtClean="0">
                    <a:solidFill>
                      <a:srgbClr val="008000"/>
                    </a:solidFill>
                    <a:latin typeface="Gill Sans" charset="0"/>
                    <a:ea typeface="Gill Sans" charset="0"/>
                    <a:cs typeface="Gill Sans" charset="0"/>
                  </a:rPr>
                  <a:t>interrupt</a:t>
                </a:r>
                <a:endParaRPr lang="en-US" sz="1600" b="0" dirty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3048000" y="883772"/>
            <a:ext cx="2921000" cy="1326028"/>
            <a:chOff x="3048000" y="883772"/>
            <a:chExt cx="2921000" cy="1326028"/>
          </a:xfrm>
        </p:grpSpPr>
        <p:grpSp>
          <p:nvGrpSpPr>
            <p:cNvPr id="88" name="Group 87"/>
            <p:cNvGrpSpPr/>
            <p:nvPr/>
          </p:nvGrpSpPr>
          <p:grpSpPr>
            <a:xfrm>
              <a:off x="3060700" y="1295400"/>
              <a:ext cx="1511300" cy="825500"/>
              <a:chOff x="3060700" y="1295400"/>
              <a:chExt cx="1511300" cy="82550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071469" y="1295400"/>
                <a:ext cx="1500531" cy="297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600" b="0" dirty="0">
                    <a:latin typeface="Gill Sans"/>
                    <a:cs typeface="Gill Sans"/>
                  </a:rPr>
                  <a:t>4</a:t>
                </a:r>
                <a:r>
                  <a:rPr lang="en-US" sz="1600" b="0" dirty="0" smtClean="0">
                    <a:latin typeface="Gill Sans"/>
                    <a:cs typeface="Gill Sans"/>
                  </a:rPr>
                  <a:t>. </a:t>
                </a:r>
                <a:r>
                  <a:rPr lang="en-US" sz="1600" b="0" dirty="0">
                    <a:latin typeface="Gill Sans"/>
                    <a:cs typeface="Gill Sans"/>
                  </a:rPr>
                  <a:t>p</a:t>
                </a:r>
                <a:r>
                  <a:rPr lang="en-US" sz="1600" b="0" dirty="0" smtClean="0">
                    <a:latin typeface="Gill Sans"/>
                    <a:cs typeface="Gill Sans"/>
                  </a:rPr>
                  <a:t>arse request </a:t>
                </a:r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3060700" y="1384300"/>
                <a:ext cx="482600" cy="736600"/>
              </a:xfrm>
              <a:custGeom>
                <a:avLst/>
                <a:gdLst>
                  <a:gd name="connsiteX0" fmla="*/ 0 w 482600"/>
                  <a:gd name="connsiteY0" fmla="*/ 736600 h 736600"/>
                  <a:gd name="connsiteX1" fmla="*/ 482600 w 482600"/>
                  <a:gd name="connsiteY1" fmla="*/ 0 h 73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2600" h="736600">
                    <a:moveTo>
                      <a:pt x="0" y="736600"/>
                    </a:moveTo>
                    <a:cubicBezTo>
                      <a:pt x="168275" y="675216"/>
                      <a:pt x="336550" y="613833"/>
                      <a:pt x="482600" y="0"/>
                    </a:cubicBezTo>
                  </a:path>
                </a:pathLst>
              </a:custGeom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</p:grpSp>
        <p:sp>
          <p:nvSpPr>
            <p:cNvPr id="95" name="Freeform 94"/>
            <p:cNvSpPr/>
            <p:nvPr/>
          </p:nvSpPr>
          <p:spPr>
            <a:xfrm>
              <a:off x="3048000" y="883772"/>
              <a:ext cx="2921000" cy="1326028"/>
            </a:xfrm>
            <a:custGeom>
              <a:avLst/>
              <a:gdLst>
                <a:gd name="connsiteX0" fmla="*/ 0 w 2921000"/>
                <a:gd name="connsiteY0" fmla="*/ 703728 h 1326028"/>
                <a:gd name="connsiteX1" fmla="*/ 114300 w 2921000"/>
                <a:gd name="connsiteY1" fmla="*/ 322728 h 1326028"/>
                <a:gd name="connsiteX2" fmla="*/ 571500 w 2921000"/>
                <a:gd name="connsiteY2" fmla="*/ 17928 h 1326028"/>
                <a:gd name="connsiteX3" fmla="*/ 1384300 w 2921000"/>
                <a:gd name="connsiteY3" fmla="*/ 43328 h 1326028"/>
                <a:gd name="connsiteX4" fmla="*/ 2184400 w 2921000"/>
                <a:gd name="connsiteY4" fmla="*/ 106828 h 1326028"/>
                <a:gd name="connsiteX5" fmla="*/ 2590800 w 2921000"/>
                <a:gd name="connsiteY5" fmla="*/ 424328 h 1326028"/>
                <a:gd name="connsiteX6" fmla="*/ 2768600 w 2921000"/>
                <a:gd name="connsiteY6" fmla="*/ 716428 h 1326028"/>
                <a:gd name="connsiteX7" fmla="*/ 2921000 w 2921000"/>
                <a:gd name="connsiteY7" fmla="*/ 1326028 h 132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1000" h="1326028">
                  <a:moveTo>
                    <a:pt x="0" y="703728"/>
                  </a:moveTo>
                  <a:cubicBezTo>
                    <a:pt x="9525" y="570378"/>
                    <a:pt x="19050" y="437028"/>
                    <a:pt x="114300" y="322728"/>
                  </a:cubicBezTo>
                  <a:cubicBezTo>
                    <a:pt x="209550" y="208428"/>
                    <a:pt x="359833" y="64495"/>
                    <a:pt x="571500" y="17928"/>
                  </a:cubicBezTo>
                  <a:cubicBezTo>
                    <a:pt x="783167" y="-28639"/>
                    <a:pt x="1115483" y="28511"/>
                    <a:pt x="1384300" y="43328"/>
                  </a:cubicBezTo>
                  <a:cubicBezTo>
                    <a:pt x="1653117" y="58145"/>
                    <a:pt x="1983317" y="43328"/>
                    <a:pt x="2184400" y="106828"/>
                  </a:cubicBezTo>
                  <a:cubicBezTo>
                    <a:pt x="2385483" y="170328"/>
                    <a:pt x="2493433" y="322728"/>
                    <a:pt x="2590800" y="424328"/>
                  </a:cubicBezTo>
                  <a:cubicBezTo>
                    <a:pt x="2688167" y="525928"/>
                    <a:pt x="2713567" y="566145"/>
                    <a:pt x="2768600" y="716428"/>
                  </a:cubicBezTo>
                  <a:cubicBezTo>
                    <a:pt x="2823633" y="866711"/>
                    <a:pt x="2921000" y="1326028"/>
                    <a:pt x="2921000" y="1326028"/>
                  </a:cubicBezTo>
                </a:path>
              </a:pathLst>
            </a:custGeom>
            <a:ln>
              <a:solidFill>
                <a:srgbClr val="000000"/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445000" y="1041216"/>
            <a:ext cx="3251200" cy="1105084"/>
            <a:chOff x="4445000" y="1041216"/>
            <a:chExt cx="3251200" cy="1105084"/>
          </a:xfrm>
        </p:grpSpPr>
        <p:sp>
          <p:nvSpPr>
            <p:cNvPr id="24" name="TextBox 23"/>
            <p:cNvSpPr txBox="1"/>
            <p:nvPr/>
          </p:nvSpPr>
          <p:spPr>
            <a:xfrm>
              <a:off x="6172200" y="1295400"/>
              <a:ext cx="1524000" cy="318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9</a:t>
              </a:r>
              <a:r>
                <a:rPr lang="en-US" sz="1600" b="0" dirty="0" smtClean="0">
                  <a:latin typeface="Gill Sans"/>
                  <a:cs typeface="Gill Sans"/>
                </a:rPr>
                <a:t>. format reply</a:t>
              </a:r>
            </a:p>
          </p:txBody>
        </p:sp>
        <p:sp>
          <p:nvSpPr>
            <p:cNvPr id="97" name="Freeform 96"/>
            <p:cNvSpPr/>
            <p:nvPr/>
          </p:nvSpPr>
          <p:spPr>
            <a:xfrm>
              <a:off x="4445000" y="1041216"/>
              <a:ext cx="2540000" cy="1105084"/>
            </a:xfrm>
            <a:custGeom>
              <a:avLst/>
              <a:gdLst>
                <a:gd name="connsiteX0" fmla="*/ 2540000 w 2540000"/>
                <a:gd name="connsiteY0" fmla="*/ 546284 h 1105084"/>
                <a:gd name="connsiteX1" fmla="*/ 2349500 w 2540000"/>
                <a:gd name="connsiteY1" fmla="*/ 127184 h 1105084"/>
                <a:gd name="connsiteX2" fmla="*/ 1663700 w 2540000"/>
                <a:gd name="connsiteY2" fmla="*/ 184 h 1105084"/>
                <a:gd name="connsiteX3" fmla="*/ 914400 w 2540000"/>
                <a:gd name="connsiteY3" fmla="*/ 114484 h 1105084"/>
                <a:gd name="connsiteX4" fmla="*/ 152400 w 2540000"/>
                <a:gd name="connsiteY4" fmla="*/ 609784 h 1105084"/>
                <a:gd name="connsiteX5" fmla="*/ 0 w 2540000"/>
                <a:gd name="connsiteY5" fmla="*/ 1105084 h 110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0000" h="1105084">
                  <a:moveTo>
                    <a:pt x="2540000" y="546284"/>
                  </a:moveTo>
                  <a:cubicBezTo>
                    <a:pt x="2517775" y="382242"/>
                    <a:pt x="2495550" y="218201"/>
                    <a:pt x="2349500" y="127184"/>
                  </a:cubicBezTo>
                  <a:cubicBezTo>
                    <a:pt x="2203450" y="36167"/>
                    <a:pt x="1902883" y="2301"/>
                    <a:pt x="1663700" y="184"/>
                  </a:cubicBezTo>
                  <a:cubicBezTo>
                    <a:pt x="1424517" y="-1933"/>
                    <a:pt x="1166283" y="12884"/>
                    <a:pt x="914400" y="114484"/>
                  </a:cubicBezTo>
                  <a:cubicBezTo>
                    <a:pt x="662517" y="216084"/>
                    <a:pt x="304800" y="444684"/>
                    <a:pt x="152400" y="609784"/>
                  </a:cubicBezTo>
                  <a:cubicBezTo>
                    <a:pt x="0" y="774884"/>
                    <a:pt x="0" y="1105084"/>
                    <a:pt x="0" y="1105084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1371600" y="6172200"/>
            <a:ext cx="85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Request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011269" y="617220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Reply</a:t>
            </a:r>
            <a:endParaRPr lang="en-US" sz="1600" b="0" dirty="0">
              <a:latin typeface="Gill Sans"/>
              <a:cs typeface="Gill San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1000" y="762000"/>
            <a:ext cx="8458200" cy="5867400"/>
            <a:chOff x="381000" y="762000"/>
            <a:chExt cx="8458200" cy="5867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81000" y="762000"/>
              <a:ext cx="8458200" cy="58674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571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Oval 3"/>
            <p:cNvSpPr/>
            <p:nvPr/>
          </p:nvSpPr>
          <p:spPr bwMode="auto">
            <a:xfrm>
              <a:off x="2745627" y="2133600"/>
              <a:ext cx="670560" cy="14478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6705600" y="2133600"/>
              <a:ext cx="670560" cy="14478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4114800" y="838200"/>
              <a:ext cx="1752600" cy="762000"/>
            </a:xfrm>
            <a:prstGeom prst="rect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/>
                  <a:cs typeface="Gill Sans"/>
                </a:rPr>
                <a:t>Kernel buffer reads</a:t>
              </a:r>
            </a:p>
          </p:txBody>
        </p:sp>
        <p:cxnSp>
          <p:nvCxnSpPr>
            <p:cNvPr id="99" name="Straight Arrow Connector 98"/>
            <p:cNvCxnSpPr>
              <a:stCxn id="92" idx="1"/>
              <a:endCxn id="4" idx="0"/>
            </p:cNvCxnSpPr>
            <p:nvPr/>
          </p:nvCxnSpPr>
          <p:spPr bwMode="auto">
            <a:xfrm flipH="1">
              <a:off x="3080907" y="1219200"/>
              <a:ext cx="1033893" cy="9144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>
              <a:stCxn id="92" idx="3"/>
              <a:endCxn id="86" idx="0"/>
            </p:cNvCxnSpPr>
            <p:nvPr/>
          </p:nvCxnSpPr>
          <p:spPr bwMode="auto">
            <a:xfrm>
              <a:off x="5867400" y="1219200"/>
              <a:ext cx="1173480" cy="9144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72303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Unix I/O Design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79248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Uniformity</a:t>
            </a:r>
          </a:p>
          <a:p>
            <a:pPr lvl="1"/>
            <a:r>
              <a:rPr lang="en-US" dirty="0" smtClean="0"/>
              <a:t>file operations, device I/O, and </a:t>
            </a:r>
            <a:r>
              <a:rPr lang="en-US" dirty="0" err="1" smtClean="0"/>
              <a:t>interprocess</a:t>
            </a:r>
            <a:r>
              <a:rPr lang="en-US" dirty="0" smtClean="0"/>
              <a:t> communication through </a:t>
            </a:r>
            <a:r>
              <a:rPr lang="en-US" dirty="0" smtClean="0">
                <a:solidFill>
                  <a:srgbClr val="FF6600"/>
                </a:solidFill>
              </a:rPr>
              <a:t>open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6600"/>
                </a:solidFill>
              </a:rPr>
              <a:t>read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6600"/>
                </a:solidFill>
              </a:rPr>
              <a:t>write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6600"/>
                </a:solidFill>
              </a:rPr>
              <a:t>close</a:t>
            </a:r>
          </a:p>
          <a:p>
            <a:pPr lvl="1"/>
            <a:r>
              <a:rPr lang="en-US" dirty="0" smtClean="0"/>
              <a:t>Allows simple composition of programs </a:t>
            </a:r>
          </a:p>
          <a:p>
            <a:pPr lvl="2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find |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grep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|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wc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smtClean="0"/>
              <a:t>…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Open before use</a:t>
            </a:r>
          </a:p>
          <a:p>
            <a:pPr lvl="1"/>
            <a:r>
              <a:rPr lang="en-US" dirty="0" smtClean="0"/>
              <a:t>Provides opportunity for access control and arbitration</a:t>
            </a:r>
          </a:p>
          <a:p>
            <a:pPr lvl="1"/>
            <a:r>
              <a:rPr lang="en-US" dirty="0" smtClean="0"/>
              <a:t>Sets up the underlying machinery, i.e., data structures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Byte-oriented</a:t>
            </a:r>
          </a:p>
          <a:p>
            <a:pPr lvl="1"/>
            <a:r>
              <a:rPr lang="en-US" dirty="0" smtClean="0"/>
              <a:t>Even if blocks are transferred, addressing is in bytes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Kernel buffered reads</a:t>
            </a:r>
          </a:p>
          <a:p>
            <a:pPr lvl="1"/>
            <a:r>
              <a:rPr lang="en-US" dirty="0" smtClean="0"/>
              <a:t>Streaming and block devices looks the same</a:t>
            </a:r>
          </a:p>
          <a:p>
            <a:pPr lvl="1"/>
            <a:r>
              <a:rPr lang="en-US" dirty="0" smtClean="0"/>
              <a:t>read blocks process, yielding processor to other task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Kernel buffered writes</a:t>
            </a:r>
          </a:p>
          <a:p>
            <a:pPr lvl="1"/>
            <a:r>
              <a:rPr lang="en-US" dirty="0" smtClean="0"/>
              <a:t>Completion of out-going transfer decoupled from the application, allowing it to continue</a:t>
            </a:r>
          </a:p>
        </p:txBody>
      </p:sp>
    </p:spTree>
    <p:extLst>
      <p:ext uri="{BB962C8B-B14F-4D97-AF65-F5344CB8AC3E}">
        <p14:creationId xmlns:p14="http://schemas.microsoft.com/office/powerpoint/2010/main" val="18176154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 bwMode="auto">
          <a:xfrm>
            <a:off x="637720" y="1219200"/>
            <a:ext cx="7591880" cy="167640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37720" y="2895600"/>
            <a:ext cx="7591880" cy="1981200"/>
          </a:xfrm>
          <a:prstGeom prst="rect">
            <a:avLst/>
          </a:prstGeom>
          <a:solidFill>
            <a:srgbClr val="FF0000">
              <a:alpha val="25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37720" y="4876800"/>
            <a:ext cx="7591880" cy="1066800"/>
          </a:xfrm>
          <a:prstGeom prst="rect">
            <a:avLst/>
          </a:prstGeom>
          <a:solidFill>
            <a:srgbClr val="FF6600">
              <a:alpha val="50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web server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37720" y="2895600"/>
            <a:ext cx="759188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637720" y="4876800"/>
            <a:ext cx="759188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593933" y="1371600"/>
            <a:ext cx="729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Server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308" y="2895600"/>
            <a:ext cx="73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Kernel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720" y="4953000"/>
            <a:ext cx="1015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Hardware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2901" y="1610380"/>
            <a:ext cx="736099" cy="523220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>
                <a:latin typeface="Gill Sans"/>
                <a:cs typeface="Gill Sans"/>
              </a:rPr>
              <a:t>r</a:t>
            </a:r>
            <a:r>
              <a:rPr lang="en-US" sz="1400" b="0" dirty="0" smtClean="0">
                <a:latin typeface="Gill Sans"/>
                <a:cs typeface="Gill Sans"/>
              </a:rPr>
              <a:t>equest</a:t>
            </a:r>
          </a:p>
          <a:p>
            <a:r>
              <a:rPr lang="en-US" sz="1400" b="0" dirty="0" smtClean="0">
                <a:latin typeface="Gill Sans"/>
                <a:cs typeface="Gill Sans"/>
              </a:rPr>
              <a:t>buffer</a:t>
            </a:r>
            <a:endParaRPr lang="en-US" sz="1400" b="0" dirty="0">
              <a:latin typeface="Gill Sans"/>
              <a:cs typeface="Gill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1610380"/>
            <a:ext cx="609311" cy="523220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 smtClean="0">
                <a:latin typeface="Gill Sans"/>
                <a:cs typeface="Gill Sans"/>
              </a:rPr>
              <a:t>reply</a:t>
            </a:r>
          </a:p>
          <a:p>
            <a:r>
              <a:rPr lang="en-US" sz="1400" b="0" dirty="0" smtClean="0">
                <a:latin typeface="Gill Sans"/>
                <a:cs typeface="Gill Sans"/>
              </a:rPr>
              <a:t>buffer</a:t>
            </a:r>
            <a:endParaRPr lang="en-US" sz="1400" b="0" dirty="0">
              <a:latin typeface="Gill Sans"/>
              <a:cs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59016" y="2971800"/>
            <a:ext cx="1955984" cy="691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b="0" dirty="0" smtClean="0">
                <a:latin typeface="Gill Sans"/>
                <a:cs typeface="Gill Sans"/>
              </a:rPr>
              <a:t>11. kernel copy </a:t>
            </a: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Gill Sans"/>
                <a:cs typeface="Gill Sans"/>
              </a:rPr>
              <a:t> </a:t>
            </a:r>
            <a:r>
              <a:rPr lang="en-US" sz="1600" b="0" dirty="0" smtClean="0">
                <a:latin typeface="Gill Sans"/>
                <a:cs typeface="Gill Sans"/>
              </a:rPr>
              <a:t>    from user buffer</a:t>
            </a: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Gill Sans"/>
                <a:cs typeface="Gill Sans"/>
              </a:rPr>
              <a:t> </a:t>
            </a:r>
            <a:r>
              <a:rPr lang="en-US" sz="1600" b="0" dirty="0" smtClean="0">
                <a:latin typeface="Gill Sans"/>
                <a:cs typeface="Gill Sans"/>
              </a:rPr>
              <a:t>    to network buffer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7693" y="5181600"/>
            <a:ext cx="95410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Network </a:t>
            </a:r>
          </a:p>
          <a:p>
            <a:r>
              <a:rPr lang="en-US" sz="1600" b="0" dirty="0" smtClean="0">
                <a:latin typeface="Gill Sans"/>
                <a:cs typeface="Gill Sans"/>
              </a:rPr>
              <a:t>interface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95520" y="5410200"/>
            <a:ext cx="1340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Disk interface</a:t>
            </a:r>
            <a:endParaRPr lang="en-US" sz="1600" b="0" dirty="0">
              <a:latin typeface="Gill Sans"/>
              <a:cs typeface="Gill San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600200" y="3581400"/>
            <a:ext cx="1905000" cy="457200"/>
            <a:chOff x="6781800" y="1066800"/>
            <a:chExt cx="914400" cy="457200"/>
          </a:xfrm>
        </p:grpSpPr>
        <p:sp>
          <p:nvSpPr>
            <p:cNvPr id="27" name="Rectangle 26"/>
            <p:cNvSpPr/>
            <p:nvPr/>
          </p:nvSpPr>
          <p:spPr bwMode="auto">
            <a:xfrm>
              <a:off x="67818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0104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72390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4676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562600" y="3581400"/>
            <a:ext cx="1905000" cy="457200"/>
            <a:chOff x="6781800" y="1066800"/>
            <a:chExt cx="914400" cy="4572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67818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70104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72390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74676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256083" y="4114800"/>
            <a:ext cx="1877437" cy="2057400"/>
            <a:chOff x="3256083" y="4114800"/>
            <a:chExt cx="1877437" cy="2057400"/>
          </a:xfrm>
        </p:grpSpPr>
        <p:sp>
          <p:nvSpPr>
            <p:cNvPr id="18" name="TextBox 17"/>
            <p:cNvSpPr txBox="1"/>
            <p:nvPr/>
          </p:nvSpPr>
          <p:spPr>
            <a:xfrm>
              <a:off x="3256083" y="4191000"/>
              <a:ext cx="1877437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12. format outgoing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  packet and DMA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3327400" y="4114800"/>
              <a:ext cx="12700" cy="20574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9" name="Group 88"/>
          <p:cNvGrpSpPr/>
          <p:nvPr/>
        </p:nvGrpSpPr>
        <p:grpSpPr>
          <a:xfrm>
            <a:off x="5971720" y="4114800"/>
            <a:ext cx="990600" cy="1371600"/>
            <a:chOff x="5971720" y="4114800"/>
            <a:chExt cx="990600" cy="1371600"/>
          </a:xfrm>
        </p:grpSpPr>
        <p:sp>
          <p:nvSpPr>
            <p:cNvPr id="20" name="TextBox 19"/>
            <p:cNvSpPr txBox="1"/>
            <p:nvPr/>
          </p:nvSpPr>
          <p:spPr>
            <a:xfrm>
              <a:off x="5980461" y="4260965"/>
              <a:ext cx="981859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6</a:t>
              </a:r>
              <a:r>
                <a:rPr lang="en-US" sz="1600" b="0" dirty="0" smtClean="0">
                  <a:latin typeface="Gill Sans"/>
                  <a:cs typeface="Gill Sans"/>
                </a:rPr>
                <a:t>. disk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request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5971720" y="4114800"/>
              <a:ext cx="0" cy="13716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3" name="Group 92"/>
          <p:cNvGrpSpPr/>
          <p:nvPr/>
        </p:nvGrpSpPr>
        <p:grpSpPr>
          <a:xfrm>
            <a:off x="3505200" y="2133600"/>
            <a:ext cx="2127460" cy="1295400"/>
            <a:chOff x="3505200" y="2133600"/>
            <a:chExt cx="2127460" cy="1295400"/>
          </a:xfrm>
        </p:grpSpPr>
        <p:sp>
          <p:nvSpPr>
            <p:cNvPr id="19" name="TextBox 18"/>
            <p:cNvSpPr txBox="1"/>
            <p:nvPr/>
          </p:nvSpPr>
          <p:spPr>
            <a:xfrm>
              <a:off x="4447720" y="2133600"/>
              <a:ext cx="1184940" cy="76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10. network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  socket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  write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 flipH="1">
              <a:off x="3505200" y="2133600"/>
              <a:ext cx="942520" cy="12954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0" name="Group 79"/>
          <p:cNvGrpSpPr/>
          <p:nvPr/>
        </p:nvGrpSpPr>
        <p:grpSpPr>
          <a:xfrm>
            <a:off x="1905000" y="2133600"/>
            <a:ext cx="1082348" cy="1219200"/>
            <a:chOff x="1905000" y="2133600"/>
            <a:chExt cx="1082348" cy="1219200"/>
          </a:xfrm>
        </p:grpSpPr>
        <p:sp>
          <p:nvSpPr>
            <p:cNvPr id="15" name="TextBox 14"/>
            <p:cNvSpPr txBox="1"/>
            <p:nvPr/>
          </p:nvSpPr>
          <p:spPr>
            <a:xfrm>
              <a:off x="1905000" y="2209800"/>
              <a:ext cx="1082348" cy="691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-182880">
                <a:lnSpc>
                  <a:spcPct val="80000"/>
                </a:lnSpc>
                <a:buAutoNum type="arabicPeriod"/>
              </a:pPr>
              <a:r>
                <a:rPr lang="en-US" sz="1600" b="0" dirty="0">
                  <a:latin typeface="Gill Sans"/>
                  <a:cs typeface="Gill Sans"/>
                </a:rPr>
                <a:t>n</a:t>
              </a:r>
              <a:r>
                <a:rPr lang="en-US" sz="1600" b="0" dirty="0" smtClean="0">
                  <a:latin typeface="Gill Sans"/>
                  <a:cs typeface="Gill Sans"/>
                </a:rPr>
                <a:t>etwork</a:t>
              </a:r>
            </a:p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socket </a:t>
              </a:r>
            </a:p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read</a:t>
              </a:r>
              <a:endParaRPr lang="en-US" sz="1600" b="0" dirty="0">
                <a:latin typeface="Gill Sans"/>
                <a:cs typeface="Gill Sans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 bwMode="auto">
            <a:xfrm>
              <a:off x="198120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1" name="Group 80"/>
          <p:cNvGrpSpPr/>
          <p:nvPr/>
        </p:nvGrpSpPr>
        <p:grpSpPr>
          <a:xfrm>
            <a:off x="1778000" y="4114800"/>
            <a:ext cx="1549400" cy="2082800"/>
            <a:chOff x="1778000" y="4114800"/>
            <a:chExt cx="1549400" cy="2082800"/>
          </a:xfrm>
        </p:grpSpPr>
        <p:sp>
          <p:nvSpPr>
            <p:cNvPr id="14" name="TextBox 13"/>
            <p:cNvSpPr txBox="1"/>
            <p:nvPr/>
          </p:nvSpPr>
          <p:spPr>
            <a:xfrm>
              <a:off x="1792304" y="4191000"/>
              <a:ext cx="1535096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2. </a:t>
              </a:r>
              <a:r>
                <a:rPr lang="en-US" sz="1600" b="0" dirty="0">
                  <a:latin typeface="Gill Sans"/>
                  <a:cs typeface="Gill Sans"/>
                </a:rPr>
                <a:t>c</a:t>
              </a:r>
              <a:r>
                <a:rPr lang="en-US" sz="1600" b="0" dirty="0" smtClean="0">
                  <a:latin typeface="Gill Sans"/>
                  <a:cs typeface="Gill Sans"/>
                </a:rPr>
                <a:t>opy arriving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packet (DMA) 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1778000" y="4114800"/>
              <a:ext cx="2720" cy="20828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1253850" y="2514600"/>
            <a:ext cx="798892" cy="457200"/>
            <a:chOff x="1334708" y="2743200"/>
            <a:chExt cx="798892" cy="457200"/>
          </a:xfrm>
        </p:grpSpPr>
        <p:sp>
          <p:nvSpPr>
            <p:cNvPr id="60" name="TextBox 59"/>
            <p:cNvSpPr txBox="1"/>
            <p:nvPr/>
          </p:nvSpPr>
          <p:spPr>
            <a:xfrm>
              <a:off x="1334708" y="2743200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err="1" smtClean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327331" y="2971800"/>
            <a:ext cx="727349" cy="338554"/>
            <a:chOff x="1406251" y="2959100"/>
            <a:chExt cx="727349" cy="338554"/>
          </a:xfrm>
        </p:grpSpPr>
        <p:sp>
          <p:nvSpPr>
            <p:cNvPr id="63" name="TextBox 62"/>
            <p:cNvSpPr txBox="1"/>
            <p:nvPr/>
          </p:nvSpPr>
          <p:spPr>
            <a:xfrm>
              <a:off x="1406251" y="2959100"/>
              <a:ext cx="5495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>
                  <a:solidFill>
                    <a:schemeClr val="accent1">
                      <a:lumMod val="75000"/>
                    </a:schemeClr>
                  </a:solidFill>
                  <a:latin typeface="Gill Sans" charset="0"/>
                  <a:ea typeface="Gill Sans" charset="0"/>
                  <a:cs typeface="Gill Sans" charset="0"/>
                </a:rPr>
                <a:t>wait</a:t>
              </a:r>
              <a:endParaRPr lang="en-US" sz="1600" b="0" dirty="0">
                <a:solidFill>
                  <a:schemeClr val="accent1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62000" y="4024411"/>
            <a:ext cx="1092200" cy="381000"/>
            <a:chOff x="1041400" y="2819400"/>
            <a:chExt cx="1092200" cy="381000"/>
          </a:xfrm>
        </p:grpSpPr>
        <p:sp>
          <p:nvSpPr>
            <p:cNvPr id="66" name="TextBox 65"/>
            <p:cNvSpPr txBox="1"/>
            <p:nvPr/>
          </p:nvSpPr>
          <p:spPr>
            <a:xfrm>
              <a:off x="1041400" y="2819400"/>
              <a:ext cx="937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rPr>
                <a:t>interrupt</a:t>
              </a:r>
              <a:endParaRPr lang="en-US" sz="1600" b="0" dirty="0">
                <a:solidFill>
                  <a:srgbClr val="008000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997200" y="2133600"/>
            <a:ext cx="993320" cy="1219200"/>
            <a:chOff x="2997200" y="2133600"/>
            <a:chExt cx="993320" cy="1219200"/>
          </a:xfrm>
        </p:grpSpPr>
        <p:sp>
          <p:nvSpPr>
            <p:cNvPr id="13" name="TextBox 12"/>
            <p:cNvSpPr txBox="1"/>
            <p:nvPr/>
          </p:nvSpPr>
          <p:spPr>
            <a:xfrm>
              <a:off x="3104240" y="2209800"/>
              <a:ext cx="886280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3. kernel</a:t>
              </a:r>
            </a:p>
            <a:p>
              <a:pPr>
                <a:lnSpc>
                  <a:spcPct val="8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   copy </a:t>
              </a: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 flipV="1">
              <a:off x="30761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" name="Group 67"/>
            <p:cNvGrpSpPr/>
            <p:nvPr/>
          </p:nvGrpSpPr>
          <p:grpSpPr>
            <a:xfrm>
              <a:off x="2997200" y="2792511"/>
              <a:ext cx="709464" cy="414754"/>
              <a:chOff x="1981200" y="3048000"/>
              <a:chExt cx="709464" cy="414754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2133600" y="3124200"/>
                <a:ext cx="557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smtClean="0">
                    <a:solidFill>
                      <a:srgbClr val="008000"/>
                    </a:solidFill>
                    <a:latin typeface="Gill Sans" charset="0"/>
                    <a:ea typeface="Gill Sans" charset="0"/>
                    <a:cs typeface="Gill Sans" charset="0"/>
                  </a:rPr>
                  <a:t>RTU</a:t>
                </a:r>
                <a:endParaRPr lang="en-US" sz="1600" b="0" dirty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5334000" y="2133600"/>
            <a:ext cx="1360995" cy="1219200"/>
            <a:chOff x="5334000" y="2133600"/>
            <a:chExt cx="1360995" cy="1219200"/>
          </a:xfrm>
        </p:grpSpPr>
        <p:sp>
          <p:nvSpPr>
            <p:cNvPr id="23" name="TextBox 22"/>
            <p:cNvSpPr txBox="1"/>
            <p:nvPr/>
          </p:nvSpPr>
          <p:spPr>
            <a:xfrm>
              <a:off x="5971720" y="2286000"/>
              <a:ext cx="723275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5. file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read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 bwMode="auto">
            <a:xfrm>
              <a:off x="59717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1" name="Group 70"/>
            <p:cNvGrpSpPr/>
            <p:nvPr/>
          </p:nvGrpSpPr>
          <p:grpSpPr>
            <a:xfrm>
              <a:off x="5334000" y="2500411"/>
              <a:ext cx="715076" cy="457200"/>
              <a:chOff x="1418524" y="2743200"/>
              <a:chExt cx="715076" cy="457200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1418524" y="2743200"/>
                <a:ext cx="6992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err="1" smtClean="0">
                    <a:solidFill>
                      <a:srgbClr val="FF0000"/>
                    </a:solidFill>
                    <a:latin typeface="Gill Sans" charset="0"/>
                    <a:ea typeface="Gill Sans" charset="0"/>
                    <a:cs typeface="Gill Sans" charset="0"/>
                  </a:rPr>
                  <a:t>syscall</a:t>
                </a:r>
                <a:endParaRPr lang="en-US" sz="16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6959600" y="2133600"/>
            <a:ext cx="965200" cy="1219200"/>
            <a:chOff x="6959600" y="2133600"/>
            <a:chExt cx="965200" cy="1219200"/>
          </a:xfrm>
        </p:grpSpPr>
        <p:sp>
          <p:nvSpPr>
            <p:cNvPr id="22" name="TextBox 21"/>
            <p:cNvSpPr txBox="1"/>
            <p:nvPr/>
          </p:nvSpPr>
          <p:spPr>
            <a:xfrm>
              <a:off x="7038520" y="2286000"/>
              <a:ext cx="886280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8</a:t>
              </a:r>
              <a:r>
                <a:rPr lang="en-US" sz="1600" b="0" dirty="0" smtClean="0">
                  <a:latin typeface="Gill Sans"/>
                  <a:cs typeface="Gill Sans"/>
                </a:rPr>
                <a:t>. kernel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copy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 bwMode="auto">
            <a:xfrm flipV="1">
              <a:off x="70385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4" name="Group 73"/>
            <p:cNvGrpSpPr/>
            <p:nvPr/>
          </p:nvGrpSpPr>
          <p:grpSpPr>
            <a:xfrm>
              <a:off x="6959600" y="2805211"/>
              <a:ext cx="709464" cy="414754"/>
              <a:chOff x="1981200" y="3048000"/>
              <a:chExt cx="709464" cy="414754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2133600" y="3124200"/>
                <a:ext cx="557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smtClean="0">
                    <a:solidFill>
                      <a:srgbClr val="008000"/>
                    </a:solidFill>
                    <a:latin typeface="Gill Sans" charset="0"/>
                    <a:ea typeface="Gill Sans" charset="0"/>
                    <a:cs typeface="Gill Sans" charset="0"/>
                  </a:rPr>
                  <a:t>RTU</a:t>
                </a:r>
                <a:endParaRPr lang="en-US" sz="1600" b="0" dirty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6959600" y="4011711"/>
            <a:ext cx="1193800" cy="1474689"/>
            <a:chOff x="6959600" y="4011711"/>
            <a:chExt cx="1193800" cy="1474689"/>
          </a:xfrm>
        </p:grpSpPr>
        <p:sp>
          <p:nvSpPr>
            <p:cNvPr id="21" name="TextBox 20"/>
            <p:cNvSpPr txBox="1"/>
            <p:nvPr/>
          </p:nvSpPr>
          <p:spPr>
            <a:xfrm>
              <a:off x="7045404" y="4267200"/>
              <a:ext cx="1107996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 smtClean="0">
                  <a:latin typeface="Gill Sans"/>
                  <a:cs typeface="Gill Sans"/>
                </a:rPr>
                <a:t>7. </a:t>
              </a:r>
              <a:r>
                <a:rPr lang="en-US" sz="1600" b="0" dirty="0">
                  <a:latin typeface="Gill Sans"/>
                  <a:cs typeface="Gill Sans"/>
                </a:rPr>
                <a:t>d</a:t>
              </a:r>
              <a:r>
                <a:rPr lang="en-US" sz="1600" b="0" dirty="0" smtClean="0">
                  <a:latin typeface="Gill Sans"/>
                  <a:cs typeface="Gill Sans"/>
                </a:rPr>
                <a:t>isk data </a:t>
              </a:r>
            </a:p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 </a:t>
              </a:r>
              <a:r>
                <a:rPr lang="en-US" sz="1600" b="0" dirty="0" smtClean="0">
                  <a:latin typeface="Gill Sans"/>
                  <a:cs typeface="Gill Sans"/>
                </a:rPr>
                <a:t>  (DMA)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 flipV="1">
              <a:off x="7038520" y="4114800"/>
              <a:ext cx="0" cy="13716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7" name="Group 76"/>
            <p:cNvGrpSpPr/>
            <p:nvPr/>
          </p:nvGrpSpPr>
          <p:grpSpPr>
            <a:xfrm>
              <a:off x="6959600" y="4011711"/>
              <a:ext cx="1165976" cy="381000"/>
              <a:chOff x="1981200" y="2819400"/>
              <a:chExt cx="1165976" cy="381000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209800" y="2819400"/>
                <a:ext cx="9373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 smtClean="0">
                    <a:solidFill>
                      <a:srgbClr val="008000"/>
                    </a:solidFill>
                    <a:latin typeface="Gill Sans" charset="0"/>
                    <a:ea typeface="Gill Sans" charset="0"/>
                    <a:cs typeface="Gill Sans" charset="0"/>
                  </a:rPr>
                  <a:t>interrupt</a:t>
                </a:r>
                <a:endParaRPr lang="en-US" sz="1600" b="0" dirty="0">
                  <a:solidFill>
                    <a:srgbClr val="008000"/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3048000" y="883772"/>
            <a:ext cx="2921000" cy="1326028"/>
            <a:chOff x="3048000" y="883772"/>
            <a:chExt cx="2921000" cy="1326028"/>
          </a:xfrm>
        </p:grpSpPr>
        <p:grpSp>
          <p:nvGrpSpPr>
            <p:cNvPr id="88" name="Group 87"/>
            <p:cNvGrpSpPr/>
            <p:nvPr/>
          </p:nvGrpSpPr>
          <p:grpSpPr>
            <a:xfrm>
              <a:off x="3060700" y="1295400"/>
              <a:ext cx="1511300" cy="825500"/>
              <a:chOff x="3060700" y="1295400"/>
              <a:chExt cx="1511300" cy="82550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071469" y="1295400"/>
                <a:ext cx="1500531" cy="297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600" b="0" dirty="0">
                    <a:latin typeface="Gill Sans"/>
                    <a:cs typeface="Gill Sans"/>
                  </a:rPr>
                  <a:t>4</a:t>
                </a:r>
                <a:r>
                  <a:rPr lang="en-US" sz="1600" b="0" dirty="0" smtClean="0">
                    <a:latin typeface="Gill Sans"/>
                    <a:cs typeface="Gill Sans"/>
                  </a:rPr>
                  <a:t>. </a:t>
                </a:r>
                <a:r>
                  <a:rPr lang="en-US" sz="1600" b="0" dirty="0">
                    <a:latin typeface="Gill Sans"/>
                    <a:cs typeface="Gill Sans"/>
                  </a:rPr>
                  <a:t>p</a:t>
                </a:r>
                <a:r>
                  <a:rPr lang="en-US" sz="1600" b="0" dirty="0" smtClean="0">
                    <a:latin typeface="Gill Sans"/>
                    <a:cs typeface="Gill Sans"/>
                  </a:rPr>
                  <a:t>arse request </a:t>
                </a:r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3060700" y="1384300"/>
                <a:ext cx="482600" cy="736600"/>
              </a:xfrm>
              <a:custGeom>
                <a:avLst/>
                <a:gdLst>
                  <a:gd name="connsiteX0" fmla="*/ 0 w 482600"/>
                  <a:gd name="connsiteY0" fmla="*/ 736600 h 736600"/>
                  <a:gd name="connsiteX1" fmla="*/ 482600 w 482600"/>
                  <a:gd name="connsiteY1" fmla="*/ 0 h 73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2600" h="736600">
                    <a:moveTo>
                      <a:pt x="0" y="736600"/>
                    </a:moveTo>
                    <a:cubicBezTo>
                      <a:pt x="168275" y="675216"/>
                      <a:pt x="336550" y="613833"/>
                      <a:pt x="482600" y="0"/>
                    </a:cubicBezTo>
                  </a:path>
                </a:pathLst>
              </a:custGeom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</p:grpSp>
        <p:sp>
          <p:nvSpPr>
            <p:cNvPr id="95" name="Freeform 94"/>
            <p:cNvSpPr/>
            <p:nvPr/>
          </p:nvSpPr>
          <p:spPr>
            <a:xfrm>
              <a:off x="3048000" y="883772"/>
              <a:ext cx="2921000" cy="1326028"/>
            </a:xfrm>
            <a:custGeom>
              <a:avLst/>
              <a:gdLst>
                <a:gd name="connsiteX0" fmla="*/ 0 w 2921000"/>
                <a:gd name="connsiteY0" fmla="*/ 703728 h 1326028"/>
                <a:gd name="connsiteX1" fmla="*/ 114300 w 2921000"/>
                <a:gd name="connsiteY1" fmla="*/ 322728 h 1326028"/>
                <a:gd name="connsiteX2" fmla="*/ 571500 w 2921000"/>
                <a:gd name="connsiteY2" fmla="*/ 17928 h 1326028"/>
                <a:gd name="connsiteX3" fmla="*/ 1384300 w 2921000"/>
                <a:gd name="connsiteY3" fmla="*/ 43328 h 1326028"/>
                <a:gd name="connsiteX4" fmla="*/ 2184400 w 2921000"/>
                <a:gd name="connsiteY4" fmla="*/ 106828 h 1326028"/>
                <a:gd name="connsiteX5" fmla="*/ 2590800 w 2921000"/>
                <a:gd name="connsiteY5" fmla="*/ 424328 h 1326028"/>
                <a:gd name="connsiteX6" fmla="*/ 2768600 w 2921000"/>
                <a:gd name="connsiteY6" fmla="*/ 716428 h 1326028"/>
                <a:gd name="connsiteX7" fmla="*/ 2921000 w 2921000"/>
                <a:gd name="connsiteY7" fmla="*/ 1326028 h 132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1000" h="1326028">
                  <a:moveTo>
                    <a:pt x="0" y="703728"/>
                  </a:moveTo>
                  <a:cubicBezTo>
                    <a:pt x="9525" y="570378"/>
                    <a:pt x="19050" y="437028"/>
                    <a:pt x="114300" y="322728"/>
                  </a:cubicBezTo>
                  <a:cubicBezTo>
                    <a:pt x="209550" y="208428"/>
                    <a:pt x="359833" y="64495"/>
                    <a:pt x="571500" y="17928"/>
                  </a:cubicBezTo>
                  <a:cubicBezTo>
                    <a:pt x="783167" y="-28639"/>
                    <a:pt x="1115483" y="28511"/>
                    <a:pt x="1384300" y="43328"/>
                  </a:cubicBezTo>
                  <a:cubicBezTo>
                    <a:pt x="1653117" y="58145"/>
                    <a:pt x="1983317" y="43328"/>
                    <a:pt x="2184400" y="106828"/>
                  </a:cubicBezTo>
                  <a:cubicBezTo>
                    <a:pt x="2385483" y="170328"/>
                    <a:pt x="2493433" y="322728"/>
                    <a:pt x="2590800" y="424328"/>
                  </a:cubicBezTo>
                  <a:cubicBezTo>
                    <a:pt x="2688167" y="525928"/>
                    <a:pt x="2713567" y="566145"/>
                    <a:pt x="2768600" y="716428"/>
                  </a:cubicBezTo>
                  <a:cubicBezTo>
                    <a:pt x="2823633" y="866711"/>
                    <a:pt x="2921000" y="1326028"/>
                    <a:pt x="2921000" y="1326028"/>
                  </a:cubicBezTo>
                </a:path>
              </a:pathLst>
            </a:custGeom>
            <a:ln>
              <a:solidFill>
                <a:srgbClr val="000000"/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445000" y="1041216"/>
            <a:ext cx="3251200" cy="1105084"/>
            <a:chOff x="4445000" y="1041216"/>
            <a:chExt cx="3251200" cy="1105084"/>
          </a:xfrm>
        </p:grpSpPr>
        <p:sp>
          <p:nvSpPr>
            <p:cNvPr id="24" name="TextBox 23"/>
            <p:cNvSpPr txBox="1"/>
            <p:nvPr/>
          </p:nvSpPr>
          <p:spPr>
            <a:xfrm>
              <a:off x="6172200" y="1295400"/>
              <a:ext cx="1524000" cy="318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Gill Sans"/>
                  <a:cs typeface="Gill Sans"/>
                </a:rPr>
                <a:t>9</a:t>
              </a:r>
              <a:r>
                <a:rPr lang="en-US" sz="1600" b="0" dirty="0" smtClean="0">
                  <a:latin typeface="Gill Sans"/>
                  <a:cs typeface="Gill Sans"/>
                </a:rPr>
                <a:t>. format reply</a:t>
              </a:r>
            </a:p>
          </p:txBody>
        </p:sp>
        <p:sp>
          <p:nvSpPr>
            <p:cNvPr id="97" name="Freeform 96"/>
            <p:cNvSpPr/>
            <p:nvPr/>
          </p:nvSpPr>
          <p:spPr>
            <a:xfrm>
              <a:off x="4445000" y="1041216"/>
              <a:ext cx="2540000" cy="1105084"/>
            </a:xfrm>
            <a:custGeom>
              <a:avLst/>
              <a:gdLst>
                <a:gd name="connsiteX0" fmla="*/ 2540000 w 2540000"/>
                <a:gd name="connsiteY0" fmla="*/ 546284 h 1105084"/>
                <a:gd name="connsiteX1" fmla="*/ 2349500 w 2540000"/>
                <a:gd name="connsiteY1" fmla="*/ 127184 h 1105084"/>
                <a:gd name="connsiteX2" fmla="*/ 1663700 w 2540000"/>
                <a:gd name="connsiteY2" fmla="*/ 184 h 1105084"/>
                <a:gd name="connsiteX3" fmla="*/ 914400 w 2540000"/>
                <a:gd name="connsiteY3" fmla="*/ 114484 h 1105084"/>
                <a:gd name="connsiteX4" fmla="*/ 152400 w 2540000"/>
                <a:gd name="connsiteY4" fmla="*/ 609784 h 1105084"/>
                <a:gd name="connsiteX5" fmla="*/ 0 w 2540000"/>
                <a:gd name="connsiteY5" fmla="*/ 1105084 h 110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0000" h="1105084">
                  <a:moveTo>
                    <a:pt x="2540000" y="546284"/>
                  </a:moveTo>
                  <a:cubicBezTo>
                    <a:pt x="2517775" y="382242"/>
                    <a:pt x="2495550" y="218201"/>
                    <a:pt x="2349500" y="127184"/>
                  </a:cubicBezTo>
                  <a:cubicBezTo>
                    <a:pt x="2203450" y="36167"/>
                    <a:pt x="1902883" y="2301"/>
                    <a:pt x="1663700" y="184"/>
                  </a:cubicBezTo>
                  <a:cubicBezTo>
                    <a:pt x="1424517" y="-1933"/>
                    <a:pt x="1166283" y="12884"/>
                    <a:pt x="914400" y="114484"/>
                  </a:cubicBezTo>
                  <a:cubicBezTo>
                    <a:pt x="662517" y="216084"/>
                    <a:pt x="304800" y="444684"/>
                    <a:pt x="152400" y="609784"/>
                  </a:cubicBezTo>
                  <a:cubicBezTo>
                    <a:pt x="0" y="774884"/>
                    <a:pt x="0" y="1105084"/>
                    <a:pt x="0" y="1105084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1371600" y="6172200"/>
            <a:ext cx="85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Request</a:t>
            </a:r>
            <a:endParaRPr lang="en-US" sz="1600" b="0" dirty="0">
              <a:latin typeface="Gill Sans"/>
              <a:cs typeface="Gill Sans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011269" y="617220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Gill Sans"/>
                <a:cs typeface="Gill Sans"/>
              </a:rPr>
              <a:t>Reply</a:t>
            </a:r>
            <a:endParaRPr lang="en-US" sz="1600" b="0" dirty="0">
              <a:latin typeface="Gill Sans"/>
              <a:cs typeface="Gill Sans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381000" y="729571"/>
            <a:ext cx="8458200" cy="5867400"/>
            <a:chOff x="381000" y="729571"/>
            <a:chExt cx="8458200" cy="5867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81000" y="729571"/>
              <a:ext cx="8458200" cy="58674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571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Oval 3"/>
            <p:cNvSpPr/>
            <p:nvPr/>
          </p:nvSpPr>
          <p:spPr bwMode="auto">
            <a:xfrm rot="2218906">
              <a:off x="3637323" y="1936868"/>
              <a:ext cx="670560" cy="1841266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5501943" y="806718"/>
              <a:ext cx="1752600" cy="762000"/>
            </a:xfrm>
            <a:prstGeom prst="rect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/>
                  <a:cs typeface="Gill Sans"/>
                </a:rPr>
                <a:t>Kernel buffer write</a:t>
              </a:r>
            </a:p>
          </p:txBody>
        </p:sp>
        <p:cxnSp>
          <p:nvCxnSpPr>
            <p:cNvPr id="38" name="Straight Arrow Connector 37"/>
            <p:cNvCxnSpPr>
              <a:stCxn id="5" idx="1"/>
              <a:endCxn id="4" idx="0"/>
            </p:cNvCxnSpPr>
            <p:nvPr/>
          </p:nvCxnSpPr>
          <p:spPr bwMode="auto">
            <a:xfrm flipH="1">
              <a:off x="4526420" y="1187718"/>
              <a:ext cx="975523" cy="934357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71867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Unix I/O Design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79248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Uniformity</a:t>
            </a:r>
          </a:p>
          <a:p>
            <a:pPr lvl="1"/>
            <a:r>
              <a:rPr lang="en-US" dirty="0" smtClean="0"/>
              <a:t>file operations, device I/O, and </a:t>
            </a:r>
            <a:r>
              <a:rPr lang="en-US" dirty="0" err="1" smtClean="0"/>
              <a:t>interprocess</a:t>
            </a:r>
            <a:r>
              <a:rPr lang="en-US" dirty="0" smtClean="0"/>
              <a:t> communication through </a:t>
            </a:r>
            <a:r>
              <a:rPr lang="en-US" dirty="0" smtClean="0">
                <a:solidFill>
                  <a:srgbClr val="FF6600"/>
                </a:solidFill>
              </a:rPr>
              <a:t>open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6600"/>
                </a:solidFill>
              </a:rPr>
              <a:t>read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6600"/>
                </a:solidFill>
              </a:rPr>
              <a:t>write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6600"/>
                </a:solidFill>
              </a:rPr>
              <a:t>close</a:t>
            </a:r>
          </a:p>
          <a:p>
            <a:pPr lvl="1"/>
            <a:r>
              <a:rPr lang="en-US" dirty="0" smtClean="0"/>
              <a:t>Allows simple composition of programs </a:t>
            </a:r>
          </a:p>
          <a:p>
            <a:pPr lvl="2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find |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grep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|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wc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smtClean="0"/>
              <a:t>…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Open before use</a:t>
            </a:r>
          </a:p>
          <a:p>
            <a:pPr lvl="1"/>
            <a:r>
              <a:rPr lang="en-US" dirty="0" smtClean="0"/>
              <a:t>Provides opportunity for access control and arbitration</a:t>
            </a:r>
          </a:p>
          <a:p>
            <a:pPr lvl="1"/>
            <a:r>
              <a:rPr lang="en-US" dirty="0" smtClean="0"/>
              <a:t>Sets up the underlying machinery, i.e., data structures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Byte-oriented</a:t>
            </a:r>
          </a:p>
          <a:p>
            <a:pPr lvl="1"/>
            <a:r>
              <a:rPr lang="en-US" dirty="0" smtClean="0"/>
              <a:t>Even if blocks are transferred, addressing is in bytes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Kernel buffered reads</a:t>
            </a:r>
          </a:p>
          <a:p>
            <a:pPr lvl="1"/>
            <a:r>
              <a:rPr lang="en-US" dirty="0" smtClean="0"/>
              <a:t>Streaming and block devices looks the same</a:t>
            </a:r>
          </a:p>
          <a:p>
            <a:pPr lvl="1"/>
            <a:r>
              <a:rPr lang="en-US" dirty="0" smtClean="0"/>
              <a:t>read blocks process, yielding processor to other task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Kernel buffered writes</a:t>
            </a:r>
          </a:p>
          <a:p>
            <a:pPr lvl="1"/>
            <a:r>
              <a:rPr lang="en-US" dirty="0" smtClean="0"/>
              <a:t>Completion of out-going transfer decoupled from the application, allowing it to continue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Explicit close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25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I/O &amp; Storage Layers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432913" y="3863937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585313" y="368517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033235" y="386393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909914" y="404270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4290813" y="4042702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2" name="Straight Connector 31"/>
          <p:cNvCxnSpPr>
            <a:stCxn id="29" idx="3"/>
            <a:endCxn id="30" idx="2"/>
          </p:cNvCxnSpPr>
          <p:nvPr/>
        </p:nvCxnSpPr>
        <p:spPr>
          <a:xfrm>
            <a:off x="4152523" y="4140245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134382" y="384761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3241018" y="366885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819400" y="926068"/>
            <a:ext cx="211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92334" y="3868455"/>
            <a:ext cx="3028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Disks, Flash, Controllers, DMA</a:t>
            </a:r>
            <a:endParaRPr lang="en-US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42" name="Picture 41" descr="imgr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812" y="4375380"/>
            <a:ext cx="903312" cy="736435"/>
          </a:xfrm>
          <a:prstGeom prst="rect">
            <a:avLst/>
          </a:prstGeom>
        </p:spPr>
      </p:pic>
      <p:pic>
        <p:nvPicPr>
          <p:cNvPr id="43" name="Picture 42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276" y="4375380"/>
            <a:ext cx="1757619" cy="1206336"/>
          </a:xfrm>
          <a:prstGeom prst="rect">
            <a:avLst/>
          </a:prstGeom>
        </p:spPr>
      </p:pic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322" y="4747912"/>
            <a:ext cx="942084" cy="727806"/>
          </a:xfrm>
          <a:prstGeom prst="rect">
            <a:avLst/>
          </a:prstGeom>
        </p:spPr>
      </p:pic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228" y="5042220"/>
            <a:ext cx="1388686" cy="672780"/>
          </a:xfrm>
          <a:prstGeom prst="rect">
            <a:avLst/>
          </a:prstGeom>
        </p:spPr>
      </p:pic>
      <p:pic>
        <p:nvPicPr>
          <p:cNvPr id="46" name="Picture 45" descr="imgres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699" y="4588889"/>
            <a:ext cx="886829" cy="886829"/>
          </a:xfrm>
          <a:prstGeom prst="rect">
            <a:avLst/>
          </a:prstGeom>
        </p:spPr>
      </p:pic>
      <p:pic>
        <p:nvPicPr>
          <p:cNvPr id="47" name="Picture 46" descr="imgr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588571"/>
            <a:ext cx="1265440" cy="90729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895600" y="3277435"/>
            <a:ext cx="5195783" cy="456365"/>
            <a:chOff x="2895600" y="3277435"/>
            <a:chExt cx="5195783" cy="456365"/>
          </a:xfrm>
        </p:grpSpPr>
        <p:sp>
          <p:nvSpPr>
            <p:cNvPr id="40" name="TextBox 39"/>
            <p:cNvSpPr txBox="1"/>
            <p:nvPr/>
          </p:nvSpPr>
          <p:spPr>
            <a:xfrm>
              <a:off x="5053820" y="3329392"/>
              <a:ext cx="3037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Commands and Data Transfers</a:t>
              </a:r>
              <a:endPara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994176" y="2797413"/>
            <a:ext cx="3302292" cy="479187"/>
            <a:chOff x="2994176" y="2797413"/>
            <a:chExt cx="3302292" cy="479187"/>
          </a:xfrm>
        </p:grpSpPr>
        <p:sp>
          <p:nvSpPr>
            <p:cNvPr id="39" name="TextBox 38"/>
            <p:cNvSpPr txBox="1"/>
            <p:nvPr/>
          </p:nvSpPr>
          <p:spPr>
            <a:xfrm>
              <a:off x="5053820" y="2797413"/>
              <a:ext cx="1242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descriptors</a:t>
              </a:r>
              <a:endPara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184477" y="2363035"/>
            <a:ext cx="2855703" cy="456365"/>
            <a:chOff x="3184477" y="2363035"/>
            <a:chExt cx="2855703" cy="456365"/>
          </a:xfrm>
        </p:grpSpPr>
        <p:sp>
          <p:nvSpPr>
            <p:cNvPr id="38" name="TextBox 37"/>
            <p:cNvSpPr txBox="1"/>
            <p:nvPr/>
          </p:nvSpPr>
          <p:spPr>
            <a:xfrm>
              <a:off x="5053820" y="2373868"/>
              <a:ext cx="9863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registers</a:t>
              </a:r>
              <a:endPara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184477" y="2363035"/>
              <a:ext cx="1235123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994175" y="1905835"/>
            <a:ext cx="2942306" cy="456365"/>
            <a:chOff x="2994175" y="1905835"/>
            <a:chExt cx="2942306" cy="456365"/>
          </a:xfrm>
        </p:grpSpPr>
        <p:sp>
          <p:nvSpPr>
            <p:cNvPr id="37" name="TextBox 36"/>
            <p:cNvSpPr txBox="1"/>
            <p:nvPr/>
          </p:nvSpPr>
          <p:spPr>
            <a:xfrm>
              <a:off x="5053820" y="1916668"/>
              <a:ext cx="882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handles</a:t>
              </a:r>
              <a:endPara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74784" y="1448635"/>
            <a:ext cx="3090055" cy="456365"/>
            <a:chOff x="2874784" y="1448635"/>
            <a:chExt cx="3090055" cy="456365"/>
          </a:xfrm>
        </p:grpSpPr>
        <p:sp>
          <p:nvSpPr>
            <p:cNvPr id="36" name="TextBox 35"/>
            <p:cNvSpPr txBox="1"/>
            <p:nvPr/>
          </p:nvSpPr>
          <p:spPr>
            <a:xfrm>
              <a:off x="5053820" y="1459468"/>
              <a:ext cx="9110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streams</a:t>
              </a:r>
              <a:endParaRPr lang="en-US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737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File </a:t>
            </a:r>
            <a:r>
              <a:rPr lang="en-US" dirty="0"/>
              <a:t>S</a:t>
            </a:r>
            <a:r>
              <a:rPr lang="en-US" dirty="0" smtClean="0"/>
              <a:t>ystem </a:t>
            </a:r>
            <a:r>
              <a:rPr lang="en-US" dirty="0"/>
              <a:t>A</a:t>
            </a:r>
            <a:r>
              <a:rPr lang="en-US" dirty="0" smtClean="0"/>
              <a:t>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5344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High-level idea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Files live in hierarchical namespace of filenames</a:t>
            </a:r>
          </a:p>
          <a:p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Named collection of data in a file system</a:t>
            </a:r>
          </a:p>
          <a:p>
            <a:pPr lvl="1"/>
            <a:r>
              <a:rPr lang="en-US" dirty="0" smtClean="0"/>
              <a:t>File data</a:t>
            </a:r>
          </a:p>
          <a:p>
            <a:pPr lvl="2"/>
            <a:r>
              <a:rPr lang="en-US" dirty="0" smtClean="0"/>
              <a:t>Text, binary, linearized objects</a:t>
            </a:r>
          </a:p>
          <a:p>
            <a:pPr lvl="1"/>
            <a:r>
              <a:rPr lang="en-US" dirty="0" smtClean="0"/>
              <a:t>File Metadata: information about the file</a:t>
            </a:r>
          </a:p>
          <a:p>
            <a:pPr lvl="2"/>
            <a:r>
              <a:rPr lang="en-US" dirty="0" smtClean="0"/>
              <a:t>Size, Modification Time, Owner, Security info</a:t>
            </a:r>
          </a:p>
          <a:p>
            <a:pPr lvl="2"/>
            <a:r>
              <a:rPr lang="en-US" dirty="0" smtClean="0"/>
              <a:t>Basis for access control</a:t>
            </a:r>
          </a:p>
          <a:p>
            <a:r>
              <a:rPr lang="en-US" dirty="0" smtClean="0"/>
              <a:t>Directory</a:t>
            </a:r>
          </a:p>
          <a:p>
            <a:pPr lvl="1"/>
            <a:r>
              <a:rPr lang="en-US" dirty="0" smtClean="0"/>
              <a:t>“Folder” containing files &amp; Directories</a:t>
            </a:r>
          </a:p>
          <a:p>
            <a:pPr lvl="1"/>
            <a:r>
              <a:rPr lang="en-US" dirty="0" err="1" smtClean="0"/>
              <a:t>Hierachical</a:t>
            </a:r>
            <a:r>
              <a:rPr lang="en-US" dirty="0" smtClean="0"/>
              <a:t> (graphical) naming</a:t>
            </a:r>
          </a:p>
          <a:p>
            <a:pPr lvl="2"/>
            <a:r>
              <a:rPr lang="en-US" dirty="0" smtClean="0"/>
              <a:t>Path through the directory graph</a:t>
            </a:r>
          </a:p>
          <a:p>
            <a:pPr lvl="2"/>
            <a:r>
              <a:rPr lang="en-US" dirty="0" smtClean="0"/>
              <a:t>Uniquely identifies a file or directory</a:t>
            </a:r>
          </a:p>
          <a:p>
            <a:pPr lvl="3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/home/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ff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/cs162/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public_html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/fa18/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index.html</a:t>
            </a:r>
            <a:endParaRPr lang="en-US" dirty="0" smtClean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dirty="0" smtClean="0"/>
              <a:t>Links and Volumes (later)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1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042" y="189049"/>
            <a:ext cx="7405915" cy="533400"/>
          </a:xfrm>
        </p:spPr>
        <p:txBody>
          <a:bodyPr/>
          <a:lstStyle/>
          <a:p>
            <a:r>
              <a:rPr lang="en-US" dirty="0" smtClean="0"/>
              <a:t>Recall: C High-Level File API – Streams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1722"/>
            <a:ext cx="8229600" cy="1714018"/>
          </a:xfrm>
        </p:spPr>
        <p:txBody>
          <a:bodyPr>
            <a:normAutofit/>
          </a:bodyPr>
          <a:lstStyle/>
          <a:p>
            <a:r>
              <a:rPr lang="en-US" dirty="0" smtClean="0"/>
              <a:t>Operate on “streams” - sequence of bytes, whether text or data, with a 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667000"/>
            <a:ext cx="7939315" cy="923330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FILE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fopen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*filename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*mode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fclose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( FILE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958813"/>
              </p:ext>
            </p:extLst>
          </p:nvPr>
        </p:nvGraphicFramePr>
        <p:xfrm>
          <a:off x="306852" y="3886200"/>
          <a:ext cx="8697468" cy="25908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0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149">
                <a:tc>
                  <a:txBody>
                    <a:bodyPr/>
                    <a:lstStyle/>
                    <a:p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latin typeface="Gill Sans" charset="0"/>
                          <a:ea typeface="Gill Sans" charset="0"/>
                          <a:cs typeface="Gill Sans" charset="0"/>
                        </a:rPr>
                        <a:t>Mode </a:t>
                      </a:r>
                      <a:r>
                        <a:rPr lang="en-US" sz="1600" b="0" i="0" baseline="0" dirty="0" smtClean="0">
                          <a:solidFill>
                            <a:schemeClr val="tx1"/>
                          </a:solidFill>
                          <a:latin typeface="Gill Sans" charset="0"/>
                          <a:ea typeface="Gill Sans" charset="0"/>
                          <a:cs typeface="Gill Sans" charset="0"/>
                        </a:rPr>
                        <a:t>Text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latin typeface="Gill Sans" charset="0"/>
                          <a:ea typeface="Gill Sans" charset="0"/>
                          <a:cs typeface="Gill Sans" charset="0"/>
                        </a:rPr>
                        <a:t>Binary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latin typeface="Gill Sans" charset="0"/>
                          <a:ea typeface="Gill Sans" charset="0"/>
                          <a:cs typeface="Gill Sans" charset="0"/>
                        </a:rPr>
                        <a:t>Descriptions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Gill Sans" charset="0"/>
                        <a:ea typeface="Gill Sans" charset="0"/>
                        <a:cs typeface="Gill Sans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r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Gill Sans Light"/>
                          <a:cs typeface="Gill Sans Light"/>
                        </a:rPr>
                        <a:t>rb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Open existing</a:t>
                      </a:r>
                      <a:r>
                        <a:rPr lang="en-US" sz="1600" baseline="0" dirty="0" smtClean="0">
                          <a:latin typeface="Gill Sans Light"/>
                          <a:cs typeface="Gill Sans Light"/>
                        </a:rPr>
                        <a:t> file for reading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w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Gill Sans Light"/>
                          <a:cs typeface="Gill Sans Light"/>
                        </a:rPr>
                        <a:t>wb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Open</a:t>
                      </a:r>
                      <a:r>
                        <a:rPr lang="en-US" sz="1600" baseline="0" dirty="0" smtClean="0">
                          <a:latin typeface="Gill Sans Light"/>
                          <a:cs typeface="Gill Sans Light"/>
                        </a:rPr>
                        <a:t> for writing; created if does not exist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a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Gill Sans Light"/>
                          <a:cs typeface="Gill Sans Light"/>
                        </a:rPr>
                        <a:t>ab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Open</a:t>
                      </a:r>
                      <a:r>
                        <a:rPr lang="en-US" sz="1600" baseline="0" dirty="0" smtClean="0">
                          <a:latin typeface="Gill Sans Light"/>
                          <a:cs typeface="Gill Sans Light"/>
                        </a:rPr>
                        <a:t> for appending; created if does not exist</a:t>
                      </a:r>
                      <a:endParaRPr lang="en-US" sz="1600" dirty="0" smtClean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49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r+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Gill Sans Light"/>
                          <a:cs typeface="Gill Sans Light"/>
                        </a:rPr>
                        <a:t>rb</a:t>
                      </a:r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+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Open existing</a:t>
                      </a:r>
                      <a:r>
                        <a:rPr lang="en-US" sz="1600" baseline="0" dirty="0" smtClean="0">
                          <a:latin typeface="Gill Sans Light"/>
                          <a:cs typeface="Gill Sans Light"/>
                        </a:rPr>
                        <a:t> file for reading &amp; writing.</a:t>
                      </a:r>
                      <a:endParaRPr lang="en-US" sz="1600" dirty="0" smtClean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w+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Gill Sans Light"/>
                          <a:cs typeface="Gill Sans Light"/>
                        </a:rPr>
                        <a:t>wb</a:t>
                      </a:r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+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Open</a:t>
                      </a:r>
                      <a:r>
                        <a:rPr lang="en-US" sz="1600" baseline="0" dirty="0" smtClean="0">
                          <a:latin typeface="Gill Sans Light"/>
                          <a:cs typeface="Gill Sans Light"/>
                        </a:rPr>
                        <a:t> for reading &amp; writing; truncated to zero if exists, create otherwise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91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a+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Gill Sans Light"/>
                          <a:cs typeface="Gill Sans Light"/>
                        </a:rPr>
                        <a:t>ab</a:t>
                      </a:r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+</a:t>
                      </a:r>
                      <a:endParaRPr lang="en-US" sz="1600" dirty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Gill Sans Light"/>
                          <a:cs typeface="Gill Sans Light"/>
                        </a:rPr>
                        <a:t>Open</a:t>
                      </a:r>
                      <a:r>
                        <a:rPr lang="en-US" sz="1600" baseline="0" dirty="0" smtClean="0">
                          <a:latin typeface="Gill Sans Light"/>
                          <a:cs typeface="Gill Sans Light"/>
                        </a:rPr>
                        <a:t> for reading &amp; writing. Created if does not exist. Read from beginning, write as append</a:t>
                      </a:r>
                      <a:endParaRPr lang="en-US" sz="1600" dirty="0" smtClean="0">
                        <a:latin typeface="Gill Sans Light"/>
                        <a:cs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 rot="18498134">
            <a:off x="6976155" y="4505254"/>
            <a:ext cx="2145038" cy="369332"/>
          </a:xfrm>
          <a:prstGeom prst="rect">
            <a:avLst/>
          </a:prstGeom>
          <a:solidFill>
            <a:srgbClr val="FF0000">
              <a:alpha val="32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Don’t forget to flush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876800" y="1905000"/>
            <a:ext cx="3753889" cy="655967"/>
            <a:chOff x="4876800" y="1905000"/>
            <a:chExt cx="3753889" cy="655967"/>
          </a:xfrm>
          <a:effectLst/>
        </p:grpSpPr>
        <p:sp>
          <p:nvSpPr>
            <p:cNvPr id="20" name="Rectangle 19"/>
            <p:cNvSpPr/>
            <p:nvPr/>
          </p:nvSpPr>
          <p:spPr>
            <a:xfrm>
              <a:off x="4876800" y="1905000"/>
              <a:ext cx="3753889" cy="321005"/>
            </a:xfrm>
            <a:prstGeom prst="rect">
              <a:avLst/>
            </a:prstGeom>
            <a:pattFill prst="ltVert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5658279" y="2226005"/>
              <a:ext cx="0" cy="33496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1524000" y="2971800"/>
            <a:ext cx="5486400" cy="914400"/>
            <a:chOff x="1524000" y="2971800"/>
            <a:chExt cx="5486400" cy="914400"/>
          </a:xfrm>
        </p:grpSpPr>
        <p:sp>
          <p:nvSpPr>
            <p:cNvPr id="4" name="Rectangle 3"/>
            <p:cNvSpPr/>
            <p:nvPr/>
          </p:nvSpPr>
          <p:spPr bwMode="auto">
            <a:xfrm>
              <a:off x="6248400" y="2971800"/>
              <a:ext cx="7620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cxnSp>
          <p:nvCxnSpPr>
            <p:cNvPr id="6" name="Straight Arrow Connector 5"/>
            <p:cNvCxnSpPr>
              <a:stCxn id="4" idx="2"/>
            </p:cNvCxnSpPr>
            <p:nvPr/>
          </p:nvCxnSpPr>
          <p:spPr bwMode="auto">
            <a:xfrm flipH="1">
              <a:off x="1524000" y="3276600"/>
              <a:ext cx="5105400" cy="609600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30889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15400" cy="533400"/>
          </a:xfrm>
        </p:spPr>
        <p:txBody>
          <a:bodyPr/>
          <a:lstStyle/>
          <a:p>
            <a:r>
              <a:rPr lang="en-US" dirty="0" smtClean="0"/>
              <a:t>Connecting Processes, </a:t>
            </a:r>
            <a:r>
              <a:rPr lang="en-US" dirty="0" err="1" smtClean="0"/>
              <a:t>Filesystem</a:t>
            </a:r>
            <a:r>
              <a:rPr lang="en-US" dirty="0" smtClean="0"/>
              <a:t>, and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has a ‘current working directory’</a:t>
            </a:r>
          </a:p>
          <a:p>
            <a:endParaRPr lang="en-US" dirty="0" smtClean="0"/>
          </a:p>
          <a:p>
            <a:r>
              <a:rPr lang="en-US" dirty="0" smtClean="0"/>
              <a:t>Absolute Paths</a:t>
            </a:r>
          </a:p>
          <a:p>
            <a:pPr lvl="1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/home/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ff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/cs162</a:t>
            </a:r>
          </a:p>
          <a:p>
            <a:endParaRPr lang="en-US" dirty="0" smtClean="0"/>
          </a:p>
          <a:p>
            <a:r>
              <a:rPr lang="en-US" dirty="0" smtClean="0"/>
              <a:t>Relative paths</a:t>
            </a:r>
          </a:p>
          <a:p>
            <a:pPr lvl="1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index.html</a:t>
            </a:r>
            <a:r>
              <a:rPr lang="en-US" dirty="0" smtClean="0"/>
              <a:t>, 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./index.html   </a:t>
            </a:r>
            <a:r>
              <a:rPr lang="en-US" dirty="0" smtClean="0"/>
              <a:t>- current WD</a:t>
            </a:r>
          </a:p>
          <a:p>
            <a:pPr lvl="1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../index.html  </a:t>
            </a:r>
            <a:r>
              <a:rPr lang="en-US" dirty="0" smtClean="0"/>
              <a:t>- parent of current WD</a:t>
            </a:r>
          </a:p>
          <a:p>
            <a:pPr lvl="1"/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~</a:t>
            </a:r>
            <a:r>
              <a:rPr lang="en-US" dirty="0" smtClean="0"/>
              <a:t>, 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~cs162  </a:t>
            </a:r>
            <a:r>
              <a:rPr lang="en-US" dirty="0" smtClean="0"/>
              <a:t>- home directory</a:t>
            </a:r>
          </a:p>
        </p:txBody>
      </p:sp>
    </p:spTree>
    <p:extLst>
      <p:ext uri="{BB962C8B-B14F-4D97-AF65-F5344CB8AC3E}">
        <p14:creationId xmlns:p14="http://schemas.microsoft.com/office/powerpoint/2010/main" val="1012336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API Standard 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2844920"/>
          </a:xfrm>
        </p:spPr>
        <p:txBody>
          <a:bodyPr>
            <a:noAutofit/>
          </a:bodyPr>
          <a:lstStyle/>
          <a:p>
            <a:r>
              <a:rPr lang="en-US" dirty="0" smtClean="0"/>
              <a:t>Three predefined streams are opened implicitly when a program is executed</a:t>
            </a:r>
          </a:p>
          <a:p>
            <a:pPr lvl="1"/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FILE *</a:t>
            </a:r>
            <a:r>
              <a:rPr lang="en-US" sz="2000" dirty="0" err="1" smtClean="0">
                <a:latin typeface="Consolas" charset="0"/>
                <a:ea typeface="Consolas" charset="0"/>
                <a:cs typeface="Consolas" charset="0"/>
              </a:rPr>
              <a:t>stdin</a:t>
            </a:r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smtClean="0"/>
              <a:t>– normal source of input, can be redirected</a:t>
            </a:r>
            <a:endParaRPr lang="en-US" sz="2000" dirty="0"/>
          </a:p>
          <a:p>
            <a:pPr lvl="1"/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FILE *</a:t>
            </a:r>
            <a:r>
              <a:rPr lang="en-US" sz="2000" dirty="0" err="1" smtClean="0">
                <a:latin typeface="Consolas" charset="0"/>
                <a:ea typeface="Consolas" charset="0"/>
                <a:cs typeface="Consolas" charset="0"/>
              </a:rPr>
              <a:t>stdout</a:t>
            </a:r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smtClean="0"/>
              <a:t>– normal source of output, can be redirected</a:t>
            </a:r>
            <a:endParaRPr lang="en-US" sz="2000" dirty="0"/>
          </a:p>
          <a:p>
            <a:pPr lvl="1"/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FILE *</a:t>
            </a:r>
            <a:r>
              <a:rPr lang="en-US" sz="2000" dirty="0" err="1" smtClean="0">
                <a:latin typeface="Consolas" charset="0"/>
                <a:ea typeface="Consolas" charset="0"/>
                <a:cs typeface="Consolas" charset="0"/>
              </a:rPr>
              <a:t>stderr</a:t>
            </a:r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smtClean="0"/>
              <a:t>– diagnostics and errors, </a:t>
            </a:r>
            <a:r>
              <a:rPr lang="en-US" sz="2000" dirty="0"/>
              <a:t>can be redirected</a:t>
            </a:r>
            <a:endParaRPr lang="en-US" sz="2000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STDIN</a:t>
            </a:r>
            <a:r>
              <a:rPr lang="en-US" dirty="0" smtClean="0"/>
              <a:t> / 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STDOUT</a:t>
            </a:r>
            <a:r>
              <a:rPr lang="en-US" dirty="0" smtClean="0"/>
              <a:t> enable composition in Unix</a:t>
            </a:r>
            <a:endParaRPr lang="en-US" dirty="0"/>
          </a:p>
          <a:p>
            <a:pPr lvl="1"/>
            <a:r>
              <a:rPr lang="en-US" sz="2400" dirty="0" smtClean="0"/>
              <a:t>Recall: Use of pipe symbols connects 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STDOUT</a:t>
            </a:r>
            <a:r>
              <a:rPr lang="en-US" sz="2400" dirty="0" smtClean="0"/>
              <a:t> and 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STDIN</a:t>
            </a:r>
            <a:endParaRPr lang="en-US" sz="24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find |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grep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|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wc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latin typeface="Courier New"/>
                <a:cs typeface="Courier New"/>
              </a:rPr>
              <a:t>…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54381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 level File API </a:t>
            </a:r>
            <a:r>
              <a:rPr lang="en-US" dirty="0" smtClean="0"/>
              <a:t>– Stream </a:t>
            </a:r>
            <a:r>
              <a:rPr lang="en-US" dirty="0"/>
              <a:t>O</a:t>
            </a:r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199" y="1245275"/>
            <a:ext cx="8153401" cy="2031325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character oriented  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fputc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        //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rtn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c or EOF on err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fputs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*s,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);  //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rtn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&gt;0 or EOF</a:t>
            </a:r>
          </a:p>
          <a:p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fgetc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FILE *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 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fgets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n,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</p:txBody>
      </p:sp>
      <p:pic>
        <p:nvPicPr>
          <p:cNvPr id="5" name="Picture 4" descr="Screen Shot 2016-02-01 at 2.04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05200"/>
            <a:ext cx="8350180" cy="1371600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cxnSp>
        <p:nvCxnSpPr>
          <p:cNvPr id="4" name="Straight Arrow Connector 3"/>
          <p:cNvCxnSpPr/>
          <p:nvPr/>
        </p:nvCxnSpPr>
        <p:spPr bwMode="auto">
          <a:xfrm flipV="1">
            <a:off x="2514600" y="3200400"/>
            <a:ext cx="1600200" cy="7620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4800600" y="3200400"/>
            <a:ext cx="533400" cy="7620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1143000" y="3200400"/>
            <a:ext cx="19812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51395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199" y="844689"/>
            <a:ext cx="8229601" cy="42473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character oriented  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fputc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        //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rtn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c or EOF on err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fputs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*s,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);  //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rtn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&gt;0 or EOF</a:t>
            </a:r>
          </a:p>
          <a:p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fgetc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FILE *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fgets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n,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endParaRPr lang="en-US" b="0" dirty="0" smtClean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block oriented</a:t>
            </a:r>
            <a:endParaRPr lang="en-US" b="0" dirty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fread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(void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           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number_of_elements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a_file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             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fwrite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void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           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number_of_elements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a_file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endParaRPr lang="en-US" b="0" dirty="0" smtClean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 level File API </a:t>
            </a:r>
            <a:r>
              <a:rPr lang="en-US" dirty="0" smtClean="0"/>
              <a:t>– Stream </a:t>
            </a:r>
            <a:r>
              <a:rPr lang="en-US" dirty="0"/>
              <a:t>O</a:t>
            </a:r>
            <a:r>
              <a:rPr lang="en-US" dirty="0" smtClean="0"/>
              <a:t>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26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 level File API </a:t>
            </a:r>
            <a:r>
              <a:rPr lang="en-US" dirty="0" smtClean="0"/>
              <a:t>– Stream </a:t>
            </a:r>
            <a:r>
              <a:rPr lang="en-US" dirty="0"/>
              <a:t>O</a:t>
            </a:r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199" y="844689"/>
            <a:ext cx="8229601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character oriented  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fputc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	          //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rtn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c or EOF on err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fputs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*s,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);  //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rtn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&gt;0 or EOF</a:t>
            </a:r>
          </a:p>
          <a:p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fgetc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FILE *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fgets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 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n,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endParaRPr lang="en-US" b="0" dirty="0" smtClean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block oriented</a:t>
            </a:r>
            <a:endParaRPr lang="en-US" b="0" dirty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fread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(void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           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number_of_elements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a_file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             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fwrite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void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           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number_of_elements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FILE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a_file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endParaRPr lang="en-US" b="0" dirty="0" smtClean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formatted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fprintf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(FILE *restrict stream,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*restrict format,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		...);</a:t>
            </a:r>
            <a:endParaRPr lang="en-US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fscanf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(FILE *restrict stream,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*restrict format,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		...);</a:t>
            </a:r>
          </a:p>
        </p:txBody>
      </p:sp>
    </p:spTree>
    <p:extLst>
      <p:ext uri="{BB962C8B-B14F-4D97-AF65-F5344CB8AC3E}">
        <p14:creationId xmlns:p14="http://schemas.microsoft.com/office/powerpoint/2010/main" val="4000622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Code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399" y="784724"/>
            <a:ext cx="8001001" cy="58446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endParaRPr lang="en-US" sz="11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#define BUFLEN 256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FILE *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char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mybuf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[BUFLEN];</a:t>
            </a:r>
          </a:p>
          <a:p>
            <a:pPr>
              <a:lnSpc>
                <a:spcPct val="80000"/>
              </a:lnSpc>
            </a:pPr>
            <a:endParaRPr lang="en-US" sz="11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storetofile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char *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instring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endParaRPr lang="en-US" sz="14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fopen</a:t>
            </a:r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("/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/homes/testing/tokens", "w+");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if (!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  return (-1);    // Error!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while (1) {</a:t>
            </a:r>
            <a:endParaRPr lang="en-US" sz="17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instring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fgets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mybuf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700" b="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BUFLEN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stdin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); // catches overrun!</a:t>
            </a:r>
          </a:p>
          <a:p>
            <a:endParaRPr lang="en-US" sz="17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 // Check for error or end of file (^D)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  if (!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instring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||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instring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)==0) break;</a:t>
            </a:r>
          </a:p>
          <a:p>
            <a:endParaRPr lang="en-US" sz="17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  // Write string to output file, exit on error</a:t>
            </a:r>
          </a:p>
          <a:p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   if (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fputs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instring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)&lt; 0) break; </a:t>
            </a:r>
          </a:p>
          <a:p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}	</a:t>
            </a:r>
          </a:p>
          <a:p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fclose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700" b="0" dirty="0" err="1" smtClean="0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); </a:t>
            </a:r>
            <a:r>
              <a:rPr lang="en-US" sz="1700" b="0" dirty="0" smtClean="0">
                <a:latin typeface="Consolas" charset="0"/>
                <a:ea typeface="Consolas" charset="0"/>
                <a:cs typeface="Consolas" charset="0"/>
              </a:rPr>
              <a:t> // </a:t>
            </a:r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Flushes from </a:t>
            </a:r>
            <a:r>
              <a:rPr lang="en-US" sz="1700" b="0" dirty="0" err="1">
                <a:latin typeface="Consolas" charset="0"/>
                <a:ea typeface="Consolas" charset="0"/>
                <a:cs typeface="Consolas" charset="0"/>
              </a:rPr>
              <a:t>userspace</a:t>
            </a:r>
            <a:endParaRPr lang="en-US" sz="17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700" b="0" dirty="0">
                <a:latin typeface="Consolas" charset="0"/>
                <a:ea typeface="Consolas" charset="0"/>
                <a:cs typeface="Consolas" charset="0"/>
              </a:rPr>
              <a:t>}</a:t>
            </a:r>
            <a:endParaRPr lang="en-US" sz="1700" b="0" dirty="0" smtClean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52600" y="1792167"/>
            <a:ext cx="3124200" cy="2426189"/>
            <a:chOff x="1752600" y="1792167"/>
            <a:chExt cx="3124200" cy="2426189"/>
          </a:xfrm>
        </p:grpSpPr>
        <p:cxnSp>
          <p:nvCxnSpPr>
            <p:cNvPr id="4" name="Straight Arrow Connector 3"/>
            <p:cNvCxnSpPr>
              <a:stCxn id="9" idx="0"/>
              <a:endCxn id="5" idx="4"/>
            </p:cNvCxnSpPr>
            <p:nvPr/>
          </p:nvCxnSpPr>
          <p:spPr bwMode="auto">
            <a:xfrm flipH="1" flipV="1">
              <a:off x="2362200" y="2096967"/>
              <a:ext cx="1943100" cy="1816589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Oval 4"/>
            <p:cNvSpPr/>
            <p:nvPr/>
          </p:nvSpPr>
          <p:spPr bwMode="auto">
            <a:xfrm>
              <a:off x="1752600" y="1792167"/>
              <a:ext cx="1219200" cy="3048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733800" y="3913556"/>
              <a:ext cx="1143000" cy="3048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5584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Stream API positioning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285568"/>
            <a:ext cx="8991600" cy="1018726"/>
          </a:xfrm>
        </p:spPr>
        <p:txBody>
          <a:bodyPr>
            <a:normAutofit/>
          </a:bodyPr>
          <a:lstStyle/>
          <a:p>
            <a:r>
              <a:rPr lang="en-US" dirty="0" smtClean="0"/>
              <a:t>Preserves high level abstraction of uniform stream of objects</a:t>
            </a:r>
          </a:p>
          <a:p>
            <a:r>
              <a:rPr lang="en-US" dirty="0" smtClean="0"/>
              <a:t>Adds buffering for performance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1704" y="1367762"/>
            <a:ext cx="7689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fseek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(FILE *</a:t>
            </a:r>
            <a:r>
              <a:rPr lang="en-US" b="0" i="1" dirty="0">
                <a:latin typeface="Consolas" charset="0"/>
                <a:ea typeface="Consolas" charset="0"/>
                <a:cs typeface="Consolas" charset="0"/>
              </a:rPr>
              <a:t>stream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long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i="1" dirty="0">
                <a:latin typeface="Consolas" charset="0"/>
                <a:ea typeface="Consolas" charset="0"/>
                <a:cs typeface="Consolas" charset="0"/>
              </a:rPr>
              <a:t>offset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i="1" dirty="0">
                <a:latin typeface="Consolas" charset="0"/>
                <a:ea typeface="Consolas" charset="0"/>
                <a:cs typeface="Consolas" charset="0"/>
              </a:rPr>
              <a:t>whence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long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ftell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(FILE *stream)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void rewind (FILE *stream)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600200" y="3121223"/>
            <a:ext cx="3753889" cy="655967"/>
            <a:chOff x="4876800" y="1905000"/>
            <a:chExt cx="3753889" cy="655967"/>
          </a:xfrm>
          <a:effectLst/>
        </p:grpSpPr>
        <p:sp>
          <p:nvSpPr>
            <p:cNvPr id="9" name="Rectangle 8"/>
            <p:cNvSpPr/>
            <p:nvPr/>
          </p:nvSpPr>
          <p:spPr>
            <a:xfrm>
              <a:off x="4876800" y="1905000"/>
              <a:ext cx="3753889" cy="321005"/>
            </a:xfrm>
            <a:prstGeom prst="rect">
              <a:avLst/>
            </a:prstGeom>
            <a:pattFill prst="ltVert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5658279" y="2226005"/>
              <a:ext cx="0" cy="33496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381409" y="3488893"/>
            <a:ext cx="1652525" cy="625907"/>
            <a:chOff x="2381409" y="3187070"/>
            <a:chExt cx="1652525" cy="625907"/>
          </a:xfrm>
        </p:grpSpPr>
        <p:sp>
          <p:nvSpPr>
            <p:cNvPr id="4" name="Freeform 3"/>
            <p:cNvSpPr/>
            <p:nvPr/>
          </p:nvSpPr>
          <p:spPr>
            <a:xfrm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38400" y="3505200"/>
              <a:ext cx="15955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400" b="0" dirty="0">
                  <a:solidFill>
                    <a:schemeClr val="accent1"/>
                  </a:solidFill>
                  <a:latin typeface="Gill Sans"/>
                  <a:cs typeface="Gill Sans"/>
                </a:rPr>
                <a:t>o</a:t>
              </a:r>
              <a:r>
                <a:rPr lang="en-US" sz="1400" b="0" dirty="0" smtClean="0">
                  <a:solidFill>
                    <a:schemeClr val="accent1"/>
                  </a:solidFill>
                  <a:latin typeface="Gill Sans"/>
                  <a:cs typeface="Gill Sans"/>
                </a:rPr>
                <a:t>ffset (SEEK_CUR)</a:t>
              </a:r>
              <a:endParaRPr lang="en-US" sz="1400" b="0" dirty="0">
                <a:solidFill>
                  <a:schemeClr val="accent1"/>
                </a:solidFill>
                <a:latin typeface="Gill Sans"/>
                <a:cs typeface="Gill San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00200" y="2511623"/>
            <a:ext cx="1513305" cy="613072"/>
            <a:chOff x="2381409" y="2879293"/>
            <a:chExt cx="1513305" cy="613072"/>
          </a:xfrm>
        </p:grpSpPr>
        <p:sp>
          <p:nvSpPr>
            <p:cNvPr id="14" name="Freeform 13"/>
            <p:cNvSpPr/>
            <p:nvPr/>
          </p:nvSpPr>
          <p:spPr>
            <a:xfrm flipV="1"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81409" y="2879293"/>
              <a:ext cx="151330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400" b="0" dirty="0">
                  <a:solidFill>
                    <a:schemeClr val="accent1"/>
                  </a:solidFill>
                  <a:latin typeface="Gill Sans"/>
                  <a:cs typeface="Gill Sans"/>
                </a:rPr>
                <a:t>o</a:t>
              </a:r>
              <a:r>
                <a:rPr lang="en-US" sz="1400" b="0" dirty="0" smtClean="0">
                  <a:solidFill>
                    <a:schemeClr val="accent1"/>
                  </a:solidFill>
                  <a:latin typeface="Gill Sans"/>
                  <a:cs typeface="Gill Sans"/>
                </a:rPr>
                <a:t>ffset (SEEK_SET)</a:t>
              </a:r>
              <a:endParaRPr lang="en-US" sz="1400" b="0" dirty="0">
                <a:solidFill>
                  <a:schemeClr val="accent1"/>
                </a:solidFill>
                <a:latin typeface="Gill Sans"/>
                <a:cs typeface="Gill San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038600" y="2514600"/>
            <a:ext cx="1597463" cy="613072"/>
            <a:chOff x="2076609" y="2879293"/>
            <a:chExt cx="1597463" cy="613072"/>
          </a:xfrm>
        </p:grpSpPr>
        <p:sp>
          <p:nvSpPr>
            <p:cNvPr id="17" name="Freeform 16"/>
            <p:cNvSpPr/>
            <p:nvPr/>
          </p:nvSpPr>
          <p:spPr>
            <a:xfrm flipH="1" flipV="1"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076609" y="2879293"/>
              <a:ext cx="159746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400" b="0" dirty="0">
                  <a:solidFill>
                    <a:schemeClr val="accent1"/>
                  </a:solidFill>
                  <a:latin typeface="Gill Sans"/>
                  <a:cs typeface="Gill Sans"/>
                </a:rPr>
                <a:t>o</a:t>
              </a:r>
              <a:r>
                <a:rPr lang="en-US" sz="1400" b="0" dirty="0" smtClean="0">
                  <a:solidFill>
                    <a:schemeClr val="accent1"/>
                  </a:solidFill>
                  <a:latin typeface="Gill Sans"/>
                  <a:cs typeface="Gill Sans"/>
                </a:rPr>
                <a:t>ffset (SEEK_END)</a:t>
              </a:r>
              <a:endParaRPr lang="en-US" sz="1400" b="0" dirty="0">
                <a:solidFill>
                  <a:schemeClr val="accent1"/>
                </a:solidFill>
                <a:latin typeface="Gill Sans"/>
                <a:cs typeface="Gill Sans"/>
              </a:endParaRPr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7324592" y="4567082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476992" y="438831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924914" y="456708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801593" y="474584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8182492" y="4745847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044202" y="4843390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026061" y="455076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132697" y="437199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6766463" y="2151780"/>
            <a:ext cx="1837423" cy="2285165"/>
            <a:chOff x="2874784" y="1448635"/>
            <a:chExt cx="1837423" cy="2285165"/>
          </a:xfrm>
        </p:grpSpPr>
        <p:sp>
          <p:nvSpPr>
            <p:cNvPr id="28" name="Rectangle 27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76600" y="2363035"/>
              <a:ext cx="998929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762253" y="3166646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b="0" i="1" dirty="0" smtClean="0">
                <a:solidFill>
                  <a:schemeClr val="accent1"/>
                </a:solidFill>
                <a:latin typeface="Gill Sans"/>
                <a:cs typeface="Gill Sans"/>
              </a:rPr>
              <a:t>whence</a:t>
            </a:r>
            <a:endParaRPr lang="en-US" sz="1600" b="0" i="1" dirty="0">
              <a:solidFill>
                <a:schemeClr val="accent1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4891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below the surface ??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711633" y="1066800"/>
            <a:ext cx="2322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sz="2000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42" name="Picture 41" descr="imgr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45" y="4371959"/>
            <a:ext cx="903312" cy="736435"/>
          </a:xfrm>
          <a:prstGeom prst="rect">
            <a:avLst/>
          </a:prstGeom>
        </p:spPr>
      </p:pic>
      <p:pic>
        <p:nvPicPr>
          <p:cNvPr id="43" name="Picture 42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309" y="4371959"/>
            <a:ext cx="1757619" cy="1206336"/>
          </a:xfrm>
          <a:prstGeom prst="rect">
            <a:avLst/>
          </a:prstGeom>
        </p:spPr>
      </p:pic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355" y="4744491"/>
            <a:ext cx="942084" cy="727806"/>
          </a:xfrm>
          <a:prstGeom prst="rect">
            <a:avLst/>
          </a:prstGeom>
        </p:spPr>
      </p:pic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261" y="5038799"/>
            <a:ext cx="1388686" cy="672780"/>
          </a:xfrm>
          <a:prstGeom prst="rect">
            <a:avLst/>
          </a:prstGeom>
        </p:spPr>
      </p:pic>
      <p:pic>
        <p:nvPicPr>
          <p:cNvPr id="46" name="Picture 45" descr="imgres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32" y="4585468"/>
            <a:ext cx="886829" cy="886829"/>
          </a:xfrm>
          <a:prstGeom prst="rect">
            <a:avLst/>
          </a:prstGeom>
        </p:spPr>
      </p:pic>
      <p:pic>
        <p:nvPicPr>
          <p:cNvPr id="47" name="Picture 46" descr="imgr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33" y="4585150"/>
            <a:ext cx="1265440" cy="907297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3597506" y="3939302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49906" y="376053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97828" y="393930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074507" y="411806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455406" y="4118067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317116" y="4215610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298975" y="392298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3405611" y="374421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3039377" y="1524000"/>
            <a:ext cx="1837423" cy="2285165"/>
            <a:chOff x="2874784" y="1448635"/>
            <a:chExt cx="1837423" cy="2285165"/>
          </a:xfrm>
        </p:grpSpPr>
        <p:sp>
          <p:nvSpPr>
            <p:cNvPr id="51" name="Rectangle 50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3276600" y="2363035"/>
              <a:ext cx="998929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304800" y="2004250"/>
            <a:ext cx="8747679" cy="233915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053820" y="1447800"/>
            <a:ext cx="1156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streams</a:t>
            </a:r>
            <a:endParaRPr lang="en-US" sz="24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105400" y="1976735"/>
            <a:ext cx="110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handles</a:t>
            </a:r>
            <a:endParaRPr lang="en-US" sz="24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105400" y="2362200"/>
            <a:ext cx="1255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registers</a:t>
            </a:r>
            <a:endParaRPr lang="en-US" sz="24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053820" y="2891135"/>
            <a:ext cx="1598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descriptors</a:t>
            </a:r>
            <a:endParaRPr lang="en-US" sz="24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3820" y="3348335"/>
            <a:ext cx="3915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</a:t>
            </a:r>
            <a:r>
              <a:rPr lang="en-US" sz="24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ommands and Data Transfers</a:t>
            </a:r>
            <a:endParaRPr lang="en-US" sz="24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092334" y="3780587"/>
            <a:ext cx="3751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</a:t>
            </a:r>
            <a:r>
              <a:rPr lang="en-US" sz="24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isks, flash, controllers, DMA</a:t>
            </a:r>
            <a:endParaRPr lang="en-US" sz="24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02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Low level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1507385"/>
          </a:xfrm>
        </p:spPr>
        <p:txBody>
          <a:bodyPr>
            <a:normAutofit/>
          </a:bodyPr>
          <a:lstStyle/>
          <a:p>
            <a:r>
              <a:rPr lang="en-US" dirty="0" smtClean="0"/>
              <a:t>Operations on File Descriptors – as OS object representing the state of a file</a:t>
            </a:r>
          </a:p>
          <a:p>
            <a:pPr lvl="1"/>
            <a:r>
              <a:rPr lang="en-US" dirty="0" smtClean="0"/>
              <a:t>User has a “handle” on the descriptor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7650" y="2409699"/>
            <a:ext cx="822960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fcntl.h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u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nistd.h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#include &lt;sys/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types.h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open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*filename,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flags [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mode_t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mode]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creat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*filename,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mode_t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mode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close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filedes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8" name="Line Callout 1 7"/>
          <p:cNvSpPr/>
          <p:nvPr/>
        </p:nvSpPr>
        <p:spPr>
          <a:xfrm>
            <a:off x="4343400" y="3532039"/>
            <a:ext cx="1240588" cy="271460"/>
          </a:xfrm>
          <a:prstGeom prst="borderCallout1">
            <a:avLst>
              <a:gd name="adj1" fmla="val 50893"/>
              <a:gd name="adj2" fmla="val -2082"/>
              <a:gd name="adj3" fmla="val 382364"/>
              <a:gd name="adj4" fmla="val -164856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ne Callout 1 8"/>
          <p:cNvSpPr/>
          <p:nvPr/>
        </p:nvSpPr>
        <p:spPr>
          <a:xfrm>
            <a:off x="5943600" y="3548709"/>
            <a:ext cx="1548373" cy="271460"/>
          </a:xfrm>
          <a:prstGeom prst="borderCallout1">
            <a:avLst>
              <a:gd name="adj1" fmla="val 102411"/>
              <a:gd name="adj2" fmla="val 50721"/>
              <a:gd name="adj3" fmla="val 431972"/>
              <a:gd name="adj4" fmla="val 24297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4598489"/>
            <a:ext cx="4114800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Bit vector of:</a:t>
            </a:r>
          </a:p>
          <a:p>
            <a:pPr marL="285750" indent="-285750">
              <a:buFont typeface="Arial"/>
              <a:buChar char="•"/>
            </a:pP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Access modes (Rd, </a:t>
            </a:r>
            <a:r>
              <a:rPr lang="en-US" sz="2000" b="0" dirty="0" err="1" smtClean="0">
                <a:latin typeface="Gill Sans" charset="0"/>
                <a:ea typeface="Gill Sans" charset="0"/>
                <a:cs typeface="Gill Sans" charset="0"/>
              </a:rPr>
              <a:t>Wr</a:t>
            </a: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, …)</a:t>
            </a:r>
          </a:p>
          <a:p>
            <a:pPr marL="285750" indent="-285750">
              <a:buFont typeface="Arial"/>
              <a:buChar char="•"/>
            </a:pP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Open Flags (Create, …)</a:t>
            </a:r>
          </a:p>
          <a:p>
            <a:pPr marL="285750" indent="-285750">
              <a:buFont typeface="Arial"/>
              <a:buChar char="•"/>
            </a:pP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Operating modes (Appends, …)</a:t>
            </a:r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4400" y="4716835"/>
            <a:ext cx="367756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Bit vector of 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</a:t>
            </a: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ermission Bits:</a:t>
            </a:r>
          </a:p>
          <a:p>
            <a:pPr marL="285750" indent="-285750">
              <a:buFont typeface="Arial"/>
              <a:buChar char="•"/>
            </a:pPr>
            <a:r>
              <a:rPr lang="en-US" sz="2000" b="0" dirty="0" err="1" smtClean="0">
                <a:latin typeface="Gill Sans" charset="0"/>
                <a:ea typeface="Gill Sans" charset="0"/>
                <a:cs typeface="Gill Sans" charset="0"/>
              </a:rPr>
              <a:t>User|Group|Other</a:t>
            </a: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 X R|W|X</a:t>
            </a:r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6062246"/>
            <a:ext cx="8902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  <a:hlinkClick r:id="rId2"/>
              </a:rPr>
              <a:t>http://</a:t>
            </a:r>
            <a:r>
              <a:rPr lang="en-US" b="0" dirty="0" err="1">
                <a:latin typeface="Gill Sans" charset="0"/>
                <a:ea typeface="Gill Sans" charset="0"/>
                <a:cs typeface="Gill Sans" charset="0"/>
                <a:hlinkClick r:id="rId2"/>
              </a:rPr>
              <a:t>www.gnu.org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  <a:hlinkClick r:id="rId2"/>
              </a:rPr>
              <a:t>/software/</a:t>
            </a:r>
            <a:r>
              <a:rPr lang="en-US" b="0" dirty="0" err="1">
                <a:latin typeface="Gill Sans" charset="0"/>
                <a:ea typeface="Gill Sans" charset="0"/>
                <a:cs typeface="Gill Sans" charset="0"/>
                <a:hlinkClick r:id="rId2"/>
              </a:rPr>
              <a:t>libc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  <a:hlinkClick r:id="rId2"/>
              </a:rPr>
              <a:t>/manual/</a:t>
            </a:r>
            <a:r>
              <a:rPr lang="en-US" b="0" dirty="0" err="1">
                <a:latin typeface="Gill Sans" charset="0"/>
                <a:ea typeface="Gill Sans" charset="0"/>
                <a:cs typeface="Gill Sans" charset="0"/>
                <a:hlinkClick r:id="rId2"/>
              </a:rPr>
              <a:t>html_node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  <a:hlinkClick r:id="rId2"/>
              </a:rPr>
              <a:t>/Opening-and-Closing-</a:t>
            </a:r>
            <a:r>
              <a:rPr lang="en-US" b="0" dirty="0" err="1">
                <a:latin typeface="Gill Sans" charset="0"/>
                <a:ea typeface="Gill Sans" charset="0"/>
                <a:cs typeface="Gill Sans" charset="0"/>
                <a:hlinkClick r:id="rId2"/>
              </a:rPr>
              <a:t>Files.html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986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Low Level: standard 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79635"/>
            <a:ext cx="8229600" cy="8460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Crossing levels: File descriptors vs. streams</a:t>
            </a:r>
          </a:p>
          <a:p>
            <a:r>
              <a:rPr lang="en-US" dirty="0" smtClean="0"/>
              <a:t>Don’t mix them!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08191" y="1483335"/>
            <a:ext cx="7212442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unistd.h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endParaRPr lang="en-US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STDIN_FILENO - 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macro has value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0</a:t>
            </a:r>
            <a:endParaRPr lang="en-US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STDOUT_FILENO - macro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has value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1</a:t>
            </a:r>
          </a:p>
          <a:p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STDERR_FILENO - macro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has value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2</a:t>
            </a:r>
          </a:p>
          <a:p>
            <a:endParaRPr lang="en-US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fileno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(FILE *stream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FILE *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fdopen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filedes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char *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opentype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endParaRPr 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9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Low Level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400" y="4459700"/>
            <a:ext cx="8229600" cy="1725710"/>
          </a:xfrm>
        </p:spPr>
        <p:txBody>
          <a:bodyPr>
            <a:normAutofit/>
          </a:bodyPr>
          <a:lstStyle/>
          <a:p>
            <a:r>
              <a:rPr lang="en-US" dirty="0" smtClean="0"/>
              <a:t>When write returns, data is on its way to disk and can be read, but it may not actually be permanent!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1529477"/>
            <a:ext cx="82217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read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filedes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void *buffer,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maxsize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- returns bytes read, 0 =&gt; EOF, -1 =&gt; error</a:t>
            </a: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write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filedes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const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void *buffer,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size)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- returns bytes written</a:t>
            </a:r>
          </a:p>
          <a:p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off_t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lseek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filedes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off_t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offset,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whence)</a:t>
            </a:r>
            <a:endParaRPr lang="en-US" b="0" dirty="0" smtClean="0">
              <a:latin typeface="Consolas" charset="0"/>
              <a:ea typeface="Consolas" charset="0"/>
              <a:cs typeface="Consolas" charset="0"/>
            </a:endParaRPr>
          </a:p>
          <a:p>
            <a:endParaRPr lang="en-US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fsync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fildes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 – wait for i/o to finish</a:t>
            </a:r>
          </a:p>
          <a:p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void sync (void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 – wait for ALL to finish</a:t>
            </a:r>
            <a:endParaRPr lang="en-US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76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lots more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TTYs versus files</a:t>
            </a:r>
          </a:p>
          <a:p>
            <a:r>
              <a:rPr lang="en-US" dirty="0" smtClean="0"/>
              <a:t>Memory mapped files</a:t>
            </a:r>
          </a:p>
          <a:p>
            <a:r>
              <a:rPr lang="en-US" dirty="0" smtClean="0"/>
              <a:t>File Locking</a:t>
            </a:r>
          </a:p>
          <a:p>
            <a:r>
              <a:rPr lang="en-US" dirty="0" smtClean="0"/>
              <a:t>Asynchronous I/O</a:t>
            </a:r>
          </a:p>
          <a:p>
            <a:r>
              <a:rPr lang="en-US" dirty="0" smtClean="0"/>
              <a:t>Generic I/O Control Operations</a:t>
            </a:r>
            <a:endParaRPr lang="en-US" dirty="0"/>
          </a:p>
          <a:p>
            <a:r>
              <a:rPr lang="en-US" dirty="0"/>
              <a:t>Duplicating </a:t>
            </a:r>
            <a:r>
              <a:rPr lang="en-US" dirty="0" smtClean="0"/>
              <a:t>descriptors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66297" y="3810000"/>
            <a:ext cx="66114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dup2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old, 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new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b="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dup (</a:t>
            </a:r>
            <a:r>
              <a:rPr lang="en-US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b="0" dirty="0">
                <a:latin typeface="Consolas" charset="0"/>
                <a:ea typeface="Consolas" charset="0"/>
                <a:cs typeface="Consolas" charset="0"/>
              </a:rPr>
              <a:t> old)</a:t>
            </a:r>
          </a:p>
        </p:txBody>
      </p:sp>
    </p:spTree>
    <p:extLst>
      <p:ext uri="{BB962C8B-B14F-4D97-AF65-F5344CB8AC3E}">
        <p14:creationId xmlns:p14="http://schemas.microsoft.com/office/powerpoint/2010/main" val="231498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example: </a:t>
            </a:r>
            <a:r>
              <a:rPr lang="en-US" dirty="0" err="1" smtClean="0"/>
              <a:t>lowio-std.c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0999" y="914400"/>
            <a:ext cx="8305801" cy="55092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stdlib.h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stdio.h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string.h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unistd.h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#include &lt;sys/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types.h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#define BUFSIZE 1024</a:t>
            </a:r>
          </a:p>
          <a:p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main(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char *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[])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[BUFSIZE];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writelen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= write(STDOUT_FILENO, "I am a process.\n", 16);</a:t>
            </a:r>
          </a:p>
          <a:p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readlen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= read(STDIN_FILENO,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BUFSIZE);</a:t>
            </a:r>
          </a:p>
          <a:p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=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snprintf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BUFSIZE,"Got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%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zd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chars\n",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readlen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writelen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&lt; BUFSIZE ?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: BUFSIZE;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write(STDOUT_FILENO,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writelen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exit(0);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77772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Kubiatowicz Office Hours:</a:t>
            </a:r>
          </a:p>
          <a:p>
            <a:pPr lvl="1"/>
            <a:r>
              <a:rPr lang="en-US" dirty="0"/>
              <a:t>1-2pm, Monday &amp; Thursday</a:t>
            </a:r>
          </a:p>
          <a:p>
            <a:r>
              <a:rPr lang="en-US" dirty="0" smtClean="0"/>
              <a:t>No one left on </a:t>
            </a:r>
            <a:r>
              <a:rPr lang="en-US" dirty="0" err="1" smtClean="0"/>
              <a:t>WaitList</a:t>
            </a:r>
            <a:r>
              <a:rPr lang="en-US" dirty="0" smtClean="0"/>
              <a:t>!  Everyone left is in the class.</a:t>
            </a:r>
          </a:p>
          <a:p>
            <a:pPr lvl="1"/>
            <a:r>
              <a:rPr lang="en-US" dirty="0" smtClean="0"/>
              <a:t>Could take a few concurrent enrollment students: know any?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TOMORROW (Friday) is Drop Deadline! 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VERY HARD TO DROP LATER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 smtClean="0"/>
          </a:p>
          <a:p>
            <a:r>
              <a:rPr lang="en-US" dirty="0" smtClean="0"/>
              <a:t>Recommendation: Read assigned readings </a:t>
            </a:r>
            <a:r>
              <a:rPr lang="en-US" i="1" dirty="0" smtClean="0"/>
              <a:t>before</a:t>
            </a:r>
            <a:r>
              <a:rPr lang="en-US" dirty="0" smtClean="0"/>
              <a:t> lecture</a:t>
            </a:r>
          </a:p>
          <a:p>
            <a:r>
              <a:rPr lang="en-US" dirty="0" smtClean="0"/>
              <a:t>You should </a:t>
            </a:r>
            <a:r>
              <a:rPr lang="en-US" dirty="0"/>
              <a:t>be going to sections now – Important information </a:t>
            </a:r>
            <a:r>
              <a:rPr lang="en-US" dirty="0" smtClean="0"/>
              <a:t>covered in section</a:t>
            </a:r>
            <a:endParaRPr lang="en-US" dirty="0"/>
          </a:p>
          <a:p>
            <a:pPr lvl="1"/>
            <a:r>
              <a:rPr lang="en-US" dirty="0"/>
              <a:t>Any section will do until groups </a:t>
            </a:r>
            <a:r>
              <a:rPr lang="en-US" dirty="0" smtClean="0"/>
              <a:t>assigned</a:t>
            </a:r>
          </a:p>
          <a:p>
            <a:r>
              <a:rPr lang="en-US" dirty="0"/>
              <a:t>Group sign up via </a:t>
            </a:r>
            <a:r>
              <a:rPr lang="en-US" dirty="0" err="1"/>
              <a:t>autograder</a:t>
            </a:r>
            <a:r>
              <a:rPr lang="en-US" dirty="0"/>
              <a:t> form next week </a:t>
            </a:r>
          </a:p>
          <a:p>
            <a:pPr lvl="1"/>
            <a:r>
              <a:rPr lang="en-US" dirty="0"/>
              <a:t>Get finding groups of 4 people ASAP</a:t>
            </a:r>
          </a:p>
          <a:p>
            <a:pPr lvl="1"/>
            <a:r>
              <a:rPr lang="en-US" dirty="0"/>
              <a:t>Priority for same section; if cannot make this work, keep same TA</a:t>
            </a:r>
          </a:p>
          <a:p>
            <a:pPr lvl="1"/>
            <a:r>
              <a:rPr lang="en-US" dirty="0"/>
              <a:t>Remember: Your TA needs to see you in section!</a:t>
            </a:r>
          </a:p>
          <a:p>
            <a:r>
              <a:rPr lang="en-US" dirty="0"/>
              <a:t>Midterm 1 conflicts</a:t>
            </a:r>
          </a:p>
          <a:p>
            <a:pPr lvl="1"/>
            <a:r>
              <a:rPr lang="en-US" dirty="0"/>
              <a:t>We will handle these conflicts </a:t>
            </a:r>
            <a:r>
              <a:rPr lang="en-US" dirty="0" smtClean="0"/>
              <a:t>next week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371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below the surface ??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347800" y="914400"/>
            <a:ext cx="2322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sz="2000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42" name="Picture 41" descr="imgr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012" y="4219559"/>
            <a:ext cx="903312" cy="736435"/>
          </a:xfrm>
          <a:prstGeom prst="rect">
            <a:avLst/>
          </a:prstGeom>
        </p:spPr>
      </p:pic>
      <p:pic>
        <p:nvPicPr>
          <p:cNvPr id="43" name="Picture 42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476" y="4219559"/>
            <a:ext cx="1757619" cy="1206336"/>
          </a:xfrm>
          <a:prstGeom prst="rect">
            <a:avLst/>
          </a:prstGeom>
        </p:spPr>
      </p:pic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522" y="4592091"/>
            <a:ext cx="942084" cy="727806"/>
          </a:xfrm>
          <a:prstGeom prst="rect">
            <a:avLst/>
          </a:prstGeom>
        </p:spPr>
      </p:pic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28" y="4886399"/>
            <a:ext cx="1388686" cy="672780"/>
          </a:xfrm>
          <a:prstGeom prst="rect">
            <a:avLst/>
          </a:prstGeom>
        </p:spPr>
      </p:pic>
      <p:pic>
        <p:nvPicPr>
          <p:cNvPr id="46" name="Picture 45" descr="imgres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899" y="4433068"/>
            <a:ext cx="886829" cy="886829"/>
          </a:xfrm>
          <a:prstGeom prst="rect">
            <a:avLst/>
          </a:prstGeom>
        </p:spPr>
      </p:pic>
      <p:pic>
        <p:nvPicPr>
          <p:cNvPr id="47" name="Picture 46" descr="imgr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32750"/>
            <a:ext cx="1265440" cy="90729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1194648" y="2134995"/>
            <a:ext cx="1061900" cy="5445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432913" y="3863937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585313" y="368517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033235" y="386393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3909914" y="404270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290813" y="4042702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152523" y="4140245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3134382" y="384761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241018" y="366885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2743200" y="1448635"/>
            <a:ext cx="1969007" cy="2285165"/>
            <a:chOff x="2874784" y="1448635"/>
            <a:chExt cx="1837423" cy="2285165"/>
          </a:xfrm>
        </p:grpSpPr>
        <p:sp>
          <p:nvSpPr>
            <p:cNvPr id="75" name="Rectangle 74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3276600" y="2363035"/>
              <a:ext cx="998929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800600" y="1447800"/>
            <a:ext cx="11897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streams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00600" y="1935778"/>
            <a:ext cx="1173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handles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00600" y="2366665"/>
            <a:ext cx="1268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registers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2819400"/>
            <a:ext cx="15664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descriptors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00600" y="3307378"/>
            <a:ext cx="4110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Commands and Data Transfers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39114" y="3738265"/>
            <a:ext cx="40286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Disks, Flash, Controllers, DMA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713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SYSCALL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6843"/>
            <a:ext cx="8229600" cy="13301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Low level lib parameters are set up in registers and </a:t>
            </a:r>
            <a:r>
              <a:rPr lang="en-US" dirty="0" err="1" smtClean="0"/>
              <a:t>syscall</a:t>
            </a:r>
            <a:r>
              <a:rPr lang="en-US" dirty="0" smtClean="0"/>
              <a:t> instruction is issued</a:t>
            </a:r>
          </a:p>
          <a:p>
            <a:pPr lvl="1"/>
            <a:r>
              <a:rPr lang="en-US" dirty="0" smtClean="0"/>
              <a:t>A type of synchronous exception that enters well-defined entry points into kernel</a:t>
            </a:r>
            <a:endParaRPr lang="en-US" dirty="0"/>
          </a:p>
        </p:txBody>
      </p:sp>
      <p:pic>
        <p:nvPicPr>
          <p:cNvPr id="8" name="Picture 7" descr="Screen Shot 2014-09-04 at 10.35.09 A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3" y="762000"/>
            <a:ext cx="7658063" cy="430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55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/>
          <p:cNvCxnSpPr/>
          <p:nvPr/>
        </p:nvCxnSpPr>
        <p:spPr>
          <a:xfrm>
            <a:off x="3834729" y="4426750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987129" y="4247985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435051" y="4426750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311730" y="4605515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4692629" y="4605515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4554339" y="4703058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3536198" y="4410430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3642834" y="4231665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3183054" y="2011448"/>
            <a:ext cx="1930970" cy="2285165"/>
            <a:chOff x="2874784" y="1448635"/>
            <a:chExt cx="1837423" cy="2285165"/>
          </a:xfrm>
        </p:grpSpPr>
        <p:sp>
          <p:nvSpPr>
            <p:cNvPr id="58" name="Rectangle 57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3276600" y="2363035"/>
              <a:ext cx="998929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below the surface ??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124200" y="1587767"/>
            <a:ext cx="2111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05400" y="1976735"/>
            <a:ext cx="11897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streams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05400" y="2464713"/>
            <a:ext cx="1173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handles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05400" y="2895600"/>
            <a:ext cx="1268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registers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05400" y="3348335"/>
            <a:ext cx="15664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descriptors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05400" y="3836313"/>
            <a:ext cx="4110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Commands and Data Transfers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43914" y="4267200"/>
            <a:ext cx="40286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Disks, Flash, Controllers, DMA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42" name="Picture 41" descr="imgr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12" y="4892926"/>
            <a:ext cx="903312" cy="736435"/>
          </a:xfrm>
          <a:prstGeom prst="rect">
            <a:avLst/>
          </a:prstGeom>
        </p:spPr>
      </p:pic>
      <p:pic>
        <p:nvPicPr>
          <p:cNvPr id="43" name="Picture 42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76" y="4892926"/>
            <a:ext cx="1757619" cy="1206336"/>
          </a:xfrm>
          <a:prstGeom prst="rect">
            <a:avLst/>
          </a:prstGeom>
        </p:spPr>
      </p:pic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922" y="5265458"/>
            <a:ext cx="942084" cy="727806"/>
          </a:xfrm>
          <a:prstGeom prst="rect">
            <a:avLst/>
          </a:prstGeom>
        </p:spPr>
      </p:pic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828" y="5559766"/>
            <a:ext cx="1388686" cy="672780"/>
          </a:xfrm>
          <a:prstGeom prst="rect">
            <a:avLst/>
          </a:prstGeom>
        </p:spPr>
      </p:pic>
      <p:pic>
        <p:nvPicPr>
          <p:cNvPr id="46" name="Picture 45" descr="imgres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99" y="5106435"/>
            <a:ext cx="886829" cy="886829"/>
          </a:xfrm>
          <a:prstGeom prst="rect">
            <a:avLst/>
          </a:prstGeom>
        </p:spPr>
      </p:pic>
      <p:pic>
        <p:nvPicPr>
          <p:cNvPr id="47" name="Picture 46" descr="imgr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00" y="5106117"/>
            <a:ext cx="1265440" cy="90729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227920" y="2932353"/>
            <a:ext cx="1061900" cy="5445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104758" y="1661054"/>
            <a:ext cx="2729347" cy="781343"/>
          </a:xfrm>
          <a:prstGeom prst="borderCallout1">
            <a:avLst>
              <a:gd name="adj1" fmla="val 78637"/>
              <a:gd name="adj2" fmla="val 101522"/>
              <a:gd name="adj3" fmla="val 136027"/>
              <a:gd name="adj4" fmla="val 12351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File descriptor number</a:t>
            </a:r>
          </a:p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 - an </a:t>
            </a:r>
            <a:r>
              <a:rPr lang="en-US" sz="2000" b="0" dirty="0" err="1" smtClean="0">
                <a:latin typeface="Gill Sans" charset="0"/>
                <a:ea typeface="Gill Sans" charset="0"/>
                <a:cs typeface="Gill Sans" charset="0"/>
              </a:rPr>
              <a:t>int</a:t>
            </a:r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8" name="Line Callout 1 47"/>
          <p:cNvSpPr/>
          <p:nvPr/>
        </p:nvSpPr>
        <p:spPr>
          <a:xfrm>
            <a:off x="104758" y="3600140"/>
            <a:ext cx="2845415" cy="971860"/>
          </a:xfrm>
          <a:prstGeom prst="borderCallout1">
            <a:avLst>
              <a:gd name="adj1" fmla="val 78637"/>
              <a:gd name="adj2" fmla="val 101522"/>
              <a:gd name="adj3" fmla="val 444"/>
              <a:gd name="adj4" fmla="val 1229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File </a:t>
            </a: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Descriptors</a:t>
            </a:r>
          </a:p>
          <a:p>
            <a:pPr marL="164592" indent="-164592">
              <a:buFont typeface="Arial" charset="0"/>
              <a:buChar char="•"/>
            </a:pP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a </a:t>
            </a:r>
            <a:r>
              <a:rPr lang="en-US" sz="2000" b="0" dirty="0" err="1" smtClean="0">
                <a:latin typeface="Gill Sans" charset="0"/>
                <a:ea typeface="Gill Sans" charset="0"/>
                <a:cs typeface="Gill Sans" charset="0"/>
              </a:rPr>
              <a:t>struct</a:t>
            </a: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 with all the info about the files</a:t>
            </a:r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607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OS File Descriptor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3124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Internal Data Structure describing everything about the file</a:t>
            </a:r>
          </a:p>
          <a:p>
            <a:pPr lvl="1"/>
            <a:r>
              <a:rPr lang="en-US" dirty="0" smtClean="0"/>
              <a:t>Where it resides</a:t>
            </a:r>
          </a:p>
          <a:p>
            <a:pPr lvl="1"/>
            <a:r>
              <a:rPr lang="en-US" dirty="0" smtClean="0"/>
              <a:t>Its status</a:t>
            </a:r>
          </a:p>
          <a:p>
            <a:pPr lvl="1"/>
            <a:r>
              <a:rPr lang="en-US" dirty="0" smtClean="0"/>
              <a:t>How to access it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Pointer: </a:t>
            </a:r>
            <a:br>
              <a:rPr lang="en-US" dirty="0" smtClean="0"/>
            </a:br>
            <a:r>
              <a:rPr lang="en-US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file *</a:t>
            </a:r>
            <a:r>
              <a:rPr lang="en-US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file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</a:t>
            </a:r>
          </a:p>
        </p:txBody>
      </p:sp>
      <p:pic>
        <p:nvPicPr>
          <p:cNvPr id="7" name="Picture 6" descr="Screen Shot 2014-09-04 at 1.19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69724"/>
            <a:ext cx="4060696" cy="473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4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1371600"/>
            <a:ext cx="8763000" cy="1752600"/>
            <a:chOff x="228600" y="2057400"/>
            <a:chExt cx="8763000" cy="17526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057400"/>
              <a:ext cx="8534400" cy="27176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4724400" y="2667000"/>
              <a:ext cx="4267200" cy="11430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91440" marR="0" indent="-9144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Read up to “count” bytes from “file” starting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 from “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pos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” into “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buf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”. </a:t>
              </a:r>
            </a:p>
            <a:p>
              <a:pPr marL="91440" marR="0" indent="-9144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</a:pPr>
              <a:r>
                <a:rPr lang="en-US" b="0" baseline="0" dirty="0" smtClean="0">
                  <a:latin typeface="Gill Sans" charset="0"/>
                  <a:ea typeface="Gill Sans" charset="0"/>
                  <a:cs typeface="Gill Sans" charset="0"/>
                </a:rPr>
                <a:t>Return error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or number of bytes read.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6172200" y="2308860"/>
              <a:ext cx="6858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0476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825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2057400"/>
            <a:ext cx="8077200" cy="1676400"/>
            <a:chOff x="228600" y="2057400"/>
            <a:chExt cx="8077200" cy="1676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057400"/>
              <a:ext cx="7543800" cy="25146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6248400" y="2667000"/>
              <a:ext cx="2057400" cy="10668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Make </a:t>
              </a: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sure we are allowed to read this file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6172200" y="2308860"/>
              <a:ext cx="11049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815587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2362200"/>
            <a:ext cx="8077200" cy="1600200"/>
            <a:chOff x="228600" y="2057400"/>
            <a:chExt cx="8077200" cy="16002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057400"/>
              <a:ext cx="7543800" cy="4572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6248400" y="2895600"/>
              <a:ext cx="2057400" cy="7620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Check if file has </a:t>
              </a:r>
              <a:r>
                <a:rPr lang="en-US" b="0" smtClean="0">
                  <a:latin typeface="Gill Sans" charset="0"/>
                  <a:ea typeface="Gill Sans" charset="0"/>
                  <a:cs typeface="Gill Sans" charset="0"/>
                </a:rPr>
                <a:t>read methods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6172200" y="2537460"/>
              <a:ext cx="11049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004046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2743200"/>
            <a:ext cx="8534400" cy="2057400"/>
            <a:chOff x="228600" y="2209800"/>
            <a:chExt cx="8534400" cy="2057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4648200" y="2895600"/>
              <a:ext cx="4114800" cy="1371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91440" marR="0" indent="-9144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Check whether we can write to </a:t>
              </a: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buf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 (e.g.,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 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buf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 is in the user space range)  </a:t>
              </a:r>
            </a:p>
            <a:p>
              <a:pPr marL="91440" marR="0" indent="-9144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</a:pP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u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nlikely(): hint to branch prediction this condition is unlikely</a:t>
              </a:r>
              <a:endPara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5867400" y="2537460"/>
              <a:ext cx="8382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7734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2971800"/>
            <a:ext cx="8458200" cy="1371600"/>
            <a:chOff x="228600" y="2209800"/>
            <a:chExt cx="8458200" cy="13716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2895600"/>
              <a:ext cx="3200400" cy="6858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R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Check whether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 we read from a valid range in the file.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5867400" y="2537460"/>
              <a:ext cx="12192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4358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3657600"/>
            <a:ext cx="8610600" cy="2209800"/>
            <a:chOff x="228600" y="2209800"/>
            <a:chExt cx="8610600" cy="2209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939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3429000"/>
              <a:ext cx="3352800" cy="990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R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If driver provide a read function (</a:t>
              </a: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f_op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-&gt;read)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 use it; otherwise use </a:t>
              </a:r>
              <a:r>
                <a:rPr kumimoji="0" lang="en-US" sz="18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" charset="0"/>
                  <a:ea typeface="Gill Sans" charset="0"/>
                  <a:cs typeface="Gill Sans" charset="0"/>
                </a:rPr>
                <a:t>do_sync_read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()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5867400" y="3155278"/>
              <a:ext cx="1295400" cy="273722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41969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063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3505200"/>
            <a:ext cx="8458200" cy="1524000"/>
            <a:chOff x="228600" y="1143000"/>
            <a:chExt cx="8458200" cy="15240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4572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3048000" y="1143000"/>
              <a:ext cx="5638800" cy="7620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Notify the parent of this file that the file was read (see 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  <a:hlinkClick r:id="rId2"/>
                </a:rPr>
                <a:t>http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  <a:hlinkClick r:id="rId2"/>
                </a:rPr>
                <a:t>://www.fieldses.org/~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  <a:hlinkClick r:id="rId2"/>
                </a:rPr>
                <a:t>bfields/kernel/vfs.txt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)	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2"/>
            </p:cNvCxnSpPr>
            <p:nvPr/>
          </p:nvCxnSpPr>
          <p:spPr bwMode="auto">
            <a:xfrm flipH="1">
              <a:off x="5791200" y="1905000"/>
              <a:ext cx="76200" cy="30480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972651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063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3581400"/>
            <a:ext cx="8458200" cy="1676400"/>
            <a:chOff x="228600" y="838200"/>
            <a:chExt cx="8458200" cy="1676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838200"/>
              <a:ext cx="3200400" cy="990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Update the number of bytes read by “current” task (for scheduling purposes)	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flipH="1">
              <a:off x="5791200" y="1849934"/>
              <a:ext cx="1371600" cy="35986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31191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13063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 smtClean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 smtClean="0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4038600"/>
            <a:ext cx="8458200" cy="1676400"/>
            <a:chOff x="228600" y="838200"/>
            <a:chExt cx="8458200" cy="1676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838200"/>
              <a:ext cx="3200400" cy="990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Update the number of read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syscalls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by “current” task (for scheduling purposes)	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flipH="1">
              <a:off x="5791200" y="1849934"/>
              <a:ext cx="1371600" cy="35986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2238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 Level Driver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105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Associated with particular hardware device</a:t>
            </a:r>
          </a:p>
          <a:p>
            <a:r>
              <a:rPr lang="en-US" sz="2800" dirty="0" smtClean="0"/>
              <a:t>Registers / Unregisters itself with the kernel</a:t>
            </a:r>
          </a:p>
          <a:p>
            <a:r>
              <a:rPr lang="en-US" sz="2800" dirty="0" smtClean="0"/>
              <a:t>Handler functions for each of the file operations</a:t>
            </a:r>
            <a:endParaRPr lang="en-US" sz="2800" dirty="0"/>
          </a:p>
        </p:txBody>
      </p:sp>
      <p:pic>
        <p:nvPicPr>
          <p:cNvPr id="7" name="Picture 6" descr="Screen Shot 2014-09-04 at 1.41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32" y="2514600"/>
            <a:ext cx="8454468" cy="3886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388917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Device Drivers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763000" cy="5791200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Device Driver: </a:t>
            </a:r>
            <a:r>
              <a:rPr lang="en-US" altLang="ko-KR" dirty="0" smtClean="0">
                <a:ea typeface="굴림" panose="020B0600000101010101" pitchFamily="34" charset="-127"/>
              </a:rPr>
              <a:t>Device-specific code in the kernel that interacts directly with the device hardware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Supports a standard, internal interface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Same kernel I/O system can interact easily with different device drivers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Special device-specific configuration supported with the </a:t>
            </a:r>
            <a:r>
              <a:rPr lang="en-US" altLang="ko-KR" sz="2000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ioctl</a:t>
            </a:r>
            <a:r>
              <a:rPr lang="en-US" altLang="ko-KR" sz="2000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()</a:t>
            </a:r>
            <a:r>
              <a:rPr lang="en-US" altLang="ko-KR" sz="2000" dirty="0" smtClean="0">
                <a:ea typeface="굴림" panose="020B0600000101010101" pitchFamily="34" charset="-127"/>
              </a:rPr>
              <a:t> system call</a:t>
            </a:r>
          </a:p>
          <a:p>
            <a:pPr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Device Drivers typically divided into two pieces: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Top half: accessed in call path from system calls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implements a set of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standard, cross-device calls</a:t>
            </a:r>
            <a:r>
              <a:rPr lang="en-US" altLang="ko-KR" dirty="0" smtClean="0">
                <a:ea typeface="굴림" panose="020B0600000101010101" pitchFamily="34" charset="-127"/>
              </a:rPr>
              <a:t> like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open()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close()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read()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write()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ioctl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strategy()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This is the kernel’s interface to the device driver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Top half will </a:t>
            </a:r>
            <a:r>
              <a:rPr lang="en-US" altLang="ko-KR" i="1" dirty="0" smtClean="0">
                <a:ea typeface="굴림" panose="020B0600000101010101" pitchFamily="34" charset="-127"/>
              </a:rPr>
              <a:t>start</a:t>
            </a:r>
            <a:r>
              <a:rPr lang="en-US" altLang="ko-KR" dirty="0" smtClean="0">
                <a:ea typeface="굴림" panose="020B0600000101010101" pitchFamily="34" charset="-127"/>
              </a:rPr>
              <a:t> I/O to device, may put thread to sleep until finished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Bottom half: run as interrupt routine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Gets input or transfers next block of output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May wake sleeping threads if I/O now complete</a:t>
            </a:r>
          </a:p>
        </p:txBody>
      </p:sp>
    </p:spTree>
    <p:extLst>
      <p:ext uri="{BB962C8B-B14F-4D97-AF65-F5344CB8AC3E}">
        <p14:creationId xmlns:p14="http://schemas.microsoft.com/office/powerpoint/2010/main" val="2616752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Life Cycle of An I/O Request</a:t>
            </a:r>
            <a:endParaRPr lang="en-US" altLang="ko-KR" sz="1800" dirty="0" smtClean="0">
              <a:ea typeface="굴림" panose="020B0600000101010101" pitchFamily="34" charset="-127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 t="562" r="24442" b="562"/>
          <a:stretch>
            <a:fillRect/>
          </a:stretch>
        </p:blipFill>
        <p:spPr bwMode="auto">
          <a:xfrm>
            <a:off x="3613150" y="771525"/>
            <a:ext cx="4006850" cy="58134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914400" y="3429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066800" y="3498850"/>
            <a:ext cx="1798294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Top Half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914400" y="43434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066800" y="4419600"/>
            <a:ext cx="1798294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Bottom Half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914400" y="5334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330325" y="5486400"/>
            <a:ext cx="132540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Device</a:t>
            </a:r>
          </a:p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Hardware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914400" y="17526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243013" y="2209800"/>
            <a:ext cx="1395299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Kernel I/O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Subsystem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439863" y="838200"/>
            <a:ext cx="115856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User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613150" y="771525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613150" y="2733676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13150" y="3543301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613150" y="5481535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096000" y="54864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096000" y="44196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096000" y="35052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96000" y="18288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127750" y="762000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Diamond 2"/>
          <p:cNvSpPr/>
          <p:nvPr/>
        </p:nvSpPr>
        <p:spPr bwMode="auto">
          <a:xfrm>
            <a:off x="3688080" y="1828800"/>
            <a:ext cx="1341120" cy="685801"/>
          </a:xfrm>
          <a:prstGeom prst="diamond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93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3" grpId="0" animBg="1"/>
      <p:bldP spid="3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Communication between processes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152401" y="838200"/>
            <a:ext cx="8984816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Can we view files as communication channels?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Producer and Consumer of a file may be distinct processes</a:t>
            </a:r>
          </a:p>
          <a:p>
            <a:pPr lvl="1"/>
            <a:r>
              <a:rPr lang="en-US" dirty="0" smtClean="0"/>
              <a:t>May be separated in time (or not)</a:t>
            </a:r>
          </a:p>
          <a:p>
            <a:r>
              <a:rPr lang="en-US" dirty="0" smtClean="0"/>
              <a:t>However, what if data written once and consumed once?  </a:t>
            </a:r>
          </a:p>
          <a:p>
            <a:pPr lvl="1"/>
            <a:r>
              <a:rPr lang="en-US" dirty="0" smtClean="0"/>
              <a:t>Don’t we want something more like a queue?</a:t>
            </a:r>
          </a:p>
          <a:p>
            <a:pPr lvl="1"/>
            <a:r>
              <a:rPr lang="en-US" dirty="0" smtClean="0"/>
              <a:t>Can still look like File I/O!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395920" y="1447321"/>
            <a:ext cx="4668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rite(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wbuf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wlen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18473" y="2839406"/>
            <a:ext cx="4618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n 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= read(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8" name="Cube 7"/>
          <p:cNvSpPr/>
          <p:nvPr/>
        </p:nvSpPr>
        <p:spPr>
          <a:xfrm>
            <a:off x="3124200" y="2268866"/>
            <a:ext cx="152716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40366" y="2069495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2229704" y="2342707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577289" y="222927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83275" y="2507210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804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781"/>
            <a:ext cx="9144000" cy="875619"/>
          </a:xfrm>
        </p:spPr>
        <p:txBody>
          <a:bodyPr>
            <a:noAutofit/>
          </a:bodyPr>
          <a:lstStyle/>
          <a:p>
            <a:r>
              <a:rPr lang="en-US" sz="3000" dirty="0" smtClean="0"/>
              <a:t>Communication Across the world looks like file IO </a:t>
            </a:r>
            <a:endParaRPr lang="en-US" sz="3000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457200" y="4179411"/>
            <a:ext cx="8229600" cy="2124883"/>
          </a:xfrm>
        </p:spPr>
        <p:txBody>
          <a:bodyPr/>
          <a:lstStyle/>
          <a:p>
            <a:r>
              <a:rPr lang="en-US" dirty="0" smtClean="0"/>
              <a:t>Connected queues over the Internet</a:t>
            </a:r>
          </a:p>
          <a:p>
            <a:pPr lvl="1"/>
            <a:r>
              <a:rPr lang="en-US" dirty="0" smtClean="0"/>
              <a:t>But what’s the analog of open?</a:t>
            </a:r>
          </a:p>
          <a:p>
            <a:pPr lvl="1"/>
            <a:r>
              <a:rPr lang="en-US" dirty="0" smtClean="0"/>
              <a:t>What is the namespace?</a:t>
            </a:r>
          </a:p>
          <a:p>
            <a:pPr lvl="1"/>
            <a:r>
              <a:rPr lang="en-US" dirty="0" smtClean="0"/>
              <a:t>How are they connected in time?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02703" y="1341293"/>
            <a:ext cx="4668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rite(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wbuf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wlen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25256" y="3171319"/>
            <a:ext cx="4618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n 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= read(</a:t>
            </a:r>
            <a:r>
              <a:rPr lang="en-US" sz="2400" b="0" dirty="0" err="1" smtClean="0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4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8" name="Cube 7"/>
          <p:cNvSpPr/>
          <p:nvPr/>
        </p:nvSpPr>
        <p:spPr>
          <a:xfrm>
            <a:off x="2445491" y="2088997"/>
            <a:ext cx="81838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5501" y="1889626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1854839" y="2162838"/>
            <a:ext cx="502053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021062" y="2391745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641494" y="2669676"/>
            <a:ext cx="379568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be 14"/>
          <p:cNvSpPr/>
          <p:nvPr/>
        </p:nvSpPr>
        <p:spPr>
          <a:xfrm>
            <a:off x="4823105" y="2480354"/>
            <a:ext cx="81838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loud 15"/>
          <p:cNvSpPr/>
          <p:nvPr/>
        </p:nvSpPr>
        <p:spPr>
          <a:xfrm>
            <a:off x="2445491" y="1889626"/>
            <a:ext cx="2921441" cy="1159307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06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81"/>
            <a:ext cx="7908925" cy="875619"/>
          </a:xfrm>
        </p:spPr>
        <p:txBody>
          <a:bodyPr>
            <a:noAutofit/>
          </a:bodyPr>
          <a:lstStyle/>
          <a:p>
            <a:r>
              <a:rPr lang="en-US" dirty="0" smtClean="0"/>
              <a:t>Request Response Protocol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0128" y="1688375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rite(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rqfd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rqbuf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buflen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57202" y="2914929"/>
            <a:ext cx="4447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= read(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8" name="Cube 7"/>
          <p:cNvSpPr/>
          <p:nvPr/>
        </p:nvSpPr>
        <p:spPr>
          <a:xfrm>
            <a:off x="3257091" y="2373925"/>
            <a:ext cx="152716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3257" y="2174554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2362595" y="2447766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0180" y="2334338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016166" y="2612269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1090715"/>
            <a:ext cx="3092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Client (issues requests)</a:t>
            </a:r>
            <a:endParaRPr lang="en-US" sz="2400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2990" y="1090715"/>
            <a:ext cx="3852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Server (performs operations)</a:t>
            </a:r>
            <a:endParaRPr lang="en-US" sz="2400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Cube 15"/>
          <p:cNvSpPr/>
          <p:nvPr/>
        </p:nvSpPr>
        <p:spPr>
          <a:xfrm>
            <a:off x="3257091" y="4726780"/>
            <a:ext cx="152716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73257" y="4837537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390346" y="5012914"/>
            <a:ext cx="763383" cy="60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710180" y="442136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9" idx="1"/>
          </p:cNvCxnSpPr>
          <p:nvPr/>
        </p:nvCxnSpPr>
        <p:spPr>
          <a:xfrm flipH="1">
            <a:off x="5016165" y="4694581"/>
            <a:ext cx="694015" cy="1429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23558" y="2455151"/>
            <a:ext cx="97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requests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3558" y="4828248"/>
            <a:ext cx="1114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responses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57202" y="4021259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rite(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respbuf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len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8462" y="5383961"/>
            <a:ext cx="5008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= read(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resfd,resbuf,resmax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29" name="Freeform 28"/>
          <p:cNvSpPr/>
          <p:nvPr/>
        </p:nvSpPr>
        <p:spPr>
          <a:xfrm>
            <a:off x="6098073" y="3381926"/>
            <a:ext cx="266515" cy="767949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4588" y="3581361"/>
            <a:ext cx="1891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service request</a:t>
            </a:r>
            <a:endParaRPr lang="en-US" sz="2400" b="0" i="1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732000" y="2720978"/>
            <a:ext cx="266515" cy="2107270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76865" y="3574167"/>
            <a:ext cx="656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wait</a:t>
            </a:r>
            <a:endParaRPr lang="en-US" sz="2400" b="0" i="1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888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3" grpId="0" animBg="1"/>
      <p:bldP spid="17" grpId="0" animBg="1"/>
      <p:bldP spid="19" grpId="0" animBg="1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908925" cy="875619"/>
          </a:xfrm>
        </p:spPr>
        <p:txBody>
          <a:bodyPr>
            <a:noAutofit/>
          </a:bodyPr>
          <a:lstStyle/>
          <a:p>
            <a:r>
              <a:rPr lang="en-US" dirty="0" smtClean="0"/>
              <a:t>Request Response Protocol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0128" y="1688375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rite(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rqfd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rqbuf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buflen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57202" y="2914929"/>
            <a:ext cx="4447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= read(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3257" y="2174554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2362595" y="2447766"/>
            <a:ext cx="413460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0180" y="2334338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34" idx="5"/>
          </p:cNvCxnSpPr>
          <p:nvPr/>
        </p:nvCxnSpPr>
        <p:spPr>
          <a:xfrm flipV="1">
            <a:off x="5370159" y="2649191"/>
            <a:ext cx="340021" cy="7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1090715"/>
            <a:ext cx="3092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Client (issues requests)</a:t>
            </a:r>
            <a:endParaRPr lang="en-US" sz="2400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4400" y="1090715"/>
            <a:ext cx="3852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Server (performs operations)</a:t>
            </a:r>
            <a:endParaRPr lang="en-US" sz="2400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73257" y="4837537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390347" y="5012914"/>
            <a:ext cx="385708" cy="60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710180" y="442136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9" idx="1"/>
            <a:endCxn id="36" idx="5"/>
          </p:cNvCxnSpPr>
          <p:nvPr/>
        </p:nvCxnSpPr>
        <p:spPr>
          <a:xfrm flipH="1">
            <a:off x="5271155" y="4694581"/>
            <a:ext cx="439025" cy="76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557202" y="4021259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rite(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respbuf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len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8462" y="5383961"/>
            <a:ext cx="5008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= read(</a:t>
            </a:r>
            <a:r>
              <a:rPr lang="en-US" sz="2000" b="0" dirty="0" err="1" smtClean="0">
                <a:latin typeface="Consolas" charset="0"/>
                <a:ea typeface="Consolas" charset="0"/>
                <a:cs typeface="Consolas" charset="0"/>
              </a:rPr>
              <a:t>resfd,resbuf,resmax</a:t>
            </a:r>
            <a:r>
              <a:rPr lang="en-US" sz="2000" b="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</p:txBody>
      </p:sp>
      <p:sp>
        <p:nvSpPr>
          <p:cNvPr id="29" name="Freeform 28"/>
          <p:cNvSpPr/>
          <p:nvPr/>
        </p:nvSpPr>
        <p:spPr>
          <a:xfrm>
            <a:off x="6098073" y="3322854"/>
            <a:ext cx="266515" cy="767949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4588" y="3581361"/>
            <a:ext cx="1891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service request</a:t>
            </a:r>
            <a:endParaRPr lang="en-US" sz="2400" b="0" i="1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732000" y="2720978"/>
            <a:ext cx="266515" cy="2107270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76865" y="3574167"/>
            <a:ext cx="656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wait</a:t>
            </a:r>
            <a:endParaRPr lang="en-US" sz="2400" b="0" i="1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3" name="Cube 32"/>
          <p:cNvSpPr/>
          <p:nvPr/>
        </p:nvSpPr>
        <p:spPr>
          <a:xfrm>
            <a:off x="2776055" y="2249351"/>
            <a:ext cx="64750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Cube 33"/>
          <p:cNvSpPr/>
          <p:nvPr/>
        </p:nvSpPr>
        <p:spPr>
          <a:xfrm>
            <a:off x="4739966" y="2478258"/>
            <a:ext cx="63019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Cloud 34"/>
          <p:cNvSpPr/>
          <p:nvPr/>
        </p:nvSpPr>
        <p:spPr>
          <a:xfrm>
            <a:off x="2510262" y="2088485"/>
            <a:ext cx="2760893" cy="346437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be 35"/>
          <p:cNvSpPr/>
          <p:nvPr/>
        </p:nvSpPr>
        <p:spPr>
          <a:xfrm>
            <a:off x="4640962" y="4599340"/>
            <a:ext cx="63019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Cube 37"/>
          <p:cNvSpPr/>
          <p:nvPr/>
        </p:nvSpPr>
        <p:spPr>
          <a:xfrm>
            <a:off x="2776055" y="4738885"/>
            <a:ext cx="64750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41484" y="2346081"/>
            <a:ext cx="1242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Gill Sans" charset="0"/>
                <a:ea typeface="Gill Sans" charset="0"/>
                <a:cs typeface="Gill Sans" charset="0"/>
              </a:rPr>
              <a:t>requests</a:t>
            </a:r>
            <a:endParaRPr 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01807" y="4335154"/>
            <a:ext cx="1428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Gill Sans" charset="0"/>
                <a:ea typeface="Gill Sans" charset="0"/>
                <a:cs typeface="Gill Sans" charset="0"/>
              </a:rPr>
              <a:t>responses</a:t>
            </a:r>
            <a:endParaRPr lang="en-US" sz="24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32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42724"/>
            <a:ext cx="8229600" cy="1061570"/>
          </a:xfrm>
        </p:spPr>
        <p:txBody>
          <a:bodyPr>
            <a:normAutofit/>
          </a:bodyPr>
          <a:lstStyle/>
          <a:p>
            <a:r>
              <a:rPr lang="en-US" dirty="0" smtClean="0"/>
              <a:t>File servers, web, FTP, Databases, …</a:t>
            </a:r>
          </a:p>
          <a:p>
            <a:r>
              <a:rPr lang="en-US" dirty="0" smtClean="0"/>
              <a:t>Many clients accessing a common server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2938485" y="1624507"/>
            <a:ext cx="3081316" cy="3101329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44812" y="2200468"/>
            <a:ext cx="1550456" cy="112238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 smtClean="0">
                <a:latin typeface="Gill Sans" charset="0"/>
                <a:ea typeface="Gill Sans" charset="0"/>
                <a:cs typeface="Gill Sans" charset="0"/>
              </a:rPr>
              <a:t>Server</a:t>
            </a:r>
            <a:endParaRPr lang="en-US" sz="28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7464" y="1260018"/>
            <a:ext cx="1550456" cy="748462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Client 1</a:t>
            </a:r>
            <a:endParaRPr lang="en-US" sz="28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7464" y="2313281"/>
            <a:ext cx="1550456" cy="7484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Client 2</a:t>
            </a:r>
            <a:endParaRPr lang="en-US" sz="28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77464" y="3972041"/>
            <a:ext cx="1550456" cy="748462"/>
          </a:xfrm>
          <a:prstGeom prst="roundRect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 smtClean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Client n</a:t>
            </a:r>
            <a:endParaRPr lang="en-US" sz="28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6534" y="3344943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4" name="Straight Arrow Connector 13"/>
          <p:cNvCxnSpPr>
            <a:stCxn id="9" idx="3"/>
          </p:cNvCxnSpPr>
          <p:nvPr/>
        </p:nvCxnSpPr>
        <p:spPr>
          <a:xfrm>
            <a:off x="2227920" y="1634249"/>
            <a:ext cx="4416892" cy="90465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3"/>
          </p:cNvCxnSpPr>
          <p:nvPr/>
        </p:nvCxnSpPr>
        <p:spPr>
          <a:xfrm>
            <a:off x="2227920" y="2687512"/>
            <a:ext cx="4416892" cy="37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227920" y="2847502"/>
            <a:ext cx="4416892" cy="137621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917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Socket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:</a:t>
            </a:r>
            <a:r>
              <a:rPr lang="en-US" altLang="ko-KR" dirty="0">
                <a:ea typeface="굴림" panose="020B0600000101010101" pitchFamily="34" charset="-127"/>
              </a:rPr>
              <a:t> an abstraction of a network I/O queue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dirty="0"/>
              <a:t>Mechanism for inter-process communication 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Embodies </a:t>
            </a:r>
            <a:r>
              <a:rPr lang="en-US" altLang="ko-KR" dirty="0">
                <a:ea typeface="굴림" panose="020B0600000101010101" pitchFamily="34" charset="-127"/>
              </a:rPr>
              <a:t>one side of a communication channel</a:t>
            </a:r>
          </a:p>
          <a:p>
            <a:pPr lvl="2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Same interface regardless of location of other end</a:t>
            </a:r>
          </a:p>
          <a:p>
            <a:pPr lvl="2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Could be local machine (called “UNIX socket”) or remote machine (called “network socket”)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First introduced in 4.2 BSD UNIX: big innovation at time</a:t>
            </a:r>
          </a:p>
          <a:p>
            <a:pPr lvl="2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Now most operating systems provide some notion of socket</a:t>
            </a:r>
          </a:p>
          <a:p>
            <a:r>
              <a:rPr lang="en-US" dirty="0" smtClean="0"/>
              <a:t>Data </a:t>
            </a:r>
            <a:r>
              <a:rPr lang="en-US" dirty="0"/>
              <a:t>transfer like files</a:t>
            </a:r>
          </a:p>
          <a:p>
            <a:pPr lvl="1"/>
            <a:r>
              <a:rPr lang="en-US" dirty="0"/>
              <a:t>Read / Write against a descriptor</a:t>
            </a:r>
          </a:p>
          <a:p>
            <a:r>
              <a:rPr lang="en-US" dirty="0"/>
              <a:t>Over ANY kind of network</a:t>
            </a:r>
          </a:p>
          <a:p>
            <a:pPr lvl="1"/>
            <a:r>
              <a:rPr lang="en-US" dirty="0"/>
              <a:t>Local to a machine</a:t>
            </a:r>
          </a:p>
          <a:p>
            <a:pPr lvl="1"/>
            <a:r>
              <a:rPr lang="en-US" dirty="0"/>
              <a:t>Over the internet (TCP/IP, UDP/IP)</a:t>
            </a:r>
          </a:p>
          <a:p>
            <a:pPr lvl="1"/>
            <a:r>
              <a:rPr lang="en-US" dirty="0"/>
              <a:t>OSI, </a:t>
            </a:r>
            <a:r>
              <a:rPr lang="en-US" dirty="0" err="1"/>
              <a:t>Appletalk</a:t>
            </a:r>
            <a:r>
              <a:rPr lang="en-US" dirty="0"/>
              <a:t>, SNA, IPX, SIP, NS, …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62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63" y="1234972"/>
            <a:ext cx="1301060" cy="1179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81"/>
            <a:ext cx="7908925" cy="875619"/>
          </a:xfrm>
        </p:spPr>
        <p:txBody>
          <a:bodyPr>
            <a:noAutofit/>
          </a:bodyPr>
          <a:lstStyle/>
          <a:p>
            <a:r>
              <a:rPr lang="en-US" dirty="0" smtClean="0"/>
              <a:t>Silly Echo Server – running example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2720978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w</a:t>
            </a:r>
            <a:r>
              <a:rPr lang="en-US" sz="2000" dirty="0" smtClean="0">
                <a:latin typeface="Courier"/>
                <a:cs typeface="Courier"/>
              </a:rPr>
              <a:t>rite(</a:t>
            </a:r>
            <a:r>
              <a:rPr lang="en-US" sz="2000" dirty="0" err="1" smtClean="0">
                <a:latin typeface="Courier"/>
                <a:cs typeface="Courier"/>
              </a:rPr>
              <a:t>fd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buf,len</a:t>
            </a:r>
            <a:r>
              <a:rPr lang="en-US" sz="2000" dirty="0" smtClean="0">
                <a:latin typeface="Courier"/>
                <a:cs typeface="Courier"/>
              </a:rPr>
              <a:t>)</a:t>
            </a:r>
            <a:r>
              <a:rPr lang="en-US" sz="2000" dirty="0">
                <a:latin typeface="Courier"/>
                <a:cs typeface="Courier"/>
              </a:rPr>
              <a:t>; 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557202" y="2914929"/>
            <a:ext cx="4447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Courier"/>
                <a:cs typeface="Courier"/>
              </a:rPr>
              <a:t>n </a:t>
            </a:r>
            <a:r>
              <a:rPr lang="en-US" sz="2000" dirty="0" smtClean="0">
                <a:latin typeface="Courier"/>
                <a:cs typeface="Courier"/>
              </a:rPr>
              <a:t>= read(</a:t>
            </a:r>
            <a:r>
              <a:rPr lang="en-US" sz="2000" dirty="0" err="1" smtClean="0">
                <a:latin typeface="Courier"/>
                <a:cs typeface="Courier"/>
              </a:rPr>
              <a:t>fd,buf</a:t>
            </a:r>
            <a:r>
              <a:rPr lang="en-US" sz="2000" dirty="0" smtClean="0">
                <a:latin typeface="Courier"/>
                <a:cs typeface="Courier"/>
              </a:rPr>
              <a:t>,)</a:t>
            </a:r>
            <a:r>
              <a:rPr lang="en-US" sz="2000" dirty="0">
                <a:latin typeface="Courier"/>
                <a:cs typeface="Courier"/>
              </a:rPr>
              <a:t>; 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520923" y="2249350"/>
            <a:ext cx="841671" cy="47162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2362594" y="2484688"/>
            <a:ext cx="413461" cy="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0180" y="2334338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34" idx="5"/>
          </p:cNvCxnSpPr>
          <p:nvPr/>
        </p:nvCxnSpPr>
        <p:spPr>
          <a:xfrm flipV="1">
            <a:off x="5370159" y="2649191"/>
            <a:ext cx="340021" cy="7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8549" y="849076"/>
            <a:ext cx="3061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Client (issues requests)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04563" y="873051"/>
            <a:ext cx="3811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Server (performs operations)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73257" y="4837537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390347" y="5012914"/>
            <a:ext cx="385708" cy="60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710180" y="442136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9" idx="1"/>
            <a:endCxn id="36" idx="5"/>
          </p:cNvCxnSpPr>
          <p:nvPr/>
        </p:nvCxnSpPr>
        <p:spPr>
          <a:xfrm flipH="1">
            <a:off x="5271155" y="4694581"/>
            <a:ext cx="439025" cy="76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61918" y="2249351"/>
            <a:ext cx="995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requests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423558" y="459934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responses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57202" y="4021259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Courier"/>
                <a:cs typeface="Courier"/>
              </a:rPr>
              <a:t>w</a:t>
            </a:r>
            <a:r>
              <a:rPr lang="en-US" sz="2000" dirty="0" smtClean="0">
                <a:latin typeface="Courier"/>
                <a:cs typeface="Courier"/>
              </a:rPr>
              <a:t>rite(</a:t>
            </a:r>
            <a:r>
              <a:rPr lang="en-US" sz="2000" dirty="0" err="1" smtClean="0">
                <a:latin typeface="Courier"/>
                <a:cs typeface="Courier"/>
              </a:rPr>
              <a:t>fd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,)</a:t>
            </a:r>
            <a:r>
              <a:rPr lang="en-US" sz="2000" dirty="0">
                <a:latin typeface="Courier"/>
                <a:cs typeface="Courier"/>
              </a:rPr>
              <a:t>; </a:t>
            </a:r>
            <a:endParaRPr lang="en-US" sz="2000" dirty="0"/>
          </a:p>
        </p:txBody>
      </p:sp>
      <p:sp>
        <p:nvSpPr>
          <p:cNvPr id="28" name="Rectangle 27"/>
          <p:cNvSpPr/>
          <p:nvPr/>
        </p:nvSpPr>
        <p:spPr>
          <a:xfrm>
            <a:off x="178462" y="5383961"/>
            <a:ext cx="5008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n </a:t>
            </a:r>
            <a:r>
              <a:rPr lang="en-US" sz="2000" dirty="0" smtClean="0">
                <a:latin typeface="Courier"/>
                <a:cs typeface="Courier"/>
              </a:rPr>
              <a:t>= read(</a:t>
            </a:r>
            <a:r>
              <a:rPr lang="en-US" sz="2000" dirty="0" err="1" smtClean="0">
                <a:latin typeface="Courier"/>
                <a:cs typeface="Courier"/>
              </a:rPr>
              <a:t>fd,rcvbuf</a:t>
            </a:r>
            <a:r>
              <a:rPr lang="en-US" sz="2000" dirty="0" smtClean="0">
                <a:latin typeface="Courier"/>
                <a:cs typeface="Courier"/>
              </a:rPr>
              <a:t>,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)</a:t>
            </a:r>
            <a:r>
              <a:rPr lang="en-US" sz="2000" dirty="0">
                <a:latin typeface="Courier"/>
                <a:cs typeface="Courier"/>
              </a:rPr>
              <a:t>; </a:t>
            </a:r>
            <a:endParaRPr lang="en-US" sz="2000" dirty="0"/>
          </a:p>
        </p:txBody>
      </p:sp>
      <p:sp>
        <p:nvSpPr>
          <p:cNvPr id="29" name="Freeform 28"/>
          <p:cNvSpPr/>
          <p:nvPr/>
        </p:nvSpPr>
        <p:spPr>
          <a:xfrm>
            <a:off x="6098073" y="3322854"/>
            <a:ext cx="266515" cy="767949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460751" y="3662399"/>
            <a:ext cx="68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print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732000" y="2720978"/>
            <a:ext cx="266515" cy="2107270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76865" y="3574167"/>
            <a:ext cx="655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wait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33" name="Cube 32"/>
          <p:cNvSpPr/>
          <p:nvPr/>
        </p:nvSpPr>
        <p:spPr>
          <a:xfrm>
            <a:off x="2776055" y="2249351"/>
            <a:ext cx="647503" cy="4578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be 33"/>
          <p:cNvSpPr/>
          <p:nvPr/>
        </p:nvSpPr>
        <p:spPr>
          <a:xfrm>
            <a:off x="4739966" y="2478258"/>
            <a:ext cx="630193" cy="4578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loud 34"/>
          <p:cNvSpPr/>
          <p:nvPr/>
        </p:nvSpPr>
        <p:spPr>
          <a:xfrm>
            <a:off x="2510262" y="2088485"/>
            <a:ext cx="2760893" cy="346437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be 35"/>
          <p:cNvSpPr/>
          <p:nvPr/>
        </p:nvSpPr>
        <p:spPr>
          <a:xfrm>
            <a:off x="4640962" y="4599340"/>
            <a:ext cx="630193" cy="4578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ube 37"/>
          <p:cNvSpPr/>
          <p:nvPr/>
        </p:nvSpPr>
        <p:spPr>
          <a:xfrm>
            <a:off x="2776055" y="4738885"/>
            <a:ext cx="647503" cy="4578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76865" y="2088485"/>
            <a:ext cx="655135" cy="3258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274727" y="1693171"/>
            <a:ext cx="3282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gets(</a:t>
            </a:r>
            <a:r>
              <a:rPr lang="en-US" sz="2000" dirty="0" err="1" smtClean="0">
                <a:latin typeface="Courier"/>
                <a:cs typeface="Courier"/>
              </a:rPr>
              <a:t>fd,sndbuf</a:t>
            </a:r>
            <a:r>
              <a:rPr lang="en-US" sz="2000" dirty="0" smtClean="0">
                <a:latin typeface="Courier"/>
                <a:cs typeface="Courier"/>
              </a:rPr>
              <a:t>, …)</a:t>
            </a:r>
            <a:r>
              <a:rPr lang="en-US" sz="2000" dirty="0">
                <a:latin typeface="Courier"/>
                <a:cs typeface="Courier"/>
              </a:rPr>
              <a:t>; </a:t>
            </a:r>
            <a:endParaRPr lang="en-US" sz="2000" dirty="0"/>
          </a:p>
        </p:txBody>
      </p:sp>
      <p:pic>
        <p:nvPicPr>
          <p:cNvPr id="23" name="Picture 22" descr="imgr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808" y="3323108"/>
            <a:ext cx="948330" cy="822411"/>
          </a:xfrm>
          <a:prstGeom prst="rect">
            <a:avLst/>
          </a:prstGeom>
        </p:spPr>
      </p:pic>
      <p:pic>
        <p:nvPicPr>
          <p:cNvPr id="39" name="Picture 38" descr="imgr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523" y="5838951"/>
            <a:ext cx="948330" cy="822411"/>
          </a:xfrm>
          <a:prstGeom prst="rect">
            <a:avLst/>
          </a:prstGeom>
        </p:spPr>
      </p:pic>
      <p:cxnSp>
        <p:nvCxnSpPr>
          <p:cNvPr id="40" name="Straight Arrow Connector 39"/>
          <p:cNvCxnSpPr>
            <a:endCxn id="23" idx="1"/>
          </p:cNvCxnSpPr>
          <p:nvPr/>
        </p:nvCxnSpPr>
        <p:spPr>
          <a:xfrm>
            <a:off x="6460751" y="3574167"/>
            <a:ext cx="1139057" cy="160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955222" y="5828755"/>
            <a:ext cx="68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print</a:t>
            </a:r>
            <a:endParaRPr lang="en-US" i="1" dirty="0">
              <a:solidFill>
                <a:srgbClr val="0000FF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1998515" y="5383961"/>
            <a:ext cx="777540" cy="4001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206352" y="2421991"/>
            <a:ext cx="1654195" cy="3812587"/>
          </a:xfrm>
          <a:custGeom>
            <a:avLst/>
            <a:gdLst>
              <a:gd name="connsiteX0" fmla="*/ 1654195 w 1654195"/>
              <a:gd name="connsiteY0" fmla="*/ 2997952 h 3812587"/>
              <a:gd name="connsiteX1" fmla="*/ 1432702 w 1654195"/>
              <a:gd name="connsiteY1" fmla="*/ 3647754 h 3812587"/>
              <a:gd name="connsiteX2" fmla="*/ 738688 w 1654195"/>
              <a:gd name="connsiteY2" fmla="*/ 3721596 h 3812587"/>
              <a:gd name="connsiteX3" fmla="*/ 236635 w 1654195"/>
              <a:gd name="connsiteY3" fmla="*/ 2525368 h 3812587"/>
              <a:gd name="connsiteX4" fmla="*/ 375 w 1654195"/>
              <a:gd name="connsiteY4" fmla="*/ 989472 h 3812587"/>
              <a:gd name="connsiteX5" fmla="*/ 177570 w 1654195"/>
              <a:gd name="connsiteY5" fmla="*/ 0 h 381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4195" h="3812587">
                <a:moveTo>
                  <a:pt x="1654195" y="2997952"/>
                </a:moveTo>
                <a:cubicBezTo>
                  <a:pt x="1619740" y="3262549"/>
                  <a:pt x="1585286" y="3527147"/>
                  <a:pt x="1432702" y="3647754"/>
                </a:cubicBezTo>
                <a:cubicBezTo>
                  <a:pt x="1280118" y="3768361"/>
                  <a:pt x="938032" y="3908660"/>
                  <a:pt x="738688" y="3721596"/>
                </a:cubicBezTo>
                <a:cubicBezTo>
                  <a:pt x="539343" y="3534532"/>
                  <a:pt x="359687" y="2980722"/>
                  <a:pt x="236635" y="2525368"/>
                </a:cubicBezTo>
                <a:cubicBezTo>
                  <a:pt x="113583" y="2070014"/>
                  <a:pt x="10219" y="1410367"/>
                  <a:pt x="375" y="989472"/>
                </a:cubicBezTo>
                <a:cubicBezTo>
                  <a:pt x="-9469" y="568577"/>
                  <a:pt x="177570" y="0"/>
                  <a:pt x="177570" y="0"/>
                </a:cubicBezTo>
              </a:path>
            </a:pathLst>
          </a:custGeom>
          <a:ln>
            <a:solidFill>
              <a:srgbClr val="4F81BD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6777709" y="2423713"/>
            <a:ext cx="2055225" cy="2387676"/>
          </a:xfrm>
          <a:custGeom>
            <a:avLst/>
            <a:gdLst>
              <a:gd name="connsiteX0" fmla="*/ 0 w 2055225"/>
              <a:gd name="connsiteY0" fmla="*/ 2095367 h 2387676"/>
              <a:gd name="connsiteX1" fmla="*/ 221493 w 2055225"/>
              <a:gd name="connsiteY1" fmla="*/ 2361196 h 2387676"/>
              <a:gd name="connsiteX2" fmla="*/ 1196066 w 2055225"/>
              <a:gd name="connsiteY2" fmla="*/ 2346428 h 2387676"/>
              <a:gd name="connsiteX3" fmla="*/ 1919612 w 2055225"/>
              <a:gd name="connsiteY3" fmla="*/ 2080599 h 2387676"/>
              <a:gd name="connsiteX4" fmla="*/ 2052508 w 2055225"/>
              <a:gd name="connsiteY4" fmla="*/ 1017286 h 2387676"/>
              <a:gd name="connsiteX5" fmla="*/ 1875313 w 2055225"/>
              <a:gd name="connsiteY5" fmla="*/ 116424 h 2387676"/>
              <a:gd name="connsiteX6" fmla="*/ 1151767 w 2055225"/>
              <a:gd name="connsiteY6" fmla="*/ 13046 h 2387676"/>
              <a:gd name="connsiteX7" fmla="*/ 472520 w 2055225"/>
              <a:gd name="connsiteY7" fmla="*/ 131192 h 2387676"/>
              <a:gd name="connsiteX8" fmla="*/ 251026 w 2055225"/>
              <a:gd name="connsiteY8" fmla="*/ 515166 h 238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5225" h="2387676">
                <a:moveTo>
                  <a:pt x="0" y="2095367"/>
                </a:moveTo>
                <a:cubicBezTo>
                  <a:pt x="11074" y="2207360"/>
                  <a:pt x="22149" y="2319353"/>
                  <a:pt x="221493" y="2361196"/>
                </a:cubicBezTo>
                <a:cubicBezTo>
                  <a:pt x="420837" y="2403039"/>
                  <a:pt x="913046" y="2393194"/>
                  <a:pt x="1196066" y="2346428"/>
                </a:cubicBezTo>
                <a:cubicBezTo>
                  <a:pt x="1479086" y="2299662"/>
                  <a:pt x="1776872" y="2302123"/>
                  <a:pt x="1919612" y="2080599"/>
                </a:cubicBezTo>
                <a:cubicBezTo>
                  <a:pt x="2062352" y="1859075"/>
                  <a:pt x="2059891" y="1344648"/>
                  <a:pt x="2052508" y="1017286"/>
                </a:cubicBezTo>
                <a:cubicBezTo>
                  <a:pt x="2045125" y="689924"/>
                  <a:pt x="2025437" y="283797"/>
                  <a:pt x="1875313" y="116424"/>
                </a:cubicBezTo>
                <a:cubicBezTo>
                  <a:pt x="1725190" y="-50949"/>
                  <a:pt x="1385566" y="10585"/>
                  <a:pt x="1151767" y="13046"/>
                </a:cubicBezTo>
                <a:cubicBezTo>
                  <a:pt x="917968" y="15507"/>
                  <a:pt x="622644" y="47505"/>
                  <a:pt x="472520" y="131192"/>
                </a:cubicBezTo>
                <a:cubicBezTo>
                  <a:pt x="322397" y="214879"/>
                  <a:pt x="251026" y="515166"/>
                  <a:pt x="251026" y="515166"/>
                </a:cubicBezTo>
              </a:path>
            </a:pathLst>
          </a:custGeom>
          <a:ln>
            <a:solidFill>
              <a:srgbClr val="4F81BD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09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client-server example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762000"/>
            <a:ext cx="7144680" cy="3046988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void client(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n;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[MAXIN];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rcvbuf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[MAXOUT]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i="1" dirty="0" err="1">
                <a:latin typeface="Consolas" charset="0"/>
                <a:ea typeface="Consolas" charset="0"/>
                <a:cs typeface="Consolas" charset="0"/>
              </a:rPr>
              <a:t>getreq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MAXIN);        /* prompt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while 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 &gt;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0)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write(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sockfd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)); /* send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memset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(rcvbuf,0,MAXOUT);      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  /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* clear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n=read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sockfd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rcvbuf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, MAXOUT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-1);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  /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* receive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write(STDOUT_FILENO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rcvbuf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, 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);	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  /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* echo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i="1" dirty="0" err="1">
                <a:latin typeface="Consolas" charset="0"/>
                <a:ea typeface="Consolas" charset="0"/>
                <a:cs typeface="Consolas" charset="0"/>
              </a:rPr>
              <a:t>getreq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MAXIN);        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  /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* prompt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09765" y="3955519"/>
            <a:ext cx="7000835" cy="2893100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void server(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consockfd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[MAXREQ];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n;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while (1) {                   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memset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(reqbuf,0, MAXREQ);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n = read(consockfd,reqbuf,MAXREQ-1); /* 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Recv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if (n &lt;= 0) return;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n = write(STDOUT_FILENO,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)); </a:t>
            </a:r>
            <a:endParaRPr lang="en-US" sz="1600" b="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n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= write(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consockfd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)); /*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echo*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/</a:t>
            </a:r>
          </a:p>
          <a:p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}</a:t>
            </a:r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6" name="Freeform 5"/>
          <p:cNvSpPr/>
          <p:nvPr/>
        </p:nvSpPr>
        <p:spPr>
          <a:xfrm>
            <a:off x="1167495" y="2161346"/>
            <a:ext cx="4863574" cy="3162648"/>
          </a:xfrm>
          <a:custGeom>
            <a:avLst/>
            <a:gdLst>
              <a:gd name="connsiteX0" fmla="*/ 4083817 w 4863574"/>
              <a:gd name="connsiteY0" fmla="*/ 0 h 3162648"/>
              <a:gd name="connsiteX1" fmla="*/ 4572311 w 4863574"/>
              <a:gd name="connsiteY1" fmla="*/ 928036 h 3162648"/>
              <a:gd name="connsiteX2" fmla="*/ 163652 w 4863574"/>
              <a:gd name="connsiteY2" fmla="*/ 2124713 h 3162648"/>
              <a:gd name="connsiteX3" fmla="*/ 871968 w 4863574"/>
              <a:gd name="connsiteY3" fmla="*/ 3162648 h 31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3574" h="3162648">
                <a:moveTo>
                  <a:pt x="4083817" y="0"/>
                </a:moveTo>
                <a:cubicBezTo>
                  <a:pt x="4654744" y="286958"/>
                  <a:pt x="5225672" y="573917"/>
                  <a:pt x="4572311" y="928036"/>
                </a:cubicBezTo>
                <a:cubicBezTo>
                  <a:pt x="3918950" y="1282155"/>
                  <a:pt x="780376" y="1752278"/>
                  <a:pt x="163652" y="2124713"/>
                </a:cubicBezTo>
                <a:cubicBezTo>
                  <a:pt x="-453072" y="2497148"/>
                  <a:pt x="871968" y="3162648"/>
                  <a:pt x="871968" y="3162648"/>
                </a:cubicBezTo>
              </a:path>
            </a:pathLst>
          </a:custGeom>
          <a:ln w="57150" cmpd="sng">
            <a:solidFill>
              <a:srgbClr val="FF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14400" y="2057400"/>
            <a:ext cx="43434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057400" y="5257800"/>
            <a:ext cx="41148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072540" y="5968022"/>
            <a:ext cx="5486400" cy="228600"/>
          </a:xfrm>
          <a:prstGeom prst="rect">
            <a:avLst/>
          </a:prstGeom>
          <a:noFill/>
          <a:ln w="38100" cap="flat" cmpd="sng" algn="ctr">
            <a:solidFill>
              <a:srgbClr val="1C31C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76200" y="2661997"/>
            <a:ext cx="8550629" cy="3434003"/>
          </a:xfrm>
          <a:custGeom>
            <a:avLst/>
            <a:gdLst>
              <a:gd name="connsiteX0" fmla="*/ 7561943 w 8629325"/>
              <a:gd name="connsiteY0" fmla="*/ 3138226 h 3138226"/>
              <a:gd name="connsiteX1" fmla="*/ 8038225 w 8629325"/>
              <a:gd name="connsiteY1" fmla="*/ 2014814 h 3138226"/>
              <a:gd name="connsiteX2" fmla="*/ 442141 w 8629325"/>
              <a:gd name="connsiteY2" fmla="*/ 634972 h 3138226"/>
              <a:gd name="connsiteX3" fmla="*/ 857361 w 8629325"/>
              <a:gd name="connsiteY3" fmla="*/ 0 h 313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325" h="3138226">
                <a:moveTo>
                  <a:pt x="7561943" y="3138226"/>
                </a:moveTo>
                <a:cubicBezTo>
                  <a:pt x="8393401" y="2785124"/>
                  <a:pt x="9224859" y="2432023"/>
                  <a:pt x="8038225" y="2014814"/>
                </a:cubicBezTo>
                <a:cubicBezTo>
                  <a:pt x="6851591" y="1597605"/>
                  <a:pt x="1638952" y="970774"/>
                  <a:pt x="442141" y="634972"/>
                </a:cubicBezTo>
                <a:cubicBezTo>
                  <a:pt x="-754670" y="299170"/>
                  <a:pt x="857361" y="0"/>
                  <a:pt x="857361" y="0"/>
                </a:cubicBezTo>
              </a:path>
            </a:pathLst>
          </a:custGeom>
          <a:ln w="57150" cmpd="sng">
            <a:solidFill>
              <a:srgbClr val="1C31CA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14400" y="2554167"/>
            <a:ext cx="3886200" cy="228600"/>
          </a:xfrm>
          <a:prstGeom prst="rect">
            <a:avLst/>
          </a:prstGeom>
          <a:noFill/>
          <a:ln w="38100" cap="flat" cmpd="sng" algn="ctr">
            <a:solidFill>
              <a:srgbClr val="1C31C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110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Prompt for input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4857" y="1698877"/>
            <a:ext cx="867946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char *</a:t>
            </a:r>
            <a:r>
              <a:rPr lang="en-US" dirty="0" err="1">
                <a:latin typeface="Courier"/>
                <a:cs typeface="Courier"/>
              </a:rPr>
              <a:t>getreq</a:t>
            </a:r>
            <a:r>
              <a:rPr lang="en-US" dirty="0">
                <a:latin typeface="Courier"/>
                <a:cs typeface="Courier"/>
              </a:rPr>
              <a:t>(char *</a:t>
            </a:r>
            <a:r>
              <a:rPr lang="en-US" dirty="0" err="1">
                <a:latin typeface="Courier"/>
                <a:cs typeface="Courier"/>
              </a:rPr>
              <a:t>inbuf</a:t>
            </a:r>
            <a:r>
              <a:rPr lang="en-US" dirty="0">
                <a:latin typeface="Courier"/>
                <a:cs typeface="Courier"/>
              </a:rPr>
              <a:t>, </a:t>
            </a:r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len</a:t>
            </a:r>
            <a:r>
              <a:rPr lang="en-US" dirty="0">
                <a:latin typeface="Courier"/>
                <a:cs typeface="Courier"/>
              </a:rPr>
              <a:t>) {</a:t>
            </a:r>
          </a:p>
          <a:p>
            <a:r>
              <a:rPr lang="en-US" dirty="0">
                <a:latin typeface="Courier"/>
                <a:cs typeface="Courier"/>
              </a:rPr>
              <a:t>  /* Get request char stream */</a:t>
            </a:r>
          </a:p>
          <a:p>
            <a:r>
              <a:rPr lang="en-US" dirty="0">
                <a:latin typeface="Courier"/>
                <a:cs typeface="Courier"/>
              </a:rPr>
              <a:t>  </a:t>
            </a:r>
            <a:r>
              <a:rPr lang="en-US" dirty="0" err="1">
                <a:latin typeface="Courier"/>
                <a:cs typeface="Courier"/>
              </a:rPr>
              <a:t>printf</a:t>
            </a:r>
            <a:r>
              <a:rPr lang="en-US" dirty="0">
                <a:latin typeface="Courier"/>
                <a:cs typeface="Courier"/>
              </a:rPr>
              <a:t>("REQ: ");              /* prompt */</a:t>
            </a:r>
          </a:p>
          <a:p>
            <a:r>
              <a:rPr lang="en-US" dirty="0">
                <a:latin typeface="Courier"/>
                <a:cs typeface="Courier"/>
              </a:rPr>
              <a:t>  </a:t>
            </a:r>
            <a:r>
              <a:rPr lang="en-US" dirty="0" err="1">
                <a:latin typeface="Courier"/>
                <a:cs typeface="Courier"/>
              </a:rPr>
              <a:t>memset</a:t>
            </a:r>
            <a:r>
              <a:rPr lang="en-US" dirty="0">
                <a:latin typeface="Courier"/>
                <a:cs typeface="Courier"/>
              </a:rPr>
              <a:t>(inbuf,0,len);          /* clear for good measure */</a:t>
            </a:r>
          </a:p>
          <a:p>
            <a:r>
              <a:rPr lang="en-US" dirty="0">
                <a:latin typeface="Courier"/>
                <a:cs typeface="Courier"/>
              </a:rPr>
              <a:t>  return </a:t>
            </a:r>
            <a:r>
              <a:rPr lang="en-US" dirty="0" err="1">
                <a:latin typeface="Courier"/>
                <a:cs typeface="Courier"/>
              </a:rPr>
              <a:t>fgets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inbuf,len,stdin</a:t>
            </a:r>
            <a:r>
              <a:rPr lang="en-US" dirty="0">
                <a:latin typeface="Courier"/>
                <a:cs typeface="Courier"/>
              </a:rPr>
              <a:t>); /* read up to a EOL */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76346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creation and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File systems provide a collection of permanent objects in structured name space</a:t>
            </a:r>
          </a:p>
          <a:p>
            <a:pPr lvl="1"/>
            <a:r>
              <a:rPr lang="en-US" dirty="0" smtClean="0"/>
              <a:t>Processes open, read/write/close them</a:t>
            </a:r>
          </a:p>
          <a:p>
            <a:pPr lvl="1"/>
            <a:r>
              <a:rPr lang="en-US" dirty="0" smtClean="0"/>
              <a:t>Files exist independent of the processes</a:t>
            </a:r>
          </a:p>
          <a:p>
            <a:r>
              <a:rPr lang="en-US" dirty="0" smtClean="0"/>
              <a:t>Sockets provide a means for processes to communicate (transfer data) to other processes.</a:t>
            </a:r>
          </a:p>
          <a:p>
            <a:r>
              <a:rPr lang="en-US" dirty="0" smtClean="0"/>
              <a:t>Creation and connection is more complex</a:t>
            </a:r>
          </a:p>
          <a:p>
            <a:r>
              <a:rPr lang="en-US" dirty="0" smtClean="0"/>
              <a:t>Form 2-way pipes between processes</a:t>
            </a:r>
          </a:p>
          <a:p>
            <a:pPr lvl="1"/>
            <a:r>
              <a:rPr lang="en-US" dirty="0" smtClean="0"/>
              <a:t>Possibly worlds away</a:t>
            </a:r>
          </a:p>
        </p:txBody>
      </p:sp>
    </p:spTree>
    <p:extLst>
      <p:ext uri="{BB962C8B-B14F-4D97-AF65-F5344CB8AC3E}">
        <p14:creationId xmlns:p14="http://schemas.microsoft.com/office/powerpoint/2010/main" val="495219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20000" cy="533400"/>
          </a:xfrm>
        </p:spPr>
        <p:txBody>
          <a:bodyPr/>
          <a:lstStyle/>
          <a:p>
            <a:r>
              <a:rPr lang="en-US" dirty="0" smtClean="0"/>
              <a:t>Namespaces for communication over 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7924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Hostname</a:t>
            </a:r>
          </a:p>
          <a:p>
            <a:pPr lvl="1"/>
            <a:r>
              <a:rPr lang="en-US" dirty="0" err="1" smtClean="0"/>
              <a:t>www.eecs.berkeley.edu</a:t>
            </a:r>
            <a:endParaRPr lang="en-US" dirty="0" smtClean="0"/>
          </a:p>
          <a:p>
            <a:r>
              <a:rPr lang="en-US" dirty="0" smtClean="0"/>
              <a:t>IP address</a:t>
            </a:r>
          </a:p>
          <a:p>
            <a:pPr lvl="1"/>
            <a:r>
              <a:rPr lang="en-US" dirty="0" smtClean="0"/>
              <a:t>128.32.244.172  (ipv6?)</a:t>
            </a:r>
          </a:p>
          <a:p>
            <a:r>
              <a:rPr lang="en-US" dirty="0" smtClean="0"/>
              <a:t>Port Number</a:t>
            </a:r>
          </a:p>
          <a:p>
            <a:pPr lvl="1"/>
            <a:r>
              <a:rPr lang="en-US" dirty="0" smtClean="0"/>
              <a:t>0-1023 are “</a:t>
            </a:r>
            <a:r>
              <a:rPr lang="en-US" dirty="0" smtClean="0">
                <a:hlinkClick r:id="rId2"/>
              </a:rPr>
              <a:t>well known</a:t>
            </a:r>
            <a:r>
              <a:rPr lang="en-US" dirty="0" smtClean="0"/>
              <a:t>” or “system” ports</a:t>
            </a:r>
          </a:p>
          <a:p>
            <a:pPr lvl="2"/>
            <a:r>
              <a:rPr lang="en-US" dirty="0" err="1" smtClean="0"/>
              <a:t>Superuser</a:t>
            </a:r>
            <a:r>
              <a:rPr lang="en-US" dirty="0" smtClean="0"/>
              <a:t> privileges to bind to one</a:t>
            </a:r>
          </a:p>
          <a:p>
            <a:pPr lvl="1"/>
            <a:r>
              <a:rPr lang="en-US" dirty="0" smtClean="0"/>
              <a:t>1024 – 49151 are “registered” ports (</a:t>
            </a:r>
            <a:r>
              <a:rPr lang="en-US" dirty="0" smtClean="0">
                <a:hlinkClick r:id="rId3"/>
              </a:rPr>
              <a:t>registry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Assigned by IANA for specific services</a:t>
            </a:r>
          </a:p>
          <a:p>
            <a:pPr lvl="1"/>
            <a:r>
              <a:rPr lang="en-US" dirty="0"/>
              <a:t>49152–65535 (2</a:t>
            </a:r>
            <a:r>
              <a:rPr lang="en-US" baseline="30000" dirty="0"/>
              <a:t>15</a:t>
            </a:r>
            <a:r>
              <a:rPr lang="en-US" dirty="0"/>
              <a:t>+2</a:t>
            </a:r>
            <a:r>
              <a:rPr lang="en-US" baseline="30000" dirty="0"/>
              <a:t>14</a:t>
            </a:r>
            <a:r>
              <a:rPr lang="en-US" dirty="0"/>
              <a:t> to 2</a:t>
            </a:r>
            <a:r>
              <a:rPr lang="en-US" baseline="30000" dirty="0"/>
              <a:t>16</a:t>
            </a:r>
            <a:r>
              <a:rPr lang="en-US" dirty="0"/>
              <a:t>−1</a:t>
            </a:r>
            <a:r>
              <a:rPr lang="en-US" dirty="0" smtClean="0"/>
              <a:t>) are “dynamic” or “private”</a:t>
            </a:r>
          </a:p>
          <a:p>
            <a:pPr lvl="2"/>
            <a:r>
              <a:rPr lang="en-US" dirty="0" smtClean="0"/>
              <a:t>Automatically allocated as “ephemeral Ports”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79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1826" name="Group 2"/>
          <p:cNvGrpSpPr>
            <a:grpSpLocks/>
          </p:cNvGrpSpPr>
          <p:nvPr/>
        </p:nvGrpSpPr>
        <p:grpSpPr bwMode="auto">
          <a:xfrm>
            <a:off x="1386861" y="533400"/>
            <a:ext cx="6292384" cy="2854403"/>
            <a:chOff x="1024" y="1632"/>
            <a:chExt cx="3711" cy="1755"/>
          </a:xfrm>
        </p:grpSpPr>
        <p:sp>
          <p:nvSpPr>
            <p:cNvPr id="35845" name="Oval 3"/>
            <p:cNvSpPr>
              <a:spLocks noChangeArrowheads="1"/>
            </p:cNvSpPr>
            <p:nvPr/>
          </p:nvSpPr>
          <p:spPr bwMode="auto">
            <a:xfrm>
              <a:off x="3718" y="1632"/>
              <a:ext cx="710" cy="666"/>
            </a:xfrm>
            <a:prstGeom prst="ellipse">
              <a:avLst/>
            </a:prstGeom>
            <a:solidFill>
              <a:schemeClr val="folHlink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Server</a:t>
              </a:r>
            </a:p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35846" name="Oval 4"/>
            <p:cNvSpPr>
              <a:spLocks noChangeArrowheads="1"/>
            </p:cNvSpPr>
            <p:nvPr/>
          </p:nvSpPr>
          <p:spPr bwMode="auto">
            <a:xfrm>
              <a:off x="1046" y="2579"/>
              <a:ext cx="532" cy="541"/>
            </a:xfrm>
            <a:prstGeom prst="ellipse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 dirty="0"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35847" name="Oval 5"/>
            <p:cNvSpPr>
              <a:spLocks noChangeArrowheads="1"/>
            </p:cNvSpPr>
            <p:nvPr/>
          </p:nvSpPr>
          <p:spPr bwMode="auto">
            <a:xfrm>
              <a:off x="3807" y="2579"/>
              <a:ext cx="532" cy="541"/>
            </a:xfrm>
            <a:prstGeom prst="ellipse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35848" name="Cloud"/>
            <p:cNvSpPr>
              <a:spLocks noChangeAspect="1" noEditPoints="1" noChangeArrowheads="1"/>
            </p:cNvSpPr>
            <p:nvPr/>
          </p:nvSpPr>
          <p:spPr bwMode="auto">
            <a:xfrm>
              <a:off x="1536" y="1776"/>
              <a:ext cx="2187" cy="1533"/>
            </a:xfrm>
            <a:custGeom>
              <a:avLst/>
              <a:gdLst>
                <a:gd name="T0" fmla="*/ 7 w 21600"/>
                <a:gd name="T1" fmla="*/ 767 h 21600"/>
                <a:gd name="T2" fmla="*/ 1094 w 21600"/>
                <a:gd name="T3" fmla="*/ 1531 h 21600"/>
                <a:gd name="T4" fmla="*/ 2185 w 21600"/>
                <a:gd name="T5" fmla="*/ 767 h 21600"/>
                <a:gd name="T6" fmla="*/ 1094 w 21600"/>
                <a:gd name="T7" fmla="*/ 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3 w 21600"/>
                <a:gd name="T13" fmla="*/ 3269 h 21600"/>
                <a:gd name="T14" fmla="*/ 17086 w 21600"/>
                <a:gd name="T15" fmla="*/ 173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849" name="Line 7"/>
            <p:cNvSpPr>
              <a:spLocks noChangeShapeType="1"/>
            </p:cNvSpPr>
            <p:nvPr/>
          </p:nvSpPr>
          <p:spPr bwMode="auto">
            <a:xfrm flipV="1">
              <a:off x="1536" y="2083"/>
              <a:ext cx="2182" cy="653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/>
            </a:p>
          </p:txBody>
        </p:sp>
        <p:sp>
          <p:nvSpPr>
            <p:cNvPr id="35850" name="Line 8"/>
            <p:cNvSpPr>
              <a:spLocks noChangeShapeType="1"/>
            </p:cNvSpPr>
            <p:nvPr/>
          </p:nvSpPr>
          <p:spPr bwMode="auto">
            <a:xfrm>
              <a:off x="4073" y="2308"/>
              <a:ext cx="0" cy="27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/>
            </a:p>
          </p:txBody>
        </p:sp>
        <p:sp>
          <p:nvSpPr>
            <p:cNvPr id="35851" name="AutoShape 9"/>
            <p:cNvSpPr>
              <a:spLocks noChangeArrowheads="1"/>
            </p:cNvSpPr>
            <p:nvPr/>
          </p:nvSpPr>
          <p:spPr bwMode="auto">
            <a:xfrm>
              <a:off x="1584" y="2682"/>
              <a:ext cx="2178" cy="302"/>
            </a:xfrm>
            <a:prstGeom prst="leftRightArrow">
              <a:avLst>
                <a:gd name="adj1" fmla="val 49630"/>
                <a:gd name="adj2" fmla="val 102636"/>
              </a:avLst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connection</a:t>
              </a:r>
            </a:p>
          </p:txBody>
        </p:sp>
        <p:sp>
          <p:nvSpPr>
            <p:cNvPr id="35852" name="Text Box 10"/>
            <p:cNvSpPr txBox="1">
              <a:spLocks noChangeArrowheads="1"/>
            </p:cNvSpPr>
            <p:nvPr/>
          </p:nvSpPr>
          <p:spPr bwMode="auto">
            <a:xfrm rot="20547700">
              <a:off x="1866" y="2187"/>
              <a:ext cx="1505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000">
                  <a:ea typeface="굴림" panose="020B0600000101010101" pitchFamily="34" charset="-127"/>
                </a:rPr>
                <a:t>Request Connection</a:t>
              </a:r>
            </a:p>
          </p:txBody>
        </p:sp>
        <p:sp>
          <p:nvSpPr>
            <p:cNvPr id="35853" name="Text Box 11"/>
            <p:cNvSpPr txBox="1">
              <a:spLocks noChangeArrowheads="1"/>
            </p:cNvSpPr>
            <p:nvPr/>
          </p:nvSpPr>
          <p:spPr bwMode="auto">
            <a:xfrm>
              <a:off x="4112" y="2218"/>
              <a:ext cx="623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new</a:t>
              </a:r>
            </a:p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35854" name="Text Box 12"/>
            <p:cNvSpPr txBox="1">
              <a:spLocks noChangeArrowheads="1"/>
            </p:cNvSpPr>
            <p:nvPr/>
          </p:nvSpPr>
          <p:spPr bwMode="auto">
            <a:xfrm>
              <a:off x="3701" y="3165"/>
              <a:ext cx="672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Server</a:t>
              </a:r>
            </a:p>
          </p:txBody>
        </p:sp>
        <p:sp>
          <p:nvSpPr>
            <p:cNvPr id="35855" name="Text Box 13"/>
            <p:cNvSpPr txBox="1">
              <a:spLocks noChangeArrowheads="1"/>
            </p:cNvSpPr>
            <p:nvPr/>
          </p:nvSpPr>
          <p:spPr bwMode="auto">
            <a:xfrm>
              <a:off x="1024" y="3165"/>
              <a:ext cx="561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>
                  <a:ea typeface="굴림" panose="020B0600000101010101" pitchFamily="34" charset="-127"/>
                </a:rPr>
                <a:t>Client</a:t>
              </a:r>
            </a:p>
          </p:txBody>
        </p:sp>
      </p:grpSp>
      <p:sp>
        <p:nvSpPr>
          <p:cNvPr id="35843" name="Rectangle 14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Socket Setup over TCP/IP</a:t>
            </a:r>
          </a:p>
        </p:txBody>
      </p:sp>
      <p:sp>
        <p:nvSpPr>
          <p:cNvPr id="1101839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" y="3581400"/>
            <a:ext cx="8915400" cy="3505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Server Socket: Listens for new connections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sz="1800" dirty="0" smtClean="0">
                <a:ea typeface="굴림" panose="020B0600000101010101" pitchFamily="34" charset="-127"/>
              </a:rPr>
              <a:t>Produces new sockets for each unique connection</a:t>
            </a: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Things to remember: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Connection involves 5 values:</a:t>
            </a:r>
            <a:br>
              <a:rPr lang="en-US" altLang="ko-KR" sz="2000" dirty="0" smtClean="0">
                <a:ea typeface="굴림" panose="020B0600000101010101" pitchFamily="34" charset="-127"/>
              </a:rPr>
            </a:br>
            <a:r>
              <a:rPr lang="en-US" altLang="ko-KR" sz="2000" dirty="0" smtClean="0">
                <a:ea typeface="굴림" panose="020B0600000101010101" pitchFamily="34" charset="-127"/>
              </a:rPr>
              <a:t>[ Client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Addr</a:t>
            </a:r>
            <a:r>
              <a:rPr lang="en-US" altLang="ko-KR" sz="2000" dirty="0" smtClean="0">
                <a:ea typeface="굴림" panose="020B0600000101010101" pitchFamily="34" charset="-127"/>
              </a:rPr>
              <a:t>, Client Port, Server </a:t>
            </a:r>
            <a:r>
              <a:rPr lang="en-US" altLang="ko-KR" sz="2000" dirty="0" err="1" smtClean="0">
                <a:ea typeface="굴림" panose="020B0600000101010101" pitchFamily="34" charset="-127"/>
              </a:rPr>
              <a:t>Addr</a:t>
            </a:r>
            <a:r>
              <a:rPr lang="en-US" altLang="ko-KR" sz="2000" dirty="0" smtClean="0">
                <a:ea typeface="굴림" panose="020B0600000101010101" pitchFamily="34" charset="-127"/>
              </a:rPr>
              <a:t>, Server Port, Protocol ]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Often, Client Port “randomly” assigned</a:t>
            </a:r>
          </a:p>
          <a:p>
            <a:pPr lvl="2">
              <a:lnSpc>
                <a:spcPct val="85000"/>
              </a:lnSpc>
              <a:spcBef>
                <a:spcPct val="25000"/>
              </a:spcBef>
            </a:pPr>
            <a:r>
              <a:rPr lang="en-US" altLang="ko-KR" sz="1800" dirty="0" smtClean="0">
                <a:ea typeface="굴림" panose="020B0600000101010101" pitchFamily="34" charset="-127"/>
              </a:rPr>
              <a:t>Done by OS during client socket setup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sz="2000" dirty="0" smtClean="0">
                <a:ea typeface="굴림" panose="020B0600000101010101" pitchFamily="34" charset="-127"/>
              </a:rPr>
              <a:t>Server Port often “well known”</a:t>
            </a:r>
          </a:p>
          <a:p>
            <a:pPr lvl="2">
              <a:lnSpc>
                <a:spcPct val="85000"/>
              </a:lnSpc>
              <a:spcBef>
                <a:spcPct val="25000"/>
              </a:spcBef>
            </a:pPr>
            <a:r>
              <a:rPr lang="en-US" altLang="ko-KR" sz="1800" dirty="0" smtClean="0">
                <a:ea typeface="굴림" panose="020B0600000101010101" pitchFamily="34" charset="-127"/>
              </a:rPr>
              <a:t>80 (web), 443 (secure web), 25 (</a:t>
            </a:r>
            <a:r>
              <a:rPr lang="en-US" altLang="ko-KR" sz="1800" dirty="0" err="1" smtClean="0">
                <a:ea typeface="굴림" panose="020B0600000101010101" pitchFamily="34" charset="-127"/>
              </a:rPr>
              <a:t>sendmail</a:t>
            </a:r>
            <a:r>
              <a:rPr lang="en-US" altLang="ko-KR" sz="1800" dirty="0" smtClean="0">
                <a:ea typeface="굴림" panose="020B0600000101010101" pitchFamily="34" charset="-127"/>
              </a:rPr>
              <a:t>), </a:t>
            </a:r>
            <a:r>
              <a:rPr lang="en-US" altLang="ko-KR" sz="1800" dirty="0" err="1" smtClean="0">
                <a:ea typeface="굴림" panose="020B0600000101010101" pitchFamily="34" charset="-127"/>
              </a:rPr>
              <a:t>etc</a:t>
            </a:r>
            <a:endParaRPr lang="en-US" altLang="ko-KR" sz="1800" dirty="0" smtClean="0">
              <a:ea typeface="굴림" panose="020B0600000101010101" pitchFamily="34" charset="-127"/>
            </a:endParaRPr>
          </a:p>
          <a:p>
            <a:pPr lvl="2">
              <a:lnSpc>
                <a:spcPct val="85000"/>
              </a:lnSpc>
              <a:spcBef>
                <a:spcPct val="25000"/>
              </a:spcBef>
            </a:pPr>
            <a:r>
              <a:rPr lang="en-US" altLang="ko-KR" sz="1800" dirty="0" smtClean="0">
                <a:ea typeface="굴림" panose="020B0600000101010101" pitchFamily="34" charset="-127"/>
              </a:rPr>
              <a:t>Well-known ports from 0—1023 </a:t>
            </a:r>
          </a:p>
        </p:txBody>
      </p:sp>
    </p:spTree>
    <p:extLst>
      <p:ext uri="{BB962C8B-B14F-4D97-AF65-F5344CB8AC3E}">
        <p14:creationId xmlns:p14="http://schemas.microsoft.com/office/powerpoint/2010/main" val="3424845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1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1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1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1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1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1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1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01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1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01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018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018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01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01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018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018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01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01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83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 in concept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5231" y="680376"/>
            <a:ext cx="907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Client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39527" y="662412"/>
            <a:ext cx="985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Server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6379" y="4469352"/>
            <a:ext cx="1519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dirty="0" smtClean="0"/>
              <a:t>ead response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38923" y="5206271"/>
            <a:ext cx="1956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Client Socket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720262" y="1747219"/>
            <a:ext cx="3098249" cy="1154157"/>
            <a:chOff x="720262" y="1747219"/>
            <a:chExt cx="3098249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075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Create Client Socket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098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Connect it to server (</a:t>
              </a:r>
              <a:r>
                <a:rPr lang="en-US" dirty="0" err="1" smtClean="0"/>
                <a:t>host:port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/>
          <p:nvPr/>
        </p:nvCxnSpPr>
        <p:spPr>
          <a:xfrm>
            <a:off x="1470685" y="484677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5816394" y="1066800"/>
            <a:ext cx="2721899" cy="1905000"/>
            <a:chOff x="5816394" y="1141845"/>
            <a:chExt cx="2721899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133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Create Server Socket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7061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Bind it to an Address </a:t>
              </a:r>
            </a:p>
            <a:p>
              <a:r>
                <a:rPr lang="en-US" dirty="0" smtClean="0"/>
                <a:t>(</a:t>
              </a:r>
              <a:r>
                <a:rPr lang="en-US" dirty="0" err="1" smtClean="0"/>
                <a:t>host:port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186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Listen for Connection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557454" y="5263373"/>
            <a:ext cx="248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Connection Socket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120030" y="4866681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10779" y="606260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Server Socket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5883618" y="5654046"/>
            <a:ext cx="140269" cy="429903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1246497" y="4040859"/>
            <a:ext cx="4316103" cy="369332"/>
            <a:chOff x="1246497" y="4040859"/>
            <a:chExt cx="4316103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1246497" y="4040859"/>
              <a:ext cx="1447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</a:t>
              </a:r>
              <a:r>
                <a:rPr lang="en-US" dirty="0" smtClean="0"/>
                <a:t>rite request</a:t>
              </a:r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3002834" y="4253260"/>
              <a:ext cx="2559766" cy="153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002834" y="4497349"/>
            <a:ext cx="4170422" cy="369332"/>
            <a:chOff x="3002834" y="4497349"/>
            <a:chExt cx="4170422" cy="369332"/>
          </a:xfrm>
        </p:grpSpPr>
        <p:sp>
          <p:nvSpPr>
            <p:cNvPr id="29" name="TextBox 28"/>
            <p:cNvSpPr txBox="1"/>
            <p:nvPr/>
          </p:nvSpPr>
          <p:spPr>
            <a:xfrm>
              <a:off x="5590747" y="4497349"/>
              <a:ext cx="1582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 response</a:t>
              </a:r>
              <a:endParaRPr lang="en-US" dirty="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3002834" y="4696946"/>
              <a:ext cx="2559766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eform 41"/>
          <p:cNvSpPr/>
          <p:nvPr/>
        </p:nvSpPr>
        <p:spPr>
          <a:xfrm>
            <a:off x="7356005" y="41910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 flipH="1">
            <a:off x="798432" y="4162964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946456" y="3013875"/>
            <a:ext cx="1838714" cy="3070074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832103" y="2944682"/>
            <a:ext cx="2317651" cy="862846"/>
            <a:chOff x="5832103" y="2944682"/>
            <a:chExt cx="2317651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32103" y="2944682"/>
              <a:ext cx="1946367" cy="729734"/>
              <a:chOff x="5831695" y="2954752"/>
              <a:chExt cx="1946367" cy="729734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>
                <a:off x="6547748" y="2954752"/>
                <a:ext cx="0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31695" y="3315154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Accept </a:t>
                </a:r>
                <a:r>
                  <a:rPr lang="en-US" dirty="0" err="1" smtClean="0"/>
                  <a:t>syscall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457733" y="3013875"/>
            <a:ext cx="5090015" cy="1090777"/>
            <a:chOff x="1457733" y="3013875"/>
            <a:chExt cx="5090015" cy="1090777"/>
          </a:xfrm>
        </p:grpSpPr>
        <p:grpSp>
          <p:nvGrpSpPr>
            <p:cNvPr id="37" name="Group 36"/>
            <p:cNvGrpSpPr/>
            <p:nvPr/>
          </p:nvGrpSpPr>
          <p:grpSpPr>
            <a:xfrm>
              <a:off x="3997254" y="3636570"/>
              <a:ext cx="2550494" cy="468082"/>
              <a:chOff x="3997254" y="3636570"/>
              <a:chExt cx="2550494" cy="468082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080497" y="3684486"/>
                <a:ext cx="467251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3997254" y="3636570"/>
                <a:ext cx="1953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Connection Socket</a:t>
                </a:r>
                <a:endParaRPr lang="en-US" i="1" dirty="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457733" y="3622862"/>
              <a:ext cx="195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Connection Socket</a:t>
              </a:r>
              <a:endParaRPr lang="en-US" i="1" dirty="0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3013875"/>
              <a:ext cx="0" cy="1055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4405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3629245" y="3728903"/>
            <a:ext cx="415854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4332694" y="2864140"/>
            <a:ext cx="1499409" cy="62561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590747" y="4104652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62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0" grpId="0"/>
      <p:bldP spid="32" grpId="0"/>
      <p:bldP spid="42" grpId="0" animBg="1"/>
      <p:bldP spid="43" grpId="0" animBg="1"/>
      <p:bldP spid="27" grpId="0" animBg="1"/>
      <p:bldP spid="6" grpId="0" animBg="1"/>
      <p:bldP spid="5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Protocol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399" y="914400"/>
            <a:ext cx="9144001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latin typeface="Courier"/>
                <a:cs typeface="Courier"/>
              </a:rPr>
              <a:t>char *hostname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</a:p>
          <a:p>
            <a:r>
              <a:rPr lang="en-US" sz="1700" dirty="0" err="1" smtClean="0">
                <a:latin typeface="Courier"/>
                <a:cs typeface="Courier"/>
              </a:rPr>
              <a:t>int</a:t>
            </a:r>
            <a:r>
              <a:rPr lang="en-US" sz="1700" dirty="0" smtClean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sockfd</a:t>
            </a:r>
            <a:r>
              <a:rPr lang="en-US" sz="1700" dirty="0">
                <a:latin typeface="Courier"/>
                <a:cs typeface="Courier"/>
              </a:rPr>
              <a:t>, </a:t>
            </a:r>
            <a:r>
              <a:rPr lang="en-US" sz="1700" dirty="0" err="1">
                <a:latin typeface="Courier"/>
                <a:cs typeface="Courier"/>
              </a:rPr>
              <a:t>portno</a:t>
            </a:r>
            <a:r>
              <a:rPr lang="en-US" sz="1700" dirty="0">
                <a:latin typeface="Courier"/>
                <a:cs typeface="Courier"/>
              </a:rPr>
              <a:t>;</a:t>
            </a:r>
          </a:p>
          <a:p>
            <a:r>
              <a:rPr lang="en-US" sz="1700" dirty="0" err="1" smtClean="0">
                <a:latin typeface="Courier"/>
                <a:cs typeface="Courier"/>
              </a:rPr>
              <a:t>struct</a:t>
            </a:r>
            <a:r>
              <a:rPr lang="en-US" sz="1700" dirty="0" smtClean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sockaddr_in</a:t>
            </a:r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serv_addr</a:t>
            </a:r>
            <a:r>
              <a:rPr lang="en-US" sz="1700" dirty="0">
                <a:latin typeface="Courier"/>
                <a:cs typeface="Courier"/>
              </a:rPr>
              <a:t>;</a:t>
            </a:r>
          </a:p>
          <a:p>
            <a:r>
              <a:rPr lang="en-US" sz="1700" dirty="0" err="1" smtClean="0">
                <a:latin typeface="Courier"/>
                <a:cs typeface="Courier"/>
              </a:rPr>
              <a:t>struct</a:t>
            </a:r>
            <a:r>
              <a:rPr lang="en-US" sz="1700" dirty="0" smtClean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hostent</a:t>
            </a:r>
            <a:r>
              <a:rPr lang="en-US" sz="1700" dirty="0">
                <a:latin typeface="Courier"/>
                <a:cs typeface="Courier"/>
              </a:rPr>
              <a:t> *server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server </a:t>
            </a:r>
            <a:r>
              <a:rPr lang="en-US" sz="1700" dirty="0">
                <a:latin typeface="Courier"/>
                <a:cs typeface="Courier"/>
              </a:rPr>
              <a:t>= </a:t>
            </a:r>
            <a:r>
              <a:rPr lang="en-US" sz="1700" dirty="0" err="1">
                <a:latin typeface="Courier"/>
                <a:cs typeface="Courier"/>
              </a:rPr>
              <a:t>buildServerAddr</a:t>
            </a:r>
            <a:r>
              <a:rPr lang="en-US" sz="1700" dirty="0">
                <a:latin typeface="Courier"/>
                <a:cs typeface="Courier"/>
              </a:rPr>
              <a:t>(&amp;</a:t>
            </a:r>
            <a:r>
              <a:rPr lang="en-US" sz="1700" dirty="0" err="1">
                <a:latin typeface="Courier"/>
                <a:cs typeface="Courier"/>
              </a:rPr>
              <a:t>serv_addr</a:t>
            </a:r>
            <a:r>
              <a:rPr lang="en-US" sz="1700" dirty="0">
                <a:latin typeface="Courier"/>
                <a:cs typeface="Courier"/>
              </a:rPr>
              <a:t>, hostname, </a:t>
            </a:r>
            <a:r>
              <a:rPr lang="en-US" sz="1700" dirty="0" err="1">
                <a:latin typeface="Courier"/>
                <a:cs typeface="Courier"/>
              </a:rPr>
              <a:t>portno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Create a TCP socket *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</a:p>
          <a:p>
            <a:r>
              <a:rPr lang="en-US" sz="1700" dirty="0" err="1" smtClean="0">
                <a:latin typeface="Courier"/>
                <a:cs typeface="Courier"/>
              </a:rPr>
              <a:t>sockfd</a:t>
            </a:r>
            <a:r>
              <a:rPr lang="en-US" sz="1700" dirty="0" smtClean="0">
                <a:latin typeface="Courier"/>
                <a:cs typeface="Courier"/>
              </a:rPr>
              <a:t> </a:t>
            </a:r>
            <a:r>
              <a:rPr lang="en-US" sz="1700" dirty="0">
                <a:latin typeface="Courier"/>
                <a:cs typeface="Courier"/>
              </a:rPr>
              <a:t>= </a:t>
            </a:r>
            <a:r>
              <a:rPr lang="en-US" sz="1700" b="1" dirty="0">
                <a:solidFill>
                  <a:srgbClr val="FF0000"/>
                </a:solidFill>
                <a:latin typeface="Courier"/>
                <a:cs typeface="Courier"/>
              </a:rPr>
              <a:t>socket</a:t>
            </a:r>
            <a:r>
              <a:rPr lang="en-US" sz="1700" dirty="0">
                <a:latin typeface="Courier"/>
                <a:cs typeface="Courier"/>
              </a:rPr>
              <a:t>(AF_INET, SOCK_STREAM, 0</a:t>
            </a:r>
            <a:r>
              <a:rPr lang="en-US" sz="1700" dirty="0" smtClean="0">
                <a:latin typeface="Courier"/>
                <a:cs typeface="Courier"/>
              </a:rPr>
              <a:t>)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Connect to server on port */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/>
                <a:cs typeface="Courier"/>
              </a:rPr>
              <a:t>connect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sockfd</a:t>
            </a:r>
            <a:r>
              <a:rPr lang="en-US" sz="1700" dirty="0">
                <a:latin typeface="Courier"/>
                <a:cs typeface="Courier"/>
              </a:rPr>
              <a:t>, (</a:t>
            </a:r>
            <a:r>
              <a:rPr lang="en-US" sz="1700" dirty="0" err="1">
                <a:latin typeface="Courier"/>
                <a:cs typeface="Courier"/>
              </a:rPr>
              <a:t>struct</a:t>
            </a:r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sockaddr</a:t>
            </a:r>
            <a:r>
              <a:rPr lang="en-US" sz="1700" dirty="0">
                <a:latin typeface="Courier"/>
                <a:cs typeface="Courier"/>
              </a:rPr>
              <a:t> *) &amp;</a:t>
            </a:r>
            <a:r>
              <a:rPr lang="en-US" sz="1700" dirty="0" err="1">
                <a:latin typeface="Courier"/>
                <a:cs typeface="Courier"/>
              </a:rPr>
              <a:t>serv_addr</a:t>
            </a:r>
            <a:r>
              <a:rPr lang="en-US" sz="1700" dirty="0" smtClean="0">
                <a:latin typeface="Courier"/>
                <a:cs typeface="Courier"/>
              </a:rPr>
              <a:t>, </a:t>
            </a:r>
            <a:r>
              <a:rPr lang="en-US" sz="1700" dirty="0" err="1" smtClean="0">
                <a:latin typeface="Courier"/>
                <a:cs typeface="Courier"/>
              </a:rPr>
              <a:t>sizeof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serv_addr</a:t>
            </a:r>
            <a:r>
              <a:rPr lang="en-US" sz="1700" dirty="0" smtClean="0">
                <a:latin typeface="Courier"/>
                <a:cs typeface="Courier"/>
              </a:rPr>
              <a:t>)</a:t>
            </a:r>
            <a:endParaRPr lang="en-US" sz="1700" dirty="0">
              <a:latin typeface="Courier"/>
              <a:cs typeface="Courier"/>
            </a:endParaRPr>
          </a:p>
          <a:p>
            <a:r>
              <a:rPr lang="en-US" sz="1700" dirty="0" err="1" smtClean="0">
                <a:latin typeface="Courier"/>
                <a:cs typeface="Courier"/>
              </a:rPr>
              <a:t>printf</a:t>
            </a:r>
            <a:r>
              <a:rPr lang="en-US" sz="1700" dirty="0">
                <a:latin typeface="Courier"/>
                <a:cs typeface="Courier"/>
              </a:rPr>
              <a:t>("Connected to %s:%d\</a:t>
            </a:r>
            <a:r>
              <a:rPr lang="en-US" sz="1700" dirty="0" err="1">
                <a:latin typeface="Courier"/>
                <a:cs typeface="Courier"/>
              </a:rPr>
              <a:t>n",server</a:t>
            </a:r>
            <a:r>
              <a:rPr lang="en-US" sz="1700" dirty="0">
                <a:latin typeface="Courier"/>
                <a:cs typeface="Courier"/>
              </a:rPr>
              <a:t>-&gt;</a:t>
            </a:r>
            <a:r>
              <a:rPr lang="en-US" sz="1700" dirty="0" err="1">
                <a:latin typeface="Courier"/>
                <a:cs typeface="Courier"/>
              </a:rPr>
              <a:t>h_name</a:t>
            </a:r>
            <a:r>
              <a:rPr lang="en-US" sz="1700" dirty="0">
                <a:latin typeface="Courier"/>
                <a:cs typeface="Courier"/>
              </a:rPr>
              <a:t>, </a:t>
            </a:r>
            <a:r>
              <a:rPr lang="en-US" sz="1700" dirty="0" err="1">
                <a:latin typeface="Courier"/>
                <a:cs typeface="Courier"/>
              </a:rPr>
              <a:t>portno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Carry out Client</a:t>
            </a:r>
            <a:r>
              <a:rPr lang="en-US" sz="1700" dirty="0" smtClean="0">
                <a:latin typeface="Courier"/>
                <a:cs typeface="Courier"/>
              </a:rPr>
              <a:t>-Server </a:t>
            </a:r>
            <a:r>
              <a:rPr lang="en-US" sz="1700" dirty="0">
                <a:latin typeface="Courier"/>
                <a:cs typeface="Courier"/>
              </a:rPr>
              <a:t>protocol *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</a:p>
          <a:p>
            <a:r>
              <a:rPr lang="en-US" sz="1700" i="1" dirty="0" smtClean="0">
                <a:latin typeface="Courier"/>
                <a:cs typeface="Courier"/>
              </a:rPr>
              <a:t>client</a:t>
            </a:r>
            <a:r>
              <a:rPr lang="en-US" sz="1700" i="1" dirty="0">
                <a:latin typeface="Courier"/>
                <a:cs typeface="Courier"/>
              </a:rPr>
              <a:t>(</a:t>
            </a:r>
            <a:r>
              <a:rPr lang="en-US" sz="1700" i="1" dirty="0" err="1">
                <a:latin typeface="Courier"/>
                <a:cs typeface="Courier"/>
              </a:rPr>
              <a:t>sockfd</a:t>
            </a:r>
            <a:r>
              <a:rPr lang="en-US" sz="1700" i="1" dirty="0">
                <a:latin typeface="Courier"/>
                <a:cs typeface="Courier"/>
              </a:rPr>
              <a:t>);</a:t>
            </a:r>
          </a:p>
          <a:p>
            <a:endParaRPr lang="en-US" sz="1700" dirty="0" smtClean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Clean up on termination */</a:t>
            </a:r>
          </a:p>
          <a:p>
            <a:r>
              <a:rPr lang="en-US" sz="1700" dirty="0" smtClean="0">
                <a:latin typeface="Courier"/>
                <a:cs typeface="Courier"/>
              </a:rPr>
              <a:t>close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sockfd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708459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Protocol (v1)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1006194"/>
            <a:ext cx="8915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Create Socket to receive requests*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</a:p>
          <a:p>
            <a:r>
              <a:rPr lang="en-US" sz="1700" dirty="0" err="1" smtClean="0">
                <a:latin typeface="Courier"/>
                <a:cs typeface="Courier"/>
              </a:rPr>
              <a:t>lstnsockfd</a:t>
            </a:r>
            <a:r>
              <a:rPr lang="en-US" sz="1700" dirty="0" smtClean="0">
                <a:latin typeface="Courier"/>
                <a:cs typeface="Courier"/>
              </a:rPr>
              <a:t> </a:t>
            </a:r>
            <a:r>
              <a:rPr lang="en-US" sz="1700" dirty="0">
                <a:latin typeface="Courier"/>
                <a:cs typeface="Courier"/>
              </a:rPr>
              <a:t>= </a:t>
            </a:r>
            <a:r>
              <a:rPr lang="en-US" sz="1700" b="1" dirty="0">
                <a:solidFill>
                  <a:srgbClr val="FF0000"/>
                </a:solidFill>
                <a:latin typeface="Courier"/>
                <a:cs typeface="Courier"/>
              </a:rPr>
              <a:t>socket</a:t>
            </a:r>
            <a:r>
              <a:rPr lang="en-US" sz="1700" dirty="0">
                <a:latin typeface="Courier"/>
                <a:cs typeface="Courier"/>
              </a:rPr>
              <a:t>(AF_INET, SOCK_STREAM, 0);</a:t>
            </a:r>
          </a:p>
          <a:p>
            <a:endParaRPr lang="en-US" sz="1700" dirty="0" smtClean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Bind socket to port */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/>
                <a:cs typeface="Courier"/>
              </a:rPr>
              <a:t>bind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(</a:t>
            </a:r>
            <a:r>
              <a:rPr lang="en-US" sz="1700" dirty="0" err="1">
                <a:latin typeface="Courier"/>
                <a:cs typeface="Courier"/>
              </a:rPr>
              <a:t>struct</a:t>
            </a:r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sockaddr</a:t>
            </a:r>
            <a:r>
              <a:rPr lang="en-US" sz="1700" dirty="0">
                <a:latin typeface="Courier"/>
                <a:cs typeface="Courier"/>
              </a:rPr>
              <a:t> *</a:t>
            </a:r>
            <a:r>
              <a:rPr lang="en-US" sz="1700" dirty="0" smtClean="0">
                <a:latin typeface="Courier"/>
                <a:cs typeface="Courier"/>
              </a:rPr>
              <a:t>)&amp;</a:t>
            </a:r>
            <a:r>
              <a:rPr lang="en-US" sz="1700" dirty="0" err="1">
                <a:latin typeface="Courier"/>
                <a:cs typeface="Courier"/>
              </a:rPr>
              <a:t>serv_addr</a:t>
            </a:r>
            <a:r>
              <a:rPr lang="en-US" sz="1700" dirty="0" err="1" smtClean="0">
                <a:latin typeface="Courier"/>
                <a:cs typeface="Courier"/>
              </a:rPr>
              <a:t>,sizeof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serv_addr</a:t>
            </a:r>
            <a:r>
              <a:rPr lang="en-US" sz="1700" dirty="0">
                <a:latin typeface="Courier"/>
                <a:cs typeface="Courier"/>
              </a:rPr>
              <a:t>))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</a:p>
          <a:p>
            <a:r>
              <a:rPr lang="en-US" sz="1700" dirty="0" smtClean="0">
                <a:latin typeface="Courier"/>
                <a:cs typeface="Courier"/>
              </a:rPr>
              <a:t>while </a:t>
            </a:r>
            <a:r>
              <a:rPr lang="en-US" sz="1700" dirty="0">
                <a:latin typeface="Courier"/>
                <a:cs typeface="Courier"/>
              </a:rPr>
              <a:t>(1) </a:t>
            </a:r>
            <a:r>
              <a:rPr lang="en-US" sz="1700" dirty="0" smtClean="0">
                <a:latin typeface="Courier"/>
                <a:cs typeface="Courier"/>
              </a:rPr>
              <a:t>{</a:t>
            </a:r>
          </a:p>
          <a:p>
            <a:r>
              <a:rPr lang="en-US" sz="1700" dirty="0">
                <a:latin typeface="Courier"/>
                <a:cs typeface="Courier"/>
              </a:rPr>
              <a:t>/* Listen for incoming connections *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 </a:t>
            </a:r>
            <a:r>
              <a:rPr lang="en-US" sz="1700" b="1" dirty="0" smtClean="0">
                <a:solidFill>
                  <a:srgbClr val="FF0000"/>
                </a:solidFill>
                <a:latin typeface="Courier"/>
                <a:cs typeface="Courier"/>
              </a:rPr>
              <a:t>listen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MAXQUEUE); </a:t>
            </a:r>
            <a:endParaRPr lang="en-US" sz="1700" dirty="0" smtClean="0">
              <a:latin typeface="Courier"/>
              <a:cs typeface="Courier"/>
            </a:endParaRP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Accept incoming connection, obtaining a new socket for it */</a:t>
            </a:r>
          </a:p>
          <a:p>
            <a:r>
              <a:rPr lang="en-US" sz="1700" dirty="0">
                <a:latin typeface="Courier"/>
                <a:cs typeface="Courier"/>
              </a:rPr>
              <a:t>   </a:t>
            </a:r>
            <a:r>
              <a:rPr lang="en-US" sz="1700" dirty="0" err="1" smtClean="0">
                <a:latin typeface="Courier"/>
                <a:cs typeface="Courier"/>
              </a:rPr>
              <a:t>consockfd</a:t>
            </a:r>
            <a:r>
              <a:rPr lang="en-US" sz="1700" dirty="0" smtClean="0">
                <a:latin typeface="Courier"/>
                <a:cs typeface="Courier"/>
              </a:rPr>
              <a:t> </a:t>
            </a:r>
            <a:r>
              <a:rPr lang="en-US" sz="1700" dirty="0">
                <a:latin typeface="Courier"/>
                <a:cs typeface="Courier"/>
              </a:rPr>
              <a:t>= </a:t>
            </a:r>
            <a:r>
              <a:rPr lang="en-US" sz="1700" dirty="0">
                <a:solidFill>
                  <a:srgbClr val="FF0000"/>
                </a:solidFill>
                <a:latin typeface="Courier"/>
                <a:cs typeface="Courier"/>
              </a:rPr>
              <a:t>accept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(</a:t>
            </a:r>
            <a:r>
              <a:rPr lang="en-US" sz="1700" dirty="0" err="1">
                <a:latin typeface="Courier"/>
                <a:cs typeface="Courier"/>
              </a:rPr>
              <a:t>struct</a:t>
            </a:r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sockaddr</a:t>
            </a:r>
            <a:r>
              <a:rPr lang="en-US" sz="1700" dirty="0">
                <a:latin typeface="Courier"/>
                <a:cs typeface="Courier"/>
              </a:rPr>
              <a:t> *) &amp;</a:t>
            </a:r>
            <a:r>
              <a:rPr lang="en-US" sz="1700" dirty="0" err="1">
                <a:latin typeface="Courier"/>
                <a:cs typeface="Courier"/>
              </a:rPr>
              <a:t>cli_addr</a:t>
            </a:r>
            <a:r>
              <a:rPr lang="en-US" sz="1700" dirty="0">
                <a:latin typeface="Courier"/>
                <a:cs typeface="Courier"/>
              </a:rPr>
              <a:t>, </a:t>
            </a:r>
            <a:r>
              <a:rPr lang="en-US" sz="1700" dirty="0" smtClean="0">
                <a:latin typeface="Courier"/>
                <a:cs typeface="Courier"/>
              </a:rPr>
              <a:t>      </a:t>
            </a:r>
          </a:p>
          <a:p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smtClean="0">
                <a:latin typeface="Courier"/>
                <a:cs typeface="Courier"/>
              </a:rPr>
              <a:t>                     &amp;</a:t>
            </a:r>
            <a:r>
              <a:rPr lang="en-US" sz="1700" dirty="0" err="1">
                <a:latin typeface="Courier"/>
                <a:cs typeface="Courier"/>
              </a:rPr>
              <a:t>clilen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endParaRPr lang="en-US" sz="1700" dirty="0" smtClean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smtClean="0">
                <a:latin typeface="Courier"/>
                <a:cs typeface="Courier"/>
              </a:rPr>
              <a:t>  </a:t>
            </a:r>
            <a:r>
              <a:rPr lang="en-US" sz="1700" i="1" dirty="0" smtClean="0">
                <a:latin typeface="Courier"/>
                <a:cs typeface="Courier"/>
              </a:rPr>
              <a:t>server</a:t>
            </a:r>
            <a:r>
              <a:rPr lang="en-US" sz="1700" i="1" dirty="0">
                <a:latin typeface="Courier"/>
                <a:cs typeface="Courier"/>
              </a:rPr>
              <a:t>(</a:t>
            </a:r>
            <a:r>
              <a:rPr lang="en-US" sz="1700" i="1" dirty="0" err="1">
                <a:latin typeface="Courier"/>
                <a:cs typeface="Courier"/>
              </a:rPr>
              <a:t>consockfd</a:t>
            </a:r>
            <a:r>
              <a:rPr lang="en-US" sz="1700" i="1" dirty="0">
                <a:latin typeface="Courier"/>
                <a:cs typeface="Courier"/>
              </a:rPr>
              <a:t>)</a:t>
            </a:r>
            <a:r>
              <a:rPr lang="en-US" sz="1700" i="1" dirty="0" smtClean="0">
                <a:latin typeface="Courier"/>
                <a:cs typeface="Courier"/>
              </a:rPr>
              <a:t>;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 </a:t>
            </a:r>
            <a:r>
              <a:rPr lang="en-US" sz="1700" dirty="0" smtClean="0">
                <a:latin typeface="Courier"/>
                <a:cs typeface="Courier"/>
              </a:rPr>
              <a:t>close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}</a:t>
            </a:r>
          </a:p>
          <a:p>
            <a:r>
              <a:rPr lang="en-US" sz="1700" dirty="0" smtClean="0">
                <a:latin typeface="Courier"/>
                <a:cs typeface="Courier"/>
              </a:rPr>
              <a:t>close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  <a:endParaRPr lang="en-US" sz="17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476974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server protect itself?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Isolate the handling of each connection </a:t>
            </a:r>
          </a:p>
          <a:p>
            <a:r>
              <a:rPr lang="en-US" dirty="0" smtClean="0"/>
              <a:t>By forking it off as another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08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3983444" y="4559254"/>
            <a:ext cx="2455574" cy="172141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 </a:t>
            </a:r>
            <a:r>
              <a:rPr lang="en-US" dirty="0" smtClean="0"/>
              <a:t>With Protection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5231" y="680376"/>
            <a:ext cx="907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Client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39527" y="662412"/>
            <a:ext cx="985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Server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20262" y="1747219"/>
            <a:ext cx="3098249" cy="1154157"/>
            <a:chOff x="720262" y="1747219"/>
            <a:chExt cx="3098249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075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Create Client Socket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098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Connect it to server (</a:t>
              </a:r>
              <a:r>
                <a:rPr lang="en-US" dirty="0" err="1" smtClean="0"/>
                <a:t>host:port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816394" y="1066800"/>
            <a:ext cx="2721899" cy="1905000"/>
            <a:chOff x="5816394" y="1141845"/>
            <a:chExt cx="2721899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133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Create Server Socket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7061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Bind it to an Address </a:t>
              </a:r>
            </a:p>
            <a:p>
              <a:r>
                <a:rPr lang="en-US" dirty="0" smtClean="0"/>
                <a:t>(</a:t>
              </a:r>
              <a:r>
                <a:rPr lang="en-US" dirty="0" err="1" smtClean="0"/>
                <a:t>host:port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186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Listen for Connection</a:t>
              </a:r>
              <a:endParaRPr lang="en-US" dirty="0"/>
            </a:p>
          </p:txBody>
        </p:sp>
      </p:grpSp>
      <p:sp>
        <p:nvSpPr>
          <p:cNvPr id="27" name="Freeform 26"/>
          <p:cNvSpPr/>
          <p:nvPr/>
        </p:nvSpPr>
        <p:spPr>
          <a:xfrm>
            <a:off x="6946456" y="3013875"/>
            <a:ext cx="1838714" cy="3070074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816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Accept </a:t>
                </a:r>
                <a:r>
                  <a:rPr lang="en-US" dirty="0" err="1" smtClean="0"/>
                  <a:t>syscall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8891" y="2901377"/>
            <a:ext cx="6728008" cy="1215292"/>
            <a:chOff x="768891" y="2887549"/>
            <a:chExt cx="6728008" cy="1478733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1953116" cy="679685"/>
              <a:chOff x="5543783" y="3684486"/>
              <a:chExt cx="1953116" cy="679685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1953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Connection Socket</a:t>
                </a:r>
                <a:endParaRPr lang="en-US" i="1" dirty="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195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Connection Socket</a:t>
              </a:r>
              <a:endParaRPr lang="en-US" i="1" dirty="0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4405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2975601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4332695" y="2864140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29065" y="4666348"/>
            <a:ext cx="1447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rite request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858947" y="5094841"/>
            <a:ext cx="1519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dirty="0" smtClean="0"/>
              <a:t>ead response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23808" y="5831760"/>
            <a:ext cx="1956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Client Socket</a:t>
            </a:r>
            <a:endParaRPr lang="en-US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1355570" y="5472267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5669265" y="4114928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164857" y="4729835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 request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4164857" y="5122532"/>
            <a:ext cx="1582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response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3983417" y="5716177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Connection Socket</a:t>
            </a:r>
            <a:endParaRPr lang="en-US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5273047" y="5428920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559634" y="6253907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Server Socket</a:t>
            </a:r>
            <a:endParaRPr lang="en-US" dirty="0"/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2430326" y="4896838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5900807" y="48006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 flipH="1">
            <a:off x="381000" y="4788453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108274" y="407071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hild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53716" y="4589566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Connection Socket</a:t>
            </a:r>
            <a:endParaRPr lang="en-US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945452" y="4134778"/>
            <a:ext cx="572135" cy="463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955518" y="4495800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Listen Socket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7336711" y="411045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Parent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2580744" y="5307198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1470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6592459" y="5313522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Wait for child</a:t>
            </a:r>
            <a:endParaRPr lang="en-US" dirty="0"/>
          </a:p>
        </p:txBody>
      </p:sp>
      <p:cxnSp>
        <p:nvCxnSpPr>
          <p:cNvPr id="112" name="Straight Arrow Connector 111"/>
          <p:cNvCxnSpPr/>
          <p:nvPr/>
        </p:nvCxnSpPr>
        <p:spPr>
          <a:xfrm>
            <a:off x="7568158" y="495889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261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Protocol (v2)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1113293"/>
            <a:ext cx="8763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latin typeface="Courier"/>
                <a:cs typeface="Courier"/>
              </a:rPr>
              <a:t>while </a:t>
            </a:r>
            <a:r>
              <a:rPr lang="en-US" sz="1700" dirty="0">
                <a:latin typeface="Courier"/>
                <a:cs typeface="Courier"/>
              </a:rPr>
              <a:t>(1) {</a:t>
            </a:r>
          </a:p>
          <a:p>
            <a:r>
              <a:rPr lang="en-US" sz="1700" dirty="0">
                <a:latin typeface="Courier"/>
                <a:cs typeface="Courier"/>
              </a:rPr>
              <a:t>    listen(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MAXQUEUE);    </a:t>
            </a:r>
          </a:p>
          <a:p>
            <a:r>
              <a:rPr lang="en-US" sz="1700" dirty="0">
                <a:latin typeface="Courier"/>
                <a:cs typeface="Courier"/>
              </a:rPr>
              <a:t>    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 = accept(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(</a:t>
            </a:r>
            <a:r>
              <a:rPr lang="en-US" sz="1700" dirty="0" err="1">
                <a:latin typeface="Courier"/>
                <a:cs typeface="Courier"/>
              </a:rPr>
              <a:t>struct</a:t>
            </a:r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sockaddr</a:t>
            </a:r>
            <a:r>
              <a:rPr lang="en-US" sz="1700" dirty="0">
                <a:latin typeface="Courier"/>
                <a:cs typeface="Courier"/>
              </a:rPr>
              <a:t> *) &amp;</a:t>
            </a:r>
            <a:r>
              <a:rPr lang="en-US" sz="1700" dirty="0" err="1">
                <a:latin typeface="Courier"/>
                <a:cs typeface="Courier"/>
              </a:rPr>
              <a:t>cli_addr</a:t>
            </a:r>
            <a:r>
              <a:rPr lang="en-US" sz="1700" dirty="0" smtClean="0">
                <a:latin typeface="Courier"/>
                <a:cs typeface="Courier"/>
              </a:rPr>
              <a:t>,</a:t>
            </a:r>
          </a:p>
          <a:p>
            <a:r>
              <a:rPr lang="en-US" sz="1700" dirty="0">
                <a:latin typeface="Courier"/>
                <a:cs typeface="Courier"/>
              </a:rPr>
              <a:t>	</a:t>
            </a:r>
            <a:r>
              <a:rPr lang="en-US" sz="1700" dirty="0" smtClean="0">
                <a:latin typeface="Courier"/>
                <a:cs typeface="Courier"/>
              </a:rPr>
              <a:t>						 </a:t>
            </a:r>
            <a:r>
              <a:rPr lang="en-US" sz="1700" dirty="0">
                <a:latin typeface="Courier"/>
                <a:cs typeface="Courier"/>
              </a:rPr>
              <a:t>&amp;</a:t>
            </a:r>
            <a:r>
              <a:rPr lang="en-US" sz="1700" dirty="0" err="1">
                <a:latin typeface="Courier"/>
                <a:cs typeface="Courier"/>
              </a:rPr>
              <a:t>clilen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</a:t>
            </a:r>
            <a:r>
              <a:rPr lang="en-US" sz="1700" dirty="0" err="1">
                <a:latin typeface="Courier"/>
                <a:cs typeface="Courier"/>
              </a:rPr>
              <a:t>cpid</a:t>
            </a:r>
            <a:r>
              <a:rPr lang="en-US" sz="1700" dirty="0">
                <a:latin typeface="Courier"/>
                <a:cs typeface="Courier"/>
              </a:rPr>
              <a:t> = fork();              /* </a:t>
            </a:r>
            <a:r>
              <a:rPr lang="en-US" sz="1700" dirty="0" smtClean="0">
                <a:latin typeface="Courier"/>
                <a:cs typeface="Courier"/>
              </a:rPr>
              <a:t>new </a:t>
            </a:r>
            <a:r>
              <a:rPr lang="en-US" sz="1700" dirty="0">
                <a:latin typeface="Courier"/>
                <a:cs typeface="Courier"/>
              </a:rPr>
              <a:t>process for connection */</a:t>
            </a:r>
          </a:p>
          <a:p>
            <a:r>
              <a:rPr lang="en-US" sz="1700" dirty="0">
                <a:latin typeface="Courier"/>
                <a:cs typeface="Courier"/>
              </a:rPr>
              <a:t>    if (</a:t>
            </a:r>
            <a:r>
              <a:rPr lang="en-US" sz="1700" dirty="0" err="1">
                <a:latin typeface="Courier"/>
                <a:cs typeface="Courier"/>
              </a:rPr>
              <a:t>cpid</a:t>
            </a:r>
            <a:r>
              <a:rPr lang="en-US" sz="1700" dirty="0">
                <a:latin typeface="Courier"/>
                <a:cs typeface="Courier"/>
              </a:rPr>
              <a:t> &gt; 0) {             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parent process */</a:t>
            </a:r>
          </a:p>
          <a:p>
            <a:r>
              <a:rPr lang="en-US" sz="1700" dirty="0">
                <a:latin typeface="Courier"/>
                <a:cs typeface="Courier"/>
              </a:rPr>
              <a:t>      close(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  </a:t>
            </a:r>
            <a:r>
              <a:rPr lang="en-US" sz="1700" dirty="0" err="1">
                <a:latin typeface="Courier"/>
                <a:cs typeface="Courier"/>
              </a:rPr>
              <a:t>tcpid</a:t>
            </a:r>
            <a:r>
              <a:rPr lang="en-US" sz="1700" dirty="0">
                <a:latin typeface="Courier"/>
                <a:cs typeface="Courier"/>
              </a:rPr>
              <a:t> = wait(&amp;</a:t>
            </a:r>
            <a:r>
              <a:rPr lang="en-US" sz="1700" dirty="0" err="1">
                <a:latin typeface="Courier"/>
                <a:cs typeface="Courier"/>
              </a:rPr>
              <a:t>cstatus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} else if (</a:t>
            </a:r>
            <a:r>
              <a:rPr lang="en-US" sz="1700" dirty="0" err="1">
                <a:latin typeface="Courier"/>
                <a:cs typeface="Courier"/>
              </a:rPr>
              <a:t>cpid</a:t>
            </a:r>
            <a:r>
              <a:rPr lang="en-US" sz="1700" dirty="0">
                <a:latin typeface="Courier"/>
                <a:cs typeface="Courier"/>
              </a:rPr>
              <a:t> == 0) {      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child process */</a:t>
            </a:r>
          </a:p>
          <a:p>
            <a:r>
              <a:rPr lang="en-US" sz="1700" dirty="0">
                <a:latin typeface="Courier"/>
                <a:cs typeface="Courier"/>
              </a:rPr>
              <a:t>      close(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);        /* let go of listen socket *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    </a:t>
            </a:r>
            <a:r>
              <a:rPr lang="en-US" sz="1700" i="1" dirty="0">
                <a:latin typeface="Courier"/>
                <a:cs typeface="Courier"/>
              </a:rPr>
              <a:t>server(</a:t>
            </a:r>
            <a:r>
              <a:rPr lang="en-US" sz="1700" i="1" dirty="0" err="1">
                <a:latin typeface="Courier"/>
                <a:cs typeface="Courier"/>
              </a:rPr>
              <a:t>consockfd</a:t>
            </a:r>
            <a:r>
              <a:rPr lang="en-US" sz="1700" i="1" dirty="0">
                <a:latin typeface="Courier"/>
                <a:cs typeface="Courier"/>
              </a:rPr>
              <a:t>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    close(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  exit(EXIT_SUCCESS);         /* exit child normally */</a:t>
            </a:r>
          </a:p>
          <a:p>
            <a:r>
              <a:rPr lang="en-US" sz="1700" dirty="0">
                <a:latin typeface="Courier"/>
                <a:cs typeface="Courier"/>
              </a:rPr>
              <a:t>    }</a:t>
            </a:r>
          </a:p>
          <a:p>
            <a:r>
              <a:rPr lang="en-US" sz="1700" dirty="0">
                <a:latin typeface="Courier"/>
                <a:cs typeface="Courier"/>
              </a:rPr>
              <a:t>  }</a:t>
            </a:r>
          </a:p>
          <a:p>
            <a:r>
              <a:rPr lang="en-US" sz="1700" dirty="0" smtClean="0">
                <a:latin typeface="Courier"/>
                <a:cs typeface="Courier"/>
              </a:rPr>
              <a:t>close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  <a:endParaRPr lang="en-US" sz="17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54133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 will queue requests</a:t>
            </a:r>
          </a:p>
          <a:p>
            <a:r>
              <a:rPr lang="en-US" dirty="0"/>
              <a:t>B</a:t>
            </a:r>
            <a:r>
              <a:rPr lang="en-US" dirty="0" smtClean="0"/>
              <a:t>uffering present elsewhere</a:t>
            </a:r>
          </a:p>
          <a:p>
            <a:r>
              <a:rPr lang="en-US" dirty="0" smtClean="0"/>
              <a:t>But server waits for each connection to terminate before initiating the 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82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3983444" y="4559254"/>
            <a:ext cx="2455574" cy="172141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830" y="152400"/>
            <a:ext cx="8426340" cy="533400"/>
          </a:xfrm>
        </p:spPr>
        <p:txBody>
          <a:bodyPr/>
          <a:lstStyle/>
          <a:p>
            <a:r>
              <a:rPr lang="en-US" dirty="0" smtClean="0"/>
              <a:t>Sockets </a:t>
            </a:r>
            <a:r>
              <a:rPr lang="en-US" dirty="0" smtClean="0"/>
              <a:t>With Protection and Parallelism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5231" y="680376"/>
            <a:ext cx="907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Client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39527" y="662412"/>
            <a:ext cx="985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Server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20262" y="1747219"/>
            <a:ext cx="3098249" cy="1154157"/>
            <a:chOff x="720262" y="1747219"/>
            <a:chExt cx="3098249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075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Create Client Socket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098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Connect it to server (</a:t>
              </a:r>
              <a:r>
                <a:rPr lang="en-US" dirty="0" err="1" smtClean="0"/>
                <a:t>host:port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816394" y="1066800"/>
            <a:ext cx="2721899" cy="1905000"/>
            <a:chOff x="5816394" y="1141845"/>
            <a:chExt cx="2721899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133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Create Server Socket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7061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Bind it to an Address </a:t>
              </a:r>
            </a:p>
            <a:p>
              <a:r>
                <a:rPr lang="en-US" dirty="0" smtClean="0"/>
                <a:t>(</a:t>
              </a:r>
              <a:r>
                <a:rPr lang="en-US" dirty="0" err="1" smtClean="0"/>
                <a:t>host:port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186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Listen for Connection</a:t>
              </a:r>
              <a:endParaRPr lang="en-US" dirty="0"/>
            </a:p>
          </p:txBody>
        </p:sp>
      </p:grpSp>
      <p:sp>
        <p:nvSpPr>
          <p:cNvPr id="27" name="Freeform 26"/>
          <p:cNvSpPr/>
          <p:nvPr/>
        </p:nvSpPr>
        <p:spPr>
          <a:xfrm>
            <a:off x="6946456" y="3013875"/>
            <a:ext cx="1838714" cy="2548725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816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Accept </a:t>
                </a:r>
                <a:r>
                  <a:rPr lang="en-US" dirty="0" err="1" smtClean="0"/>
                  <a:t>syscall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8891" y="2901377"/>
            <a:ext cx="6728008" cy="1215292"/>
            <a:chOff x="768891" y="2887549"/>
            <a:chExt cx="6728008" cy="1478733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1953116" cy="679685"/>
              <a:chOff x="5543783" y="3684486"/>
              <a:chExt cx="1953116" cy="679685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1953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Connection Socket</a:t>
                </a:r>
                <a:endParaRPr lang="en-US" i="1" dirty="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195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Connection Socket</a:t>
              </a:r>
              <a:endParaRPr lang="en-US" i="1" dirty="0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4405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2975601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4332695" y="2864140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29065" y="4666348"/>
            <a:ext cx="1447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rite request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858947" y="5094841"/>
            <a:ext cx="1519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dirty="0" smtClean="0"/>
              <a:t>ead response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23808" y="5831760"/>
            <a:ext cx="1956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Client Socket</a:t>
            </a:r>
            <a:endParaRPr lang="en-US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1355570" y="5472267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5669265" y="4114928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164857" y="4729835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 request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4164857" y="5122532"/>
            <a:ext cx="1582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response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3983417" y="5716177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Connection Socket</a:t>
            </a:r>
            <a:endParaRPr lang="en-US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5273047" y="5428920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520341" y="5787423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Server Socket</a:t>
            </a:r>
            <a:endParaRPr lang="en-US" dirty="0"/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2430326" y="4896838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5900807" y="48006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 flipH="1">
            <a:off x="381000" y="4788453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108274" y="407071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hild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53716" y="4589566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Connection Socket</a:t>
            </a:r>
            <a:endParaRPr lang="en-US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945452" y="4134778"/>
            <a:ext cx="572135" cy="463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955518" y="4495800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Listen Socket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7336711" y="411045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Parent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2580744" y="5307198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1470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469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Protocol (v3)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2052" y="1113293"/>
            <a:ext cx="87995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latin typeface="Courier"/>
                <a:cs typeface="Courier"/>
              </a:rPr>
              <a:t>while </a:t>
            </a:r>
            <a:r>
              <a:rPr lang="en-US" sz="1700" dirty="0">
                <a:latin typeface="Courier"/>
                <a:cs typeface="Courier"/>
              </a:rPr>
              <a:t>(1) {</a:t>
            </a:r>
          </a:p>
          <a:p>
            <a:r>
              <a:rPr lang="en-US" sz="1700" dirty="0">
                <a:latin typeface="Courier"/>
                <a:cs typeface="Courier"/>
              </a:rPr>
              <a:t>    listen(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MAXQUEUE);    </a:t>
            </a:r>
          </a:p>
          <a:p>
            <a:r>
              <a:rPr lang="en-US" sz="1700" dirty="0">
                <a:latin typeface="Courier"/>
                <a:cs typeface="Courier"/>
              </a:rPr>
              <a:t>    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 = accept(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, (</a:t>
            </a:r>
            <a:r>
              <a:rPr lang="en-US" sz="1700" dirty="0" err="1">
                <a:latin typeface="Courier"/>
                <a:cs typeface="Courier"/>
              </a:rPr>
              <a:t>struct</a:t>
            </a:r>
            <a:r>
              <a:rPr lang="en-US" sz="1700" dirty="0">
                <a:latin typeface="Courier"/>
                <a:cs typeface="Courier"/>
              </a:rPr>
              <a:t> </a:t>
            </a:r>
            <a:r>
              <a:rPr lang="en-US" sz="1700" dirty="0" err="1">
                <a:latin typeface="Courier"/>
                <a:cs typeface="Courier"/>
              </a:rPr>
              <a:t>sockaddr</a:t>
            </a:r>
            <a:r>
              <a:rPr lang="en-US" sz="1700" dirty="0">
                <a:latin typeface="Courier"/>
                <a:cs typeface="Courier"/>
              </a:rPr>
              <a:t> *) &amp;</a:t>
            </a:r>
            <a:r>
              <a:rPr lang="en-US" sz="1700" dirty="0" err="1">
                <a:latin typeface="Courier"/>
                <a:cs typeface="Courier"/>
              </a:rPr>
              <a:t>cli_addr</a:t>
            </a:r>
            <a:r>
              <a:rPr lang="en-US" sz="1700" dirty="0" smtClean="0">
                <a:latin typeface="Courier"/>
                <a:cs typeface="Courier"/>
              </a:rPr>
              <a:t>,</a:t>
            </a:r>
          </a:p>
          <a:p>
            <a:r>
              <a:rPr lang="en-US" sz="1700" dirty="0">
                <a:latin typeface="Courier"/>
                <a:cs typeface="Courier"/>
              </a:rPr>
              <a:t>	</a:t>
            </a:r>
            <a:r>
              <a:rPr lang="en-US" sz="1700" dirty="0" smtClean="0">
                <a:latin typeface="Courier"/>
                <a:cs typeface="Courier"/>
              </a:rPr>
              <a:t>						 </a:t>
            </a:r>
            <a:r>
              <a:rPr lang="en-US" sz="1700" dirty="0">
                <a:latin typeface="Courier"/>
                <a:cs typeface="Courier"/>
              </a:rPr>
              <a:t>&amp;</a:t>
            </a:r>
            <a:r>
              <a:rPr lang="en-US" sz="1700" dirty="0" err="1">
                <a:latin typeface="Courier"/>
                <a:cs typeface="Courier"/>
              </a:rPr>
              <a:t>clilen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</a:t>
            </a:r>
            <a:r>
              <a:rPr lang="en-US" sz="1700" dirty="0" err="1">
                <a:latin typeface="Courier"/>
                <a:cs typeface="Courier"/>
              </a:rPr>
              <a:t>cpid</a:t>
            </a:r>
            <a:r>
              <a:rPr lang="en-US" sz="1700" dirty="0">
                <a:latin typeface="Courier"/>
                <a:cs typeface="Courier"/>
              </a:rPr>
              <a:t> = fork();              /* </a:t>
            </a:r>
            <a:r>
              <a:rPr lang="en-US" sz="1700" dirty="0" smtClean="0">
                <a:latin typeface="Courier"/>
                <a:cs typeface="Courier"/>
              </a:rPr>
              <a:t>new </a:t>
            </a:r>
            <a:r>
              <a:rPr lang="en-US" sz="1700" dirty="0">
                <a:latin typeface="Courier"/>
                <a:cs typeface="Courier"/>
              </a:rPr>
              <a:t>process for connection */</a:t>
            </a:r>
          </a:p>
          <a:p>
            <a:r>
              <a:rPr lang="en-US" sz="1700" dirty="0">
                <a:latin typeface="Courier"/>
                <a:cs typeface="Courier"/>
              </a:rPr>
              <a:t>    if (</a:t>
            </a:r>
            <a:r>
              <a:rPr lang="en-US" sz="1700" dirty="0" err="1">
                <a:latin typeface="Courier"/>
                <a:cs typeface="Courier"/>
              </a:rPr>
              <a:t>cpid</a:t>
            </a:r>
            <a:r>
              <a:rPr lang="en-US" sz="1700" dirty="0">
                <a:latin typeface="Courier"/>
                <a:cs typeface="Courier"/>
              </a:rPr>
              <a:t> &gt; 0) {             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parent process */</a:t>
            </a:r>
          </a:p>
          <a:p>
            <a:r>
              <a:rPr lang="en-US" sz="1700" dirty="0">
                <a:latin typeface="Courier"/>
                <a:cs typeface="Courier"/>
              </a:rPr>
              <a:t>      close(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  </a:t>
            </a:r>
            <a:r>
              <a:rPr lang="en-US" sz="1700" dirty="0" smtClean="0">
                <a:solidFill>
                  <a:srgbClr val="FF0000"/>
                </a:solidFill>
                <a:latin typeface="Courier"/>
                <a:cs typeface="Courier"/>
              </a:rPr>
              <a:t>//</a:t>
            </a:r>
            <a:r>
              <a:rPr lang="en-US" sz="1700" dirty="0" err="1" smtClean="0">
                <a:solidFill>
                  <a:srgbClr val="FF0000"/>
                </a:solidFill>
                <a:latin typeface="Courier"/>
                <a:cs typeface="Courier"/>
              </a:rPr>
              <a:t>tcpid</a:t>
            </a:r>
            <a:r>
              <a:rPr lang="en-US" sz="1700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FF0000"/>
                </a:solidFill>
                <a:latin typeface="Courier"/>
                <a:cs typeface="Courier"/>
              </a:rPr>
              <a:t>= wait(&amp;</a:t>
            </a:r>
            <a:r>
              <a:rPr lang="en-US" sz="1700" dirty="0" err="1">
                <a:solidFill>
                  <a:srgbClr val="FF0000"/>
                </a:solidFill>
                <a:latin typeface="Courier"/>
                <a:cs typeface="Courier"/>
              </a:rPr>
              <a:t>cstatus</a:t>
            </a:r>
            <a:r>
              <a:rPr lang="en-US" sz="1700" dirty="0">
                <a:solidFill>
                  <a:srgbClr val="FF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} else if (</a:t>
            </a:r>
            <a:r>
              <a:rPr lang="en-US" sz="1700" dirty="0" err="1">
                <a:latin typeface="Courier"/>
                <a:cs typeface="Courier"/>
              </a:rPr>
              <a:t>cpid</a:t>
            </a:r>
            <a:r>
              <a:rPr lang="en-US" sz="1700" dirty="0">
                <a:latin typeface="Courier"/>
                <a:cs typeface="Courier"/>
              </a:rPr>
              <a:t> == 0) {      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  <a:r>
              <a:rPr lang="en-US" sz="1700" dirty="0">
                <a:latin typeface="Courier"/>
                <a:cs typeface="Courier"/>
              </a:rPr>
              <a:t>* child process */</a:t>
            </a:r>
          </a:p>
          <a:p>
            <a:r>
              <a:rPr lang="en-US" sz="1700" dirty="0">
                <a:latin typeface="Courier"/>
                <a:cs typeface="Courier"/>
              </a:rPr>
              <a:t>      close(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);        /* let go of listen socket *</a:t>
            </a:r>
            <a:r>
              <a:rPr lang="en-US" sz="1700" dirty="0" smtClean="0">
                <a:latin typeface="Courier"/>
                <a:cs typeface="Courier"/>
              </a:rPr>
              <a:t>/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    </a:t>
            </a:r>
            <a:r>
              <a:rPr lang="en-US" sz="1700" i="1" dirty="0">
                <a:latin typeface="Courier"/>
                <a:cs typeface="Courier"/>
              </a:rPr>
              <a:t>server(</a:t>
            </a:r>
            <a:r>
              <a:rPr lang="en-US" sz="1700" i="1" dirty="0" err="1">
                <a:latin typeface="Courier"/>
                <a:cs typeface="Courier"/>
              </a:rPr>
              <a:t>consockfd</a:t>
            </a:r>
            <a:r>
              <a:rPr lang="en-US" sz="1700" i="1" dirty="0">
                <a:latin typeface="Courier"/>
                <a:cs typeface="Courier"/>
              </a:rPr>
              <a:t>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</a:p>
          <a:p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      close(</a:t>
            </a:r>
            <a:r>
              <a:rPr lang="en-US" sz="1700" dirty="0" err="1">
                <a:latin typeface="Courier"/>
                <a:cs typeface="Courier"/>
              </a:rPr>
              <a:t>consockfd</a:t>
            </a:r>
            <a:r>
              <a:rPr lang="en-US" sz="1700" dirty="0">
                <a:latin typeface="Courier"/>
                <a:cs typeface="Courier"/>
              </a:rPr>
              <a:t>);</a:t>
            </a:r>
          </a:p>
          <a:p>
            <a:r>
              <a:rPr lang="en-US" sz="1700" dirty="0">
                <a:latin typeface="Courier"/>
                <a:cs typeface="Courier"/>
              </a:rPr>
              <a:t>      exit(EXIT_SUCCESS);         /* exit child normally */</a:t>
            </a:r>
          </a:p>
          <a:p>
            <a:r>
              <a:rPr lang="en-US" sz="1700" dirty="0">
                <a:latin typeface="Courier"/>
                <a:cs typeface="Courier"/>
              </a:rPr>
              <a:t>    }</a:t>
            </a:r>
          </a:p>
          <a:p>
            <a:r>
              <a:rPr lang="en-US" sz="1700" dirty="0">
                <a:latin typeface="Courier"/>
                <a:cs typeface="Courier"/>
              </a:rPr>
              <a:t>  }</a:t>
            </a:r>
          </a:p>
          <a:p>
            <a:r>
              <a:rPr lang="en-US" sz="1700" dirty="0" smtClean="0">
                <a:latin typeface="Courier"/>
                <a:cs typeface="Courier"/>
              </a:rPr>
              <a:t>close</a:t>
            </a:r>
            <a:r>
              <a:rPr lang="en-US" sz="1700" dirty="0">
                <a:latin typeface="Courier"/>
                <a:cs typeface="Courier"/>
              </a:rPr>
              <a:t>(</a:t>
            </a:r>
            <a:r>
              <a:rPr lang="en-US" sz="1700" dirty="0" err="1">
                <a:latin typeface="Courier"/>
                <a:cs typeface="Courier"/>
              </a:rPr>
              <a:t>lstnsockfd</a:t>
            </a:r>
            <a:r>
              <a:rPr lang="en-US" sz="1700" dirty="0">
                <a:latin typeface="Courier"/>
                <a:cs typeface="Courier"/>
              </a:rPr>
              <a:t>)</a:t>
            </a:r>
            <a:r>
              <a:rPr lang="en-US" sz="1700" dirty="0" smtClean="0">
                <a:latin typeface="Courier"/>
                <a:cs typeface="Courier"/>
              </a:rPr>
              <a:t>;</a:t>
            </a:r>
            <a:endParaRPr lang="en-US" sz="17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717018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Address - itself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95" y="4023768"/>
            <a:ext cx="8229600" cy="2203128"/>
          </a:xfrm>
        </p:spPr>
        <p:txBody>
          <a:bodyPr>
            <a:normAutofit/>
          </a:bodyPr>
          <a:lstStyle/>
          <a:p>
            <a:r>
              <a:rPr lang="en-US" dirty="0" smtClean="0"/>
              <a:t>Simple form </a:t>
            </a:r>
          </a:p>
          <a:p>
            <a:r>
              <a:rPr lang="en-US" dirty="0" smtClean="0"/>
              <a:t>Internet Protocol</a:t>
            </a:r>
            <a:endParaRPr lang="en-US" dirty="0"/>
          </a:p>
          <a:p>
            <a:r>
              <a:rPr lang="en-US" dirty="0" smtClean="0"/>
              <a:t>accepting any connections on the specified port</a:t>
            </a:r>
          </a:p>
          <a:p>
            <a:r>
              <a:rPr lang="en-US" dirty="0" smtClean="0"/>
              <a:t>In “network byte ordering”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7515" y="1518230"/>
            <a:ext cx="8216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memset</a:t>
            </a:r>
            <a:r>
              <a:rPr lang="en-US" dirty="0">
                <a:latin typeface="Courier"/>
                <a:cs typeface="Courier"/>
              </a:rPr>
              <a:t>((char *) &amp;serv_addr,0, </a:t>
            </a:r>
            <a:r>
              <a:rPr lang="en-US" dirty="0" err="1">
                <a:latin typeface="Courier"/>
                <a:cs typeface="Courier"/>
              </a:rPr>
              <a:t>sizeof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serv_addr</a:t>
            </a:r>
            <a:r>
              <a:rPr lang="en-US" dirty="0">
                <a:latin typeface="Courier"/>
                <a:cs typeface="Courier"/>
              </a:rPr>
              <a:t>));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serv_addr.sin_family</a:t>
            </a:r>
            <a:r>
              <a:rPr lang="en-US" dirty="0" smtClean="0">
                <a:latin typeface="Courier"/>
                <a:cs typeface="Courier"/>
              </a:rPr>
              <a:t>      </a:t>
            </a:r>
            <a:r>
              <a:rPr lang="en-US" dirty="0">
                <a:latin typeface="Courier"/>
                <a:cs typeface="Courier"/>
              </a:rPr>
              <a:t>= AF_INET;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serv_addr.sin_addr.s_addr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= INADDR_ANY;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serv_addr.sin_port</a:t>
            </a:r>
            <a:r>
              <a:rPr lang="en-US" dirty="0" smtClean="0">
                <a:latin typeface="Courier"/>
                <a:cs typeface="Courier"/>
              </a:rPr>
              <a:t>        </a:t>
            </a:r>
            <a:r>
              <a:rPr lang="en-US" dirty="0">
                <a:latin typeface="Courier"/>
                <a:cs typeface="Courier"/>
              </a:rPr>
              <a:t>= </a:t>
            </a:r>
            <a:r>
              <a:rPr lang="en-US" dirty="0" err="1">
                <a:latin typeface="Courier"/>
                <a:cs typeface="Courier"/>
              </a:rPr>
              <a:t>htons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portno</a:t>
            </a:r>
            <a:r>
              <a:rPr lang="en-US" dirty="0">
                <a:latin typeface="Courier"/>
                <a:cs typeface="Courier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93902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Client: getting the server address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" y="990600"/>
            <a:ext cx="8763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 smtClean="0">
                <a:latin typeface="Courier New"/>
                <a:cs typeface="Courier New"/>
              </a:rPr>
              <a:t>struct</a:t>
            </a:r>
            <a:r>
              <a:rPr lang="en-US" sz="1700" dirty="0" smtClean="0">
                <a:latin typeface="Courier New"/>
                <a:cs typeface="Courier New"/>
              </a:rPr>
              <a:t> </a:t>
            </a:r>
            <a:r>
              <a:rPr lang="en-US" sz="1700" dirty="0" err="1">
                <a:latin typeface="Courier New"/>
                <a:cs typeface="Courier New"/>
              </a:rPr>
              <a:t>hostent</a:t>
            </a:r>
            <a:r>
              <a:rPr lang="en-US" sz="1700" dirty="0">
                <a:latin typeface="Courier New"/>
                <a:cs typeface="Courier New"/>
              </a:rPr>
              <a:t> *</a:t>
            </a:r>
            <a:r>
              <a:rPr lang="en-US" sz="1700" dirty="0" err="1">
                <a:latin typeface="Courier New"/>
                <a:cs typeface="Courier New"/>
              </a:rPr>
              <a:t>buildServerAddr</a:t>
            </a:r>
            <a:r>
              <a:rPr lang="en-US" sz="1700" dirty="0">
                <a:latin typeface="Courier New"/>
                <a:cs typeface="Courier New"/>
              </a:rPr>
              <a:t>(</a:t>
            </a:r>
            <a:r>
              <a:rPr lang="en-US" sz="1700" dirty="0" err="1">
                <a:latin typeface="Courier New"/>
                <a:cs typeface="Courier New"/>
              </a:rPr>
              <a:t>struct</a:t>
            </a:r>
            <a:r>
              <a:rPr lang="en-US" sz="1700" dirty="0">
                <a:latin typeface="Courier New"/>
                <a:cs typeface="Courier New"/>
              </a:rPr>
              <a:t> </a:t>
            </a:r>
            <a:r>
              <a:rPr lang="en-US" sz="1700" dirty="0" err="1">
                <a:latin typeface="Courier New"/>
                <a:cs typeface="Courier New"/>
              </a:rPr>
              <a:t>sockaddr_in</a:t>
            </a:r>
            <a:r>
              <a:rPr lang="en-US" sz="1700" dirty="0">
                <a:latin typeface="Courier New"/>
                <a:cs typeface="Courier New"/>
              </a:rPr>
              <a:t> *</a:t>
            </a:r>
            <a:r>
              <a:rPr lang="en-US" sz="1700" dirty="0" err="1">
                <a:latin typeface="Courier New"/>
                <a:cs typeface="Courier New"/>
              </a:rPr>
              <a:t>serv_addr</a:t>
            </a:r>
            <a:r>
              <a:rPr lang="en-US" sz="1700" dirty="0">
                <a:latin typeface="Courier New"/>
                <a:cs typeface="Courier New"/>
              </a:rPr>
              <a:t>,</a:t>
            </a:r>
          </a:p>
          <a:p>
            <a:r>
              <a:rPr lang="en-US" sz="1700" dirty="0">
                <a:latin typeface="Courier New"/>
                <a:cs typeface="Courier New"/>
              </a:rPr>
              <a:t>                                char *hostname, </a:t>
            </a:r>
            <a:r>
              <a:rPr lang="en-US" sz="1700" dirty="0" err="1">
                <a:latin typeface="Courier New"/>
                <a:cs typeface="Courier New"/>
              </a:rPr>
              <a:t>int</a:t>
            </a:r>
            <a:r>
              <a:rPr lang="en-US" sz="1700" dirty="0">
                <a:latin typeface="Courier New"/>
                <a:cs typeface="Courier New"/>
              </a:rPr>
              <a:t> </a:t>
            </a:r>
            <a:r>
              <a:rPr lang="en-US" sz="1700" dirty="0" err="1">
                <a:latin typeface="Courier New"/>
                <a:cs typeface="Courier New"/>
              </a:rPr>
              <a:t>portno</a:t>
            </a:r>
            <a:r>
              <a:rPr lang="en-US" sz="1700" dirty="0">
                <a:latin typeface="Courier New"/>
                <a:cs typeface="Courier New"/>
              </a:rPr>
              <a:t>) {</a:t>
            </a:r>
          </a:p>
          <a:p>
            <a:r>
              <a:rPr lang="en-US" sz="1700" dirty="0">
                <a:latin typeface="Courier New"/>
                <a:cs typeface="Courier New"/>
              </a:rPr>
              <a:t>  </a:t>
            </a:r>
            <a:r>
              <a:rPr lang="en-US" sz="1700" dirty="0" err="1">
                <a:latin typeface="Courier New"/>
                <a:cs typeface="Courier New"/>
              </a:rPr>
              <a:t>struct</a:t>
            </a:r>
            <a:r>
              <a:rPr lang="en-US" sz="1700" dirty="0">
                <a:latin typeface="Courier New"/>
                <a:cs typeface="Courier New"/>
              </a:rPr>
              <a:t> </a:t>
            </a:r>
            <a:r>
              <a:rPr lang="en-US" sz="1700" dirty="0" err="1">
                <a:latin typeface="Courier New"/>
                <a:cs typeface="Courier New"/>
              </a:rPr>
              <a:t>hostent</a:t>
            </a:r>
            <a:r>
              <a:rPr lang="en-US" sz="1700" dirty="0">
                <a:latin typeface="Courier New"/>
                <a:cs typeface="Courier New"/>
              </a:rPr>
              <a:t> *server</a:t>
            </a:r>
            <a:r>
              <a:rPr lang="en-US" sz="1700" dirty="0" smtClean="0">
                <a:latin typeface="Courier New"/>
                <a:cs typeface="Courier New"/>
              </a:rPr>
              <a:t>;</a:t>
            </a:r>
          </a:p>
          <a:p>
            <a:endParaRPr lang="en-US" sz="1700" dirty="0">
              <a:latin typeface="Courier New"/>
              <a:cs typeface="Courier New"/>
            </a:endParaRPr>
          </a:p>
          <a:p>
            <a:r>
              <a:rPr lang="en-US" sz="1700" dirty="0">
                <a:latin typeface="Courier New"/>
                <a:cs typeface="Courier New"/>
              </a:rPr>
              <a:t>  /* Get host entry associated with a hostname or IP address */</a:t>
            </a:r>
          </a:p>
          <a:p>
            <a:r>
              <a:rPr lang="en-US" sz="1700" dirty="0">
                <a:latin typeface="Courier New"/>
                <a:cs typeface="Courier New"/>
              </a:rPr>
              <a:t>  server = </a:t>
            </a:r>
            <a:r>
              <a:rPr lang="en-US" sz="1700" b="1" dirty="0" err="1">
                <a:solidFill>
                  <a:srgbClr val="FF0000"/>
                </a:solidFill>
                <a:latin typeface="Courier New"/>
                <a:cs typeface="Courier New"/>
              </a:rPr>
              <a:t>gethostbyname</a:t>
            </a:r>
            <a:r>
              <a:rPr lang="en-US" sz="1700" dirty="0">
                <a:latin typeface="Courier New"/>
                <a:cs typeface="Courier New"/>
              </a:rPr>
              <a:t>(hostname);</a:t>
            </a:r>
          </a:p>
          <a:p>
            <a:r>
              <a:rPr lang="en-US" sz="1700" dirty="0">
                <a:latin typeface="Courier New"/>
                <a:cs typeface="Courier New"/>
              </a:rPr>
              <a:t>  if (server == NULL) {</a:t>
            </a:r>
          </a:p>
          <a:p>
            <a:r>
              <a:rPr lang="en-US" sz="1700" dirty="0">
                <a:latin typeface="Courier New"/>
                <a:cs typeface="Courier New"/>
              </a:rPr>
              <a:t>    </a:t>
            </a:r>
            <a:r>
              <a:rPr lang="en-US" sz="1700" dirty="0" err="1">
                <a:latin typeface="Courier New"/>
                <a:cs typeface="Courier New"/>
              </a:rPr>
              <a:t>fprintf</a:t>
            </a:r>
            <a:r>
              <a:rPr lang="en-US" sz="1700" dirty="0">
                <a:latin typeface="Courier New"/>
                <a:cs typeface="Courier New"/>
              </a:rPr>
              <a:t>(</a:t>
            </a:r>
            <a:r>
              <a:rPr lang="en-US" sz="1700" dirty="0" err="1">
                <a:latin typeface="Courier New"/>
                <a:cs typeface="Courier New"/>
              </a:rPr>
              <a:t>stderr</a:t>
            </a:r>
            <a:r>
              <a:rPr lang="en-US" sz="1700" dirty="0">
                <a:latin typeface="Courier New"/>
                <a:cs typeface="Courier New"/>
              </a:rPr>
              <a:t>,"ERROR, no such host\n");</a:t>
            </a:r>
          </a:p>
          <a:p>
            <a:r>
              <a:rPr lang="en-US" sz="1700" dirty="0">
                <a:latin typeface="Courier New"/>
                <a:cs typeface="Courier New"/>
              </a:rPr>
              <a:t>    exit(1);</a:t>
            </a:r>
          </a:p>
          <a:p>
            <a:r>
              <a:rPr lang="en-US" sz="1700" dirty="0">
                <a:latin typeface="Courier New"/>
                <a:cs typeface="Courier New"/>
              </a:rPr>
              <a:t>  }</a:t>
            </a:r>
          </a:p>
          <a:p>
            <a:endParaRPr lang="en-US" sz="1700" dirty="0">
              <a:latin typeface="Courier New"/>
              <a:cs typeface="Courier New"/>
            </a:endParaRPr>
          </a:p>
          <a:p>
            <a:r>
              <a:rPr lang="en-US" sz="1700" dirty="0">
                <a:latin typeface="Courier New"/>
                <a:cs typeface="Courier New"/>
              </a:rPr>
              <a:t>  /* Construct an address for remote server */</a:t>
            </a:r>
          </a:p>
          <a:p>
            <a:r>
              <a:rPr lang="en-US" sz="1700" dirty="0">
                <a:latin typeface="Courier New"/>
                <a:cs typeface="Courier New"/>
              </a:rPr>
              <a:t>  </a:t>
            </a:r>
            <a:r>
              <a:rPr lang="en-US" sz="1700" dirty="0" err="1">
                <a:latin typeface="Courier New"/>
                <a:cs typeface="Courier New"/>
              </a:rPr>
              <a:t>memset</a:t>
            </a:r>
            <a:r>
              <a:rPr lang="en-US" sz="1700" dirty="0">
                <a:latin typeface="Courier New"/>
                <a:cs typeface="Courier New"/>
              </a:rPr>
              <a:t>((char *) </a:t>
            </a:r>
            <a:r>
              <a:rPr lang="en-US" sz="1700" dirty="0" err="1">
                <a:latin typeface="Courier New"/>
                <a:cs typeface="Courier New"/>
              </a:rPr>
              <a:t>serv_addr</a:t>
            </a:r>
            <a:r>
              <a:rPr lang="en-US" sz="1700" dirty="0">
                <a:latin typeface="Courier New"/>
                <a:cs typeface="Courier New"/>
              </a:rPr>
              <a:t>, 0, </a:t>
            </a:r>
            <a:r>
              <a:rPr lang="en-US" sz="1700" dirty="0" err="1">
                <a:latin typeface="Courier New"/>
                <a:cs typeface="Courier New"/>
              </a:rPr>
              <a:t>sizeof</a:t>
            </a:r>
            <a:r>
              <a:rPr lang="en-US" sz="1700" dirty="0">
                <a:latin typeface="Courier New"/>
                <a:cs typeface="Courier New"/>
              </a:rPr>
              <a:t>(</a:t>
            </a:r>
            <a:r>
              <a:rPr lang="en-US" sz="1700" dirty="0" err="1">
                <a:latin typeface="Courier New"/>
                <a:cs typeface="Courier New"/>
              </a:rPr>
              <a:t>struct</a:t>
            </a:r>
            <a:r>
              <a:rPr lang="en-US" sz="1700" dirty="0">
                <a:latin typeface="Courier New"/>
                <a:cs typeface="Courier New"/>
              </a:rPr>
              <a:t> </a:t>
            </a:r>
            <a:r>
              <a:rPr lang="en-US" sz="1700" dirty="0" err="1">
                <a:latin typeface="Courier New"/>
                <a:cs typeface="Courier New"/>
              </a:rPr>
              <a:t>sockaddr_in</a:t>
            </a:r>
            <a:r>
              <a:rPr lang="en-US" sz="1700" dirty="0">
                <a:latin typeface="Courier New"/>
                <a:cs typeface="Courier New"/>
              </a:rPr>
              <a:t>));</a:t>
            </a:r>
          </a:p>
          <a:p>
            <a:r>
              <a:rPr lang="en-US" sz="1700" dirty="0">
                <a:latin typeface="Courier New"/>
                <a:cs typeface="Courier New"/>
              </a:rPr>
              <a:t>  </a:t>
            </a:r>
            <a:r>
              <a:rPr lang="en-US" sz="1700" dirty="0" err="1">
                <a:latin typeface="Courier New"/>
                <a:cs typeface="Courier New"/>
              </a:rPr>
              <a:t>serv_addr</a:t>
            </a:r>
            <a:r>
              <a:rPr lang="en-US" sz="1700" dirty="0">
                <a:latin typeface="Courier New"/>
                <a:cs typeface="Courier New"/>
              </a:rPr>
              <a:t>-&gt;</a:t>
            </a:r>
            <a:r>
              <a:rPr lang="en-US" sz="1700" dirty="0" err="1">
                <a:latin typeface="Courier New"/>
                <a:cs typeface="Courier New"/>
              </a:rPr>
              <a:t>sin_family</a:t>
            </a:r>
            <a:r>
              <a:rPr lang="en-US" sz="1700" dirty="0">
                <a:latin typeface="Courier New"/>
                <a:cs typeface="Courier New"/>
              </a:rPr>
              <a:t> = AF_INET;</a:t>
            </a:r>
          </a:p>
          <a:p>
            <a:r>
              <a:rPr lang="en-US" sz="1700" dirty="0">
                <a:latin typeface="Courier New"/>
                <a:cs typeface="Courier New"/>
              </a:rPr>
              <a:t>  </a:t>
            </a:r>
            <a:r>
              <a:rPr lang="en-US" sz="1700" dirty="0" err="1">
                <a:latin typeface="Courier New"/>
                <a:cs typeface="Courier New"/>
              </a:rPr>
              <a:t>bcopy</a:t>
            </a:r>
            <a:r>
              <a:rPr lang="en-US" sz="1700" dirty="0">
                <a:latin typeface="Courier New"/>
                <a:cs typeface="Courier New"/>
              </a:rPr>
              <a:t>((char *)</a:t>
            </a:r>
            <a:r>
              <a:rPr lang="en-US" sz="1700" b="1" dirty="0">
                <a:latin typeface="Courier New"/>
                <a:cs typeface="Courier New"/>
              </a:rPr>
              <a:t>server-&gt;</a:t>
            </a:r>
            <a:r>
              <a:rPr lang="en-US" sz="1700" b="1" dirty="0" err="1">
                <a:latin typeface="Courier New"/>
                <a:cs typeface="Courier New"/>
              </a:rPr>
              <a:t>h_addr</a:t>
            </a:r>
            <a:r>
              <a:rPr lang="en-US" sz="1700" dirty="0">
                <a:latin typeface="Courier New"/>
                <a:cs typeface="Courier New"/>
              </a:rPr>
              <a:t>, </a:t>
            </a:r>
            <a:endParaRPr lang="en-US" sz="1700" dirty="0" smtClean="0">
              <a:latin typeface="Courier New"/>
              <a:cs typeface="Courier New"/>
            </a:endParaRPr>
          </a:p>
          <a:p>
            <a:r>
              <a:rPr lang="en-US" sz="1700" dirty="0">
                <a:latin typeface="Courier New"/>
                <a:cs typeface="Courier New"/>
              </a:rPr>
              <a:t>	</a:t>
            </a:r>
            <a:r>
              <a:rPr lang="en-US" sz="1700" dirty="0" smtClean="0">
                <a:latin typeface="Courier New"/>
                <a:cs typeface="Courier New"/>
              </a:rPr>
              <a:t> (</a:t>
            </a:r>
            <a:r>
              <a:rPr lang="en-US" sz="1700" dirty="0">
                <a:latin typeface="Courier New"/>
                <a:cs typeface="Courier New"/>
              </a:rPr>
              <a:t>char *)&amp;(</a:t>
            </a:r>
            <a:r>
              <a:rPr lang="en-US" sz="1700" dirty="0" err="1">
                <a:latin typeface="Courier New"/>
                <a:cs typeface="Courier New"/>
              </a:rPr>
              <a:t>serv_addr</a:t>
            </a:r>
            <a:r>
              <a:rPr lang="en-US" sz="1700" dirty="0">
                <a:latin typeface="Courier New"/>
                <a:cs typeface="Courier New"/>
              </a:rPr>
              <a:t>-&gt;</a:t>
            </a:r>
            <a:r>
              <a:rPr lang="en-US" sz="1700" dirty="0" err="1">
                <a:latin typeface="Courier New"/>
                <a:cs typeface="Courier New"/>
              </a:rPr>
              <a:t>sin_addr.s_addr</a:t>
            </a:r>
            <a:r>
              <a:rPr lang="en-US" sz="1700" dirty="0">
                <a:latin typeface="Courier New"/>
                <a:cs typeface="Courier New"/>
              </a:rPr>
              <a:t>), </a:t>
            </a:r>
            <a:r>
              <a:rPr lang="en-US" sz="1700" dirty="0" smtClean="0">
                <a:latin typeface="Courier New"/>
                <a:cs typeface="Courier New"/>
              </a:rPr>
              <a:t>server</a:t>
            </a:r>
            <a:r>
              <a:rPr lang="en-US" sz="1700" dirty="0">
                <a:latin typeface="Courier New"/>
                <a:cs typeface="Courier New"/>
              </a:rPr>
              <a:t>-</a:t>
            </a:r>
            <a:r>
              <a:rPr lang="en-US" sz="1700" dirty="0" smtClean="0">
                <a:latin typeface="Courier New"/>
                <a:cs typeface="Courier New"/>
              </a:rPr>
              <a:t>&gt;</a:t>
            </a:r>
            <a:r>
              <a:rPr lang="en-US" sz="1700" dirty="0" err="1" smtClean="0">
                <a:latin typeface="Courier New"/>
                <a:cs typeface="Courier New"/>
              </a:rPr>
              <a:t>h_length</a:t>
            </a:r>
            <a:r>
              <a:rPr lang="en-US" sz="1700" dirty="0">
                <a:latin typeface="Courier New"/>
                <a:cs typeface="Courier New"/>
              </a:rPr>
              <a:t>);</a:t>
            </a:r>
          </a:p>
          <a:p>
            <a:r>
              <a:rPr lang="en-US" sz="1700" dirty="0">
                <a:latin typeface="Courier New"/>
                <a:cs typeface="Courier New"/>
              </a:rPr>
              <a:t>  </a:t>
            </a:r>
            <a:r>
              <a:rPr lang="en-US" sz="1700" dirty="0" err="1">
                <a:latin typeface="Courier New"/>
                <a:cs typeface="Courier New"/>
              </a:rPr>
              <a:t>serv_addr</a:t>
            </a:r>
            <a:r>
              <a:rPr lang="en-US" sz="1700" dirty="0">
                <a:latin typeface="Courier New"/>
                <a:cs typeface="Courier New"/>
              </a:rPr>
              <a:t>-&gt;</a:t>
            </a:r>
            <a:r>
              <a:rPr lang="en-US" sz="1700" dirty="0" err="1">
                <a:latin typeface="Courier New"/>
                <a:cs typeface="Courier New"/>
              </a:rPr>
              <a:t>sin_port</a:t>
            </a:r>
            <a:r>
              <a:rPr lang="en-US" sz="1700" dirty="0">
                <a:latin typeface="Courier New"/>
                <a:cs typeface="Courier New"/>
              </a:rPr>
              <a:t> = </a:t>
            </a:r>
            <a:r>
              <a:rPr lang="en-US" sz="1700" dirty="0" err="1">
                <a:latin typeface="Courier New"/>
                <a:cs typeface="Courier New"/>
              </a:rPr>
              <a:t>htons</a:t>
            </a:r>
            <a:r>
              <a:rPr lang="en-US" sz="1700" dirty="0">
                <a:latin typeface="Courier New"/>
                <a:cs typeface="Courier New"/>
              </a:rPr>
              <a:t>(</a:t>
            </a:r>
            <a:r>
              <a:rPr lang="en-US" sz="1700" dirty="0" err="1">
                <a:latin typeface="Courier New"/>
                <a:cs typeface="Courier New"/>
              </a:rPr>
              <a:t>portno</a:t>
            </a:r>
            <a:r>
              <a:rPr lang="en-US" sz="1700" dirty="0">
                <a:latin typeface="Courier New"/>
                <a:cs typeface="Courier New"/>
              </a:rPr>
              <a:t>);</a:t>
            </a:r>
          </a:p>
          <a:p>
            <a:r>
              <a:rPr lang="en-US" sz="1700" dirty="0">
                <a:latin typeface="Courier New"/>
                <a:cs typeface="Courier New"/>
              </a:rPr>
              <a:t>  </a:t>
            </a:r>
            <a:endParaRPr lang="en-US" sz="1700" dirty="0" smtClean="0">
              <a:latin typeface="Courier New"/>
              <a:cs typeface="Courier New"/>
            </a:endParaRPr>
          </a:p>
          <a:p>
            <a:r>
              <a:rPr lang="en-US" sz="1700" dirty="0" smtClean="0">
                <a:latin typeface="Courier New"/>
                <a:cs typeface="Courier New"/>
              </a:rPr>
              <a:t>return </a:t>
            </a:r>
            <a:r>
              <a:rPr lang="en-US" sz="1700" dirty="0">
                <a:latin typeface="Courier New"/>
                <a:cs typeface="Courier New"/>
              </a:rPr>
              <a:t>server;</a:t>
            </a:r>
          </a:p>
          <a:p>
            <a:r>
              <a:rPr lang="en-US" sz="1700" dirty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04598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System Call Interface is “narrow waist” between user programs and kernel</a:t>
            </a:r>
          </a:p>
          <a:p>
            <a:pPr lvl="4"/>
            <a:endParaRPr lang="en-US" dirty="0" smtClean="0"/>
          </a:p>
          <a:p>
            <a:r>
              <a:rPr lang="en-US" dirty="0" smtClean="0"/>
              <a:t>Streaming IO: modeled as a stream of bytes</a:t>
            </a:r>
          </a:p>
          <a:p>
            <a:pPr lvl="1"/>
            <a:r>
              <a:rPr lang="en-US" dirty="0" smtClean="0"/>
              <a:t>Most streaming I/O functions start with “f” (like “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fread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Data buffered automatically by C-library functions</a:t>
            </a:r>
          </a:p>
          <a:p>
            <a:pPr lvl="5"/>
            <a:endParaRPr lang="en-US" dirty="0" smtClean="0"/>
          </a:p>
          <a:p>
            <a:r>
              <a:rPr lang="en-US" dirty="0" smtClean="0"/>
              <a:t>Low-level I/O: 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ile descriptors are integers</a:t>
            </a:r>
          </a:p>
          <a:p>
            <a:pPr lvl="1"/>
            <a:r>
              <a:rPr lang="en-US" dirty="0" smtClean="0"/>
              <a:t>Low-level I/O supported directly at system call level</a:t>
            </a:r>
          </a:p>
          <a:p>
            <a:pPr lvl="5"/>
            <a:endParaRPr lang="en-US" dirty="0"/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STDIN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STDOUT</a:t>
            </a:r>
            <a:r>
              <a:rPr lang="en-US" dirty="0"/>
              <a:t> enable composition in Unix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of pipe symbols connects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STDOUT</a:t>
            </a:r>
            <a:r>
              <a:rPr lang="en-US" dirty="0"/>
              <a:t> and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STDIN</a:t>
            </a:r>
          </a:p>
          <a:p>
            <a:pPr lvl="2"/>
            <a:r>
              <a:rPr lang="en-US" dirty="0">
                <a:latin typeface="Consolas" charset="0"/>
                <a:ea typeface="Consolas" charset="0"/>
                <a:cs typeface="Consolas" charset="0"/>
              </a:rPr>
              <a:t>find | grep |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wc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325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10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Device </a:t>
            </a:r>
            <a:r>
              <a:rPr lang="en-US" altLang="ko-KR" dirty="0">
                <a:ea typeface="굴림" panose="020B0600000101010101" pitchFamily="34" charset="-127"/>
              </a:rPr>
              <a:t>Driver: Device-specific code in the kernel that interacts directly with the device hardware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Supports a standard, internal interface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Same kernel I/O system can interact easily with different device drivers</a:t>
            </a:r>
          </a:p>
          <a:p>
            <a:pPr lvl="4">
              <a:lnSpc>
                <a:spcPct val="10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File abstraction works for inter-processes communication (local or Internet)</a:t>
            </a:r>
          </a:p>
          <a:p>
            <a:pPr>
              <a:lnSpc>
                <a:spcPct val="10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>Socket: an abstraction of a network I/O queue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dirty="0"/>
              <a:t>Mechanism for inter-process communication</a:t>
            </a:r>
          </a:p>
          <a:p>
            <a:pPr>
              <a:lnSpc>
                <a:spcPct val="10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endParaRPr lang="en-US" altLang="ko-KR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606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49784</TotalTime>
  <Pages>60</Pages>
  <Words>5572</Words>
  <Application>Microsoft Office PowerPoint</Application>
  <PresentationFormat>On-screen Show (4:3)</PresentationFormat>
  <Paragraphs>1100</Paragraphs>
  <Slides>67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Arial</vt:lpstr>
      <vt:lpstr>Comic Sans MS</vt:lpstr>
      <vt:lpstr>Consolas</vt:lpstr>
      <vt:lpstr>Courier</vt:lpstr>
      <vt:lpstr>Courier New</vt:lpstr>
      <vt:lpstr>Gill Sans</vt:lpstr>
      <vt:lpstr>Gill Sans Light</vt:lpstr>
      <vt:lpstr>굴림</vt:lpstr>
      <vt:lpstr>Office</vt:lpstr>
      <vt:lpstr>CS162 Operating Systems and Systems Programming Lecture 4   Introduction to I/O, Sockets, Networking</vt:lpstr>
      <vt:lpstr>Recall: Fork, Wait, and (optional) Exec</vt:lpstr>
      <vt:lpstr>Recall: UNIX System Structure</vt:lpstr>
      <vt:lpstr>A Kind of Narrow Waist</vt:lpstr>
      <vt:lpstr>Key Unix I/O Design Concepts</vt:lpstr>
      <vt:lpstr>Putting it together: web server</vt:lpstr>
      <vt:lpstr>Key Unix I/O Design Concepts</vt:lpstr>
      <vt:lpstr>Putting it together: web server</vt:lpstr>
      <vt:lpstr>Key Unix I/O Design Concepts</vt:lpstr>
      <vt:lpstr>I/O &amp; Storage Layers</vt:lpstr>
      <vt:lpstr>The File System Abstraction</vt:lpstr>
      <vt:lpstr>Recall: C High-Level File API – Streams </vt:lpstr>
      <vt:lpstr>Connecting Processes, Filesystem, and Users</vt:lpstr>
      <vt:lpstr>C API Standard Streams</vt:lpstr>
      <vt:lpstr>C high level File API – Stream Ops</vt:lpstr>
      <vt:lpstr>C high level File API – Stream Ops</vt:lpstr>
      <vt:lpstr>C high level File API – Stream Ops</vt:lpstr>
      <vt:lpstr>Example Code</vt:lpstr>
      <vt:lpstr>C Stream API positioning</vt:lpstr>
      <vt:lpstr>What’s below the surface ??</vt:lpstr>
      <vt:lpstr>C Low level I/O</vt:lpstr>
      <vt:lpstr>C Low Level: standard descriptors</vt:lpstr>
      <vt:lpstr>C Low Level Operations</vt:lpstr>
      <vt:lpstr>And lots more !</vt:lpstr>
      <vt:lpstr>Another example: lowio-std.c</vt:lpstr>
      <vt:lpstr>Administrivia</vt:lpstr>
      <vt:lpstr>What’s below the surface ??</vt:lpstr>
      <vt:lpstr>Recall: SYSCALL</vt:lpstr>
      <vt:lpstr>What’s below the surface ??</vt:lpstr>
      <vt:lpstr>Internal OS File Descriptor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Lower Level Driver</vt:lpstr>
      <vt:lpstr>Device Drivers</vt:lpstr>
      <vt:lpstr>Life Cycle of An I/O Request</vt:lpstr>
      <vt:lpstr>Communication between processes</vt:lpstr>
      <vt:lpstr>Communication Across the world looks like file IO </vt:lpstr>
      <vt:lpstr>Request Response Protocol</vt:lpstr>
      <vt:lpstr>Request Response Protocol</vt:lpstr>
      <vt:lpstr>Client-Server Models</vt:lpstr>
      <vt:lpstr>Sockets</vt:lpstr>
      <vt:lpstr>Silly Echo Server – running example</vt:lpstr>
      <vt:lpstr>Echo client-server example</vt:lpstr>
      <vt:lpstr>Prompt for input</vt:lpstr>
      <vt:lpstr>Socket creation and connection</vt:lpstr>
      <vt:lpstr>Namespaces for communication over IP</vt:lpstr>
      <vt:lpstr>Socket Setup over TCP/IP</vt:lpstr>
      <vt:lpstr>Sockets in concept</vt:lpstr>
      <vt:lpstr>Client Protocol</vt:lpstr>
      <vt:lpstr>Server Protocol (v1)</vt:lpstr>
      <vt:lpstr>How does the server protect itself?</vt:lpstr>
      <vt:lpstr>Sockets With Protection</vt:lpstr>
      <vt:lpstr>Server Protocol (v2)</vt:lpstr>
      <vt:lpstr>Concurrent Server</vt:lpstr>
      <vt:lpstr>Sockets With Protection and Parallelism</vt:lpstr>
      <vt:lpstr>Server Protocol (v3)</vt:lpstr>
      <vt:lpstr>Server Address - itself</vt:lpstr>
      <vt:lpstr>Client: getting the server address</vt:lpstr>
      <vt:lpstr>Conclusion (I)</vt:lpstr>
      <vt:lpstr>Conclusion (II)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subject/>
  <dc:creator>John D. Kubiatowicz</dc:creator>
  <cp:keywords/>
  <dc:description>Imported some pictures from Silbershatz (c) 2005</dc:description>
  <cp:lastModifiedBy>kubitron</cp:lastModifiedBy>
  <cp:revision>561</cp:revision>
  <cp:lastPrinted>2019-02-02T01:30:43Z</cp:lastPrinted>
  <dcterms:created xsi:type="dcterms:W3CDTF">1995-08-12T11:37:26Z</dcterms:created>
  <dcterms:modified xsi:type="dcterms:W3CDTF">2019-02-05T22:57:00Z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