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361" r:id="rId3"/>
    <p:sldId id="386" r:id="rId4"/>
    <p:sldId id="360" r:id="rId5"/>
    <p:sldId id="384" r:id="rId6"/>
    <p:sldId id="362" r:id="rId7"/>
    <p:sldId id="394" r:id="rId8"/>
    <p:sldId id="412" r:id="rId9"/>
    <p:sldId id="393" r:id="rId10"/>
    <p:sldId id="390" r:id="rId11"/>
    <p:sldId id="410" r:id="rId12"/>
    <p:sldId id="409" r:id="rId13"/>
    <p:sldId id="411" r:id="rId14"/>
    <p:sldId id="343" r:id="rId15"/>
    <p:sldId id="368" r:id="rId16"/>
    <p:sldId id="399" r:id="rId17"/>
    <p:sldId id="400" r:id="rId18"/>
    <p:sldId id="401" r:id="rId19"/>
    <p:sldId id="407" r:id="rId20"/>
    <p:sldId id="374" r:id="rId21"/>
    <p:sldId id="404" r:id="rId22"/>
    <p:sldId id="405" r:id="rId23"/>
    <p:sldId id="376" r:id="rId24"/>
    <p:sldId id="377" r:id="rId25"/>
    <p:sldId id="345" r:id="rId26"/>
    <p:sldId id="381" r:id="rId27"/>
    <p:sldId id="378" r:id="rId28"/>
    <p:sldId id="380" r:id="rId29"/>
    <p:sldId id="355" r:id="rId30"/>
    <p:sldId id="383" r:id="rId31"/>
    <p:sldId id="349" r:id="rId32"/>
    <p:sldId id="353" r:id="rId33"/>
    <p:sldId id="331" r:id="rId34"/>
    <p:sldId id="354" r:id="rId35"/>
    <p:sldId id="316"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767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8711"/>
    <a:srgbClr val="FFFFFF"/>
    <a:srgbClr val="D9D9D9"/>
    <a:srgbClr val="FF9900"/>
    <a:srgbClr val="000000"/>
    <a:srgbClr val="BDD0F0"/>
    <a:srgbClr val="8896AE"/>
    <a:srgbClr val="B1C3E3"/>
    <a:srgbClr val="93A2B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30" autoAdjust="0"/>
    <p:restoredTop sz="80698" autoAdjust="0"/>
  </p:normalViewPr>
  <p:slideViewPr>
    <p:cSldViewPr snapToGrid="0">
      <p:cViewPr varScale="1">
        <p:scale>
          <a:sx n="55" d="100"/>
          <a:sy n="55" d="100"/>
        </p:scale>
        <p:origin x="102" y="906"/>
      </p:cViewPr>
      <p:guideLst>
        <p:guide orient="horz"/>
        <p:guide pos="767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600" b="0" i="0" u="none" strike="noStrike" kern="1200" spc="0" baseline="0">
                <a:solidFill>
                  <a:schemeClr val="tx1"/>
                </a:solidFill>
                <a:latin typeface="Avenir-Book" panose="02000503020000020003" pitchFamily="2" charset="0"/>
                <a:ea typeface="+mn-ea"/>
                <a:cs typeface="+mn-cs"/>
              </a:defRPr>
            </a:pPr>
            <a:r>
              <a:rPr lang="en-US" sz="2600" dirty="0" smtClean="0">
                <a:solidFill>
                  <a:schemeClr val="tx1"/>
                </a:solidFill>
              </a:rPr>
              <a:t>Model</a:t>
            </a:r>
            <a:r>
              <a:rPr lang="en-US" sz="2600" baseline="0" dirty="0" smtClean="0">
                <a:solidFill>
                  <a:schemeClr val="tx1"/>
                </a:solidFill>
              </a:rPr>
              <a:t> </a:t>
            </a:r>
            <a:r>
              <a:rPr lang="en-US" sz="2600" dirty="0" smtClean="0">
                <a:solidFill>
                  <a:schemeClr val="tx1"/>
                </a:solidFill>
              </a:rPr>
              <a:t>accuracy </a:t>
            </a:r>
            <a:r>
              <a:rPr lang="en-US" sz="2600" dirty="0">
                <a:solidFill>
                  <a:schemeClr val="tx1"/>
                </a:solidFill>
              </a:rPr>
              <a:t>at following </a:t>
            </a:r>
            <a:r>
              <a:rPr lang="en-US" sz="2600" dirty="0" smtClean="0">
                <a:solidFill>
                  <a:schemeClr val="tx1"/>
                </a:solidFill>
              </a:rPr>
              <a:t>human instructions</a:t>
            </a:r>
            <a:endParaRPr lang="en-US" sz="2600" dirty="0">
              <a:solidFill>
                <a:schemeClr val="tx1"/>
              </a:solidFill>
            </a:endParaRPr>
          </a:p>
        </c:rich>
      </c:tx>
      <c:layout/>
      <c:overlay val="0"/>
      <c:spPr>
        <a:noFill/>
        <a:ln>
          <a:noFill/>
        </a:ln>
        <a:effectLst/>
      </c:spPr>
      <c:txPr>
        <a:bodyPr rot="0" spcFirstLastPara="1" vertOverflow="ellipsis" vert="horz" wrap="square" anchor="ctr" anchorCtr="1"/>
        <a:lstStyle/>
        <a:p>
          <a:pPr>
            <a:defRPr sz="2600" b="0" i="0" u="none" strike="noStrike" kern="1200" spc="0" baseline="0">
              <a:solidFill>
                <a:schemeClr val="tx1"/>
              </a:solidFill>
              <a:latin typeface="Avenir-Book" panose="02000503020000020003" pitchFamily="2" charset="0"/>
              <a:ea typeface="+mn-ea"/>
              <a:cs typeface="+mn-cs"/>
            </a:defRPr>
          </a:pPr>
          <a:endParaRPr lang="en-US"/>
        </a:p>
      </c:txPr>
    </c:title>
    <c:autoTitleDeleted val="0"/>
    <c:plotArea>
      <c:layout>
        <c:manualLayout>
          <c:layoutTarget val="inner"/>
          <c:xMode val="edge"/>
          <c:yMode val="edge"/>
          <c:x val="5.6486618736342142E-2"/>
          <c:y val="9.9152429924186131E-2"/>
          <c:w val="0.92687733759842517"/>
          <c:h val="0.76748654235442038"/>
        </c:manualLayout>
      </c:layout>
      <c:barChart>
        <c:barDir val="col"/>
        <c:grouping val="clustered"/>
        <c:varyColors val="0"/>
        <c:ser>
          <c:idx val="1"/>
          <c:order val="0"/>
          <c:tx>
            <c:strRef>
              <c:f>Sheet1!$C$1</c:f>
              <c:strCache>
                <c:ptCount val="1"/>
                <c:pt idx="0">
                  <c:v>Artzi &amp; Zettlemoyer</c:v>
                </c:pt>
              </c:strCache>
            </c:strRef>
          </c:tx>
          <c:spPr>
            <a:solidFill>
              <a:schemeClr val="bg1">
                <a:lumMod val="65000"/>
              </a:schemeClr>
            </a:solidFill>
            <a:ln>
              <a:noFill/>
            </a:ln>
            <a:effectLst/>
          </c:spPr>
          <c:invertIfNegative val="0"/>
          <c:dPt>
            <c:idx val="0"/>
            <c:invertIfNegative val="0"/>
            <c:bubble3D val="0"/>
            <c:spPr>
              <a:solidFill>
                <a:schemeClr val="accent3">
                  <a:lumMod val="60000"/>
                  <a:lumOff val="40000"/>
                </a:schemeClr>
              </a:solidFill>
              <a:ln w="38100">
                <a:noFill/>
              </a:ln>
              <a:effectLst/>
            </c:spPr>
            <c:extLst>
              <c:ext xmlns:c16="http://schemas.microsoft.com/office/drawing/2014/chart" uri="{C3380CC4-5D6E-409C-BE32-E72D297353CC}">
                <c16:uniqueId val="{00000000-15CE-4AD8-812A-3C9EE5256E71}"/>
              </c:ext>
            </c:extLst>
          </c:dPt>
          <c:dLbls>
            <c:spPr>
              <a:noFill/>
              <a:ln>
                <a:noFill/>
              </a:ln>
              <a:effectLst/>
            </c:spPr>
            <c:txPr>
              <a:bodyPr rot="0" spcFirstLastPara="1" vertOverflow="ellipsis" vert="horz" wrap="square" lIns="38100" tIns="19050" rIns="38100" bIns="19050" anchor="b" anchorCtr="1">
                <a:spAutoFit/>
              </a:bodyPr>
              <a:lstStyle/>
              <a:p>
                <a:pPr>
                  <a:defRPr sz="2400" b="0" i="0" u="none" strike="noStrike" kern="1200" baseline="0">
                    <a:solidFill>
                      <a:schemeClr val="tx1"/>
                    </a:solidFill>
                    <a:latin typeface="Avenir-Book" panose="02000503020000020003" pitchFamily="2"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59.6</c:v>
                </c:pt>
              </c:numCache>
            </c:numRef>
          </c:val>
          <c:extLst>
            <c:ext xmlns:c16="http://schemas.microsoft.com/office/drawing/2014/chart" uri="{C3380CC4-5D6E-409C-BE32-E72D297353CC}">
              <c16:uniqueId val="{00000001-F2B6-43C1-8FBD-1DF451F83BDD}"/>
            </c:ext>
          </c:extLst>
        </c:ser>
        <c:ser>
          <c:idx val="2"/>
          <c:order val="1"/>
          <c:tx>
            <c:strRef>
              <c:f>Sheet1!$D$1</c:f>
              <c:strCache>
                <c:ptCount val="1"/>
                <c:pt idx="0">
                  <c:v>Base follower</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Avenir-Book" panose="02000503020000020003" pitchFamily="2"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General</c:formatCode>
                <c:ptCount val="1"/>
                <c:pt idx="0">
                  <c:v>64.400000000000006</c:v>
                </c:pt>
              </c:numCache>
            </c:numRef>
          </c:val>
          <c:extLst>
            <c:ext xmlns:c16="http://schemas.microsoft.com/office/drawing/2014/chart" uri="{C3380CC4-5D6E-409C-BE32-E72D297353CC}">
              <c16:uniqueId val="{00000000-279B-4DFD-B546-B1FAEE77E10F}"/>
            </c:ext>
          </c:extLst>
        </c:ser>
        <c:ser>
          <c:idx val="3"/>
          <c:order val="2"/>
          <c:tx>
            <c:strRef>
              <c:f>Sheet1!$E$1</c:f>
              <c:strCache>
                <c:ptCount val="1"/>
                <c:pt idx="0">
                  <c:v>Pragmatic follower</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b" anchorCtr="1">
                <a:spAutoFit/>
              </a:bodyPr>
              <a:lstStyle/>
              <a:p>
                <a:pPr>
                  <a:defRPr sz="2400" b="0" i="0" u="none" strike="noStrike" kern="1200" baseline="0">
                    <a:solidFill>
                      <a:schemeClr val="tx1"/>
                    </a:solidFill>
                    <a:latin typeface="Avenir-Book" panose="02000503020000020003" pitchFamily="2"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General</c:formatCode>
                <c:ptCount val="1"/>
                <c:pt idx="0">
                  <c:v>65.3</c:v>
                </c:pt>
              </c:numCache>
            </c:numRef>
          </c:val>
          <c:extLst>
            <c:ext xmlns:c16="http://schemas.microsoft.com/office/drawing/2014/chart" uri="{C3380CC4-5D6E-409C-BE32-E72D297353CC}">
              <c16:uniqueId val="{00000001-15CE-4AD8-812A-3C9EE5256E71}"/>
            </c:ext>
          </c:extLst>
        </c:ser>
        <c:dLbls>
          <c:showLegendKey val="0"/>
          <c:showVal val="0"/>
          <c:showCatName val="0"/>
          <c:showSerName val="0"/>
          <c:showPercent val="0"/>
          <c:showBubbleSize val="0"/>
        </c:dLbls>
        <c:gapWidth val="192"/>
        <c:overlap val="-27"/>
        <c:axId val="2095473600"/>
        <c:axId val="2095472352"/>
      </c:barChart>
      <c:catAx>
        <c:axId val="209547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venir-Book" panose="02000503020000020003" pitchFamily="2" charset="0"/>
                <a:ea typeface="+mn-ea"/>
                <a:cs typeface="+mn-cs"/>
              </a:defRPr>
            </a:pPr>
            <a:endParaRPr lang="en-US"/>
          </a:p>
        </c:txPr>
        <c:crossAx val="2095472352"/>
        <c:crosses val="autoZero"/>
        <c:auto val="1"/>
        <c:lblAlgn val="ctr"/>
        <c:lblOffset val="100"/>
        <c:noMultiLvlLbl val="0"/>
      </c:catAx>
      <c:valAx>
        <c:axId val="2095472352"/>
        <c:scaling>
          <c:orientation val="minMax"/>
          <c:max val="70"/>
          <c:min val="5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Avenir-Book" panose="02000503020000020003" pitchFamily="2" charset="0"/>
                <a:ea typeface="+mn-ea"/>
                <a:cs typeface="+mn-cs"/>
              </a:defRPr>
            </a:pPr>
            <a:endParaRPr lang="en-US"/>
          </a:p>
        </c:txPr>
        <c:crossAx val="2095473600"/>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latin typeface="Avenir-Book" panose="02000503020000020003" pitchFamily="2"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600" b="0" i="0" u="none" strike="noStrike" kern="1200" spc="0" baseline="0">
                <a:solidFill>
                  <a:schemeClr val="tx1"/>
                </a:solidFill>
                <a:latin typeface="Avenir-Book" panose="02000503020000020003" pitchFamily="2" charset="0"/>
                <a:ea typeface="+mn-ea"/>
                <a:cs typeface="+mn-cs"/>
              </a:defRPr>
            </a:pPr>
            <a:r>
              <a:rPr lang="en-US" sz="2600" dirty="0" smtClean="0">
                <a:solidFill>
                  <a:schemeClr val="tx1"/>
                </a:solidFill>
              </a:rPr>
              <a:t>Model</a:t>
            </a:r>
            <a:r>
              <a:rPr lang="en-US" sz="2600" baseline="0" dirty="0" smtClean="0">
                <a:solidFill>
                  <a:schemeClr val="tx1"/>
                </a:solidFill>
              </a:rPr>
              <a:t> </a:t>
            </a:r>
            <a:r>
              <a:rPr lang="en-US" sz="2600" dirty="0" smtClean="0">
                <a:solidFill>
                  <a:schemeClr val="tx1"/>
                </a:solidFill>
              </a:rPr>
              <a:t>accuracy </a:t>
            </a:r>
            <a:r>
              <a:rPr lang="en-US" sz="2600" dirty="0">
                <a:solidFill>
                  <a:schemeClr val="tx1"/>
                </a:solidFill>
              </a:rPr>
              <a:t>at following </a:t>
            </a:r>
            <a:r>
              <a:rPr lang="en-US" sz="2600" dirty="0" smtClean="0">
                <a:solidFill>
                  <a:schemeClr val="tx1"/>
                </a:solidFill>
              </a:rPr>
              <a:t>human instructions</a:t>
            </a:r>
            <a:endParaRPr lang="en-US" sz="2600" dirty="0">
              <a:solidFill>
                <a:schemeClr val="tx1"/>
              </a:solidFill>
            </a:endParaRPr>
          </a:p>
        </c:rich>
      </c:tx>
      <c:layout/>
      <c:overlay val="0"/>
      <c:spPr>
        <a:noFill/>
        <a:ln>
          <a:noFill/>
        </a:ln>
        <a:effectLst/>
      </c:spPr>
      <c:txPr>
        <a:bodyPr rot="0" spcFirstLastPara="1" vertOverflow="ellipsis" vert="horz" wrap="square" anchor="ctr" anchorCtr="1"/>
        <a:lstStyle/>
        <a:p>
          <a:pPr>
            <a:defRPr sz="2600" b="0" i="0" u="none" strike="noStrike" kern="1200" spc="0" baseline="0">
              <a:solidFill>
                <a:schemeClr val="tx1"/>
              </a:solidFill>
              <a:latin typeface="Avenir-Book" panose="02000503020000020003" pitchFamily="2" charset="0"/>
              <a:ea typeface="+mn-ea"/>
              <a:cs typeface="+mn-cs"/>
            </a:defRPr>
          </a:pPr>
          <a:endParaRPr lang="en-US"/>
        </a:p>
      </c:txPr>
    </c:title>
    <c:autoTitleDeleted val="0"/>
    <c:plotArea>
      <c:layout>
        <c:manualLayout>
          <c:layoutTarget val="inner"/>
          <c:xMode val="edge"/>
          <c:yMode val="edge"/>
          <c:x val="4.8122662401574805E-2"/>
          <c:y val="0.11790242877076594"/>
          <c:w val="0.92687733759842517"/>
          <c:h val="0.76748654235442038"/>
        </c:manualLayout>
      </c:layout>
      <c:barChart>
        <c:barDir val="col"/>
        <c:grouping val="clustered"/>
        <c:varyColors val="0"/>
        <c:ser>
          <c:idx val="0"/>
          <c:order val="0"/>
          <c:tx>
            <c:strRef>
              <c:f>Sheet1!$B$1</c:f>
              <c:strCache>
                <c:ptCount val="1"/>
                <c:pt idx="0">
                  <c:v>Base listener</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Avenir-Book" panose="02000503020000020003" pitchFamily="2"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Alchemy</c:v>
                </c:pt>
                <c:pt idx="1">
                  <c:v>Scene</c:v>
                </c:pt>
                <c:pt idx="2">
                  <c:v>Tangrams</c:v>
                </c:pt>
              </c:strCache>
            </c:strRef>
          </c:cat>
          <c:val>
            <c:numRef>
              <c:f>Sheet1!$B$2:$B$4</c:f>
              <c:numCache>
                <c:formatCode>General</c:formatCode>
                <c:ptCount val="3"/>
                <c:pt idx="0">
                  <c:v>69.7</c:v>
                </c:pt>
                <c:pt idx="1">
                  <c:v>70.900000000000006</c:v>
                </c:pt>
                <c:pt idx="2">
                  <c:v>69.599999999999994</c:v>
                </c:pt>
              </c:numCache>
            </c:numRef>
          </c:val>
          <c:extLst>
            <c:ext xmlns:c16="http://schemas.microsoft.com/office/drawing/2014/chart" uri="{C3380CC4-5D6E-409C-BE32-E72D297353CC}">
              <c16:uniqueId val="{00000000-F2B6-43C1-8FBD-1DF451F83BDD}"/>
            </c:ext>
          </c:extLst>
        </c:ser>
        <c:ser>
          <c:idx val="1"/>
          <c:order val="1"/>
          <c:tx>
            <c:strRef>
              <c:f>Sheet1!$C$1</c:f>
              <c:strCache>
                <c:ptCount val="1"/>
                <c:pt idx="0">
                  <c:v>Pragmatic listener</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Avenir-Book" panose="02000503020000020003" pitchFamily="2"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Alchemy</c:v>
                </c:pt>
                <c:pt idx="1">
                  <c:v>Scene</c:v>
                </c:pt>
                <c:pt idx="2">
                  <c:v>Tangrams</c:v>
                </c:pt>
              </c:strCache>
            </c:strRef>
          </c:cat>
          <c:val>
            <c:numRef>
              <c:f>Sheet1!$C$2:$C$4</c:f>
              <c:numCache>
                <c:formatCode>General</c:formatCode>
                <c:ptCount val="3"/>
                <c:pt idx="0">
                  <c:v>72</c:v>
                </c:pt>
                <c:pt idx="1">
                  <c:v>72.7</c:v>
                </c:pt>
                <c:pt idx="2">
                  <c:v>69.599999999999994</c:v>
                </c:pt>
              </c:numCache>
            </c:numRef>
          </c:val>
          <c:extLst>
            <c:ext xmlns:c16="http://schemas.microsoft.com/office/drawing/2014/chart" uri="{C3380CC4-5D6E-409C-BE32-E72D297353CC}">
              <c16:uniqueId val="{00000001-F2B6-43C1-8FBD-1DF451F83BDD}"/>
            </c:ext>
          </c:extLst>
        </c:ser>
        <c:dLbls>
          <c:showLegendKey val="0"/>
          <c:showVal val="0"/>
          <c:showCatName val="0"/>
          <c:showSerName val="0"/>
          <c:showPercent val="0"/>
          <c:showBubbleSize val="0"/>
        </c:dLbls>
        <c:gapWidth val="139"/>
        <c:overlap val="-37"/>
        <c:axId val="2095473600"/>
        <c:axId val="2095472352"/>
      </c:barChart>
      <c:catAx>
        <c:axId val="209547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Avenir-Book" panose="02000503020000020003" pitchFamily="2" charset="0"/>
                <a:ea typeface="+mn-ea"/>
                <a:cs typeface="+mn-cs"/>
              </a:defRPr>
            </a:pPr>
            <a:endParaRPr lang="en-US"/>
          </a:p>
        </c:txPr>
        <c:crossAx val="2095472352"/>
        <c:crosses val="autoZero"/>
        <c:auto val="1"/>
        <c:lblAlgn val="ctr"/>
        <c:lblOffset val="100"/>
        <c:noMultiLvlLbl val="0"/>
      </c:catAx>
      <c:valAx>
        <c:axId val="2095472352"/>
        <c:scaling>
          <c:orientation val="minMax"/>
          <c:max val="80"/>
          <c:min val="5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Avenir-Book" panose="02000503020000020003" pitchFamily="2" charset="0"/>
                <a:ea typeface="+mn-ea"/>
                <a:cs typeface="+mn-cs"/>
              </a:defRPr>
            </a:pPr>
            <a:endParaRPr lang="en-US"/>
          </a:p>
        </c:txPr>
        <c:crossAx val="2095473600"/>
        <c:crosses val="autoZero"/>
        <c:crossBetween val="between"/>
        <c:majorUnit val="10"/>
      </c:valAx>
      <c:spPr>
        <a:noFill/>
        <a:ln w="25400">
          <a:noFill/>
        </a:ln>
        <a:effectLst/>
      </c:spPr>
    </c:plotArea>
    <c:legend>
      <c:legendPos val="b"/>
      <c:layout>
        <c:manualLayout>
          <c:xMode val="edge"/>
          <c:yMode val="edge"/>
          <c:x val="0.18542240076287828"/>
          <c:y val="0.1066395524911818"/>
          <c:w val="0.61113363390344921"/>
          <c:h val="8.2036043181837909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venir-Book" panose="02000503020000020003" pitchFamily="2" charset="0"/>
              <a:ea typeface="+mn-ea"/>
              <a:cs typeface="+mn-cs"/>
            </a:defRPr>
          </a:pPr>
          <a:endParaRPr lang="en-US"/>
        </a:p>
      </c:txPr>
    </c:legend>
    <c:plotVisOnly val="1"/>
    <c:dispBlanksAs val="gap"/>
    <c:showDLblsOverMax val="0"/>
  </c:chart>
  <c:spPr>
    <a:noFill/>
    <a:ln>
      <a:noFill/>
    </a:ln>
    <a:effectLst/>
  </c:spPr>
  <c:txPr>
    <a:bodyPr/>
    <a:lstStyle/>
    <a:p>
      <a:pPr>
        <a:defRPr>
          <a:latin typeface="Avenir-Book" panose="02000503020000020003" pitchFamily="2"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600" b="0" i="0" u="none" strike="noStrike" kern="1200" spc="0" baseline="0">
                <a:solidFill>
                  <a:schemeClr val="tx1"/>
                </a:solidFill>
                <a:latin typeface="Avenir-Book" panose="02000503020000020003" pitchFamily="2" charset="0"/>
                <a:ea typeface="+mn-ea"/>
                <a:cs typeface="+mn-cs"/>
              </a:defRPr>
            </a:pPr>
            <a:r>
              <a:rPr lang="en-US" sz="2600" dirty="0">
                <a:solidFill>
                  <a:schemeClr val="tx1"/>
                </a:solidFill>
              </a:rPr>
              <a:t>Human accuracy at </a:t>
            </a:r>
            <a:r>
              <a:rPr lang="en-US" sz="2600" dirty="0" smtClean="0">
                <a:solidFill>
                  <a:schemeClr val="tx1"/>
                </a:solidFill>
              </a:rPr>
              <a:t>following</a:t>
            </a:r>
            <a:r>
              <a:rPr lang="en-US" sz="2600" baseline="0" dirty="0" smtClean="0">
                <a:solidFill>
                  <a:schemeClr val="tx1"/>
                </a:solidFill>
              </a:rPr>
              <a:t> instructions from</a:t>
            </a:r>
            <a:r>
              <a:rPr lang="en-US" sz="2600" dirty="0" smtClean="0">
                <a:solidFill>
                  <a:schemeClr val="tx1"/>
                </a:solidFill>
              </a:rPr>
              <a:t>:</a:t>
            </a:r>
            <a:endParaRPr lang="en-US" sz="2600" dirty="0">
              <a:solidFill>
                <a:schemeClr val="tx1"/>
              </a:solidFill>
            </a:endParaRPr>
          </a:p>
        </c:rich>
      </c:tx>
      <c:layout/>
      <c:overlay val="0"/>
      <c:spPr>
        <a:noFill/>
        <a:ln>
          <a:noFill/>
        </a:ln>
        <a:effectLst/>
      </c:spPr>
      <c:txPr>
        <a:bodyPr rot="0" spcFirstLastPara="1" vertOverflow="ellipsis" vert="horz" wrap="square" anchor="ctr" anchorCtr="1"/>
        <a:lstStyle/>
        <a:p>
          <a:pPr>
            <a:defRPr sz="2600" b="0" i="0" u="none" strike="noStrike" kern="1200" spc="0" baseline="0">
              <a:solidFill>
                <a:schemeClr val="tx1"/>
              </a:solidFill>
              <a:latin typeface="Avenir-Book" panose="02000503020000020003" pitchFamily="2" charset="0"/>
              <a:ea typeface="+mn-ea"/>
              <a:cs typeface="+mn-cs"/>
            </a:defRPr>
          </a:pPr>
          <a:endParaRPr lang="en-US"/>
        </a:p>
      </c:txPr>
    </c:title>
    <c:autoTitleDeleted val="0"/>
    <c:plotArea>
      <c:layout>
        <c:manualLayout>
          <c:layoutTarget val="inner"/>
          <c:xMode val="edge"/>
          <c:yMode val="edge"/>
          <c:x val="4.8122662401574805E-2"/>
          <c:y val="0.11790242877076594"/>
          <c:w val="0.92687733759842517"/>
          <c:h val="0.76748654235442038"/>
        </c:manualLayout>
      </c:layout>
      <c:barChart>
        <c:barDir val="col"/>
        <c:grouping val="clustered"/>
        <c:varyColors val="0"/>
        <c:ser>
          <c:idx val="0"/>
          <c:order val="0"/>
          <c:tx>
            <c:strRef>
              <c:f>Sheet1!$B$1</c:f>
              <c:strCache>
                <c:ptCount val="1"/>
                <c:pt idx="0">
                  <c:v>Base speaker</c:v>
                </c:pt>
              </c:strCache>
            </c:strRef>
          </c:tx>
          <c:spPr>
            <a:solidFill>
              <a:schemeClr val="accent6">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Avenir-Book" panose="02000503020000020003" pitchFamily="2"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SAIL</c:v>
                </c:pt>
                <c:pt idx="1">
                  <c:v>Alchemy</c:v>
                </c:pt>
                <c:pt idx="2">
                  <c:v>Scene</c:v>
                </c:pt>
                <c:pt idx="3">
                  <c:v>Tangrams</c:v>
                </c:pt>
              </c:strCache>
            </c:strRef>
          </c:cat>
          <c:val>
            <c:numRef>
              <c:f>Sheet1!$B$2:$B$5</c:f>
              <c:numCache>
                <c:formatCode>General</c:formatCode>
                <c:ptCount val="4"/>
                <c:pt idx="0">
                  <c:v>62.8</c:v>
                </c:pt>
                <c:pt idx="1">
                  <c:v>29.3</c:v>
                </c:pt>
                <c:pt idx="2">
                  <c:v>31.3</c:v>
                </c:pt>
                <c:pt idx="3">
                  <c:v>60</c:v>
                </c:pt>
              </c:numCache>
            </c:numRef>
          </c:val>
          <c:extLst>
            <c:ext xmlns:c16="http://schemas.microsoft.com/office/drawing/2014/chart" uri="{C3380CC4-5D6E-409C-BE32-E72D297353CC}">
              <c16:uniqueId val="{00000000-F2B6-43C1-8FBD-1DF451F83BDD}"/>
            </c:ext>
          </c:extLst>
        </c:ser>
        <c:ser>
          <c:idx val="1"/>
          <c:order val="1"/>
          <c:tx>
            <c:strRef>
              <c:f>Sheet1!$C$1</c:f>
              <c:strCache>
                <c:ptCount val="1"/>
                <c:pt idx="0">
                  <c:v>Pragmatic speaker</c:v>
                </c:pt>
              </c:strCache>
            </c:strRef>
          </c:tx>
          <c:spPr>
            <a:solidFill>
              <a:schemeClr val="accent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Avenir-Book" panose="02000503020000020003" pitchFamily="2"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SAIL</c:v>
                </c:pt>
                <c:pt idx="1">
                  <c:v>Alchemy</c:v>
                </c:pt>
                <c:pt idx="2">
                  <c:v>Scene</c:v>
                </c:pt>
                <c:pt idx="3">
                  <c:v>Tangrams</c:v>
                </c:pt>
              </c:strCache>
            </c:strRef>
          </c:cat>
          <c:val>
            <c:numRef>
              <c:f>Sheet1!$C$2:$C$5</c:f>
              <c:numCache>
                <c:formatCode>General</c:formatCode>
                <c:ptCount val="4"/>
                <c:pt idx="0">
                  <c:v>75.2</c:v>
                </c:pt>
                <c:pt idx="1">
                  <c:v>75.3</c:v>
                </c:pt>
                <c:pt idx="2">
                  <c:v>69.3</c:v>
                </c:pt>
                <c:pt idx="3">
                  <c:v>88</c:v>
                </c:pt>
              </c:numCache>
            </c:numRef>
          </c:val>
          <c:extLst>
            <c:ext xmlns:c16="http://schemas.microsoft.com/office/drawing/2014/chart" uri="{C3380CC4-5D6E-409C-BE32-E72D297353CC}">
              <c16:uniqueId val="{00000001-F2B6-43C1-8FBD-1DF451F83BDD}"/>
            </c:ext>
          </c:extLst>
        </c:ser>
        <c:dLbls>
          <c:showLegendKey val="0"/>
          <c:showVal val="0"/>
          <c:showCatName val="0"/>
          <c:showSerName val="0"/>
          <c:showPercent val="0"/>
          <c:showBubbleSize val="0"/>
        </c:dLbls>
        <c:gapWidth val="219"/>
        <c:overlap val="-27"/>
        <c:axId val="2095473600"/>
        <c:axId val="2095472352"/>
      </c:barChart>
      <c:catAx>
        <c:axId val="209547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Avenir-Book" panose="02000503020000020003" pitchFamily="2" charset="0"/>
                <a:ea typeface="+mn-ea"/>
                <a:cs typeface="+mn-cs"/>
              </a:defRPr>
            </a:pPr>
            <a:endParaRPr lang="en-US"/>
          </a:p>
        </c:txPr>
        <c:crossAx val="2095472352"/>
        <c:crosses val="autoZero"/>
        <c:auto val="1"/>
        <c:lblAlgn val="ctr"/>
        <c:lblOffset val="100"/>
        <c:noMultiLvlLbl val="0"/>
      </c:catAx>
      <c:valAx>
        <c:axId val="20954723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Avenir-Book" panose="02000503020000020003" pitchFamily="2" charset="0"/>
                <a:ea typeface="+mn-ea"/>
                <a:cs typeface="+mn-cs"/>
              </a:defRPr>
            </a:pPr>
            <a:endParaRPr lang="en-US"/>
          </a:p>
        </c:txPr>
        <c:crossAx val="2095473600"/>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a:latin typeface="Avenir-Book" panose="02000503020000020003"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C2706E-4E5F-4C4D-B4FB-427C21C6D91A}" type="datetimeFigureOut">
              <a:rPr lang="en-US" smtClean="0"/>
              <a:t>6/12/2018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4B35D3-EBAD-9D4F-91D4-4C6CF5CC7CAA}" type="slidenum">
              <a:rPr lang="en-US" smtClean="0"/>
              <a:t>‹#›</a:t>
            </a:fld>
            <a:endParaRPr lang="en-US"/>
          </a:p>
        </p:txBody>
      </p:sp>
    </p:spTree>
    <p:extLst>
      <p:ext uri="{BB962C8B-B14F-4D97-AF65-F5344CB8AC3E}">
        <p14:creationId xmlns:p14="http://schemas.microsoft.com/office/powerpoint/2010/main" val="32209848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Pragmatic models that generate instructions by reasoning about they’ll be interpreted, and interpreting instructions by reasoning about why they were generated the way they were.</a:t>
            </a:r>
          </a:p>
        </p:txBody>
      </p:sp>
      <p:sp>
        <p:nvSpPr>
          <p:cNvPr id="4" name="Slide Number Placeholder 3"/>
          <p:cNvSpPr>
            <a:spLocks noGrp="1"/>
          </p:cNvSpPr>
          <p:nvPr>
            <p:ph type="sldNum" sz="quarter" idx="10"/>
          </p:nvPr>
        </p:nvSpPr>
        <p:spPr/>
        <p:txBody>
          <a:bodyPr/>
          <a:lstStyle/>
          <a:p>
            <a:fld id="{064B35D3-EBAD-9D4F-91D4-4C6CF5CC7CAA}" type="slidenum">
              <a:rPr lang="en-US" smtClean="0"/>
              <a:t>1</a:t>
            </a:fld>
            <a:endParaRPr lang="en-US"/>
          </a:p>
        </p:txBody>
      </p:sp>
    </p:spTree>
    <p:extLst>
      <p:ext uri="{BB962C8B-B14F-4D97-AF65-F5344CB8AC3E}">
        <p14:creationId xmlns:p14="http://schemas.microsoft.com/office/powerpoint/2010/main" val="2873452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Finally, let’s consider this route: out of all the ones we’ve consider so far, it’s the best explanation of the instruction we observed, since other routes would probably have been described differently. So this is the path that the listener should choose.</a:t>
            </a:r>
          </a:p>
          <a:p>
            <a:endParaRPr lang="en-US" baseline="0" dirty="0" smtClean="0"/>
          </a:p>
          <a:p>
            <a:r>
              <a:rPr lang="en-US" baseline="0" dirty="0" smtClean="0"/>
              <a:t>So reasoning counterfactually about the person we’re interacting with might help us resolve ambiguity when we’re following instructions. Could reasoning also help for the inverse task, of generating instructions?</a:t>
            </a:r>
          </a:p>
        </p:txBody>
      </p:sp>
      <p:sp>
        <p:nvSpPr>
          <p:cNvPr id="4" name="Slide Number Placeholder 3"/>
          <p:cNvSpPr>
            <a:spLocks noGrp="1"/>
          </p:cNvSpPr>
          <p:nvPr>
            <p:ph type="sldNum" sz="quarter" idx="10"/>
          </p:nvPr>
        </p:nvSpPr>
        <p:spPr/>
        <p:txBody>
          <a:bodyPr/>
          <a:lstStyle/>
          <a:p>
            <a:fld id="{064B35D3-EBAD-9D4F-91D4-4C6CF5CC7CAA}" type="slidenum">
              <a:rPr lang="en-US" smtClean="0"/>
              <a:t>10</a:t>
            </a:fld>
            <a:endParaRPr lang="en-US"/>
          </a:p>
        </p:txBody>
      </p:sp>
    </p:spTree>
    <p:extLst>
      <p:ext uri="{BB962C8B-B14F-4D97-AF65-F5344CB8AC3E}">
        <p14:creationId xmlns:p14="http://schemas.microsoft.com/office/powerpoint/2010/main" val="3797616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Suppose we’re shown this route as input, and need to generate an instruction that someone else could carry out to produce the route. For example, a descriptive instruction might be …</a:t>
            </a:r>
          </a:p>
        </p:txBody>
      </p:sp>
      <p:sp>
        <p:nvSpPr>
          <p:cNvPr id="4" name="Slide Number Placeholder 3"/>
          <p:cNvSpPr>
            <a:spLocks noGrp="1"/>
          </p:cNvSpPr>
          <p:nvPr>
            <p:ph type="sldNum" sz="quarter" idx="10"/>
          </p:nvPr>
        </p:nvSpPr>
        <p:spPr/>
        <p:txBody>
          <a:bodyPr/>
          <a:lstStyle/>
          <a:p>
            <a:fld id="{064B35D3-EBAD-9D4F-91D4-4C6CF5CC7CAA}" type="slidenum">
              <a:rPr lang="en-US" smtClean="0"/>
              <a:t>11</a:t>
            </a:fld>
            <a:endParaRPr lang="en-US"/>
          </a:p>
        </p:txBody>
      </p:sp>
    </p:spTree>
    <p:extLst>
      <p:ext uri="{BB962C8B-B14F-4D97-AF65-F5344CB8AC3E}">
        <p14:creationId xmlns:p14="http://schemas.microsoft.com/office/powerpoint/2010/main" val="3482484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A speaker, shown in orange here, might reason about how a listener, in green, would carry out the instruction we give to them, and choose to say something that has a high chance of getting the listener to the correct destination.</a:t>
            </a:r>
          </a:p>
        </p:txBody>
      </p:sp>
      <p:sp>
        <p:nvSpPr>
          <p:cNvPr id="4" name="Slide Number Placeholder 3"/>
          <p:cNvSpPr>
            <a:spLocks noGrp="1"/>
          </p:cNvSpPr>
          <p:nvPr>
            <p:ph type="sldNum" sz="quarter" idx="10"/>
          </p:nvPr>
        </p:nvSpPr>
        <p:spPr/>
        <p:txBody>
          <a:bodyPr/>
          <a:lstStyle/>
          <a:p>
            <a:fld id="{064B35D3-EBAD-9D4F-91D4-4C6CF5CC7CAA}" type="slidenum">
              <a:rPr lang="en-US" smtClean="0"/>
              <a:t>12</a:t>
            </a:fld>
            <a:endParaRPr lang="en-US"/>
          </a:p>
        </p:txBody>
      </p:sp>
    </p:spTree>
    <p:extLst>
      <p:ext uri="{BB962C8B-B14F-4D97-AF65-F5344CB8AC3E}">
        <p14:creationId xmlns:p14="http://schemas.microsoft.com/office/powerpoint/2010/main" val="2459545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Specifying how far to travel, and where to stop.</a:t>
            </a:r>
          </a:p>
        </p:txBody>
      </p:sp>
      <p:sp>
        <p:nvSpPr>
          <p:cNvPr id="4" name="Slide Number Placeholder 3"/>
          <p:cNvSpPr>
            <a:spLocks noGrp="1"/>
          </p:cNvSpPr>
          <p:nvPr>
            <p:ph type="sldNum" sz="quarter" idx="10"/>
          </p:nvPr>
        </p:nvSpPr>
        <p:spPr/>
        <p:txBody>
          <a:bodyPr/>
          <a:lstStyle/>
          <a:p>
            <a:fld id="{064B35D3-EBAD-9D4F-91D4-4C6CF5CC7CAA}" type="slidenum">
              <a:rPr lang="en-US" smtClean="0"/>
              <a:t>13</a:t>
            </a:fld>
            <a:endParaRPr lang="en-US"/>
          </a:p>
        </p:txBody>
      </p:sp>
    </p:spTree>
    <p:extLst>
      <p:ext uri="{BB962C8B-B14F-4D97-AF65-F5344CB8AC3E}">
        <p14:creationId xmlns:p14="http://schemas.microsoft.com/office/powerpoint/2010/main" val="234545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This sort of explicit reasoning between speakers and listeners has been explored in a long line of work on pragmatics, particularly in the rational speech acts framework. However, most work has focused on small domains, such as interpreting expressions to choose between several objects. Explicit reasoning has also been applied to generation tasks, for example generating discriminative captions for image pairs. Recent work by Monroe et al., shows that a unified reasoning procedure between speaker and listener helps for both generation and interpretation tasks, distinguishing between a set of colors. What makes our work different is that we apply pragmatic reasoning to a variety of large, structured domains (similar to ones Wang et al applied a listener model to): carrying out sequential actions in a complex environment.</a:t>
            </a:r>
          </a:p>
          <a:p>
            <a:endParaRPr lang="en-US" baseline="0" dirty="0" smtClean="0"/>
          </a:p>
          <a:p>
            <a:r>
              <a:rPr lang="en-US" baseline="0" dirty="0" smtClean="0"/>
              <a:t># maybe connect the last</a:t>
            </a:r>
          </a:p>
          <a:p>
            <a:endParaRPr lang="en-US" baseline="0" dirty="0" smtClean="0"/>
          </a:p>
          <a:p>
            <a:r>
              <a:rPr lang="en-US" baseline="0" dirty="0" smtClean="0"/>
              <a:t># fix the background</a:t>
            </a:r>
          </a:p>
          <a:p>
            <a:endParaRPr lang="en-US" baseline="0" dirty="0" smtClean="0"/>
          </a:p>
          <a:p>
            <a:r>
              <a:rPr lang="en-US" baseline="0" dirty="0" smtClean="0"/>
              <a:t># Emphasize difference </a:t>
            </a:r>
            <a:r>
              <a:rPr lang="en-US" baseline="0" dirty="0" err="1" smtClean="0"/>
              <a:t>btwn</a:t>
            </a:r>
            <a:r>
              <a:rPr lang="en-US" baseline="0" dirty="0" smtClean="0"/>
              <a:t> ours and Monroe (figure?)</a:t>
            </a:r>
          </a:p>
        </p:txBody>
      </p:sp>
      <p:sp>
        <p:nvSpPr>
          <p:cNvPr id="4" name="Slide Number Placeholder 3"/>
          <p:cNvSpPr>
            <a:spLocks noGrp="1"/>
          </p:cNvSpPr>
          <p:nvPr>
            <p:ph type="sldNum" sz="quarter" idx="10"/>
          </p:nvPr>
        </p:nvSpPr>
        <p:spPr/>
        <p:txBody>
          <a:bodyPr/>
          <a:lstStyle/>
          <a:p>
            <a:fld id="{064B35D3-EBAD-9D4F-91D4-4C6CF5CC7CAA}" type="slidenum">
              <a:rPr lang="en-US" smtClean="0"/>
              <a:t>14</a:t>
            </a:fld>
            <a:endParaRPr lang="en-US"/>
          </a:p>
        </p:txBody>
      </p:sp>
    </p:spTree>
    <p:extLst>
      <p:ext uri="{BB962C8B-B14F-4D97-AF65-F5344CB8AC3E}">
        <p14:creationId xmlns:p14="http://schemas.microsoft.com/office/powerpoint/2010/main" val="2151679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To deal with these domains of sequential actions, we use *base* listener and speaker models. The listener model performs the interpretation task, taking an instruction and carrying it out in a world context by producing a sequence of actions. The speaker model performs the inverse, generation task: produce an instruction that describes a sequence of actions in context. We’ll treat these listener and speaker models as black boxes for the next part of the talk, and then come back to implementation details later. They just need to produce a probabilistic mapping from instructions to actions, for the listener; and from actions to instructions, for the speaker, and be able to generate a set of candidate outputs for a given input.  They’ll be trained separately, using sequences of actions in context, annotated with human-produced instructions.</a:t>
            </a:r>
          </a:p>
          <a:p>
            <a:endParaRPr lang="en-US" baseline="0" dirty="0" smtClean="0"/>
          </a:p>
          <a:p>
            <a:r>
              <a:rPr lang="en-US" baseline="0" dirty="0" smtClean="0"/>
              <a:t># could do the base listener and speaker after this slides</a:t>
            </a:r>
          </a:p>
        </p:txBody>
      </p:sp>
      <p:sp>
        <p:nvSpPr>
          <p:cNvPr id="4" name="Slide Number Placeholder 3"/>
          <p:cNvSpPr>
            <a:spLocks noGrp="1"/>
          </p:cNvSpPr>
          <p:nvPr>
            <p:ph type="sldNum" sz="quarter" idx="10"/>
          </p:nvPr>
        </p:nvSpPr>
        <p:spPr/>
        <p:txBody>
          <a:bodyPr/>
          <a:lstStyle/>
          <a:p>
            <a:fld id="{064B35D3-EBAD-9D4F-91D4-4C6CF5CC7CAA}" type="slidenum">
              <a:rPr lang="en-US" smtClean="0"/>
              <a:t>15</a:t>
            </a:fld>
            <a:endParaRPr lang="en-US"/>
          </a:p>
        </p:txBody>
      </p:sp>
    </p:spTree>
    <p:extLst>
      <p:ext uri="{BB962C8B-B14F-4D97-AF65-F5344CB8AC3E}">
        <p14:creationId xmlns:p14="http://schemas.microsoft.com/office/powerpoint/2010/main" val="73101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Given these base models, we can implement the counterfactual pragmatic reasoning procedure we used earlier to interpret directions. We’ll build a pragmatic listener by using the base speaker model to select a route that provides a good explanation of the observed instructions. To get a set of possible routes to feed into the base speaker and choose between, we’ll use the base listener to propose routes. Concretely, the base listener is shown a direction, and from an initial starting location in the environment produces a set of candidate routes. We show two here, but in practice we use 10 to 40</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064B35D3-EBAD-9D4F-91D4-4C6CF5CC7CAA}" type="slidenum">
              <a:rPr lang="en-US" smtClean="0"/>
              <a:t>16</a:t>
            </a:fld>
            <a:endParaRPr lang="en-US"/>
          </a:p>
        </p:txBody>
      </p:sp>
    </p:spTree>
    <p:extLst>
      <p:ext uri="{BB962C8B-B14F-4D97-AF65-F5344CB8AC3E}">
        <p14:creationId xmlns:p14="http://schemas.microsoft.com/office/powerpoint/2010/main" val="1065826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64B35D3-EBAD-9D4F-91D4-4C6CF5CC7CAA}" type="slidenum">
              <a:rPr lang="en-US" smtClean="0"/>
              <a:t>17</a:t>
            </a:fld>
            <a:endParaRPr lang="en-US"/>
          </a:p>
        </p:txBody>
      </p:sp>
    </p:spTree>
    <p:extLst>
      <p:ext uri="{BB962C8B-B14F-4D97-AF65-F5344CB8AC3E}">
        <p14:creationId xmlns:p14="http://schemas.microsoft.com/office/powerpoint/2010/main" val="1359302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64B35D3-EBAD-9D4F-91D4-4C6CF5CC7CAA}" type="slidenum">
              <a:rPr lang="en-US" smtClean="0"/>
              <a:t>18</a:t>
            </a:fld>
            <a:endParaRPr lang="en-US"/>
          </a:p>
        </p:txBody>
      </p:sp>
    </p:spTree>
    <p:extLst>
      <p:ext uri="{BB962C8B-B14F-4D97-AF65-F5344CB8AC3E}">
        <p14:creationId xmlns:p14="http://schemas.microsoft.com/office/powerpoint/2010/main" val="1442313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So we built a pragmatic listener that interprets an instruction by reasoning about a base speaker, choosing actions that explain the speaker’s instruction. To do this, we relied on a base listener to propose some candidate action sequences. To build a pragmatic speaker, we can apply the same inference procedure with the roles of speaker and listener swapped -- choose an instruction that should cause the base listener to produce the intended route, using candidate instructions from the base speaker. What’s unified about this is that one model proposes candidates, and then the other chooses between them</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064B35D3-EBAD-9D4F-91D4-4C6CF5CC7CAA}" type="slidenum">
              <a:rPr lang="en-US" smtClean="0"/>
              <a:t>19</a:t>
            </a:fld>
            <a:endParaRPr lang="en-US"/>
          </a:p>
        </p:txBody>
      </p:sp>
    </p:spTree>
    <p:extLst>
      <p:ext uri="{BB962C8B-B14F-4D97-AF65-F5344CB8AC3E}">
        <p14:creationId xmlns:p14="http://schemas.microsoft.com/office/powerpoint/2010/main" val="887296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But let’s set aside pragmatics for a minute and just talk about instruction following. As a running example, </a:t>
            </a:r>
            <a:r>
              <a:rPr lang="en-US" baseline="0" dirty="0" err="1" smtClean="0"/>
              <a:t>magine</a:t>
            </a:r>
            <a:r>
              <a:rPr lang="en-US" baseline="0" dirty="0" smtClean="0"/>
              <a:t> that you’re a robot placed in this house, with hallways and furniture, and someone gives you this instruction to carry out: “walk along the blue carpet and you pass two objects”. What should you do?</a:t>
            </a:r>
          </a:p>
        </p:txBody>
      </p:sp>
      <p:sp>
        <p:nvSpPr>
          <p:cNvPr id="4" name="Slide Number Placeholder 3"/>
          <p:cNvSpPr>
            <a:spLocks noGrp="1"/>
          </p:cNvSpPr>
          <p:nvPr>
            <p:ph type="sldNum" sz="quarter" idx="10"/>
          </p:nvPr>
        </p:nvSpPr>
        <p:spPr/>
        <p:txBody>
          <a:bodyPr/>
          <a:lstStyle/>
          <a:p>
            <a:fld id="{064B35D3-EBAD-9D4F-91D4-4C6CF5CC7CAA}" type="slidenum">
              <a:rPr lang="en-US" smtClean="0"/>
              <a:t>2</a:t>
            </a:fld>
            <a:endParaRPr lang="en-US"/>
          </a:p>
        </p:txBody>
      </p:sp>
    </p:spTree>
    <p:extLst>
      <p:ext uri="{BB962C8B-B14F-4D97-AF65-F5344CB8AC3E}">
        <p14:creationId xmlns:p14="http://schemas.microsoft.com/office/powerpoint/2010/main" val="798944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As before, we have the base model, this time the speaker, propose a set of candidate instructions to describe a route. Here, a more ambiguous (but still valid) description: walk forward past the stool, and one that’s more specific, but might have lower probability under the base speaker model: “go forward four segments to the intersection with the bare concrete hall”. We then choose the path that’s highest scoring under the base listener model.</a:t>
            </a:r>
          </a:p>
        </p:txBody>
      </p:sp>
      <p:sp>
        <p:nvSpPr>
          <p:cNvPr id="4" name="Slide Number Placeholder 3"/>
          <p:cNvSpPr>
            <a:spLocks noGrp="1"/>
          </p:cNvSpPr>
          <p:nvPr>
            <p:ph type="sldNum" sz="quarter" idx="10"/>
          </p:nvPr>
        </p:nvSpPr>
        <p:spPr/>
        <p:txBody>
          <a:bodyPr/>
          <a:lstStyle/>
          <a:p>
            <a:fld id="{064B35D3-EBAD-9D4F-91D4-4C6CF5CC7CAA}" type="slidenum">
              <a:rPr lang="en-US" smtClean="0"/>
              <a:t>20</a:t>
            </a:fld>
            <a:endParaRPr lang="en-US"/>
          </a:p>
        </p:txBody>
      </p:sp>
    </p:spTree>
    <p:extLst>
      <p:ext uri="{BB962C8B-B14F-4D97-AF65-F5344CB8AC3E}">
        <p14:creationId xmlns:p14="http://schemas.microsoft.com/office/powerpoint/2010/main" val="1902327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064B35D3-EBAD-9D4F-91D4-4C6CF5CC7CAA}" type="slidenum">
              <a:rPr lang="en-US" smtClean="0"/>
              <a:t>21</a:t>
            </a:fld>
            <a:endParaRPr lang="en-US"/>
          </a:p>
        </p:txBody>
      </p:sp>
    </p:spTree>
    <p:extLst>
      <p:ext uri="{BB962C8B-B14F-4D97-AF65-F5344CB8AC3E}">
        <p14:creationId xmlns:p14="http://schemas.microsoft.com/office/powerpoint/2010/main" val="3763658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064B35D3-EBAD-9D4F-91D4-4C6CF5CC7CAA}" type="slidenum">
              <a:rPr lang="en-US" smtClean="0"/>
              <a:t>22</a:t>
            </a:fld>
            <a:endParaRPr lang="en-US"/>
          </a:p>
        </p:txBody>
      </p:sp>
    </p:spTree>
    <p:extLst>
      <p:ext uri="{BB962C8B-B14F-4D97-AF65-F5344CB8AC3E}">
        <p14:creationId xmlns:p14="http://schemas.microsoft.com/office/powerpoint/2010/main" val="2149180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To implement these base listener and speaker models, we use standard sequence-to-sequence models with attention. Our listener model follows Mei et al. 2016. We use a bidirectional LSTM encoder to encode the input instruction, then output actions one-at-a-time sequentially using an LSTM decoder. The LSTM decoder conditions on the environment state and a representation of the input instruction, produced using an attention mechanism.</a:t>
            </a:r>
          </a:p>
        </p:txBody>
      </p:sp>
      <p:sp>
        <p:nvSpPr>
          <p:cNvPr id="4" name="Slide Number Placeholder 3"/>
          <p:cNvSpPr>
            <a:spLocks noGrp="1"/>
          </p:cNvSpPr>
          <p:nvPr>
            <p:ph type="sldNum" sz="quarter" idx="10"/>
          </p:nvPr>
        </p:nvSpPr>
        <p:spPr/>
        <p:txBody>
          <a:bodyPr/>
          <a:lstStyle/>
          <a:p>
            <a:fld id="{064B35D3-EBAD-9D4F-91D4-4C6CF5CC7CAA}" type="slidenum">
              <a:rPr lang="en-US" smtClean="0"/>
              <a:t>23</a:t>
            </a:fld>
            <a:endParaRPr lang="en-US"/>
          </a:p>
        </p:txBody>
      </p:sp>
    </p:spTree>
    <p:extLst>
      <p:ext uri="{BB962C8B-B14F-4D97-AF65-F5344CB8AC3E}">
        <p14:creationId xmlns:p14="http://schemas.microsoft.com/office/powerpoint/2010/main" val="2394926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Our base speaker model is symmetric: it takes as input a sequence of actions, along with the world context at the point at which each action is taken, and then encodes this sequence using a bidirectional LSTM encoder. The instruction is then output one word at a time using an LSTM decoder, with an attention mechanism over the route. Each of these models, the base speaker and listener, can be used to score output sequences using the probability of each incremental production, and can be used to produce candidates by performing beam search.</a:t>
            </a:r>
          </a:p>
        </p:txBody>
      </p:sp>
      <p:sp>
        <p:nvSpPr>
          <p:cNvPr id="4" name="Slide Number Placeholder 3"/>
          <p:cNvSpPr>
            <a:spLocks noGrp="1"/>
          </p:cNvSpPr>
          <p:nvPr>
            <p:ph type="sldNum" sz="quarter" idx="10"/>
          </p:nvPr>
        </p:nvSpPr>
        <p:spPr/>
        <p:txBody>
          <a:bodyPr/>
          <a:lstStyle/>
          <a:p>
            <a:fld id="{064B35D3-EBAD-9D4F-91D4-4C6CF5CC7CAA}" type="slidenum">
              <a:rPr lang="en-US" smtClean="0"/>
              <a:t>24</a:t>
            </a:fld>
            <a:endParaRPr lang="en-US"/>
          </a:p>
        </p:txBody>
      </p:sp>
    </p:spTree>
    <p:extLst>
      <p:ext uri="{BB962C8B-B14F-4D97-AF65-F5344CB8AC3E}">
        <p14:creationId xmlns:p14="http://schemas.microsoft.com/office/powerpoint/2010/main" val="3269511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We compare our pragmatic listener model to the base listener model on two different datasets. The SAIL navigation dataset contains the examples we’ve seen so far, navigating in a grid-world of hallways with furniture and different color floors and walls. We evaluate our listener models by their average accuracy at reaching the correct final position in the world that the human direction was intended to describe. We also look at the SCONE datasets, which contain instruction following examples for manipulating discrete objects. Here’s an example from a SCONE domain called Scene, there are two other domains as well. The evaluation is the same</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064B35D3-EBAD-9D4F-91D4-4C6CF5CC7CAA}" type="slidenum">
              <a:rPr lang="en-US" smtClean="0"/>
              <a:t>25</a:t>
            </a:fld>
            <a:endParaRPr lang="en-US"/>
          </a:p>
        </p:txBody>
      </p:sp>
    </p:spTree>
    <p:extLst>
      <p:ext uri="{BB962C8B-B14F-4D97-AF65-F5344CB8AC3E}">
        <p14:creationId xmlns:p14="http://schemas.microsoft.com/office/powerpoint/2010/main" val="8489084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We find that adding pragmatic inference to our base model helps substantially in accuracy at following human instructions, and approaches the state-of-the-art performance of A&amp;Z, which use some extra supervision and extra structure in their semantic parsing-based model</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064B35D3-EBAD-9D4F-91D4-4C6CF5CC7CAA}" type="slidenum">
              <a:rPr lang="en-US" smtClean="0"/>
              <a:t>26</a:t>
            </a:fld>
            <a:endParaRPr lang="en-US"/>
          </a:p>
        </p:txBody>
      </p:sp>
    </p:spTree>
    <p:extLst>
      <p:ext uri="{BB962C8B-B14F-4D97-AF65-F5344CB8AC3E}">
        <p14:creationId xmlns:p14="http://schemas.microsoft.com/office/powerpoint/2010/main" val="142181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To see how the explicit reasoning procedure improves, we’ll come back to our running example. Interpreting “walk along the blue carpet and you pass two objects”, we see that the base listener does go too far, stopping at the bench, while the pragmatic listener chooses to stop immediately after passing two objects</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064B35D3-EBAD-9D4F-91D4-4C6CF5CC7CAA}" type="slidenum">
              <a:rPr lang="en-US" smtClean="0"/>
              <a:t>27</a:t>
            </a:fld>
            <a:endParaRPr lang="en-US"/>
          </a:p>
        </p:txBody>
      </p:sp>
    </p:spTree>
    <p:extLst>
      <p:ext uri="{BB962C8B-B14F-4D97-AF65-F5344CB8AC3E}">
        <p14:creationId xmlns:p14="http://schemas.microsoft.com/office/powerpoint/2010/main" val="11621949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We repeat the same evaluation in the SCONE domains. We find that the base listener models obtain fairly strong performance already. But we still see some improvement from the pragmatic listener in two out of three domains.</a:t>
            </a:r>
          </a:p>
        </p:txBody>
      </p:sp>
      <p:sp>
        <p:nvSpPr>
          <p:cNvPr id="4" name="Slide Number Placeholder 3"/>
          <p:cNvSpPr>
            <a:spLocks noGrp="1"/>
          </p:cNvSpPr>
          <p:nvPr>
            <p:ph type="sldNum" sz="quarter" idx="10"/>
          </p:nvPr>
        </p:nvSpPr>
        <p:spPr/>
        <p:txBody>
          <a:bodyPr/>
          <a:lstStyle/>
          <a:p>
            <a:fld id="{064B35D3-EBAD-9D4F-91D4-4C6CF5CC7CAA}" type="slidenum">
              <a:rPr lang="en-US" smtClean="0"/>
              <a:t>28</a:t>
            </a:fld>
            <a:endParaRPr lang="en-US"/>
          </a:p>
        </p:txBody>
      </p:sp>
    </p:spTree>
    <p:extLst>
      <p:ext uri="{BB962C8B-B14F-4D97-AF65-F5344CB8AC3E}">
        <p14:creationId xmlns:p14="http://schemas.microsoft.com/office/powerpoint/2010/main" val="13105386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effect here: the base listener chooses an</a:t>
            </a:r>
            <a:r>
              <a:rPr lang="en-US" baseline="0" dirty="0" smtClean="0"/>
              <a:t> interpretation that’s valid, but marginal, for the given instruction, choosing to  move the red figure next to the blue. The pragmatic listener corrects for this. Signpost here</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064B35D3-EBAD-9D4F-91D4-4C6CF5CC7CAA}" type="slidenum">
              <a:rPr lang="en-US" smtClean="0"/>
              <a:t>29</a:t>
            </a:fld>
            <a:endParaRPr lang="en-US"/>
          </a:p>
        </p:txBody>
      </p:sp>
    </p:spTree>
    <p:extLst>
      <p:ext uri="{BB962C8B-B14F-4D97-AF65-F5344CB8AC3E}">
        <p14:creationId xmlns:p14="http://schemas.microsoft.com/office/powerpoint/2010/main" val="1776581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Walking forward along the blue carpet, we pass the chair and the stool, and choose to stop right afterward. And this is the correct end location that the person giving the direction had in mind. But there’s a lot of ways we could get this wrong.</a:t>
            </a:r>
          </a:p>
        </p:txBody>
      </p:sp>
      <p:sp>
        <p:nvSpPr>
          <p:cNvPr id="4" name="Slide Number Placeholder 3"/>
          <p:cNvSpPr>
            <a:spLocks noGrp="1"/>
          </p:cNvSpPr>
          <p:nvPr>
            <p:ph type="sldNum" sz="quarter" idx="10"/>
          </p:nvPr>
        </p:nvSpPr>
        <p:spPr/>
        <p:txBody>
          <a:bodyPr/>
          <a:lstStyle/>
          <a:p>
            <a:fld id="{064B35D3-EBAD-9D4F-91D4-4C6CF5CC7CAA}" type="slidenum">
              <a:rPr lang="en-US" smtClean="0"/>
              <a:t>3</a:t>
            </a:fld>
            <a:endParaRPr lang="en-US"/>
          </a:p>
        </p:txBody>
      </p:sp>
    </p:spTree>
    <p:extLst>
      <p:ext uri="{BB962C8B-B14F-4D97-AF65-F5344CB8AC3E}">
        <p14:creationId xmlns:p14="http://schemas.microsoft.com/office/powerpoint/2010/main" val="8360989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To evaluate the speaker model, we use human subject experiments on mechanical </a:t>
            </a:r>
            <a:r>
              <a:rPr lang="en-US" baseline="0" dirty="0" err="1" smtClean="0"/>
              <a:t>turk</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064B35D3-EBAD-9D4F-91D4-4C6CF5CC7CAA}" type="slidenum">
              <a:rPr lang="en-US" smtClean="0"/>
              <a:t>30</a:t>
            </a:fld>
            <a:endParaRPr lang="en-US"/>
          </a:p>
        </p:txBody>
      </p:sp>
    </p:spTree>
    <p:extLst>
      <p:ext uri="{BB962C8B-B14F-4D97-AF65-F5344CB8AC3E}">
        <p14:creationId xmlns:p14="http://schemas.microsoft.com/office/powerpoint/2010/main" val="24150687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First, for sake of comparison, let’s look at the accuracies of humans at following instructions written by other humans, these dotted lines – so this can be a difficult task even for people. And our base sequence-to-sequence speaker models are substantially worse. But we see large improvements from the pragmatic reasoning procedure, and instructions produced by these systems are comparable to those by humans, and even substantially better in the Tangrams domain</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064B35D3-EBAD-9D4F-91D4-4C6CF5CC7CAA}" type="slidenum">
              <a:rPr lang="en-US" smtClean="0"/>
              <a:t>31</a:t>
            </a:fld>
            <a:endParaRPr lang="en-US"/>
          </a:p>
        </p:txBody>
      </p:sp>
    </p:spTree>
    <p:extLst>
      <p:ext uri="{BB962C8B-B14F-4D97-AF65-F5344CB8AC3E}">
        <p14:creationId xmlns:p14="http://schemas.microsoft.com/office/powerpoint/2010/main" val="26937372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4B35D3-EBAD-9D4F-91D4-4C6CF5CC7CAA}" type="slidenum">
              <a:rPr lang="en-US" smtClean="0"/>
              <a:t>32</a:t>
            </a:fld>
            <a:endParaRPr lang="en-US"/>
          </a:p>
        </p:txBody>
      </p:sp>
    </p:spTree>
    <p:extLst>
      <p:ext uri="{BB962C8B-B14F-4D97-AF65-F5344CB8AC3E}">
        <p14:creationId xmlns:p14="http://schemas.microsoft.com/office/powerpoint/2010/main" val="2993429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64B35D3-EBAD-9D4F-91D4-4C6CF5CC7CAA}" type="slidenum">
              <a:rPr lang="en-US" smtClean="0"/>
              <a:t>33</a:t>
            </a:fld>
            <a:endParaRPr lang="en-US"/>
          </a:p>
        </p:txBody>
      </p:sp>
    </p:spTree>
    <p:extLst>
      <p:ext uri="{BB962C8B-B14F-4D97-AF65-F5344CB8AC3E}">
        <p14:creationId xmlns:p14="http://schemas.microsoft.com/office/powerpoint/2010/main" val="1252953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64B35D3-EBAD-9D4F-91D4-4C6CF5CC7CAA}" type="slidenum">
              <a:rPr lang="en-US" smtClean="0"/>
              <a:t>34</a:t>
            </a:fld>
            <a:endParaRPr lang="en-US"/>
          </a:p>
        </p:txBody>
      </p:sp>
    </p:spTree>
    <p:extLst>
      <p:ext uri="{BB962C8B-B14F-4D97-AF65-F5344CB8AC3E}">
        <p14:creationId xmlns:p14="http://schemas.microsoft.com/office/powerpoint/2010/main" val="30798909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64B35D3-EBAD-9D4F-91D4-4C6CF5CC7CAA}" type="slidenum">
              <a:rPr lang="en-US" smtClean="0"/>
              <a:t>35</a:t>
            </a:fld>
            <a:endParaRPr lang="en-US"/>
          </a:p>
        </p:txBody>
      </p:sp>
    </p:spTree>
    <p:extLst>
      <p:ext uri="{BB962C8B-B14F-4D97-AF65-F5344CB8AC3E}">
        <p14:creationId xmlns:p14="http://schemas.microsoft.com/office/powerpoint/2010/main" val="3537016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One way is to do something inconsistent, for example here stopping before we’ve passed any objects.</a:t>
            </a:r>
          </a:p>
        </p:txBody>
      </p:sp>
      <p:sp>
        <p:nvSpPr>
          <p:cNvPr id="4" name="Slide Number Placeholder 3"/>
          <p:cNvSpPr>
            <a:spLocks noGrp="1"/>
          </p:cNvSpPr>
          <p:nvPr>
            <p:ph type="sldNum" sz="quarter" idx="10"/>
          </p:nvPr>
        </p:nvSpPr>
        <p:spPr/>
        <p:txBody>
          <a:bodyPr/>
          <a:lstStyle/>
          <a:p>
            <a:fld id="{064B35D3-EBAD-9D4F-91D4-4C6CF5CC7CAA}" type="slidenum">
              <a:rPr lang="en-US" smtClean="0"/>
              <a:t>4</a:t>
            </a:fld>
            <a:endParaRPr lang="en-US"/>
          </a:p>
        </p:txBody>
      </p:sp>
    </p:spTree>
    <p:extLst>
      <p:ext uri="{BB962C8B-B14F-4D97-AF65-F5344CB8AC3E}">
        <p14:creationId xmlns:p14="http://schemas.microsoft.com/office/powerpoint/2010/main" val="2816853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There’s a more subtle kind of mistake too, that pragmatic reasoning might help us fix. Here, we walk along the carpet and pass two objects, and then stop at the bench. This is technically a valid interpretation of the given direction. And we’ll find that, in practice, standard sequence-to-sequence models that have become common for this interpretation task are happy to make predictions like this one. So how do we know that it’s not the best interpretation of the direction the person gave</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064B35D3-EBAD-9D4F-91D4-4C6CF5CC7CAA}" type="slidenum">
              <a:rPr lang="en-US" smtClean="0"/>
              <a:t>5</a:t>
            </a:fld>
            <a:endParaRPr lang="en-US"/>
          </a:p>
        </p:txBody>
      </p:sp>
    </p:spTree>
    <p:extLst>
      <p:ext uri="{BB962C8B-B14F-4D97-AF65-F5344CB8AC3E}">
        <p14:creationId xmlns:p14="http://schemas.microsoft.com/office/powerpoint/2010/main" val="4278710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And that we should have instead stopped immediately after passing these two objects?</a:t>
            </a:r>
          </a:p>
        </p:txBody>
      </p:sp>
      <p:sp>
        <p:nvSpPr>
          <p:cNvPr id="4" name="Slide Number Placeholder 3"/>
          <p:cNvSpPr>
            <a:spLocks noGrp="1"/>
          </p:cNvSpPr>
          <p:nvPr>
            <p:ph type="sldNum" sz="quarter" idx="10"/>
          </p:nvPr>
        </p:nvSpPr>
        <p:spPr/>
        <p:txBody>
          <a:bodyPr/>
          <a:lstStyle/>
          <a:p>
            <a:fld id="{064B35D3-EBAD-9D4F-91D4-4C6CF5CC7CAA}" type="slidenum">
              <a:rPr lang="en-US" smtClean="0"/>
              <a:t>6</a:t>
            </a:fld>
            <a:endParaRPr lang="en-US"/>
          </a:p>
        </p:txBody>
      </p:sp>
    </p:spTree>
    <p:extLst>
      <p:ext uri="{BB962C8B-B14F-4D97-AF65-F5344CB8AC3E}">
        <p14:creationId xmlns:p14="http://schemas.microsoft.com/office/powerpoint/2010/main" val="2089310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How should the agent, which we’ll call the listener and show in green, carry out this instruction? One way is to reason counterfactually about the speaker, in orange, who produced the directions, considering what routes might have made the speaker say what </a:t>
            </a:r>
            <a:r>
              <a:rPr lang="en-US" baseline="0" smtClean="0"/>
              <a:t>they did.</a:t>
            </a:r>
            <a:endParaRPr lang="en-US" baseline="0" dirty="0" smtClean="0"/>
          </a:p>
        </p:txBody>
      </p:sp>
      <p:sp>
        <p:nvSpPr>
          <p:cNvPr id="4" name="Slide Number Placeholder 3"/>
          <p:cNvSpPr>
            <a:spLocks noGrp="1"/>
          </p:cNvSpPr>
          <p:nvPr>
            <p:ph type="sldNum" sz="quarter" idx="10"/>
          </p:nvPr>
        </p:nvSpPr>
        <p:spPr/>
        <p:txBody>
          <a:bodyPr/>
          <a:lstStyle/>
          <a:p>
            <a:fld id="{064B35D3-EBAD-9D4F-91D4-4C6CF5CC7CAA}" type="slidenum">
              <a:rPr lang="en-US" smtClean="0"/>
              <a:t>7</a:t>
            </a:fld>
            <a:endParaRPr lang="en-US"/>
          </a:p>
        </p:txBody>
      </p:sp>
    </p:spTree>
    <p:extLst>
      <p:ext uri="{BB962C8B-B14F-4D97-AF65-F5344CB8AC3E}">
        <p14:creationId xmlns:p14="http://schemas.microsoft.com/office/powerpoint/2010/main" val="1576608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Is this route, that stops after taking one step, a good explanation of “walk along the blue carpet and you pass two objects? No, since we don’t pass two objects.</a:t>
            </a:r>
          </a:p>
        </p:txBody>
      </p:sp>
      <p:sp>
        <p:nvSpPr>
          <p:cNvPr id="4" name="Slide Number Placeholder 3"/>
          <p:cNvSpPr>
            <a:spLocks noGrp="1"/>
          </p:cNvSpPr>
          <p:nvPr>
            <p:ph type="sldNum" sz="quarter" idx="10"/>
          </p:nvPr>
        </p:nvSpPr>
        <p:spPr/>
        <p:txBody>
          <a:bodyPr/>
          <a:lstStyle/>
          <a:p>
            <a:fld id="{064B35D3-EBAD-9D4F-91D4-4C6CF5CC7CAA}" type="slidenum">
              <a:rPr lang="en-US" smtClean="0"/>
              <a:t>8</a:t>
            </a:fld>
            <a:endParaRPr lang="en-US"/>
          </a:p>
        </p:txBody>
      </p:sp>
    </p:spTree>
    <p:extLst>
      <p:ext uri="{BB962C8B-B14F-4D97-AF65-F5344CB8AC3E}">
        <p14:creationId xmlns:p14="http://schemas.microsoft.com/office/powerpoint/2010/main" val="3276946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Or maybe this route? It’s a better explanation – more likely to have made the speaker say what they did -- but still not the best – since this route continues on and stops later, it would be better described as something like walk along the blue carpet and stop at the bench</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064B35D3-EBAD-9D4F-91D4-4C6CF5CC7CAA}" type="slidenum">
              <a:rPr lang="en-US" smtClean="0"/>
              <a:t>9</a:t>
            </a:fld>
            <a:endParaRPr lang="en-US"/>
          </a:p>
        </p:txBody>
      </p:sp>
    </p:spTree>
    <p:extLst>
      <p:ext uri="{BB962C8B-B14F-4D97-AF65-F5344CB8AC3E}">
        <p14:creationId xmlns:p14="http://schemas.microsoft.com/office/powerpoint/2010/main" val="3549920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2C6CCC-1AC6-4448-88CE-675AC39F3CF0}" type="datetime1">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D4C2F-3DDF-0E4B-A4E4-62E14C8D3C1D}" type="slidenum">
              <a:rPr lang="en-US" smtClean="0"/>
              <a:t>‹#›</a:t>
            </a:fld>
            <a:endParaRPr lang="en-US"/>
          </a:p>
        </p:txBody>
      </p:sp>
    </p:spTree>
    <p:extLst>
      <p:ext uri="{BB962C8B-B14F-4D97-AF65-F5344CB8AC3E}">
        <p14:creationId xmlns:p14="http://schemas.microsoft.com/office/powerpoint/2010/main" val="22291904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A13077-E630-4432-A1DE-9C077C22DD68}" type="datetime1">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D4C2F-3DDF-0E4B-A4E4-62E14C8D3C1D}" type="slidenum">
              <a:rPr lang="en-US" smtClean="0"/>
              <a:t>‹#›</a:t>
            </a:fld>
            <a:endParaRPr lang="en-US"/>
          </a:p>
        </p:txBody>
      </p:sp>
    </p:spTree>
    <p:extLst>
      <p:ext uri="{BB962C8B-B14F-4D97-AF65-F5344CB8AC3E}">
        <p14:creationId xmlns:p14="http://schemas.microsoft.com/office/powerpoint/2010/main" val="179458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C63BB5-A267-4A64-83DD-595918A075C6}" type="datetime1">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D4C2F-3DDF-0E4B-A4E4-62E14C8D3C1D}" type="slidenum">
              <a:rPr lang="en-US" smtClean="0"/>
              <a:t>‹#›</a:t>
            </a:fld>
            <a:endParaRPr lang="en-US"/>
          </a:p>
        </p:txBody>
      </p:sp>
    </p:spTree>
    <p:extLst>
      <p:ext uri="{BB962C8B-B14F-4D97-AF65-F5344CB8AC3E}">
        <p14:creationId xmlns:p14="http://schemas.microsoft.com/office/powerpoint/2010/main" val="1113216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1">
                  <a:lumMod val="75000"/>
                </a:schemeClr>
              </a:buClr>
              <a:defRPr/>
            </a:lvl1pPr>
            <a:lvl2pPr>
              <a:buClr>
                <a:schemeClr val="accent1">
                  <a:lumMod val="75000"/>
                </a:schemeClr>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AD92D47-17A3-43D0-AF1A-D37EB601883C}" type="datetime1">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D4C2F-3DDF-0E4B-A4E4-62E14C8D3C1D}" type="slidenum">
              <a:rPr lang="en-US" smtClean="0"/>
              <a:t>‹#›</a:t>
            </a:fld>
            <a:endParaRPr lang="en-US" dirty="0"/>
          </a:p>
        </p:txBody>
      </p:sp>
      <p:pic>
        <p:nvPicPr>
          <p:cNvPr id="10" name="Picture 9" descr="Corner_logo.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1" y="253423"/>
            <a:ext cx="1011894" cy="800100"/>
          </a:xfrm>
          <a:prstGeom prst="rect">
            <a:avLst/>
          </a:prstGeom>
        </p:spPr>
      </p:pic>
      <p:sp>
        <p:nvSpPr>
          <p:cNvPr id="11" name="Rectangle 10"/>
          <p:cNvSpPr/>
          <p:nvPr userDrawn="1"/>
        </p:nvSpPr>
        <p:spPr>
          <a:xfrm>
            <a:off x="609600" y="1017732"/>
            <a:ext cx="11013851" cy="36574"/>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191499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A7515F-AF18-4B72-B7F8-E6C9B9B446CE}" type="datetime1">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D4C2F-3DDF-0E4B-A4E4-62E14C8D3C1D}" type="slidenum">
              <a:rPr lang="en-US" smtClean="0"/>
              <a:t>‹#›</a:t>
            </a:fld>
            <a:endParaRPr lang="en-US"/>
          </a:p>
        </p:txBody>
      </p:sp>
    </p:spTree>
    <p:extLst>
      <p:ext uri="{BB962C8B-B14F-4D97-AF65-F5344CB8AC3E}">
        <p14:creationId xmlns:p14="http://schemas.microsoft.com/office/powerpoint/2010/main" val="11263842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72EA036F-6424-4FF2-811A-E2AA07302FBB}" type="datetime1">
              <a:rPr lang="en-US" smtClean="0"/>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D4C2F-3DDF-0E4B-A4E4-62E14C8D3C1D}" type="slidenum">
              <a:rPr lang="en-US" smtClean="0"/>
              <a:t>‹#›</a:t>
            </a:fld>
            <a:endParaRPr lang="en-US"/>
          </a:p>
        </p:txBody>
      </p:sp>
      <p:pic>
        <p:nvPicPr>
          <p:cNvPr id="8" name="Picture 7" descr="Corner_logo.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378931"/>
            <a:ext cx="1286933" cy="800100"/>
          </a:xfrm>
          <a:prstGeom prst="rect">
            <a:avLst/>
          </a:prstGeom>
        </p:spPr>
      </p:pic>
      <p:sp>
        <p:nvSpPr>
          <p:cNvPr id="9" name="Rectangle 8"/>
          <p:cNvSpPr/>
          <p:nvPr userDrawn="1"/>
        </p:nvSpPr>
        <p:spPr>
          <a:xfrm>
            <a:off x="609600" y="1155941"/>
            <a:ext cx="11013851"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386645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20519C-DC8D-4A35-828A-2D446C25BAB9}" type="datetime1">
              <a:rPr lang="en-US" smtClean="0"/>
              <a:t>6/12/2018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6D4C2F-3DDF-0E4B-A4E4-62E14C8D3C1D}" type="slidenum">
              <a:rPr lang="en-US" smtClean="0"/>
              <a:t>‹#›</a:t>
            </a:fld>
            <a:endParaRPr lang="en-US"/>
          </a:p>
        </p:txBody>
      </p:sp>
      <p:pic>
        <p:nvPicPr>
          <p:cNvPr id="10" name="Picture 9" descr="Corner_logo.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378931"/>
            <a:ext cx="1286933" cy="800100"/>
          </a:xfrm>
          <a:prstGeom prst="rect">
            <a:avLst/>
          </a:prstGeom>
        </p:spPr>
      </p:pic>
      <p:sp>
        <p:nvSpPr>
          <p:cNvPr id="11" name="Rectangle 10"/>
          <p:cNvSpPr/>
          <p:nvPr userDrawn="1"/>
        </p:nvSpPr>
        <p:spPr>
          <a:xfrm>
            <a:off x="609600" y="1155941"/>
            <a:ext cx="11013851"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227936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6BA13F-541E-4E05-AD2E-311C925F2011}" type="datetime1">
              <a:rPr lang="en-US" smtClean="0"/>
              <a:t>6/12/2018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6D4C2F-3DDF-0E4B-A4E4-62E14C8D3C1D}" type="slidenum">
              <a:rPr lang="en-US" smtClean="0"/>
              <a:t>‹#›</a:t>
            </a:fld>
            <a:endParaRPr lang="en-US"/>
          </a:p>
        </p:txBody>
      </p:sp>
      <p:pic>
        <p:nvPicPr>
          <p:cNvPr id="6" name="Picture 5" descr="Corner_logo.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378931"/>
            <a:ext cx="1286933" cy="800100"/>
          </a:xfrm>
          <a:prstGeom prst="rect">
            <a:avLst/>
          </a:prstGeom>
        </p:spPr>
      </p:pic>
      <p:sp>
        <p:nvSpPr>
          <p:cNvPr id="7" name="Rectangle 6"/>
          <p:cNvSpPr/>
          <p:nvPr userDrawn="1"/>
        </p:nvSpPr>
        <p:spPr>
          <a:xfrm>
            <a:off x="609600" y="1155941"/>
            <a:ext cx="11013851"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890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4D4C-807E-4E7F-89A6-F3FAA530F852}" type="datetime1">
              <a:rPr lang="en-US" smtClean="0"/>
              <a:t>6/12/2018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6D4C2F-3DDF-0E4B-A4E4-62E14C8D3C1D}" type="slidenum">
              <a:rPr lang="en-US" smtClean="0"/>
              <a:t>‹#›</a:t>
            </a:fld>
            <a:endParaRPr lang="en-US"/>
          </a:p>
        </p:txBody>
      </p:sp>
    </p:spTree>
    <p:extLst>
      <p:ext uri="{BB962C8B-B14F-4D97-AF65-F5344CB8AC3E}">
        <p14:creationId xmlns:p14="http://schemas.microsoft.com/office/powerpoint/2010/main" val="1986823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7F238E-50B1-4957-AE87-232F7876DE03}" type="datetime1">
              <a:rPr lang="en-US" smtClean="0"/>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D4C2F-3DDF-0E4B-A4E4-62E14C8D3C1D}" type="slidenum">
              <a:rPr lang="en-US" smtClean="0"/>
              <a:t>‹#›</a:t>
            </a:fld>
            <a:endParaRPr lang="en-US"/>
          </a:p>
        </p:txBody>
      </p:sp>
    </p:spTree>
    <p:extLst>
      <p:ext uri="{BB962C8B-B14F-4D97-AF65-F5344CB8AC3E}">
        <p14:creationId xmlns:p14="http://schemas.microsoft.com/office/powerpoint/2010/main" val="541698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5F0B46-EC9A-4DF5-B9E1-25BDB11E5F37}" type="datetime1">
              <a:rPr lang="en-US" smtClean="0"/>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D4C2F-3DDF-0E4B-A4E4-62E14C8D3C1D}" type="slidenum">
              <a:rPr lang="en-US" smtClean="0"/>
              <a:t>‹#›</a:t>
            </a:fld>
            <a:endParaRPr lang="en-US"/>
          </a:p>
        </p:txBody>
      </p:sp>
    </p:spTree>
    <p:extLst>
      <p:ext uri="{BB962C8B-B14F-4D97-AF65-F5344CB8AC3E}">
        <p14:creationId xmlns:p14="http://schemas.microsoft.com/office/powerpoint/2010/main" val="1454600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21495" y="146242"/>
            <a:ext cx="9544243" cy="100969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307715"/>
            <a:ext cx="10972800" cy="4108361"/>
          </a:xfrm>
          <a:prstGeom prst="rect">
            <a:avLst/>
          </a:prstGeom>
        </p:spPr>
        <p:txBody>
          <a:bodyPr vert="horz" lIns="91440" tIns="45720" rIns="91440" bIns="45720" rtlCol="0" anchor="ctr"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851FD4-DFEA-4878-A70F-822B91EC6D7A}" type="datetime1">
              <a:rPr lang="en-US" smtClean="0"/>
              <a:t>6/12/2018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215395" y="6394280"/>
            <a:ext cx="2844800" cy="365125"/>
          </a:xfrm>
          <a:prstGeom prst="rect">
            <a:avLst/>
          </a:prstGeom>
        </p:spPr>
        <p:txBody>
          <a:bodyPr vert="horz" lIns="91440" tIns="45720" rIns="91440" bIns="45720" rtlCol="0" anchor="ctr"/>
          <a:lstStyle>
            <a:lvl1pPr algn="r">
              <a:defRPr sz="1800">
                <a:solidFill>
                  <a:schemeClr val="tx1">
                    <a:tint val="75000"/>
                  </a:schemeClr>
                </a:solidFill>
                <a:latin typeface="Avenir-Book" panose="02000503020000020003" pitchFamily="2" charset="0"/>
              </a:defRPr>
            </a:lvl1pPr>
          </a:lstStyle>
          <a:p>
            <a:fld id="{556D4C2F-3DDF-0E4B-A4E4-62E14C8D3C1D}" type="slidenum">
              <a:rPr lang="en-US" smtClean="0"/>
              <a:pPr/>
              <a:t>‹#›</a:t>
            </a:fld>
            <a:endParaRPr lang="en-US"/>
          </a:p>
        </p:txBody>
      </p:sp>
      <p:sp>
        <p:nvSpPr>
          <p:cNvPr id="7" name="TextBox 6"/>
          <p:cNvSpPr txBox="1"/>
          <p:nvPr userDrawn="1"/>
        </p:nvSpPr>
        <p:spPr>
          <a:xfrm>
            <a:off x="4324050" y="3873123"/>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385278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457200" rtl="0" eaLnBrk="1" latinLnBrk="0" hangingPunct="1">
        <a:spcBef>
          <a:spcPct val="0"/>
        </a:spcBef>
        <a:buNone/>
        <a:defRPr sz="4200" kern="1200">
          <a:solidFill>
            <a:schemeClr val="tx1"/>
          </a:solidFill>
          <a:latin typeface="Avenir-Book" panose="02000503020000020003" pitchFamily="2" charset="0"/>
          <a:ea typeface="+mj-ea"/>
          <a:cs typeface="+mj-cs"/>
        </a:defRPr>
      </a:lvl1pPr>
    </p:titleStyle>
    <p:bodyStyle>
      <a:lvl1pPr marL="342900" indent="-342900" algn="l" defTabSz="457200" rtl="0" eaLnBrk="1" latinLnBrk="0" hangingPunct="1">
        <a:spcBef>
          <a:spcPct val="20000"/>
        </a:spcBef>
        <a:buClr>
          <a:schemeClr val="accent1">
            <a:lumMod val="75000"/>
          </a:schemeClr>
        </a:buClr>
        <a:buFont typeface="Arial"/>
        <a:buChar char="•"/>
        <a:defRPr sz="3200" kern="1200">
          <a:solidFill>
            <a:schemeClr val="tx1"/>
          </a:solidFill>
          <a:latin typeface="Avenir-Book" panose="02000503020000020003" pitchFamily="2" charset="0"/>
          <a:ea typeface="+mn-ea"/>
          <a:cs typeface="+mn-cs"/>
        </a:defRPr>
      </a:lvl1pPr>
      <a:lvl2pPr marL="742950" indent="-285750" algn="l" defTabSz="457200" rtl="0" eaLnBrk="1" latinLnBrk="0" hangingPunct="1">
        <a:spcBef>
          <a:spcPct val="20000"/>
        </a:spcBef>
        <a:buClr>
          <a:schemeClr val="accent1">
            <a:lumMod val="75000"/>
          </a:schemeClr>
        </a:buClr>
        <a:buFont typeface="Arial"/>
        <a:buChar char="–"/>
        <a:defRPr sz="2800" kern="1200">
          <a:solidFill>
            <a:schemeClr val="tx1"/>
          </a:solidFill>
          <a:latin typeface="Avenir-Book" panose="02000503020000020003" pitchFamily="2"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venir-Book" panose="02000503020000020003" pitchFamily="2"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venir-Book" panose="02000503020000020003" pitchFamily="2"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venir-Book" panose="02000503020000020003"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16163"/>
            <a:ext cx="12192000" cy="1470025"/>
          </a:xfrm>
        </p:spPr>
        <p:txBody>
          <a:bodyPr>
            <a:noAutofit/>
          </a:bodyPr>
          <a:lstStyle/>
          <a:p>
            <a:r>
              <a:rPr lang="en-US" sz="4200" dirty="0" smtClean="0">
                <a:solidFill>
                  <a:srgbClr val="333333"/>
                </a:solidFill>
                <a:latin typeface="Avenir-Book" panose="02000503020000020003" pitchFamily="2" charset="0"/>
              </a:rPr>
              <a:t>Unified Pragmatic Models for </a:t>
            </a:r>
            <a:br>
              <a:rPr lang="en-US" sz="4200" dirty="0" smtClean="0">
                <a:solidFill>
                  <a:srgbClr val="333333"/>
                </a:solidFill>
                <a:latin typeface="Avenir-Book" panose="02000503020000020003" pitchFamily="2" charset="0"/>
              </a:rPr>
            </a:br>
            <a:r>
              <a:rPr lang="en-US" sz="4200" dirty="0" smtClean="0">
                <a:solidFill>
                  <a:srgbClr val="333333"/>
                </a:solidFill>
                <a:latin typeface="Avenir-Book" panose="02000503020000020003" pitchFamily="2" charset="0"/>
              </a:rPr>
              <a:t>Generating and Following Instructions</a:t>
            </a:r>
            <a:endParaRPr lang="en-US" sz="4200" dirty="0">
              <a:solidFill>
                <a:srgbClr val="333333"/>
              </a:solidFill>
              <a:latin typeface="Avenir-Book" panose="02000503020000020003" pitchFamily="2" charset="0"/>
            </a:endParaRPr>
          </a:p>
        </p:txBody>
      </p:sp>
      <p:sp>
        <p:nvSpPr>
          <p:cNvPr id="3" name="Subtitle 2"/>
          <p:cNvSpPr>
            <a:spLocks noGrp="1"/>
          </p:cNvSpPr>
          <p:nvPr>
            <p:ph type="subTitle" idx="1"/>
          </p:nvPr>
        </p:nvSpPr>
        <p:spPr>
          <a:xfrm>
            <a:off x="1524001" y="5031304"/>
            <a:ext cx="9143999" cy="1411492"/>
          </a:xfrm>
        </p:spPr>
        <p:txBody>
          <a:bodyPr>
            <a:normAutofit/>
          </a:bodyPr>
          <a:lstStyle/>
          <a:p>
            <a:r>
              <a:rPr lang="en-US" dirty="0" smtClean="0">
                <a:solidFill>
                  <a:srgbClr val="333333"/>
                </a:solidFill>
              </a:rPr>
              <a:t>Daniel Fried, Jacob Andreas, and Dan Klein</a:t>
            </a:r>
            <a:r>
              <a:rPr lang="en-US" sz="3600" dirty="0" smtClean="0">
                <a:solidFill>
                  <a:srgbClr val="333333"/>
                </a:solidFill>
              </a:rPr>
              <a:t/>
            </a:r>
            <a:br>
              <a:rPr lang="en-US" sz="3600" dirty="0" smtClean="0">
                <a:solidFill>
                  <a:srgbClr val="333333"/>
                </a:solidFill>
              </a:rPr>
            </a:br>
            <a:r>
              <a:rPr lang="en-US" sz="2800" dirty="0">
                <a:solidFill>
                  <a:srgbClr val="333333"/>
                </a:solidFill>
              </a:rPr>
              <a:t>UC Berkeley</a:t>
            </a:r>
          </a:p>
        </p:txBody>
      </p:sp>
      <p:pic>
        <p:nvPicPr>
          <p:cNvPr id="6" name="Picture 5" descr="group_logo.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1584" y="2407676"/>
            <a:ext cx="1528830" cy="2102141"/>
          </a:xfrm>
          <a:prstGeom prst="rect">
            <a:avLst/>
          </a:prstGeom>
        </p:spPr>
      </p:pic>
      <p:sp>
        <p:nvSpPr>
          <p:cNvPr id="4" name="Slide Number Placeholder 3"/>
          <p:cNvSpPr>
            <a:spLocks noGrp="1"/>
          </p:cNvSpPr>
          <p:nvPr>
            <p:ph type="sldNum" sz="quarter" idx="12"/>
          </p:nvPr>
        </p:nvSpPr>
        <p:spPr/>
        <p:txBody>
          <a:bodyPr/>
          <a:lstStyle/>
          <a:p>
            <a:fld id="{556D4C2F-3DDF-0E4B-A4E4-62E14C8D3C1D}" type="slidenum">
              <a:rPr lang="en-US" smtClean="0"/>
              <a:t>1</a:t>
            </a:fld>
            <a:endParaRPr lang="en-US"/>
          </a:p>
        </p:txBody>
      </p:sp>
    </p:spTree>
    <p:extLst>
      <p:ext uri="{BB962C8B-B14F-4D97-AF65-F5344CB8AC3E}">
        <p14:creationId xmlns:p14="http://schemas.microsoft.com/office/powerpoint/2010/main" val="1890618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ounded Rectangle 144"/>
          <p:cNvSpPr/>
          <p:nvPr/>
        </p:nvSpPr>
        <p:spPr>
          <a:xfrm>
            <a:off x="755780" y="1222306"/>
            <a:ext cx="10795518" cy="4336225"/>
          </a:xfrm>
          <a:prstGeom prst="roundRect">
            <a:avLst/>
          </a:prstGeom>
          <a:noFill/>
          <a:ln w="508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332512" y="311608"/>
            <a:ext cx="12192000" cy="7164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200" dirty="0">
                <a:solidFill>
                  <a:srgbClr val="333333"/>
                </a:solidFill>
                <a:latin typeface="Avenir-Book" panose="02000503020000020003" pitchFamily="2" charset="0"/>
              </a:rPr>
              <a:t>Listener: reasoning about </a:t>
            </a:r>
            <a:r>
              <a:rPr lang="en-US" sz="4200" dirty="0" smtClean="0">
                <a:solidFill>
                  <a:srgbClr val="333333"/>
                </a:solidFill>
                <a:latin typeface="Avenir-Book" panose="02000503020000020003" pitchFamily="2" charset="0"/>
              </a:rPr>
              <a:t>routes</a:t>
            </a:r>
            <a:endParaRPr lang="en-US" sz="4200" dirty="0">
              <a:solidFill>
                <a:srgbClr val="333333"/>
              </a:solidFill>
              <a:latin typeface="Avenir-Book" panose="02000503020000020003" pitchFamily="2" charset="0"/>
            </a:endParaRPr>
          </a:p>
        </p:txBody>
      </p:sp>
      <p:sp>
        <p:nvSpPr>
          <p:cNvPr id="41" name="TextBox 40"/>
          <p:cNvSpPr txBox="1"/>
          <p:nvPr/>
        </p:nvSpPr>
        <p:spPr>
          <a:xfrm>
            <a:off x="52681" y="5621331"/>
            <a:ext cx="2882928" cy="1200329"/>
          </a:xfrm>
          <a:prstGeom prst="rect">
            <a:avLst/>
          </a:prstGeom>
          <a:noFill/>
        </p:spPr>
        <p:txBody>
          <a:bodyPr wrap="square" rtlCol="0">
            <a:spAutoFit/>
          </a:bodyPr>
          <a:lstStyle/>
          <a:p>
            <a:pPr algn="ctr"/>
            <a:r>
              <a:rPr lang="en-US" sz="2400" i="1" dirty="0" smtClean="0">
                <a:latin typeface="Calibri" panose="020F0502020204030204" pitchFamily="34" charset="0"/>
              </a:rPr>
              <a:t>walk along the blue carpet and you pass two objects</a:t>
            </a:r>
            <a:endParaRPr lang="en-US" sz="2400" i="1" dirty="0">
              <a:latin typeface="Calibri" panose="020F0502020204030204" pitchFamily="34" charset="0"/>
            </a:endParaRPr>
          </a:p>
        </p:txBody>
      </p:sp>
      <p:sp>
        <p:nvSpPr>
          <p:cNvPr id="2" name="Oval 1"/>
          <p:cNvSpPr/>
          <p:nvPr/>
        </p:nvSpPr>
        <p:spPr>
          <a:xfrm>
            <a:off x="1055802" y="-131975"/>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556D4C2F-3DDF-0E4B-A4E4-62E14C8D3C1D}" type="slidenum">
              <a:rPr lang="en-US" smtClean="0"/>
              <a:t>10</a:t>
            </a:fld>
            <a:endParaRPr lang="en-US" dirty="0"/>
          </a:p>
        </p:txBody>
      </p:sp>
      <p:grpSp>
        <p:nvGrpSpPr>
          <p:cNvPr id="42" name="Group 41"/>
          <p:cNvGrpSpPr/>
          <p:nvPr/>
        </p:nvGrpSpPr>
        <p:grpSpPr>
          <a:xfrm>
            <a:off x="3644742" y="5808312"/>
            <a:ext cx="779741" cy="881164"/>
            <a:chOff x="2816483" y="3727161"/>
            <a:chExt cx="765215" cy="864749"/>
          </a:xfrm>
        </p:grpSpPr>
        <p:sp>
          <p:nvSpPr>
            <p:cNvPr id="43" name="Square"/>
            <p:cNvSpPr/>
            <p:nvPr/>
          </p:nvSpPr>
          <p:spPr>
            <a:xfrm>
              <a:off x="2816483" y="3738949"/>
              <a:ext cx="765215" cy="852961"/>
            </a:xfrm>
            <a:prstGeom prst="rect">
              <a:avLst/>
            </a:prstGeom>
            <a:solidFill>
              <a:schemeClr val="accent3">
                <a:lumMod val="40000"/>
                <a:lumOff val="60000"/>
                <a:alpha val="66000"/>
              </a:schemeClr>
            </a:solidFill>
            <a:ln w="19050" cap="rnd">
              <a:solidFill>
                <a:schemeClr val="tx1"/>
              </a:solidFill>
              <a:roun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44" name="Pictur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839" y="3727161"/>
              <a:ext cx="756859" cy="852961"/>
            </a:xfrm>
            <a:prstGeom prst="rect">
              <a:avLst/>
            </a:prstGeom>
          </p:spPr>
        </p:pic>
      </p:grpSp>
      <p:sp>
        <p:nvSpPr>
          <p:cNvPr id="45" name="Oval 44"/>
          <p:cNvSpPr/>
          <p:nvPr/>
        </p:nvSpPr>
        <p:spPr>
          <a:xfrm>
            <a:off x="4573529" y="6008914"/>
            <a:ext cx="280983" cy="270588"/>
          </a:xfrm>
          <a:prstGeom prst="ellipse">
            <a:avLst/>
          </a:prstGeom>
          <a:noFill/>
          <a:ln w="508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4881277" y="5646509"/>
            <a:ext cx="410391" cy="395209"/>
          </a:xfrm>
          <a:prstGeom prst="ellipse">
            <a:avLst/>
          </a:prstGeom>
          <a:noFill/>
          <a:ln w="508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Arrow Connector 46"/>
          <p:cNvCxnSpPr/>
          <p:nvPr/>
        </p:nvCxnSpPr>
        <p:spPr>
          <a:xfrm flipV="1">
            <a:off x="2817040" y="6242887"/>
            <a:ext cx="716145" cy="1"/>
          </a:xfrm>
          <a:prstGeom prst="straightConnector1">
            <a:avLst/>
          </a:prstGeom>
          <a:ln w="38100">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7627694" y="2630319"/>
            <a:ext cx="3055740" cy="1200329"/>
          </a:xfrm>
          <a:prstGeom prst="rect">
            <a:avLst/>
          </a:prstGeom>
          <a:noFill/>
        </p:spPr>
        <p:txBody>
          <a:bodyPr wrap="square" rtlCol="0">
            <a:spAutoFit/>
          </a:bodyPr>
          <a:lstStyle/>
          <a:p>
            <a:pPr algn="ctr"/>
            <a:r>
              <a:rPr lang="en-US" sz="2400" i="1" dirty="0" smtClean="0">
                <a:latin typeface="Calibri" panose="020F0502020204030204" pitchFamily="34" charset="0"/>
              </a:rPr>
              <a:t>walk along the blue carpet and you pass two objects</a:t>
            </a:r>
            <a:endParaRPr lang="en-US" sz="2400" i="1" dirty="0">
              <a:latin typeface="Calibri" panose="020F0502020204030204" pitchFamily="34" charset="0"/>
            </a:endParaRPr>
          </a:p>
        </p:txBody>
      </p:sp>
      <p:grpSp>
        <p:nvGrpSpPr>
          <p:cNvPr id="59" name="Group 58"/>
          <p:cNvGrpSpPr/>
          <p:nvPr/>
        </p:nvGrpSpPr>
        <p:grpSpPr>
          <a:xfrm>
            <a:off x="5511151" y="2511981"/>
            <a:ext cx="1227922" cy="1410053"/>
            <a:chOff x="5511151" y="2475669"/>
            <a:chExt cx="1227922" cy="1410053"/>
          </a:xfrm>
        </p:grpSpPr>
        <p:sp>
          <p:nvSpPr>
            <p:cNvPr id="60" name="Square"/>
            <p:cNvSpPr/>
            <p:nvPr/>
          </p:nvSpPr>
          <p:spPr>
            <a:xfrm>
              <a:off x="5513266" y="2521265"/>
              <a:ext cx="1181747" cy="1293231"/>
            </a:xfrm>
            <a:prstGeom prst="rect">
              <a:avLst/>
            </a:prstGeom>
            <a:solidFill>
              <a:schemeClr val="accent6">
                <a:lumMod val="60000"/>
                <a:lumOff val="40000"/>
                <a:alpha val="66000"/>
              </a:schemeClr>
            </a:solidFill>
            <a:ln w="19050" cap="rnd">
              <a:solidFill>
                <a:schemeClr val="tx1"/>
              </a:solidFill>
              <a:roun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61" name="Picture 6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1151" y="2475669"/>
              <a:ext cx="1227922" cy="1410053"/>
            </a:xfrm>
            <a:prstGeom prst="rect">
              <a:avLst/>
            </a:prstGeom>
          </p:spPr>
        </p:pic>
      </p:grpSp>
      <p:cxnSp>
        <p:nvCxnSpPr>
          <p:cNvPr id="62" name="Straight Arrow Connector 61"/>
          <p:cNvCxnSpPr/>
          <p:nvPr/>
        </p:nvCxnSpPr>
        <p:spPr>
          <a:xfrm flipV="1">
            <a:off x="4750946" y="3217009"/>
            <a:ext cx="716145" cy="1"/>
          </a:xfrm>
          <a:prstGeom prst="straightConnector1">
            <a:avLst/>
          </a:prstGeom>
          <a:ln w="381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V="1">
            <a:off x="6861059" y="3235817"/>
            <a:ext cx="716145" cy="1"/>
          </a:xfrm>
          <a:prstGeom prst="straightConnector1">
            <a:avLst/>
          </a:prstGeom>
          <a:ln w="381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1104108" y="2362546"/>
            <a:ext cx="3514117" cy="1704052"/>
            <a:chOff x="1104108" y="2362546"/>
            <a:chExt cx="3514117" cy="1704052"/>
          </a:xfrm>
        </p:grpSpPr>
        <p:grpSp>
          <p:nvGrpSpPr>
            <p:cNvPr id="50" name="Group"/>
            <p:cNvGrpSpPr/>
            <p:nvPr/>
          </p:nvGrpSpPr>
          <p:grpSpPr>
            <a:xfrm>
              <a:off x="1104108" y="2944718"/>
              <a:ext cx="3514117" cy="536507"/>
              <a:chOff x="0" y="0"/>
              <a:chExt cx="5187054" cy="791917"/>
            </a:xfrm>
          </p:grpSpPr>
          <p:sp>
            <p:nvSpPr>
              <p:cNvPr id="70" name="Square"/>
              <p:cNvSpPr/>
              <p:nvPr/>
            </p:nvSpPr>
            <p:spPr>
              <a:xfrm>
                <a:off x="0"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71" name="Square"/>
              <p:cNvSpPr/>
              <p:nvPr/>
            </p:nvSpPr>
            <p:spPr>
              <a:xfrm>
                <a:off x="87902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72" name="Square"/>
              <p:cNvSpPr/>
              <p:nvPr/>
            </p:nvSpPr>
            <p:spPr>
              <a:xfrm>
                <a:off x="1758054" y="0"/>
                <a:ext cx="791918"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73" name="Square"/>
              <p:cNvSpPr/>
              <p:nvPr/>
            </p:nvSpPr>
            <p:spPr>
              <a:xfrm>
                <a:off x="2637082"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74" name="Square"/>
              <p:cNvSpPr/>
              <p:nvPr/>
            </p:nvSpPr>
            <p:spPr>
              <a:xfrm>
                <a:off x="3516109"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75" name="Image" descr="Image"/>
              <p:cNvPicPr>
                <a:picLocks noChangeAspect="1"/>
              </p:cNvPicPr>
              <p:nvPr/>
            </p:nvPicPr>
            <p:blipFill>
              <a:blip r:embed="rId5">
                <a:extLst/>
              </a:blip>
              <a:stretch>
                <a:fillRect/>
              </a:stretch>
            </p:blipFill>
            <p:spPr>
              <a:xfrm>
                <a:off x="1850987" y="80307"/>
                <a:ext cx="606051" cy="631303"/>
              </a:xfrm>
              <a:prstGeom prst="rect">
                <a:avLst/>
              </a:prstGeom>
              <a:ln w="12700" cap="flat">
                <a:noFill/>
                <a:miter lim="400000"/>
              </a:ln>
              <a:effectLst/>
            </p:spPr>
          </p:pic>
          <p:sp>
            <p:nvSpPr>
              <p:cNvPr id="76" name="Square"/>
              <p:cNvSpPr/>
              <p:nvPr/>
            </p:nvSpPr>
            <p:spPr>
              <a:xfrm>
                <a:off x="439513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77" name="Image" descr="Image"/>
              <p:cNvPicPr>
                <a:picLocks noChangeAspect="1"/>
              </p:cNvPicPr>
              <p:nvPr/>
            </p:nvPicPr>
            <p:blipFill>
              <a:blip r:embed="rId6">
                <a:extLst/>
              </a:blip>
              <a:stretch>
                <a:fillRect/>
              </a:stretch>
            </p:blipFill>
            <p:spPr>
              <a:xfrm>
                <a:off x="2841580" y="80307"/>
                <a:ext cx="382921" cy="631303"/>
              </a:xfrm>
              <a:prstGeom prst="rect">
                <a:avLst/>
              </a:prstGeom>
              <a:ln w="12700" cap="flat">
                <a:noFill/>
                <a:miter lim="400000"/>
              </a:ln>
              <a:effectLst/>
            </p:spPr>
          </p:pic>
          <p:pic>
            <p:nvPicPr>
              <p:cNvPr id="78" name="Image" descr="Image"/>
              <p:cNvPicPr>
                <a:picLocks noChangeAspect="1"/>
              </p:cNvPicPr>
              <p:nvPr/>
            </p:nvPicPr>
            <p:blipFill>
              <a:blip r:embed="rId7">
                <a:extLst/>
              </a:blip>
              <a:stretch>
                <a:fillRect/>
              </a:stretch>
            </p:blipFill>
            <p:spPr>
              <a:xfrm>
                <a:off x="4441603" y="138777"/>
                <a:ext cx="698984" cy="514363"/>
              </a:xfrm>
              <a:prstGeom prst="rect">
                <a:avLst/>
              </a:prstGeom>
              <a:ln w="12700" cap="flat">
                <a:noFill/>
                <a:miter lim="400000"/>
              </a:ln>
              <a:effectLst/>
            </p:spPr>
          </p:pic>
        </p:grpSp>
        <p:sp>
          <p:nvSpPr>
            <p:cNvPr id="51" name="Square"/>
            <p:cNvSpPr/>
            <p:nvPr/>
          </p:nvSpPr>
          <p:spPr>
            <a:xfrm>
              <a:off x="3479121" y="2362546"/>
              <a:ext cx="536507" cy="536507"/>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52" name="Square"/>
            <p:cNvSpPr/>
            <p:nvPr/>
          </p:nvSpPr>
          <p:spPr>
            <a:xfrm>
              <a:off x="3486196" y="3530091"/>
              <a:ext cx="536507" cy="536507"/>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53" name="Line"/>
            <p:cNvSpPr/>
            <p:nvPr/>
          </p:nvSpPr>
          <p:spPr>
            <a:xfrm>
              <a:off x="1408001" y="3201675"/>
              <a:ext cx="544058"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54" name="Line"/>
            <p:cNvSpPr/>
            <p:nvPr/>
          </p:nvSpPr>
          <p:spPr>
            <a:xfrm>
              <a:off x="2019347" y="3201675"/>
              <a:ext cx="544058"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55" name="Line"/>
            <p:cNvSpPr/>
            <p:nvPr/>
          </p:nvSpPr>
          <p:spPr>
            <a:xfrm>
              <a:off x="2629403" y="3196561"/>
              <a:ext cx="544058"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56" name="Line"/>
            <p:cNvSpPr/>
            <p:nvPr/>
          </p:nvSpPr>
          <p:spPr>
            <a:xfrm>
              <a:off x="3199249" y="3211233"/>
              <a:ext cx="544058"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grpSp>
          <p:nvGrpSpPr>
            <p:cNvPr id="67" name="Group 66"/>
            <p:cNvGrpSpPr/>
            <p:nvPr/>
          </p:nvGrpSpPr>
          <p:grpSpPr>
            <a:xfrm>
              <a:off x="3534393" y="2972361"/>
              <a:ext cx="409347" cy="462592"/>
              <a:chOff x="2816483" y="3727161"/>
              <a:chExt cx="765215" cy="864749"/>
            </a:xfrm>
          </p:grpSpPr>
          <p:sp>
            <p:nvSpPr>
              <p:cNvPr id="68" name="Square"/>
              <p:cNvSpPr/>
              <p:nvPr/>
            </p:nvSpPr>
            <p:spPr>
              <a:xfrm>
                <a:off x="2816483" y="3738949"/>
                <a:ext cx="765215" cy="852961"/>
              </a:xfrm>
              <a:prstGeom prst="rect">
                <a:avLst/>
              </a:prstGeom>
              <a:solidFill>
                <a:schemeClr val="accent3">
                  <a:lumMod val="40000"/>
                  <a:lumOff val="60000"/>
                  <a:alpha val="66000"/>
                </a:schemeClr>
              </a:solidFill>
              <a:ln w="19050" cap="rnd">
                <a:solidFill>
                  <a:schemeClr val="tx1"/>
                </a:solidFill>
                <a:roun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69" name="Picture 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839" y="3727161"/>
                <a:ext cx="756859" cy="852961"/>
              </a:xfrm>
              <a:prstGeom prst="rect">
                <a:avLst/>
              </a:prstGeom>
            </p:spPr>
          </p:pic>
        </p:grpSp>
      </p:grpSp>
    </p:spTree>
    <p:extLst>
      <p:ext uri="{BB962C8B-B14F-4D97-AF65-F5344CB8AC3E}">
        <p14:creationId xmlns:p14="http://schemas.microsoft.com/office/powerpoint/2010/main" val="3814164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319362"/>
            <a:ext cx="12192000" cy="7164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srgbClr val="333333"/>
                </a:solidFill>
                <a:latin typeface="Avenir-Book" panose="02000503020000020003" pitchFamily="2" charset="0"/>
              </a:rPr>
              <a:t>Generating instructions</a:t>
            </a:r>
            <a:endParaRPr lang="en-US" sz="4200" dirty="0">
              <a:solidFill>
                <a:srgbClr val="333333"/>
              </a:solidFill>
              <a:latin typeface="Avenir-Book" panose="02000503020000020003" pitchFamily="2" charset="0"/>
            </a:endParaRPr>
          </a:p>
        </p:txBody>
      </p:sp>
      <p:sp>
        <p:nvSpPr>
          <p:cNvPr id="5" name="Slide Number Placeholder 4"/>
          <p:cNvSpPr>
            <a:spLocks noGrp="1"/>
          </p:cNvSpPr>
          <p:nvPr>
            <p:ph type="sldNum" sz="quarter" idx="12"/>
          </p:nvPr>
        </p:nvSpPr>
        <p:spPr>
          <a:xfrm>
            <a:off x="9207916" y="6375619"/>
            <a:ext cx="2844800" cy="365125"/>
          </a:xfrm>
        </p:spPr>
        <p:txBody>
          <a:bodyPr/>
          <a:lstStyle/>
          <a:p>
            <a:fld id="{556D4C2F-3DDF-0E4B-A4E4-62E14C8D3C1D}" type="slidenum">
              <a:rPr lang="en-US" smtClean="0"/>
              <a:t>11</a:t>
            </a:fld>
            <a:endParaRPr lang="en-US" dirty="0"/>
          </a:p>
        </p:txBody>
      </p:sp>
      <p:grpSp>
        <p:nvGrpSpPr>
          <p:cNvPr id="33" name="Group 32"/>
          <p:cNvGrpSpPr/>
          <p:nvPr/>
        </p:nvGrpSpPr>
        <p:grpSpPr>
          <a:xfrm>
            <a:off x="2697630" y="1255794"/>
            <a:ext cx="6569134" cy="3185479"/>
            <a:chOff x="2697630" y="2563894"/>
            <a:chExt cx="6569134" cy="3185479"/>
          </a:xfrm>
        </p:grpSpPr>
        <p:grpSp>
          <p:nvGrpSpPr>
            <p:cNvPr id="34" name="Group"/>
            <p:cNvGrpSpPr/>
            <p:nvPr/>
          </p:nvGrpSpPr>
          <p:grpSpPr>
            <a:xfrm>
              <a:off x="2697630" y="3652181"/>
              <a:ext cx="6569134" cy="1002922"/>
              <a:chOff x="0" y="0"/>
              <a:chExt cx="5187054" cy="791917"/>
            </a:xfrm>
          </p:grpSpPr>
          <p:sp>
            <p:nvSpPr>
              <p:cNvPr id="48" name="Square"/>
              <p:cNvSpPr/>
              <p:nvPr/>
            </p:nvSpPr>
            <p:spPr>
              <a:xfrm>
                <a:off x="0"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58" name="Square"/>
              <p:cNvSpPr/>
              <p:nvPr/>
            </p:nvSpPr>
            <p:spPr>
              <a:xfrm>
                <a:off x="87902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59" name="Square"/>
              <p:cNvSpPr/>
              <p:nvPr/>
            </p:nvSpPr>
            <p:spPr>
              <a:xfrm>
                <a:off x="1758054" y="0"/>
                <a:ext cx="791918"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60" name="Square"/>
              <p:cNvSpPr/>
              <p:nvPr/>
            </p:nvSpPr>
            <p:spPr>
              <a:xfrm>
                <a:off x="2637082"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61" name="Square"/>
              <p:cNvSpPr/>
              <p:nvPr/>
            </p:nvSpPr>
            <p:spPr>
              <a:xfrm>
                <a:off x="3516109"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62" name="Image" descr="Image"/>
              <p:cNvPicPr>
                <a:picLocks noChangeAspect="1"/>
              </p:cNvPicPr>
              <p:nvPr/>
            </p:nvPicPr>
            <p:blipFill>
              <a:blip r:embed="rId3">
                <a:extLst/>
              </a:blip>
              <a:stretch>
                <a:fillRect/>
              </a:stretch>
            </p:blipFill>
            <p:spPr>
              <a:xfrm>
                <a:off x="1850987" y="80307"/>
                <a:ext cx="606051" cy="631303"/>
              </a:xfrm>
              <a:prstGeom prst="rect">
                <a:avLst/>
              </a:prstGeom>
              <a:ln w="12700" cap="flat">
                <a:noFill/>
                <a:miter lim="400000"/>
              </a:ln>
              <a:effectLst/>
            </p:spPr>
          </p:pic>
          <p:sp>
            <p:nvSpPr>
              <p:cNvPr id="63" name="Square"/>
              <p:cNvSpPr/>
              <p:nvPr/>
            </p:nvSpPr>
            <p:spPr>
              <a:xfrm>
                <a:off x="439513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64" name="Image" descr="Image"/>
              <p:cNvPicPr>
                <a:picLocks noChangeAspect="1"/>
              </p:cNvPicPr>
              <p:nvPr/>
            </p:nvPicPr>
            <p:blipFill>
              <a:blip r:embed="rId4">
                <a:extLst/>
              </a:blip>
              <a:stretch>
                <a:fillRect/>
              </a:stretch>
            </p:blipFill>
            <p:spPr>
              <a:xfrm>
                <a:off x="2841580" y="80307"/>
                <a:ext cx="382921" cy="631303"/>
              </a:xfrm>
              <a:prstGeom prst="rect">
                <a:avLst/>
              </a:prstGeom>
              <a:ln w="12700" cap="flat">
                <a:noFill/>
                <a:miter lim="400000"/>
              </a:ln>
              <a:effectLst/>
            </p:spPr>
          </p:pic>
          <p:pic>
            <p:nvPicPr>
              <p:cNvPr id="65" name="Image" descr="Image"/>
              <p:cNvPicPr>
                <a:picLocks noChangeAspect="1"/>
              </p:cNvPicPr>
              <p:nvPr/>
            </p:nvPicPr>
            <p:blipFill>
              <a:blip r:embed="rId5">
                <a:extLst/>
              </a:blip>
              <a:stretch>
                <a:fillRect/>
              </a:stretch>
            </p:blipFill>
            <p:spPr>
              <a:xfrm>
                <a:off x="4441603" y="138777"/>
                <a:ext cx="698984" cy="514363"/>
              </a:xfrm>
              <a:prstGeom prst="rect">
                <a:avLst/>
              </a:prstGeom>
              <a:ln w="12700" cap="flat">
                <a:noFill/>
                <a:miter lim="400000"/>
              </a:ln>
              <a:effectLst/>
            </p:spPr>
          </p:pic>
        </p:grpSp>
        <p:sp>
          <p:nvSpPr>
            <p:cNvPr id="38" name="Square"/>
            <p:cNvSpPr/>
            <p:nvPr/>
          </p:nvSpPr>
          <p:spPr>
            <a:xfrm>
              <a:off x="7137374" y="2563894"/>
              <a:ext cx="1002922" cy="1002922"/>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39" name="Square"/>
            <p:cNvSpPr/>
            <p:nvPr/>
          </p:nvSpPr>
          <p:spPr>
            <a:xfrm>
              <a:off x="7150599" y="4746451"/>
              <a:ext cx="1002922" cy="1002922"/>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40" name="Line"/>
            <p:cNvSpPr/>
            <p:nvPr/>
          </p:nvSpPr>
          <p:spPr>
            <a:xfrm>
              <a:off x="3265714" y="4132525"/>
              <a:ext cx="1017038" cy="0"/>
            </a:xfrm>
            <a:prstGeom prst="line">
              <a:avLst/>
            </a:prstGeom>
            <a:noFill/>
            <a:ln w="762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41" name="Line"/>
            <p:cNvSpPr/>
            <p:nvPr/>
          </p:nvSpPr>
          <p:spPr>
            <a:xfrm>
              <a:off x="4415595" y="4132525"/>
              <a:ext cx="1017038" cy="0"/>
            </a:xfrm>
            <a:prstGeom prst="line">
              <a:avLst/>
            </a:prstGeom>
            <a:noFill/>
            <a:ln w="762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42" name="Line"/>
            <p:cNvSpPr/>
            <p:nvPr/>
          </p:nvSpPr>
          <p:spPr>
            <a:xfrm>
              <a:off x="5571665" y="4132525"/>
              <a:ext cx="1017038" cy="0"/>
            </a:xfrm>
            <a:prstGeom prst="line">
              <a:avLst/>
            </a:prstGeom>
            <a:noFill/>
            <a:ln w="762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43" name="Line"/>
            <p:cNvSpPr/>
            <p:nvPr/>
          </p:nvSpPr>
          <p:spPr>
            <a:xfrm>
              <a:off x="6721546" y="4132525"/>
              <a:ext cx="1017038" cy="0"/>
            </a:xfrm>
            <a:prstGeom prst="line">
              <a:avLst/>
            </a:prstGeom>
            <a:noFill/>
            <a:ln w="762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grpSp>
          <p:nvGrpSpPr>
            <p:cNvPr id="44" name="Group 43"/>
            <p:cNvGrpSpPr/>
            <p:nvPr/>
          </p:nvGrpSpPr>
          <p:grpSpPr>
            <a:xfrm>
              <a:off x="7249475" y="3710710"/>
              <a:ext cx="765215" cy="864749"/>
              <a:chOff x="2816483" y="3727161"/>
              <a:chExt cx="765215" cy="864749"/>
            </a:xfrm>
          </p:grpSpPr>
          <p:sp>
            <p:nvSpPr>
              <p:cNvPr id="46" name="Square"/>
              <p:cNvSpPr/>
              <p:nvPr/>
            </p:nvSpPr>
            <p:spPr>
              <a:xfrm>
                <a:off x="2816483" y="3738949"/>
                <a:ext cx="765215" cy="852961"/>
              </a:xfrm>
              <a:prstGeom prst="rect">
                <a:avLst/>
              </a:prstGeom>
              <a:solidFill>
                <a:schemeClr val="accent3">
                  <a:lumMod val="40000"/>
                  <a:lumOff val="60000"/>
                  <a:alpha val="66000"/>
                </a:schemeClr>
              </a:solidFill>
              <a:ln w="38100" cap="rnd">
                <a:solidFill>
                  <a:schemeClr val="tx1"/>
                </a:solidFill>
                <a:roun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47" name="Picture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4839" y="3727161"/>
                <a:ext cx="756859" cy="852961"/>
              </a:xfrm>
              <a:prstGeom prst="rect">
                <a:avLst/>
              </a:prstGeom>
            </p:spPr>
          </p:pic>
        </p:grpSp>
        <p:sp>
          <p:nvSpPr>
            <p:cNvPr id="45" name="✔"/>
            <p:cNvSpPr txBox="1"/>
            <p:nvPr/>
          </p:nvSpPr>
          <p:spPr>
            <a:xfrm>
              <a:off x="7794961" y="4174261"/>
              <a:ext cx="439458" cy="610176"/>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wrap="non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dirty="0">
                  <a:solidFill>
                    <a:srgbClr val="00B050"/>
                  </a:solidFill>
                </a:rPr>
                <a:t>✔</a:t>
              </a:r>
            </a:p>
          </p:txBody>
        </p:sp>
      </p:grpSp>
      <p:sp>
        <p:nvSpPr>
          <p:cNvPr id="27" name="Instruction"/>
          <p:cNvSpPr txBox="1"/>
          <p:nvPr/>
        </p:nvSpPr>
        <p:spPr>
          <a:xfrm>
            <a:off x="2363875" y="4698872"/>
            <a:ext cx="1880323" cy="964367"/>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wrap="non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lang="en-US" sz="2800" dirty="0" smtClean="0">
                <a:latin typeface="Avenir-Book" panose="02000503020000020003" pitchFamily="2" charset="0"/>
              </a:rPr>
              <a:t>Generated</a:t>
            </a:r>
          </a:p>
          <a:p>
            <a:r>
              <a:rPr lang="en-US" sz="2800" dirty="0" smtClean="0">
                <a:latin typeface="Avenir-Book" panose="02000503020000020003" pitchFamily="2" charset="0"/>
              </a:rPr>
              <a:t>I</a:t>
            </a:r>
            <a:r>
              <a:rPr sz="2800" dirty="0" smtClean="0">
                <a:latin typeface="Avenir-Book" panose="02000503020000020003" pitchFamily="2" charset="0"/>
              </a:rPr>
              <a:t>nstruction</a:t>
            </a:r>
            <a:r>
              <a:rPr lang="en-US" sz="2800" dirty="0" smtClean="0">
                <a:latin typeface="Avenir-Book" panose="02000503020000020003" pitchFamily="2" charset="0"/>
              </a:rPr>
              <a:t>:</a:t>
            </a:r>
            <a:endParaRPr sz="2800" dirty="0">
              <a:latin typeface="Avenir-Book" panose="02000503020000020003" pitchFamily="2" charset="0"/>
            </a:endParaRPr>
          </a:p>
        </p:txBody>
      </p:sp>
      <p:sp>
        <p:nvSpPr>
          <p:cNvPr id="28" name="walk along the blue carpet and you pass…"/>
          <p:cNvSpPr txBox="1"/>
          <p:nvPr/>
        </p:nvSpPr>
        <p:spPr>
          <a:xfrm>
            <a:off x="4415595" y="4741341"/>
            <a:ext cx="5285493" cy="872034"/>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lgn="l">
              <a:defRPr sz="2500" i="1">
                <a:latin typeface="Times New Roman"/>
                <a:ea typeface="Times New Roman"/>
                <a:cs typeface="Times New Roman"/>
                <a:sym typeface="Times New Roman"/>
              </a:defRPr>
            </a:pPr>
            <a:r>
              <a:rPr lang="en-US" dirty="0">
                <a:latin typeface="+mj-lt"/>
              </a:rPr>
              <a:t>g</a:t>
            </a:r>
            <a:r>
              <a:rPr lang="en-US" dirty="0" smtClean="0">
                <a:latin typeface="+mj-lt"/>
              </a:rPr>
              <a:t>o forward four segments to the intersection with the bare concrete hall</a:t>
            </a:r>
            <a:endParaRPr dirty="0">
              <a:latin typeface="+mj-lt"/>
            </a:endParaRPr>
          </a:p>
        </p:txBody>
      </p:sp>
    </p:spTree>
    <p:extLst>
      <p:ext uri="{BB962C8B-B14F-4D97-AF65-F5344CB8AC3E}">
        <p14:creationId xmlns:p14="http://schemas.microsoft.com/office/powerpoint/2010/main" val="3602685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ounded Rectangle 144"/>
          <p:cNvSpPr/>
          <p:nvPr/>
        </p:nvSpPr>
        <p:spPr>
          <a:xfrm>
            <a:off x="755780" y="1489006"/>
            <a:ext cx="10795518" cy="2975049"/>
          </a:xfrm>
          <a:prstGeom prst="roundRect">
            <a:avLst/>
          </a:prstGeom>
          <a:noFill/>
          <a:ln w="508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332512" y="311608"/>
            <a:ext cx="12192000" cy="7164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srgbClr val="333333"/>
                </a:solidFill>
                <a:latin typeface="Avenir-Book" panose="02000503020000020003" pitchFamily="2" charset="0"/>
              </a:rPr>
              <a:t>Speaker: reasoning about interpretation</a:t>
            </a:r>
            <a:endParaRPr lang="en-US" sz="4200" dirty="0">
              <a:solidFill>
                <a:srgbClr val="333333"/>
              </a:solidFill>
              <a:latin typeface="Avenir-Book" panose="02000503020000020003" pitchFamily="2" charset="0"/>
            </a:endParaRPr>
          </a:p>
        </p:txBody>
      </p:sp>
      <p:sp>
        <p:nvSpPr>
          <p:cNvPr id="2" name="Oval 1"/>
          <p:cNvSpPr/>
          <p:nvPr/>
        </p:nvSpPr>
        <p:spPr>
          <a:xfrm>
            <a:off x="1055802" y="-131975"/>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556D4C2F-3DDF-0E4B-A4E4-62E14C8D3C1D}" type="slidenum">
              <a:rPr lang="en-US" smtClean="0"/>
              <a:t>12</a:t>
            </a:fld>
            <a:endParaRPr lang="en-US" dirty="0"/>
          </a:p>
        </p:txBody>
      </p:sp>
      <p:grpSp>
        <p:nvGrpSpPr>
          <p:cNvPr id="147" name="Group 146"/>
          <p:cNvGrpSpPr/>
          <p:nvPr/>
        </p:nvGrpSpPr>
        <p:grpSpPr>
          <a:xfrm>
            <a:off x="7322910" y="2040865"/>
            <a:ext cx="3514117" cy="1704052"/>
            <a:chOff x="2697630" y="2563894"/>
            <a:chExt cx="6569134" cy="3185479"/>
          </a:xfrm>
        </p:grpSpPr>
        <p:grpSp>
          <p:nvGrpSpPr>
            <p:cNvPr id="148" name="Group"/>
            <p:cNvGrpSpPr/>
            <p:nvPr/>
          </p:nvGrpSpPr>
          <p:grpSpPr>
            <a:xfrm>
              <a:off x="2697630" y="3652181"/>
              <a:ext cx="6569134" cy="1002922"/>
              <a:chOff x="0" y="0"/>
              <a:chExt cx="5187054" cy="791917"/>
            </a:xfrm>
          </p:grpSpPr>
          <p:sp>
            <p:nvSpPr>
              <p:cNvPr id="158" name="Square"/>
              <p:cNvSpPr/>
              <p:nvPr/>
            </p:nvSpPr>
            <p:spPr>
              <a:xfrm>
                <a:off x="0"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59" name="Square"/>
              <p:cNvSpPr/>
              <p:nvPr/>
            </p:nvSpPr>
            <p:spPr>
              <a:xfrm>
                <a:off x="87902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60" name="Square"/>
              <p:cNvSpPr/>
              <p:nvPr/>
            </p:nvSpPr>
            <p:spPr>
              <a:xfrm>
                <a:off x="1758054" y="0"/>
                <a:ext cx="791918"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61" name="Square"/>
              <p:cNvSpPr/>
              <p:nvPr/>
            </p:nvSpPr>
            <p:spPr>
              <a:xfrm>
                <a:off x="2637082"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62" name="Square"/>
              <p:cNvSpPr/>
              <p:nvPr/>
            </p:nvSpPr>
            <p:spPr>
              <a:xfrm>
                <a:off x="3516109"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163" name="Image" descr="Image"/>
              <p:cNvPicPr>
                <a:picLocks noChangeAspect="1"/>
              </p:cNvPicPr>
              <p:nvPr/>
            </p:nvPicPr>
            <p:blipFill>
              <a:blip r:embed="rId3">
                <a:extLst/>
              </a:blip>
              <a:stretch>
                <a:fillRect/>
              </a:stretch>
            </p:blipFill>
            <p:spPr>
              <a:xfrm>
                <a:off x="1850987" y="80307"/>
                <a:ext cx="606051" cy="631303"/>
              </a:xfrm>
              <a:prstGeom prst="rect">
                <a:avLst/>
              </a:prstGeom>
              <a:ln w="12700" cap="flat">
                <a:noFill/>
                <a:miter lim="400000"/>
              </a:ln>
              <a:effectLst/>
            </p:spPr>
          </p:pic>
          <p:sp>
            <p:nvSpPr>
              <p:cNvPr id="164" name="Square"/>
              <p:cNvSpPr/>
              <p:nvPr/>
            </p:nvSpPr>
            <p:spPr>
              <a:xfrm>
                <a:off x="439513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165" name="Image" descr="Image"/>
              <p:cNvPicPr>
                <a:picLocks noChangeAspect="1"/>
              </p:cNvPicPr>
              <p:nvPr/>
            </p:nvPicPr>
            <p:blipFill>
              <a:blip r:embed="rId4">
                <a:extLst/>
              </a:blip>
              <a:stretch>
                <a:fillRect/>
              </a:stretch>
            </p:blipFill>
            <p:spPr>
              <a:xfrm>
                <a:off x="2841580" y="80307"/>
                <a:ext cx="382921" cy="631303"/>
              </a:xfrm>
              <a:prstGeom prst="rect">
                <a:avLst/>
              </a:prstGeom>
              <a:ln w="12700" cap="flat">
                <a:noFill/>
                <a:miter lim="400000"/>
              </a:ln>
              <a:effectLst/>
            </p:spPr>
          </p:pic>
          <p:pic>
            <p:nvPicPr>
              <p:cNvPr id="166" name="Image" descr="Image"/>
              <p:cNvPicPr>
                <a:picLocks noChangeAspect="1"/>
              </p:cNvPicPr>
              <p:nvPr/>
            </p:nvPicPr>
            <p:blipFill>
              <a:blip r:embed="rId5">
                <a:extLst/>
              </a:blip>
              <a:stretch>
                <a:fillRect/>
              </a:stretch>
            </p:blipFill>
            <p:spPr>
              <a:xfrm>
                <a:off x="4441603" y="138777"/>
                <a:ext cx="698984" cy="514363"/>
              </a:xfrm>
              <a:prstGeom prst="rect">
                <a:avLst/>
              </a:prstGeom>
              <a:ln w="12700" cap="flat">
                <a:noFill/>
                <a:miter lim="400000"/>
              </a:ln>
              <a:effectLst/>
            </p:spPr>
          </p:pic>
        </p:grpSp>
        <p:sp>
          <p:nvSpPr>
            <p:cNvPr id="149" name="Square"/>
            <p:cNvSpPr/>
            <p:nvPr/>
          </p:nvSpPr>
          <p:spPr>
            <a:xfrm>
              <a:off x="7137374" y="2563894"/>
              <a:ext cx="1002922" cy="1002922"/>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50" name="Square"/>
            <p:cNvSpPr/>
            <p:nvPr/>
          </p:nvSpPr>
          <p:spPr>
            <a:xfrm>
              <a:off x="7150599" y="4746451"/>
              <a:ext cx="1002922" cy="1002922"/>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51" name="Line"/>
            <p:cNvSpPr/>
            <p:nvPr/>
          </p:nvSpPr>
          <p:spPr>
            <a:xfrm>
              <a:off x="3265714" y="4132525"/>
              <a:ext cx="1017038"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52" name="Line"/>
            <p:cNvSpPr/>
            <p:nvPr/>
          </p:nvSpPr>
          <p:spPr>
            <a:xfrm>
              <a:off x="4415595" y="4132525"/>
              <a:ext cx="1017038"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53" name="Line"/>
            <p:cNvSpPr/>
            <p:nvPr/>
          </p:nvSpPr>
          <p:spPr>
            <a:xfrm>
              <a:off x="5571665" y="4132525"/>
              <a:ext cx="1017038"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54" name="Line"/>
            <p:cNvSpPr/>
            <p:nvPr/>
          </p:nvSpPr>
          <p:spPr>
            <a:xfrm>
              <a:off x="6721546" y="4132525"/>
              <a:ext cx="1017038"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grpSp>
          <p:nvGrpSpPr>
            <p:cNvPr id="155" name="Group 154"/>
            <p:cNvGrpSpPr/>
            <p:nvPr/>
          </p:nvGrpSpPr>
          <p:grpSpPr>
            <a:xfrm>
              <a:off x="7249475" y="3710710"/>
              <a:ext cx="765215" cy="864749"/>
              <a:chOff x="2816483" y="3727161"/>
              <a:chExt cx="765215" cy="864749"/>
            </a:xfrm>
          </p:grpSpPr>
          <p:sp>
            <p:nvSpPr>
              <p:cNvPr id="156" name="Square"/>
              <p:cNvSpPr/>
              <p:nvPr/>
            </p:nvSpPr>
            <p:spPr>
              <a:xfrm>
                <a:off x="2816483" y="3738949"/>
                <a:ext cx="765215" cy="852961"/>
              </a:xfrm>
              <a:prstGeom prst="rect">
                <a:avLst/>
              </a:prstGeom>
              <a:solidFill>
                <a:schemeClr val="accent3">
                  <a:lumMod val="40000"/>
                  <a:lumOff val="60000"/>
                  <a:alpha val="66000"/>
                </a:schemeClr>
              </a:solidFill>
              <a:ln w="19050" cap="rnd">
                <a:solidFill>
                  <a:schemeClr val="tx1"/>
                </a:solidFill>
                <a:roun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157" name="Picture 15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4839" y="3727161"/>
                <a:ext cx="756859" cy="852961"/>
              </a:xfrm>
              <a:prstGeom prst="rect">
                <a:avLst/>
              </a:prstGeom>
            </p:spPr>
          </p:pic>
        </p:grpSp>
      </p:grpSp>
      <p:sp>
        <p:nvSpPr>
          <p:cNvPr id="43" name="Square"/>
          <p:cNvSpPr/>
          <p:nvPr/>
        </p:nvSpPr>
        <p:spPr>
          <a:xfrm>
            <a:off x="5150649" y="5006337"/>
            <a:ext cx="779741" cy="869152"/>
          </a:xfrm>
          <a:prstGeom prst="rect">
            <a:avLst/>
          </a:prstGeom>
          <a:solidFill>
            <a:schemeClr val="accent6">
              <a:lumMod val="60000"/>
              <a:lumOff val="40000"/>
              <a:alpha val="66000"/>
            </a:schemeClr>
          </a:solidFill>
          <a:ln w="19050" cap="rnd">
            <a:solidFill>
              <a:schemeClr val="tx1"/>
            </a:solidFill>
            <a:roun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45" name="Oval 44"/>
          <p:cNvSpPr/>
          <p:nvPr/>
        </p:nvSpPr>
        <p:spPr>
          <a:xfrm>
            <a:off x="6079436" y="4991727"/>
            <a:ext cx="280983" cy="270588"/>
          </a:xfrm>
          <a:prstGeom prst="ellipse">
            <a:avLst/>
          </a:prstGeom>
          <a:noFill/>
          <a:ln w="508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6387184" y="4629322"/>
            <a:ext cx="410391" cy="395209"/>
          </a:xfrm>
          <a:prstGeom prst="ellipse">
            <a:avLst/>
          </a:prstGeom>
          <a:noFill/>
          <a:ln w="508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Arrow Connector 46"/>
          <p:cNvCxnSpPr/>
          <p:nvPr/>
        </p:nvCxnSpPr>
        <p:spPr>
          <a:xfrm flipV="1">
            <a:off x="4322947" y="5428900"/>
            <a:ext cx="716145" cy="1"/>
          </a:xfrm>
          <a:prstGeom prst="straightConnector1">
            <a:avLst/>
          </a:prstGeom>
          <a:ln w="381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6220315" y="2894949"/>
            <a:ext cx="896324" cy="0"/>
          </a:xfrm>
          <a:prstGeom prst="straightConnector1">
            <a:avLst/>
          </a:prstGeom>
          <a:ln w="38100">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53" name="Square"/>
          <p:cNvSpPr/>
          <p:nvPr/>
        </p:nvSpPr>
        <p:spPr>
          <a:xfrm>
            <a:off x="5005266" y="2246276"/>
            <a:ext cx="1181747" cy="1293231"/>
          </a:xfrm>
          <a:prstGeom prst="rect">
            <a:avLst/>
          </a:prstGeom>
          <a:solidFill>
            <a:schemeClr val="accent3">
              <a:lumMod val="40000"/>
              <a:lumOff val="60000"/>
              <a:alpha val="66000"/>
            </a:schemeClr>
          </a:solidFill>
          <a:ln w="19050" cap="rnd">
            <a:solidFill>
              <a:schemeClr val="tx1"/>
            </a:solidFill>
            <a:roun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cxnSp>
        <p:nvCxnSpPr>
          <p:cNvPr id="55" name="Straight Arrow Connector 54"/>
          <p:cNvCxnSpPr/>
          <p:nvPr/>
        </p:nvCxnSpPr>
        <p:spPr>
          <a:xfrm flipV="1">
            <a:off x="4242946" y="2905708"/>
            <a:ext cx="716145" cy="1"/>
          </a:xfrm>
          <a:prstGeom prst="straightConnector1">
            <a:avLst/>
          </a:prstGeom>
          <a:ln w="38100">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49" name="Group 48"/>
          <p:cNvGrpSpPr/>
          <p:nvPr/>
        </p:nvGrpSpPr>
        <p:grpSpPr>
          <a:xfrm>
            <a:off x="728829" y="4591153"/>
            <a:ext cx="3514117" cy="1704052"/>
            <a:chOff x="2697630" y="2563894"/>
            <a:chExt cx="6569134" cy="3185479"/>
          </a:xfrm>
        </p:grpSpPr>
        <p:grpSp>
          <p:nvGrpSpPr>
            <p:cNvPr id="57" name="Group"/>
            <p:cNvGrpSpPr/>
            <p:nvPr/>
          </p:nvGrpSpPr>
          <p:grpSpPr>
            <a:xfrm>
              <a:off x="2697630" y="3652181"/>
              <a:ext cx="6569134" cy="1002922"/>
              <a:chOff x="0" y="0"/>
              <a:chExt cx="5187054" cy="791917"/>
            </a:xfrm>
          </p:grpSpPr>
          <p:sp>
            <p:nvSpPr>
              <p:cNvPr id="67" name="Square"/>
              <p:cNvSpPr/>
              <p:nvPr/>
            </p:nvSpPr>
            <p:spPr>
              <a:xfrm>
                <a:off x="0"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68" name="Square"/>
              <p:cNvSpPr/>
              <p:nvPr/>
            </p:nvSpPr>
            <p:spPr>
              <a:xfrm>
                <a:off x="87902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69" name="Square"/>
              <p:cNvSpPr/>
              <p:nvPr/>
            </p:nvSpPr>
            <p:spPr>
              <a:xfrm>
                <a:off x="1758054" y="0"/>
                <a:ext cx="791918"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70" name="Square"/>
              <p:cNvSpPr/>
              <p:nvPr/>
            </p:nvSpPr>
            <p:spPr>
              <a:xfrm>
                <a:off x="2637082"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71" name="Square"/>
              <p:cNvSpPr/>
              <p:nvPr/>
            </p:nvSpPr>
            <p:spPr>
              <a:xfrm>
                <a:off x="3516109"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72" name="Image" descr="Image"/>
              <p:cNvPicPr>
                <a:picLocks noChangeAspect="1"/>
              </p:cNvPicPr>
              <p:nvPr/>
            </p:nvPicPr>
            <p:blipFill>
              <a:blip r:embed="rId3">
                <a:extLst/>
              </a:blip>
              <a:stretch>
                <a:fillRect/>
              </a:stretch>
            </p:blipFill>
            <p:spPr>
              <a:xfrm>
                <a:off x="1850987" y="80307"/>
                <a:ext cx="606051" cy="631303"/>
              </a:xfrm>
              <a:prstGeom prst="rect">
                <a:avLst/>
              </a:prstGeom>
              <a:ln w="12700" cap="flat">
                <a:noFill/>
                <a:miter lim="400000"/>
              </a:ln>
              <a:effectLst/>
            </p:spPr>
          </p:pic>
          <p:sp>
            <p:nvSpPr>
              <p:cNvPr id="73" name="Square"/>
              <p:cNvSpPr/>
              <p:nvPr/>
            </p:nvSpPr>
            <p:spPr>
              <a:xfrm>
                <a:off x="439513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74" name="Image" descr="Image"/>
              <p:cNvPicPr>
                <a:picLocks noChangeAspect="1"/>
              </p:cNvPicPr>
              <p:nvPr/>
            </p:nvPicPr>
            <p:blipFill>
              <a:blip r:embed="rId4">
                <a:extLst/>
              </a:blip>
              <a:stretch>
                <a:fillRect/>
              </a:stretch>
            </p:blipFill>
            <p:spPr>
              <a:xfrm>
                <a:off x="2841580" y="80307"/>
                <a:ext cx="382921" cy="631303"/>
              </a:xfrm>
              <a:prstGeom prst="rect">
                <a:avLst/>
              </a:prstGeom>
              <a:ln w="12700" cap="flat">
                <a:noFill/>
                <a:miter lim="400000"/>
              </a:ln>
              <a:effectLst/>
            </p:spPr>
          </p:pic>
          <p:pic>
            <p:nvPicPr>
              <p:cNvPr id="75" name="Image" descr="Image"/>
              <p:cNvPicPr>
                <a:picLocks noChangeAspect="1"/>
              </p:cNvPicPr>
              <p:nvPr/>
            </p:nvPicPr>
            <p:blipFill>
              <a:blip r:embed="rId5">
                <a:extLst/>
              </a:blip>
              <a:stretch>
                <a:fillRect/>
              </a:stretch>
            </p:blipFill>
            <p:spPr>
              <a:xfrm>
                <a:off x="4441603" y="138777"/>
                <a:ext cx="698984" cy="514363"/>
              </a:xfrm>
              <a:prstGeom prst="rect">
                <a:avLst/>
              </a:prstGeom>
              <a:ln w="12700" cap="flat">
                <a:noFill/>
                <a:miter lim="400000"/>
              </a:ln>
              <a:effectLst/>
            </p:spPr>
          </p:pic>
        </p:grpSp>
        <p:sp>
          <p:nvSpPr>
            <p:cNvPr id="58" name="Square"/>
            <p:cNvSpPr/>
            <p:nvPr/>
          </p:nvSpPr>
          <p:spPr>
            <a:xfrm>
              <a:off x="7137374" y="2563894"/>
              <a:ext cx="1002922" cy="1002922"/>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59" name="Square"/>
            <p:cNvSpPr/>
            <p:nvPr/>
          </p:nvSpPr>
          <p:spPr>
            <a:xfrm>
              <a:off x="7150599" y="4746451"/>
              <a:ext cx="1002922" cy="1002922"/>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60" name="Line"/>
            <p:cNvSpPr/>
            <p:nvPr/>
          </p:nvSpPr>
          <p:spPr>
            <a:xfrm>
              <a:off x="3265714" y="4132525"/>
              <a:ext cx="1017038"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61" name="Line"/>
            <p:cNvSpPr/>
            <p:nvPr/>
          </p:nvSpPr>
          <p:spPr>
            <a:xfrm>
              <a:off x="4415595" y="4132525"/>
              <a:ext cx="1017038"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62" name="Line"/>
            <p:cNvSpPr/>
            <p:nvPr/>
          </p:nvSpPr>
          <p:spPr>
            <a:xfrm>
              <a:off x="5571665" y="4132525"/>
              <a:ext cx="1017038"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63" name="Line"/>
            <p:cNvSpPr/>
            <p:nvPr/>
          </p:nvSpPr>
          <p:spPr>
            <a:xfrm>
              <a:off x="6721546" y="4132525"/>
              <a:ext cx="1017038"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grpSp>
          <p:nvGrpSpPr>
            <p:cNvPr id="64" name="Group 63"/>
            <p:cNvGrpSpPr/>
            <p:nvPr/>
          </p:nvGrpSpPr>
          <p:grpSpPr>
            <a:xfrm>
              <a:off x="7249475" y="3710710"/>
              <a:ext cx="765215" cy="864749"/>
              <a:chOff x="2816483" y="3727161"/>
              <a:chExt cx="765215" cy="864749"/>
            </a:xfrm>
          </p:grpSpPr>
          <p:sp>
            <p:nvSpPr>
              <p:cNvPr id="65" name="Square"/>
              <p:cNvSpPr/>
              <p:nvPr/>
            </p:nvSpPr>
            <p:spPr>
              <a:xfrm>
                <a:off x="2816483" y="3738949"/>
                <a:ext cx="765215" cy="852961"/>
              </a:xfrm>
              <a:prstGeom prst="rect">
                <a:avLst/>
              </a:prstGeom>
              <a:solidFill>
                <a:schemeClr val="accent3">
                  <a:lumMod val="40000"/>
                  <a:lumOff val="60000"/>
                  <a:alpha val="66000"/>
                </a:schemeClr>
              </a:solidFill>
              <a:ln w="19050" cap="rnd">
                <a:solidFill>
                  <a:schemeClr val="tx1"/>
                </a:solidFill>
                <a:roun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66" name="Picture 6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4839" y="3727161"/>
                <a:ext cx="756859" cy="852961"/>
              </a:xfrm>
              <a:prstGeom prst="rect">
                <a:avLst/>
              </a:prstGeom>
            </p:spPr>
          </p:pic>
        </p:grpSp>
      </p:grpSp>
      <p:pic>
        <p:nvPicPr>
          <p:cNvPr id="76" name="Picture 7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03151" y="2200680"/>
            <a:ext cx="1227922" cy="1410053"/>
          </a:xfrm>
          <a:prstGeom prst="rect">
            <a:avLst/>
          </a:prstGeom>
        </p:spPr>
      </p:pic>
      <p:pic>
        <p:nvPicPr>
          <p:cNvPr id="77" name="Picture 7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9164" y="4994325"/>
            <a:ext cx="771226" cy="869152"/>
          </a:xfrm>
          <a:prstGeom prst="rect">
            <a:avLst/>
          </a:prstGeom>
        </p:spPr>
      </p:pic>
      <p:sp>
        <p:nvSpPr>
          <p:cNvPr id="78" name="TextBox 77"/>
          <p:cNvSpPr txBox="1"/>
          <p:nvPr/>
        </p:nvSpPr>
        <p:spPr>
          <a:xfrm>
            <a:off x="3553721" y="2441039"/>
            <a:ext cx="333550" cy="1015663"/>
          </a:xfrm>
          <a:prstGeom prst="rect">
            <a:avLst/>
          </a:prstGeom>
          <a:noFill/>
          <a:ln>
            <a:noFill/>
          </a:ln>
        </p:spPr>
        <p:txBody>
          <a:bodyPr wrap="square" rtlCol="0">
            <a:spAutoFit/>
          </a:bodyPr>
          <a:lstStyle/>
          <a:p>
            <a:r>
              <a:rPr lang="en-US" sz="6000" b="1" dirty="0" smtClean="0">
                <a:solidFill>
                  <a:schemeClr val="accent1">
                    <a:lumMod val="75000"/>
                  </a:schemeClr>
                </a:solidFill>
              </a:rPr>
              <a:t>?</a:t>
            </a:r>
            <a:endParaRPr lang="en-US" sz="6000" b="1" dirty="0">
              <a:solidFill>
                <a:schemeClr val="accent1">
                  <a:lumMod val="75000"/>
                </a:schemeClr>
              </a:solidFill>
            </a:endParaRPr>
          </a:p>
        </p:txBody>
      </p:sp>
    </p:spTree>
    <p:extLst>
      <p:ext uri="{BB962C8B-B14F-4D97-AF65-F5344CB8AC3E}">
        <p14:creationId xmlns:p14="http://schemas.microsoft.com/office/powerpoint/2010/main" val="1946223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ounded Rectangle 144"/>
          <p:cNvSpPr/>
          <p:nvPr/>
        </p:nvSpPr>
        <p:spPr>
          <a:xfrm>
            <a:off x="755780" y="1489006"/>
            <a:ext cx="10795518" cy="2975049"/>
          </a:xfrm>
          <a:prstGeom prst="roundRect">
            <a:avLst/>
          </a:prstGeom>
          <a:noFill/>
          <a:ln w="508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332512" y="311608"/>
            <a:ext cx="12192000" cy="7164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200" dirty="0">
                <a:solidFill>
                  <a:srgbClr val="333333"/>
                </a:solidFill>
                <a:latin typeface="Avenir-Book" panose="02000503020000020003" pitchFamily="2" charset="0"/>
              </a:rPr>
              <a:t>Speaker: reasoning about interpretation</a:t>
            </a:r>
          </a:p>
        </p:txBody>
      </p:sp>
      <p:sp>
        <p:nvSpPr>
          <p:cNvPr id="2" name="Oval 1"/>
          <p:cNvSpPr/>
          <p:nvPr/>
        </p:nvSpPr>
        <p:spPr>
          <a:xfrm>
            <a:off x="1055802" y="-131975"/>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556D4C2F-3DDF-0E4B-A4E4-62E14C8D3C1D}" type="slidenum">
              <a:rPr lang="en-US" smtClean="0"/>
              <a:t>13</a:t>
            </a:fld>
            <a:endParaRPr lang="en-US" dirty="0"/>
          </a:p>
        </p:txBody>
      </p:sp>
      <p:grpSp>
        <p:nvGrpSpPr>
          <p:cNvPr id="147" name="Group 146"/>
          <p:cNvGrpSpPr/>
          <p:nvPr/>
        </p:nvGrpSpPr>
        <p:grpSpPr>
          <a:xfrm>
            <a:off x="7322910" y="2040865"/>
            <a:ext cx="3514117" cy="1704052"/>
            <a:chOff x="2697630" y="2563894"/>
            <a:chExt cx="6569134" cy="3185479"/>
          </a:xfrm>
        </p:grpSpPr>
        <p:grpSp>
          <p:nvGrpSpPr>
            <p:cNvPr id="148" name="Group"/>
            <p:cNvGrpSpPr/>
            <p:nvPr/>
          </p:nvGrpSpPr>
          <p:grpSpPr>
            <a:xfrm>
              <a:off x="2697630" y="3652181"/>
              <a:ext cx="6569134" cy="1002922"/>
              <a:chOff x="0" y="0"/>
              <a:chExt cx="5187054" cy="791917"/>
            </a:xfrm>
          </p:grpSpPr>
          <p:sp>
            <p:nvSpPr>
              <p:cNvPr id="158" name="Square"/>
              <p:cNvSpPr/>
              <p:nvPr/>
            </p:nvSpPr>
            <p:spPr>
              <a:xfrm>
                <a:off x="0"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59" name="Square"/>
              <p:cNvSpPr/>
              <p:nvPr/>
            </p:nvSpPr>
            <p:spPr>
              <a:xfrm>
                <a:off x="87902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60" name="Square"/>
              <p:cNvSpPr/>
              <p:nvPr/>
            </p:nvSpPr>
            <p:spPr>
              <a:xfrm>
                <a:off x="1758054" y="0"/>
                <a:ext cx="791918"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61" name="Square"/>
              <p:cNvSpPr/>
              <p:nvPr/>
            </p:nvSpPr>
            <p:spPr>
              <a:xfrm>
                <a:off x="2637082"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62" name="Square"/>
              <p:cNvSpPr/>
              <p:nvPr/>
            </p:nvSpPr>
            <p:spPr>
              <a:xfrm>
                <a:off x="3516109"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163" name="Image" descr="Image"/>
              <p:cNvPicPr>
                <a:picLocks noChangeAspect="1"/>
              </p:cNvPicPr>
              <p:nvPr/>
            </p:nvPicPr>
            <p:blipFill>
              <a:blip r:embed="rId3">
                <a:extLst/>
              </a:blip>
              <a:stretch>
                <a:fillRect/>
              </a:stretch>
            </p:blipFill>
            <p:spPr>
              <a:xfrm>
                <a:off x="1850987" y="80307"/>
                <a:ext cx="606051" cy="631303"/>
              </a:xfrm>
              <a:prstGeom prst="rect">
                <a:avLst/>
              </a:prstGeom>
              <a:ln w="12700" cap="flat">
                <a:noFill/>
                <a:miter lim="400000"/>
              </a:ln>
              <a:effectLst/>
            </p:spPr>
          </p:pic>
          <p:sp>
            <p:nvSpPr>
              <p:cNvPr id="164" name="Square"/>
              <p:cNvSpPr/>
              <p:nvPr/>
            </p:nvSpPr>
            <p:spPr>
              <a:xfrm>
                <a:off x="439513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165" name="Image" descr="Image"/>
              <p:cNvPicPr>
                <a:picLocks noChangeAspect="1"/>
              </p:cNvPicPr>
              <p:nvPr/>
            </p:nvPicPr>
            <p:blipFill>
              <a:blip r:embed="rId4">
                <a:extLst/>
              </a:blip>
              <a:stretch>
                <a:fillRect/>
              </a:stretch>
            </p:blipFill>
            <p:spPr>
              <a:xfrm>
                <a:off x="2841580" y="80307"/>
                <a:ext cx="382921" cy="631303"/>
              </a:xfrm>
              <a:prstGeom prst="rect">
                <a:avLst/>
              </a:prstGeom>
              <a:ln w="12700" cap="flat">
                <a:noFill/>
                <a:miter lim="400000"/>
              </a:ln>
              <a:effectLst/>
            </p:spPr>
          </p:pic>
          <p:pic>
            <p:nvPicPr>
              <p:cNvPr id="166" name="Image" descr="Image"/>
              <p:cNvPicPr>
                <a:picLocks noChangeAspect="1"/>
              </p:cNvPicPr>
              <p:nvPr/>
            </p:nvPicPr>
            <p:blipFill>
              <a:blip r:embed="rId5">
                <a:extLst/>
              </a:blip>
              <a:stretch>
                <a:fillRect/>
              </a:stretch>
            </p:blipFill>
            <p:spPr>
              <a:xfrm>
                <a:off x="4441603" y="138777"/>
                <a:ext cx="698984" cy="514363"/>
              </a:xfrm>
              <a:prstGeom prst="rect">
                <a:avLst/>
              </a:prstGeom>
              <a:ln w="12700" cap="flat">
                <a:noFill/>
                <a:miter lim="400000"/>
              </a:ln>
              <a:effectLst/>
            </p:spPr>
          </p:pic>
        </p:grpSp>
        <p:sp>
          <p:nvSpPr>
            <p:cNvPr id="149" name="Square"/>
            <p:cNvSpPr/>
            <p:nvPr/>
          </p:nvSpPr>
          <p:spPr>
            <a:xfrm>
              <a:off x="7137374" y="2563894"/>
              <a:ext cx="1002922" cy="1002922"/>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50" name="Square"/>
            <p:cNvSpPr/>
            <p:nvPr/>
          </p:nvSpPr>
          <p:spPr>
            <a:xfrm>
              <a:off x="7150599" y="4746451"/>
              <a:ext cx="1002922" cy="1002922"/>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51" name="Line"/>
            <p:cNvSpPr/>
            <p:nvPr/>
          </p:nvSpPr>
          <p:spPr>
            <a:xfrm>
              <a:off x="3265714" y="4132525"/>
              <a:ext cx="1017038"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52" name="Line"/>
            <p:cNvSpPr/>
            <p:nvPr/>
          </p:nvSpPr>
          <p:spPr>
            <a:xfrm>
              <a:off x="4415595" y="4132525"/>
              <a:ext cx="1017038"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53" name="Line"/>
            <p:cNvSpPr/>
            <p:nvPr/>
          </p:nvSpPr>
          <p:spPr>
            <a:xfrm>
              <a:off x="5571665" y="4132525"/>
              <a:ext cx="1017038"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54" name="Line"/>
            <p:cNvSpPr/>
            <p:nvPr/>
          </p:nvSpPr>
          <p:spPr>
            <a:xfrm>
              <a:off x="6721546" y="4132525"/>
              <a:ext cx="1017038"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grpSp>
          <p:nvGrpSpPr>
            <p:cNvPr id="155" name="Group 154"/>
            <p:cNvGrpSpPr/>
            <p:nvPr/>
          </p:nvGrpSpPr>
          <p:grpSpPr>
            <a:xfrm>
              <a:off x="7249475" y="3710710"/>
              <a:ext cx="765215" cy="864749"/>
              <a:chOff x="2816483" y="3727161"/>
              <a:chExt cx="765215" cy="864749"/>
            </a:xfrm>
          </p:grpSpPr>
          <p:sp>
            <p:nvSpPr>
              <p:cNvPr id="156" name="Square"/>
              <p:cNvSpPr/>
              <p:nvPr/>
            </p:nvSpPr>
            <p:spPr>
              <a:xfrm>
                <a:off x="2816483" y="3738949"/>
                <a:ext cx="765215" cy="852961"/>
              </a:xfrm>
              <a:prstGeom prst="rect">
                <a:avLst/>
              </a:prstGeom>
              <a:solidFill>
                <a:schemeClr val="accent3">
                  <a:lumMod val="40000"/>
                  <a:lumOff val="60000"/>
                  <a:alpha val="66000"/>
                </a:schemeClr>
              </a:solidFill>
              <a:ln w="19050" cap="rnd">
                <a:solidFill>
                  <a:schemeClr val="tx1"/>
                </a:solidFill>
                <a:roun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157" name="Picture 15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4839" y="3727161"/>
                <a:ext cx="756859" cy="852961"/>
              </a:xfrm>
              <a:prstGeom prst="rect">
                <a:avLst/>
              </a:prstGeom>
            </p:spPr>
          </p:pic>
        </p:grpSp>
      </p:grpSp>
      <p:sp>
        <p:nvSpPr>
          <p:cNvPr id="43" name="Square"/>
          <p:cNvSpPr/>
          <p:nvPr/>
        </p:nvSpPr>
        <p:spPr>
          <a:xfrm>
            <a:off x="5150649" y="5006337"/>
            <a:ext cx="779741" cy="869152"/>
          </a:xfrm>
          <a:prstGeom prst="rect">
            <a:avLst/>
          </a:prstGeom>
          <a:solidFill>
            <a:schemeClr val="accent6">
              <a:lumMod val="60000"/>
              <a:lumOff val="40000"/>
              <a:alpha val="66000"/>
            </a:schemeClr>
          </a:solidFill>
          <a:ln w="19050" cap="rnd">
            <a:solidFill>
              <a:schemeClr val="tx1"/>
            </a:solidFill>
            <a:roun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45" name="Oval 44"/>
          <p:cNvSpPr/>
          <p:nvPr/>
        </p:nvSpPr>
        <p:spPr>
          <a:xfrm>
            <a:off x="6079436" y="4991727"/>
            <a:ext cx="280983" cy="270588"/>
          </a:xfrm>
          <a:prstGeom prst="ellipse">
            <a:avLst/>
          </a:prstGeom>
          <a:noFill/>
          <a:ln w="508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6387184" y="4629322"/>
            <a:ext cx="410391" cy="395209"/>
          </a:xfrm>
          <a:prstGeom prst="ellipse">
            <a:avLst/>
          </a:prstGeom>
          <a:noFill/>
          <a:ln w="508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Arrow Connector 46"/>
          <p:cNvCxnSpPr/>
          <p:nvPr/>
        </p:nvCxnSpPr>
        <p:spPr>
          <a:xfrm flipV="1">
            <a:off x="4322947" y="5428900"/>
            <a:ext cx="716145" cy="1"/>
          </a:xfrm>
          <a:prstGeom prst="straightConnector1">
            <a:avLst/>
          </a:prstGeom>
          <a:ln w="381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6220315" y="2894949"/>
            <a:ext cx="896324" cy="0"/>
          </a:xfrm>
          <a:prstGeom prst="straightConnector1">
            <a:avLst/>
          </a:prstGeom>
          <a:ln w="38100">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1078661" y="2096566"/>
            <a:ext cx="3295735" cy="1692771"/>
          </a:xfrm>
          <a:prstGeom prst="rect">
            <a:avLst/>
          </a:prstGeom>
          <a:noFill/>
        </p:spPr>
        <p:txBody>
          <a:bodyPr wrap="square" rtlCol="0">
            <a:spAutoFit/>
          </a:bodyPr>
          <a:lstStyle/>
          <a:p>
            <a:pPr algn="ctr"/>
            <a:r>
              <a:rPr lang="en-US" sz="2600" i="1" dirty="0" smtClean="0">
                <a:latin typeface="Calibri" panose="020F0502020204030204" pitchFamily="34" charset="0"/>
              </a:rPr>
              <a:t>go forward four segments to the intersection with the bare concrete hall</a:t>
            </a:r>
            <a:endParaRPr lang="en-US" sz="2600" i="1" dirty="0">
              <a:latin typeface="Calibri" panose="020F0502020204030204" pitchFamily="34" charset="0"/>
            </a:endParaRPr>
          </a:p>
        </p:txBody>
      </p:sp>
      <p:sp>
        <p:nvSpPr>
          <p:cNvPr id="53" name="Square"/>
          <p:cNvSpPr/>
          <p:nvPr/>
        </p:nvSpPr>
        <p:spPr>
          <a:xfrm>
            <a:off x="5005266" y="2246276"/>
            <a:ext cx="1181747" cy="1293231"/>
          </a:xfrm>
          <a:prstGeom prst="rect">
            <a:avLst/>
          </a:prstGeom>
          <a:solidFill>
            <a:schemeClr val="accent3">
              <a:lumMod val="40000"/>
              <a:lumOff val="60000"/>
              <a:alpha val="66000"/>
            </a:schemeClr>
          </a:solidFill>
          <a:ln w="19050" cap="rnd">
            <a:solidFill>
              <a:schemeClr val="tx1"/>
            </a:solidFill>
            <a:roun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cxnSp>
        <p:nvCxnSpPr>
          <p:cNvPr id="55" name="Straight Arrow Connector 54"/>
          <p:cNvCxnSpPr/>
          <p:nvPr/>
        </p:nvCxnSpPr>
        <p:spPr>
          <a:xfrm flipV="1">
            <a:off x="4242946" y="2905708"/>
            <a:ext cx="716145" cy="1"/>
          </a:xfrm>
          <a:prstGeom prst="straightConnector1">
            <a:avLst/>
          </a:prstGeom>
          <a:ln w="38100">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49" name="Group 48"/>
          <p:cNvGrpSpPr/>
          <p:nvPr/>
        </p:nvGrpSpPr>
        <p:grpSpPr>
          <a:xfrm>
            <a:off x="728829" y="4591153"/>
            <a:ext cx="3514117" cy="1704052"/>
            <a:chOff x="2697630" y="2563894"/>
            <a:chExt cx="6569134" cy="3185479"/>
          </a:xfrm>
        </p:grpSpPr>
        <p:grpSp>
          <p:nvGrpSpPr>
            <p:cNvPr id="57" name="Group"/>
            <p:cNvGrpSpPr/>
            <p:nvPr/>
          </p:nvGrpSpPr>
          <p:grpSpPr>
            <a:xfrm>
              <a:off x="2697630" y="3652181"/>
              <a:ext cx="6569134" cy="1002922"/>
              <a:chOff x="0" y="0"/>
              <a:chExt cx="5187054" cy="791917"/>
            </a:xfrm>
          </p:grpSpPr>
          <p:sp>
            <p:nvSpPr>
              <p:cNvPr id="67" name="Square"/>
              <p:cNvSpPr/>
              <p:nvPr/>
            </p:nvSpPr>
            <p:spPr>
              <a:xfrm>
                <a:off x="0"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68" name="Square"/>
              <p:cNvSpPr/>
              <p:nvPr/>
            </p:nvSpPr>
            <p:spPr>
              <a:xfrm>
                <a:off x="87902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69" name="Square"/>
              <p:cNvSpPr/>
              <p:nvPr/>
            </p:nvSpPr>
            <p:spPr>
              <a:xfrm>
                <a:off x="1758054" y="0"/>
                <a:ext cx="791918"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70" name="Square"/>
              <p:cNvSpPr/>
              <p:nvPr/>
            </p:nvSpPr>
            <p:spPr>
              <a:xfrm>
                <a:off x="2637082"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71" name="Square"/>
              <p:cNvSpPr/>
              <p:nvPr/>
            </p:nvSpPr>
            <p:spPr>
              <a:xfrm>
                <a:off x="3516109"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72" name="Image" descr="Image"/>
              <p:cNvPicPr>
                <a:picLocks noChangeAspect="1"/>
              </p:cNvPicPr>
              <p:nvPr/>
            </p:nvPicPr>
            <p:blipFill>
              <a:blip r:embed="rId3">
                <a:extLst/>
              </a:blip>
              <a:stretch>
                <a:fillRect/>
              </a:stretch>
            </p:blipFill>
            <p:spPr>
              <a:xfrm>
                <a:off x="1850987" y="80307"/>
                <a:ext cx="606051" cy="631303"/>
              </a:xfrm>
              <a:prstGeom prst="rect">
                <a:avLst/>
              </a:prstGeom>
              <a:ln w="12700" cap="flat">
                <a:noFill/>
                <a:miter lim="400000"/>
              </a:ln>
              <a:effectLst/>
            </p:spPr>
          </p:pic>
          <p:sp>
            <p:nvSpPr>
              <p:cNvPr id="73" name="Square"/>
              <p:cNvSpPr/>
              <p:nvPr/>
            </p:nvSpPr>
            <p:spPr>
              <a:xfrm>
                <a:off x="439513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74" name="Image" descr="Image"/>
              <p:cNvPicPr>
                <a:picLocks noChangeAspect="1"/>
              </p:cNvPicPr>
              <p:nvPr/>
            </p:nvPicPr>
            <p:blipFill>
              <a:blip r:embed="rId4">
                <a:extLst/>
              </a:blip>
              <a:stretch>
                <a:fillRect/>
              </a:stretch>
            </p:blipFill>
            <p:spPr>
              <a:xfrm>
                <a:off x="2841580" y="80307"/>
                <a:ext cx="382921" cy="631303"/>
              </a:xfrm>
              <a:prstGeom prst="rect">
                <a:avLst/>
              </a:prstGeom>
              <a:ln w="12700" cap="flat">
                <a:noFill/>
                <a:miter lim="400000"/>
              </a:ln>
              <a:effectLst/>
            </p:spPr>
          </p:pic>
          <p:pic>
            <p:nvPicPr>
              <p:cNvPr id="75" name="Image" descr="Image"/>
              <p:cNvPicPr>
                <a:picLocks noChangeAspect="1"/>
              </p:cNvPicPr>
              <p:nvPr/>
            </p:nvPicPr>
            <p:blipFill>
              <a:blip r:embed="rId5">
                <a:extLst/>
              </a:blip>
              <a:stretch>
                <a:fillRect/>
              </a:stretch>
            </p:blipFill>
            <p:spPr>
              <a:xfrm>
                <a:off x="4441603" y="138777"/>
                <a:ext cx="698984" cy="514363"/>
              </a:xfrm>
              <a:prstGeom prst="rect">
                <a:avLst/>
              </a:prstGeom>
              <a:ln w="12700" cap="flat">
                <a:noFill/>
                <a:miter lim="400000"/>
              </a:ln>
              <a:effectLst/>
            </p:spPr>
          </p:pic>
        </p:grpSp>
        <p:sp>
          <p:nvSpPr>
            <p:cNvPr id="58" name="Square"/>
            <p:cNvSpPr/>
            <p:nvPr/>
          </p:nvSpPr>
          <p:spPr>
            <a:xfrm>
              <a:off x="7137374" y="2563894"/>
              <a:ext cx="1002922" cy="1002922"/>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59" name="Square"/>
            <p:cNvSpPr/>
            <p:nvPr/>
          </p:nvSpPr>
          <p:spPr>
            <a:xfrm>
              <a:off x="7150599" y="4746451"/>
              <a:ext cx="1002922" cy="1002922"/>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60" name="Line"/>
            <p:cNvSpPr/>
            <p:nvPr/>
          </p:nvSpPr>
          <p:spPr>
            <a:xfrm>
              <a:off x="3265714" y="4132525"/>
              <a:ext cx="1017038"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61" name="Line"/>
            <p:cNvSpPr/>
            <p:nvPr/>
          </p:nvSpPr>
          <p:spPr>
            <a:xfrm>
              <a:off x="4415595" y="4132525"/>
              <a:ext cx="1017038"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62" name="Line"/>
            <p:cNvSpPr/>
            <p:nvPr/>
          </p:nvSpPr>
          <p:spPr>
            <a:xfrm>
              <a:off x="5571665" y="4132525"/>
              <a:ext cx="1017038"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63" name="Line"/>
            <p:cNvSpPr/>
            <p:nvPr/>
          </p:nvSpPr>
          <p:spPr>
            <a:xfrm>
              <a:off x="6721546" y="4132525"/>
              <a:ext cx="1017038"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grpSp>
          <p:nvGrpSpPr>
            <p:cNvPr id="64" name="Group 63"/>
            <p:cNvGrpSpPr/>
            <p:nvPr/>
          </p:nvGrpSpPr>
          <p:grpSpPr>
            <a:xfrm>
              <a:off x="7249475" y="3710710"/>
              <a:ext cx="765215" cy="864749"/>
              <a:chOff x="2816483" y="3727161"/>
              <a:chExt cx="765215" cy="864749"/>
            </a:xfrm>
          </p:grpSpPr>
          <p:sp>
            <p:nvSpPr>
              <p:cNvPr id="65" name="Square"/>
              <p:cNvSpPr/>
              <p:nvPr/>
            </p:nvSpPr>
            <p:spPr>
              <a:xfrm>
                <a:off x="2816483" y="3738949"/>
                <a:ext cx="765215" cy="852961"/>
              </a:xfrm>
              <a:prstGeom prst="rect">
                <a:avLst/>
              </a:prstGeom>
              <a:solidFill>
                <a:schemeClr val="accent3">
                  <a:lumMod val="40000"/>
                  <a:lumOff val="60000"/>
                  <a:alpha val="66000"/>
                </a:schemeClr>
              </a:solidFill>
              <a:ln w="19050" cap="rnd">
                <a:solidFill>
                  <a:schemeClr val="tx1"/>
                </a:solidFill>
                <a:roun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66" name="Picture 6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4839" y="3727161"/>
                <a:ext cx="756859" cy="852961"/>
              </a:xfrm>
              <a:prstGeom prst="rect">
                <a:avLst/>
              </a:prstGeom>
            </p:spPr>
          </p:pic>
        </p:grpSp>
      </p:grpSp>
      <p:pic>
        <p:nvPicPr>
          <p:cNvPr id="76" name="Picture 7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03151" y="2200680"/>
            <a:ext cx="1227922" cy="1410053"/>
          </a:xfrm>
          <a:prstGeom prst="rect">
            <a:avLst/>
          </a:prstGeom>
        </p:spPr>
      </p:pic>
      <p:pic>
        <p:nvPicPr>
          <p:cNvPr id="77" name="Picture 7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9164" y="4994325"/>
            <a:ext cx="771226" cy="869152"/>
          </a:xfrm>
          <a:prstGeom prst="rect">
            <a:avLst/>
          </a:prstGeom>
        </p:spPr>
      </p:pic>
    </p:spTree>
    <p:extLst>
      <p:ext uri="{BB962C8B-B14F-4D97-AF65-F5344CB8AC3E}">
        <p14:creationId xmlns:p14="http://schemas.microsoft.com/office/powerpoint/2010/main" val="3766537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p:cNvSpPr txBox="1">
            <a:spLocks/>
          </p:cNvSpPr>
          <p:nvPr/>
        </p:nvSpPr>
        <p:spPr>
          <a:xfrm>
            <a:off x="81660" y="311608"/>
            <a:ext cx="12192000" cy="7164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srgbClr val="333333"/>
                </a:solidFill>
                <a:latin typeface="Avenir-Book" panose="02000503020000020003" pitchFamily="2" charset="0"/>
              </a:rPr>
              <a:t>Explicit pragmatic reasoning</a:t>
            </a:r>
            <a:endParaRPr lang="en-US" sz="4200" dirty="0">
              <a:solidFill>
                <a:srgbClr val="333333"/>
              </a:solidFill>
              <a:latin typeface="Avenir-Book" panose="02000503020000020003" pitchFamily="2" charset="0"/>
            </a:endParaRPr>
          </a:p>
        </p:txBody>
      </p:sp>
      <p:sp>
        <p:nvSpPr>
          <p:cNvPr id="2" name="Slide Number Placeholder 1"/>
          <p:cNvSpPr>
            <a:spLocks noGrp="1"/>
          </p:cNvSpPr>
          <p:nvPr>
            <p:ph type="sldNum" sz="quarter" idx="12"/>
          </p:nvPr>
        </p:nvSpPr>
        <p:spPr/>
        <p:txBody>
          <a:bodyPr/>
          <a:lstStyle/>
          <a:p>
            <a:fld id="{556D4C2F-3DDF-0E4B-A4E4-62E14C8D3C1D}" type="slidenum">
              <a:rPr lang="en-US" smtClean="0"/>
              <a:t>14</a:t>
            </a:fld>
            <a:endParaRPr lang="en-US" dirty="0"/>
          </a:p>
        </p:txBody>
      </p:sp>
      <p:sp>
        <p:nvSpPr>
          <p:cNvPr id="24" name="Rounded Rectangle 23"/>
          <p:cNvSpPr/>
          <p:nvPr/>
        </p:nvSpPr>
        <p:spPr>
          <a:xfrm>
            <a:off x="834243" y="1164616"/>
            <a:ext cx="4937760" cy="5440579"/>
          </a:xfrm>
          <a:prstGeom prst="roundRect">
            <a:avLst>
              <a:gd name="adj" fmla="val 4195"/>
            </a:avLst>
          </a:prstGeom>
          <a:solidFill>
            <a:schemeClr val="bg1">
              <a:lumMod val="95000"/>
              <a:alpha val="99000"/>
            </a:schemeClr>
          </a:solidFill>
          <a:ln w="38100">
            <a:solidFill>
              <a:schemeClr val="tx1"/>
            </a:solidFill>
            <a:roun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Path"/>
          <p:cNvSpPr txBox="1"/>
          <p:nvPr/>
        </p:nvSpPr>
        <p:spPr>
          <a:xfrm>
            <a:off x="834243" y="1287737"/>
            <a:ext cx="4937760" cy="625812"/>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wrap="squar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lang="en-US" sz="3400" dirty="0" smtClean="0">
                <a:solidFill>
                  <a:schemeClr val="accent3"/>
                </a:solidFill>
                <a:latin typeface="Avenir-Book" panose="02000503020000020003" pitchFamily="2" charset="0"/>
              </a:rPr>
              <a:t>Interpretation</a:t>
            </a:r>
            <a:endParaRPr sz="3400" dirty="0">
              <a:solidFill>
                <a:schemeClr val="accent3"/>
              </a:solidFill>
              <a:latin typeface="Avenir-Book" panose="02000503020000020003" pitchFamily="2" charset="0"/>
            </a:endParaRPr>
          </a:p>
        </p:txBody>
      </p:sp>
      <p:sp>
        <p:nvSpPr>
          <p:cNvPr id="26" name="Title 1"/>
          <p:cNvSpPr txBox="1">
            <a:spLocks/>
          </p:cNvSpPr>
          <p:nvPr/>
        </p:nvSpPr>
        <p:spPr>
          <a:xfrm>
            <a:off x="833280" y="3881740"/>
            <a:ext cx="4938723" cy="110397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200" dirty="0" smtClean="0">
                <a:solidFill>
                  <a:srgbClr val="333333"/>
                </a:solidFill>
                <a:latin typeface="Avenir-Book" panose="02000503020000020003" pitchFamily="2" charset="0"/>
              </a:rPr>
              <a:t>Frank and Goodman, 2012; Goodman </a:t>
            </a:r>
            <a:r>
              <a:rPr lang="en-US" sz="2200" dirty="0">
                <a:solidFill>
                  <a:srgbClr val="333333"/>
                </a:solidFill>
                <a:latin typeface="Avenir-Book" panose="02000503020000020003" pitchFamily="2" charset="0"/>
              </a:rPr>
              <a:t>and </a:t>
            </a:r>
            <a:r>
              <a:rPr lang="en-US" sz="2200" dirty="0" err="1" smtClean="0">
                <a:solidFill>
                  <a:srgbClr val="333333"/>
                </a:solidFill>
                <a:latin typeface="Avenir-Book" panose="02000503020000020003" pitchFamily="2" charset="0"/>
              </a:rPr>
              <a:t>Stühlmuller</a:t>
            </a:r>
            <a:r>
              <a:rPr lang="en-US" sz="2200" dirty="0" smtClean="0">
                <a:solidFill>
                  <a:srgbClr val="333333"/>
                </a:solidFill>
                <a:latin typeface="Avenir-Book" panose="02000503020000020003" pitchFamily="2" charset="0"/>
              </a:rPr>
              <a:t>, 2013; Wang et al., 2016</a:t>
            </a:r>
          </a:p>
        </p:txBody>
      </p:sp>
      <p:sp>
        <p:nvSpPr>
          <p:cNvPr id="33" name="Title 1"/>
          <p:cNvSpPr txBox="1">
            <a:spLocks/>
          </p:cNvSpPr>
          <p:nvPr/>
        </p:nvSpPr>
        <p:spPr>
          <a:xfrm>
            <a:off x="6923411" y="2174256"/>
            <a:ext cx="4228148" cy="196671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dirty="0" smtClean="0">
              <a:solidFill>
                <a:srgbClr val="333333"/>
              </a:solidFill>
              <a:latin typeface="Avenir-Book" panose="02000503020000020003" pitchFamily="2" charset="0"/>
            </a:endParaRPr>
          </a:p>
        </p:txBody>
      </p:sp>
      <p:sp>
        <p:nvSpPr>
          <p:cNvPr id="32" name="Rounded Rectangle 31"/>
          <p:cNvSpPr/>
          <p:nvPr/>
        </p:nvSpPr>
        <p:spPr>
          <a:xfrm>
            <a:off x="6351344" y="1162433"/>
            <a:ext cx="4937760" cy="5442762"/>
          </a:xfrm>
          <a:prstGeom prst="roundRect">
            <a:avLst>
              <a:gd name="adj" fmla="val 3628"/>
            </a:avLst>
          </a:prstGeom>
          <a:solidFill>
            <a:schemeClr val="bg1">
              <a:lumMod val="95000"/>
              <a:alpha val="99000"/>
            </a:schemeClr>
          </a:solidFill>
          <a:ln w="38100">
            <a:solidFill>
              <a:schemeClr val="tx1"/>
            </a:solidFill>
            <a:roun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Path"/>
          <p:cNvSpPr txBox="1"/>
          <p:nvPr/>
        </p:nvSpPr>
        <p:spPr>
          <a:xfrm>
            <a:off x="6351344" y="1258851"/>
            <a:ext cx="4937760" cy="625812"/>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wrap="squar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lang="en-US" sz="3400" dirty="0" smtClean="0">
                <a:solidFill>
                  <a:schemeClr val="accent6"/>
                </a:solidFill>
                <a:latin typeface="Avenir-Book" panose="02000503020000020003" pitchFamily="2" charset="0"/>
              </a:rPr>
              <a:t>Generation</a:t>
            </a:r>
            <a:endParaRPr sz="3400" dirty="0">
              <a:solidFill>
                <a:schemeClr val="accent6"/>
              </a:solidFill>
              <a:latin typeface="Avenir-Book" panose="02000503020000020003" pitchFamily="2" charset="0"/>
            </a:endParaRPr>
          </a:p>
        </p:txBody>
      </p:sp>
      <p:sp>
        <p:nvSpPr>
          <p:cNvPr id="35" name="Title 1"/>
          <p:cNvSpPr txBox="1">
            <a:spLocks/>
          </p:cNvSpPr>
          <p:nvPr/>
        </p:nvSpPr>
        <p:spPr>
          <a:xfrm>
            <a:off x="6351344" y="3590224"/>
            <a:ext cx="4937760" cy="13566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200" dirty="0" smtClean="0">
              <a:solidFill>
                <a:srgbClr val="333333"/>
              </a:solidFill>
              <a:latin typeface="Avenir-Book" panose="02000503020000020003" pitchFamily="2" charset="0"/>
            </a:endParaRPr>
          </a:p>
          <a:p>
            <a:r>
              <a:rPr lang="en-US" sz="2200" dirty="0" err="1">
                <a:solidFill>
                  <a:srgbClr val="333333"/>
                </a:solidFill>
                <a:latin typeface="Avenir-Book" panose="02000503020000020003" pitchFamily="2" charset="0"/>
              </a:rPr>
              <a:t>Golland</a:t>
            </a:r>
            <a:r>
              <a:rPr lang="en-US" sz="2200" dirty="0">
                <a:solidFill>
                  <a:srgbClr val="333333"/>
                </a:solidFill>
                <a:latin typeface="Avenir-Book" panose="02000503020000020003" pitchFamily="2" charset="0"/>
              </a:rPr>
              <a:t> et al., 2010; </a:t>
            </a:r>
            <a:r>
              <a:rPr lang="en-US" sz="2200" dirty="0" smtClean="0">
                <a:solidFill>
                  <a:srgbClr val="333333"/>
                </a:solidFill>
                <a:latin typeface="Avenir-Book" panose="02000503020000020003" pitchFamily="2" charset="0"/>
              </a:rPr>
              <a:t>Monroe and Potts, 2015; Andreas and Klein, 2016; Mao et al., 2016; </a:t>
            </a:r>
            <a:r>
              <a:rPr lang="en-US" sz="2200" b="1" dirty="0" smtClean="0">
                <a:solidFill>
                  <a:srgbClr val="333333"/>
                </a:solidFill>
                <a:latin typeface="Avenir-Book" panose="02000503020000020003" pitchFamily="2" charset="0"/>
              </a:rPr>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834" y="2163161"/>
            <a:ext cx="2287386" cy="766518"/>
          </a:xfrm>
          <a:prstGeom prst="rect">
            <a:avLst/>
          </a:prstGeom>
        </p:spPr>
      </p:pic>
      <p:sp>
        <p:nvSpPr>
          <p:cNvPr id="19" name="Title 1"/>
          <p:cNvSpPr txBox="1">
            <a:spLocks/>
          </p:cNvSpPr>
          <p:nvPr/>
        </p:nvSpPr>
        <p:spPr>
          <a:xfrm>
            <a:off x="902052" y="1857475"/>
            <a:ext cx="4938723" cy="15554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dirty="0" smtClean="0">
              <a:solidFill>
                <a:srgbClr val="333333"/>
              </a:solidFill>
              <a:latin typeface="Avenir-Book" panose="02000503020000020003" pitchFamily="2" charset="0"/>
            </a:endParaRPr>
          </a:p>
        </p:txBody>
      </p:sp>
      <p:sp>
        <p:nvSpPr>
          <p:cNvPr id="22" name="Title 1"/>
          <p:cNvSpPr txBox="1">
            <a:spLocks/>
          </p:cNvSpPr>
          <p:nvPr/>
        </p:nvSpPr>
        <p:spPr>
          <a:xfrm>
            <a:off x="1741235" y="3041482"/>
            <a:ext cx="1129319" cy="43704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i="1" dirty="0" smtClean="0">
                <a:solidFill>
                  <a:srgbClr val="333333"/>
                </a:solidFill>
              </a:rPr>
              <a:t>“blue”</a:t>
            </a:r>
          </a:p>
        </p:txBody>
      </p:sp>
      <p:cxnSp>
        <p:nvCxnSpPr>
          <p:cNvPr id="8" name="Straight Arrow Connector 7"/>
          <p:cNvCxnSpPr/>
          <p:nvPr/>
        </p:nvCxnSpPr>
        <p:spPr>
          <a:xfrm>
            <a:off x="3530415" y="2500831"/>
            <a:ext cx="462260" cy="279695"/>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3532958" y="2840603"/>
            <a:ext cx="447322" cy="3475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498" y="2480314"/>
            <a:ext cx="702702" cy="678260"/>
          </a:xfrm>
          <a:prstGeom prst="rect">
            <a:avLst/>
          </a:prstGeom>
        </p:spPr>
      </p:pic>
      <p:sp>
        <p:nvSpPr>
          <p:cNvPr id="29" name="Rounded Rectangle 28"/>
          <p:cNvSpPr/>
          <p:nvPr/>
        </p:nvSpPr>
        <p:spPr>
          <a:xfrm>
            <a:off x="833280" y="5037620"/>
            <a:ext cx="10455823" cy="1575356"/>
          </a:xfrm>
          <a:prstGeom prst="roundRect">
            <a:avLst>
              <a:gd name="adj" fmla="val 12675"/>
            </a:avLst>
          </a:prstGeom>
          <a:solidFill>
            <a:schemeClr val="bg1">
              <a:lumMod val="95000"/>
              <a:alpha val="99000"/>
            </a:schemeClr>
          </a:solidFill>
          <a:ln w="38100">
            <a:solidFill>
              <a:schemeClr val="tx1"/>
            </a:solidFill>
            <a:roun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itle 1"/>
          <p:cNvSpPr txBox="1">
            <a:spLocks/>
          </p:cNvSpPr>
          <p:nvPr/>
        </p:nvSpPr>
        <p:spPr>
          <a:xfrm>
            <a:off x="833280" y="5443717"/>
            <a:ext cx="10455449" cy="74886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rgbClr val="333333"/>
                </a:solidFill>
                <a:latin typeface="Avenir-Book" panose="02000503020000020003" pitchFamily="2" charset="0"/>
              </a:rPr>
              <a:t>Monroe et al. 2017</a:t>
            </a:r>
          </a:p>
        </p:txBody>
      </p:sp>
      <p:sp>
        <p:nvSpPr>
          <p:cNvPr id="36" name="Title 1"/>
          <p:cNvSpPr txBox="1">
            <a:spLocks/>
          </p:cNvSpPr>
          <p:nvPr/>
        </p:nvSpPr>
        <p:spPr>
          <a:xfrm>
            <a:off x="833280" y="5972789"/>
            <a:ext cx="10455449" cy="596354"/>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rgbClr val="333333"/>
                </a:solidFill>
                <a:latin typeface="Avenir-Book" panose="02000503020000020003" pitchFamily="2" charset="0"/>
              </a:rPr>
              <a:t>Our work</a:t>
            </a:r>
          </a:p>
        </p:txBody>
      </p:sp>
      <p:sp>
        <p:nvSpPr>
          <p:cNvPr id="41" name="Path"/>
          <p:cNvSpPr txBox="1"/>
          <p:nvPr/>
        </p:nvSpPr>
        <p:spPr>
          <a:xfrm>
            <a:off x="3592606" y="5060859"/>
            <a:ext cx="4937760" cy="625812"/>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wrap="squar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lang="en-US" sz="3400" dirty="0" smtClean="0">
                <a:solidFill>
                  <a:schemeClr val="tx1"/>
                </a:solidFill>
                <a:latin typeface="Avenir-Book" panose="02000503020000020003" pitchFamily="2" charset="0"/>
              </a:rPr>
              <a:t>Both</a:t>
            </a:r>
            <a:endParaRPr sz="3400" dirty="0">
              <a:solidFill>
                <a:schemeClr val="tx1"/>
              </a:solidFill>
              <a:latin typeface="Avenir-Book" panose="02000503020000020003" pitchFamily="2" charset="0"/>
            </a:endParaRPr>
          </a:p>
        </p:txBody>
      </p:sp>
      <p:sp>
        <p:nvSpPr>
          <p:cNvPr id="27" name="TextBox 26"/>
          <p:cNvSpPr txBox="1"/>
          <p:nvPr/>
        </p:nvSpPr>
        <p:spPr>
          <a:xfrm>
            <a:off x="1989279" y="5700635"/>
            <a:ext cx="2667718" cy="830997"/>
          </a:xfrm>
          <a:prstGeom prst="rect">
            <a:avLst/>
          </a:prstGeom>
          <a:noFill/>
        </p:spPr>
        <p:txBody>
          <a:bodyPr wrap="none" rtlCol="0">
            <a:spAutoFit/>
          </a:bodyPr>
          <a:lstStyle/>
          <a:p>
            <a:r>
              <a:rPr lang="en-US" sz="2400" dirty="0" smtClean="0">
                <a:solidFill>
                  <a:schemeClr val="accent1">
                    <a:lumMod val="50000"/>
                  </a:schemeClr>
                </a:solidFill>
                <a:latin typeface="Avenir-Book" panose="02000503020000020003" pitchFamily="2" charset="0"/>
              </a:rPr>
              <a:t>Large, structured </a:t>
            </a:r>
          </a:p>
          <a:p>
            <a:pPr algn="ctr"/>
            <a:r>
              <a:rPr lang="en-US" sz="2400" dirty="0" smtClean="0">
                <a:solidFill>
                  <a:schemeClr val="accent1">
                    <a:lumMod val="50000"/>
                  </a:schemeClr>
                </a:solidFill>
                <a:latin typeface="Avenir-Book" panose="02000503020000020003" pitchFamily="2" charset="0"/>
              </a:rPr>
              <a:t>domains</a:t>
            </a:r>
            <a:endParaRPr lang="en-US" sz="2400" dirty="0">
              <a:solidFill>
                <a:schemeClr val="accent1">
                  <a:lumMod val="50000"/>
                </a:schemeClr>
              </a:solidFill>
              <a:latin typeface="Avenir-Book" panose="02000503020000020003" pitchFamily="2" charset="0"/>
            </a:endParaRPr>
          </a:p>
        </p:txBody>
      </p:sp>
      <p:sp>
        <p:nvSpPr>
          <p:cNvPr id="44" name="Rounded Rectangle 43"/>
          <p:cNvSpPr/>
          <p:nvPr/>
        </p:nvSpPr>
        <p:spPr>
          <a:xfrm>
            <a:off x="2012957" y="4569926"/>
            <a:ext cx="2633688" cy="380830"/>
          </a:xfrm>
          <a:prstGeom prst="roundRect">
            <a:avLst>
              <a:gd name="adj" fmla="val 14201"/>
            </a:avLst>
          </a:prstGeom>
          <a:noFill/>
          <a:ln w="38100">
            <a:solidFill>
              <a:schemeClr val="accent1">
                <a:lumMod val="50000"/>
              </a:schemeClr>
            </a:solidFill>
            <a:roun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Rounded Rectangle 44"/>
          <p:cNvSpPr/>
          <p:nvPr/>
        </p:nvSpPr>
        <p:spPr>
          <a:xfrm>
            <a:off x="5309121" y="6034457"/>
            <a:ext cx="1505787" cy="434489"/>
          </a:xfrm>
          <a:prstGeom prst="roundRect">
            <a:avLst>
              <a:gd name="adj" fmla="val 14201"/>
            </a:avLst>
          </a:prstGeom>
          <a:noFill/>
          <a:ln w="38100">
            <a:solidFill>
              <a:schemeClr val="accent1">
                <a:lumMod val="50000"/>
              </a:schemeClr>
            </a:solidFill>
            <a:roun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3" name="Straight Arrow Connector 12"/>
          <p:cNvCxnSpPr>
            <a:stCxn id="27" idx="0"/>
            <a:endCxn id="44" idx="2"/>
          </p:cNvCxnSpPr>
          <p:nvPr/>
        </p:nvCxnSpPr>
        <p:spPr>
          <a:xfrm flipV="1">
            <a:off x="3323138" y="4950756"/>
            <a:ext cx="6663" cy="749879"/>
          </a:xfrm>
          <a:prstGeom prst="straightConnector1">
            <a:avLst/>
          </a:prstGeom>
          <a:ln w="38100">
            <a:solidFill>
              <a:schemeClr val="accent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139498" y="6251701"/>
            <a:ext cx="1169623" cy="0"/>
          </a:xfrm>
          <a:prstGeom prst="straightConnector1">
            <a:avLst/>
          </a:prstGeom>
          <a:ln w="38100">
            <a:solidFill>
              <a:schemeClr val="accent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p:nvPicPr>
        <p:blipFill>
          <a:blip r:embed="rId5"/>
          <a:stretch>
            <a:fillRect/>
          </a:stretch>
        </p:blipFill>
        <p:spPr>
          <a:xfrm>
            <a:off x="6960735" y="1981081"/>
            <a:ext cx="1710189" cy="1392729"/>
          </a:xfrm>
          <a:prstGeom prst="rect">
            <a:avLst/>
          </a:prstGeom>
        </p:spPr>
      </p:pic>
      <p:pic>
        <p:nvPicPr>
          <p:cNvPr id="48" name="Picture 47"/>
          <p:cNvPicPr>
            <a:picLocks noChangeAspect="1"/>
          </p:cNvPicPr>
          <p:nvPr/>
        </p:nvPicPr>
        <p:blipFill>
          <a:blip r:embed="rId6"/>
          <a:stretch>
            <a:fillRect/>
          </a:stretch>
        </p:blipFill>
        <p:spPr>
          <a:xfrm>
            <a:off x="8907620" y="2002580"/>
            <a:ext cx="1658387" cy="1329479"/>
          </a:xfrm>
          <a:prstGeom prst="rect">
            <a:avLst/>
          </a:prstGeom>
        </p:spPr>
      </p:pic>
      <p:sp>
        <p:nvSpPr>
          <p:cNvPr id="49" name="Title 1"/>
          <p:cNvSpPr txBox="1">
            <a:spLocks/>
          </p:cNvSpPr>
          <p:nvPr/>
        </p:nvSpPr>
        <p:spPr>
          <a:xfrm>
            <a:off x="6344070" y="3389562"/>
            <a:ext cx="4944659" cy="43704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i="1" dirty="0" smtClean="0">
                <a:solidFill>
                  <a:srgbClr val="333333"/>
                </a:solidFill>
              </a:rPr>
              <a:t>“The sun is in the sky”</a:t>
            </a:r>
          </a:p>
        </p:txBody>
      </p:sp>
    </p:spTree>
    <p:extLst>
      <p:ext uri="{BB962C8B-B14F-4D97-AF65-F5344CB8AC3E}">
        <p14:creationId xmlns:p14="http://schemas.microsoft.com/office/powerpoint/2010/main" val="1015340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p:bldP spid="32" grpId="0" animBg="1"/>
      <p:bldP spid="34" grpId="0" animBg="1"/>
      <p:bldP spid="35" grpId="0"/>
      <p:bldP spid="22" grpId="0"/>
      <p:bldP spid="29" grpId="0" animBg="1"/>
      <p:bldP spid="31" grpId="0"/>
      <p:bldP spid="36" grpId="0"/>
      <p:bldP spid="41" grpId="0" animBg="1"/>
      <p:bldP spid="27" grpId="0"/>
      <p:bldP spid="44" grpId="0" animBg="1"/>
      <p:bldP spid="45" grpId="0" animBg="1"/>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p:cNvSpPr txBox="1">
            <a:spLocks/>
          </p:cNvSpPr>
          <p:nvPr/>
        </p:nvSpPr>
        <p:spPr>
          <a:xfrm>
            <a:off x="529941" y="311608"/>
            <a:ext cx="12192000" cy="7164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srgbClr val="333333"/>
                </a:solidFill>
                <a:latin typeface="Avenir-Book" panose="02000503020000020003" pitchFamily="2" charset="0"/>
              </a:rPr>
              <a:t>Learned models of listeners and speakers</a:t>
            </a:r>
            <a:endParaRPr lang="en-US" sz="4200" dirty="0">
              <a:solidFill>
                <a:srgbClr val="333333"/>
              </a:solidFill>
              <a:latin typeface="Avenir-Book" panose="02000503020000020003" pitchFamily="2" charset="0"/>
            </a:endParaRPr>
          </a:p>
        </p:txBody>
      </p:sp>
      <p:sp>
        <p:nvSpPr>
          <p:cNvPr id="17" name="Literal Listener"/>
          <p:cNvSpPr/>
          <p:nvPr/>
        </p:nvSpPr>
        <p:spPr>
          <a:xfrm>
            <a:off x="5176708" y="2019128"/>
            <a:ext cx="1684356" cy="738703"/>
          </a:xfrm>
          <a:prstGeom prst="rect">
            <a:avLst/>
          </a:prstGeom>
          <a:solidFill>
            <a:srgbClr val="8DCB69"/>
          </a:solidFill>
          <a:ln w="25400">
            <a:solidFill>
              <a:srgbClr val="000000"/>
            </a:solidFill>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lang="en-US" sz="2200" dirty="0" smtClean="0">
                <a:latin typeface="Avenir-Book" panose="02000503020000020003" pitchFamily="2" charset="0"/>
                <a:cs typeface="Consolas" panose="020B0609020204030204" pitchFamily="49" charset="0"/>
              </a:rPr>
              <a:t>Base</a:t>
            </a:r>
            <a:r>
              <a:rPr sz="2200" dirty="0" smtClean="0">
                <a:latin typeface="Avenir-Book" panose="02000503020000020003" pitchFamily="2" charset="0"/>
                <a:cs typeface="Consolas" panose="020B0609020204030204" pitchFamily="49" charset="0"/>
              </a:rPr>
              <a:t> </a:t>
            </a:r>
            <a:r>
              <a:rPr sz="2200" dirty="0">
                <a:latin typeface="Avenir-Book" panose="02000503020000020003" pitchFamily="2" charset="0"/>
                <a:cs typeface="Consolas" panose="020B0609020204030204" pitchFamily="49" charset="0"/>
              </a:rPr>
              <a:t>Listener</a:t>
            </a:r>
          </a:p>
        </p:txBody>
      </p:sp>
      <p:sp>
        <p:nvSpPr>
          <p:cNvPr id="18" name="TextBox 17"/>
          <p:cNvSpPr txBox="1"/>
          <p:nvPr/>
        </p:nvSpPr>
        <p:spPr>
          <a:xfrm>
            <a:off x="1892211" y="1765799"/>
            <a:ext cx="2373998" cy="1508105"/>
          </a:xfrm>
          <a:prstGeom prst="rect">
            <a:avLst/>
          </a:prstGeom>
          <a:noFill/>
        </p:spPr>
        <p:txBody>
          <a:bodyPr wrap="square" rtlCol="0">
            <a:spAutoFit/>
          </a:bodyPr>
          <a:lstStyle/>
          <a:p>
            <a:pPr algn="ctr"/>
            <a:r>
              <a:rPr lang="en-US" sz="2300" i="1" dirty="0" smtClean="0">
                <a:latin typeface="Calibri" panose="020F0502020204030204" pitchFamily="34" charset="0"/>
              </a:rPr>
              <a:t>walk along the blue carpet and you pass two objects</a:t>
            </a:r>
            <a:endParaRPr lang="en-US" sz="2300" i="1" dirty="0">
              <a:latin typeface="Calibri" panose="020F0502020204030204" pitchFamily="34" charset="0"/>
            </a:endParaRPr>
          </a:p>
        </p:txBody>
      </p:sp>
      <p:cxnSp>
        <p:nvCxnSpPr>
          <p:cNvPr id="115" name="Straight Arrow Connector 114"/>
          <p:cNvCxnSpPr/>
          <p:nvPr/>
        </p:nvCxnSpPr>
        <p:spPr>
          <a:xfrm>
            <a:off x="4150587" y="2395798"/>
            <a:ext cx="876539" cy="0"/>
          </a:xfrm>
          <a:prstGeom prst="straightConnector1">
            <a:avLst/>
          </a:prstGeom>
          <a:ln w="38100">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a:off x="6977801" y="2395798"/>
            <a:ext cx="876539" cy="0"/>
          </a:xfrm>
          <a:prstGeom prst="straightConnector1">
            <a:avLst/>
          </a:prstGeom>
          <a:ln w="38100">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19" name="Title 1"/>
          <p:cNvSpPr txBox="1">
            <a:spLocks/>
          </p:cNvSpPr>
          <p:nvPr/>
        </p:nvSpPr>
        <p:spPr>
          <a:xfrm>
            <a:off x="0" y="5790374"/>
            <a:ext cx="12191999" cy="6235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rgbClr val="333333"/>
                </a:solidFill>
                <a:latin typeface="Avenir-Book" panose="02000503020000020003" pitchFamily="2" charset="0"/>
              </a:rPr>
              <a:t>Both models trained independently on action </a:t>
            </a:r>
          </a:p>
          <a:p>
            <a:r>
              <a:rPr lang="en-US" sz="2400" dirty="0" smtClean="0">
                <a:solidFill>
                  <a:srgbClr val="333333"/>
                </a:solidFill>
                <a:latin typeface="Avenir-Book" panose="02000503020000020003" pitchFamily="2" charset="0"/>
              </a:rPr>
              <a:t>sequences annotated with human instructions</a:t>
            </a:r>
            <a:endParaRPr lang="en-US" sz="2400" dirty="0">
              <a:solidFill>
                <a:srgbClr val="333333"/>
              </a:solidFill>
              <a:latin typeface="Avenir-Book" panose="02000503020000020003" pitchFamily="2" charset="0"/>
            </a:endParaRPr>
          </a:p>
        </p:txBody>
      </p:sp>
      <p:sp>
        <p:nvSpPr>
          <p:cNvPr id="2" name="Slide Number Placeholder 1"/>
          <p:cNvSpPr>
            <a:spLocks noGrp="1"/>
          </p:cNvSpPr>
          <p:nvPr>
            <p:ph type="sldNum" sz="quarter" idx="12"/>
          </p:nvPr>
        </p:nvSpPr>
        <p:spPr/>
        <p:txBody>
          <a:bodyPr/>
          <a:lstStyle/>
          <a:p>
            <a:fld id="{556D4C2F-3DDF-0E4B-A4E4-62E14C8D3C1D}" type="slidenum">
              <a:rPr lang="en-US" smtClean="0"/>
              <a:t>15</a:t>
            </a:fld>
            <a:endParaRPr lang="en-US" dirty="0"/>
          </a:p>
        </p:txBody>
      </p:sp>
      <p:grpSp>
        <p:nvGrpSpPr>
          <p:cNvPr id="6" name="Group 5"/>
          <p:cNvGrpSpPr/>
          <p:nvPr/>
        </p:nvGrpSpPr>
        <p:grpSpPr>
          <a:xfrm>
            <a:off x="7971077" y="1643116"/>
            <a:ext cx="3104756" cy="1505546"/>
            <a:chOff x="7971077" y="1643116"/>
            <a:chExt cx="3104756" cy="1505546"/>
          </a:xfrm>
        </p:grpSpPr>
        <p:grpSp>
          <p:nvGrpSpPr>
            <p:cNvPr id="120" name="Group"/>
            <p:cNvGrpSpPr/>
            <p:nvPr/>
          </p:nvGrpSpPr>
          <p:grpSpPr>
            <a:xfrm>
              <a:off x="7971077" y="2157471"/>
              <a:ext cx="3104756" cy="474009"/>
              <a:chOff x="0" y="0"/>
              <a:chExt cx="5187054" cy="791917"/>
            </a:xfrm>
          </p:grpSpPr>
          <p:sp>
            <p:nvSpPr>
              <p:cNvPr id="121" name="Square"/>
              <p:cNvSpPr/>
              <p:nvPr/>
            </p:nvSpPr>
            <p:spPr>
              <a:xfrm>
                <a:off x="0"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22" name="Square"/>
              <p:cNvSpPr/>
              <p:nvPr/>
            </p:nvSpPr>
            <p:spPr>
              <a:xfrm>
                <a:off x="87902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23" name="Square"/>
              <p:cNvSpPr/>
              <p:nvPr/>
            </p:nvSpPr>
            <p:spPr>
              <a:xfrm>
                <a:off x="1758054" y="0"/>
                <a:ext cx="791918"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24" name="Square"/>
              <p:cNvSpPr/>
              <p:nvPr/>
            </p:nvSpPr>
            <p:spPr>
              <a:xfrm>
                <a:off x="2637082"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25" name="Square"/>
              <p:cNvSpPr/>
              <p:nvPr/>
            </p:nvSpPr>
            <p:spPr>
              <a:xfrm>
                <a:off x="3516109"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126" name="Image" descr="Image"/>
              <p:cNvPicPr>
                <a:picLocks noChangeAspect="1"/>
              </p:cNvPicPr>
              <p:nvPr/>
            </p:nvPicPr>
            <p:blipFill>
              <a:blip r:embed="rId3">
                <a:extLst/>
              </a:blip>
              <a:stretch>
                <a:fillRect/>
              </a:stretch>
            </p:blipFill>
            <p:spPr>
              <a:xfrm>
                <a:off x="1850987" y="80307"/>
                <a:ext cx="606051" cy="631303"/>
              </a:xfrm>
              <a:prstGeom prst="rect">
                <a:avLst/>
              </a:prstGeom>
              <a:ln w="12700" cap="flat">
                <a:noFill/>
                <a:miter lim="400000"/>
              </a:ln>
              <a:effectLst/>
            </p:spPr>
          </p:pic>
          <p:sp>
            <p:nvSpPr>
              <p:cNvPr id="127" name="Square"/>
              <p:cNvSpPr/>
              <p:nvPr/>
            </p:nvSpPr>
            <p:spPr>
              <a:xfrm>
                <a:off x="439513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128" name="Image" descr="Image"/>
              <p:cNvPicPr>
                <a:picLocks noChangeAspect="1"/>
              </p:cNvPicPr>
              <p:nvPr/>
            </p:nvPicPr>
            <p:blipFill>
              <a:blip r:embed="rId4">
                <a:extLst/>
              </a:blip>
              <a:stretch>
                <a:fillRect/>
              </a:stretch>
            </p:blipFill>
            <p:spPr>
              <a:xfrm>
                <a:off x="2841580" y="80307"/>
                <a:ext cx="382921" cy="631303"/>
              </a:xfrm>
              <a:prstGeom prst="rect">
                <a:avLst/>
              </a:prstGeom>
              <a:ln w="12700" cap="flat">
                <a:noFill/>
                <a:miter lim="400000"/>
              </a:ln>
              <a:effectLst/>
            </p:spPr>
          </p:pic>
          <p:pic>
            <p:nvPicPr>
              <p:cNvPr id="129" name="Image" descr="Image"/>
              <p:cNvPicPr>
                <a:picLocks noChangeAspect="1"/>
              </p:cNvPicPr>
              <p:nvPr/>
            </p:nvPicPr>
            <p:blipFill>
              <a:blip r:embed="rId5">
                <a:extLst/>
              </a:blip>
              <a:stretch>
                <a:fillRect/>
              </a:stretch>
            </p:blipFill>
            <p:spPr>
              <a:xfrm>
                <a:off x="4441603" y="138777"/>
                <a:ext cx="698984" cy="514363"/>
              </a:xfrm>
              <a:prstGeom prst="rect">
                <a:avLst/>
              </a:prstGeom>
              <a:ln w="12700" cap="flat">
                <a:noFill/>
                <a:miter lim="400000"/>
              </a:ln>
              <a:effectLst/>
            </p:spPr>
          </p:pic>
        </p:grpSp>
        <p:sp>
          <p:nvSpPr>
            <p:cNvPr id="130" name="Square"/>
            <p:cNvSpPr/>
            <p:nvPr/>
          </p:nvSpPr>
          <p:spPr>
            <a:xfrm>
              <a:off x="10069424" y="1643116"/>
              <a:ext cx="474009" cy="474009"/>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31" name="Square"/>
            <p:cNvSpPr/>
            <p:nvPr/>
          </p:nvSpPr>
          <p:spPr>
            <a:xfrm>
              <a:off x="10075674" y="2674653"/>
              <a:ext cx="474009" cy="474009"/>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32" name="Line"/>
            <p:cNvSpPr/>
            <p:nvPr/>
          </p:nvSpPr>
          <p:spPr>
            <a:xfrm>
              <a:off x="8239569" y="2384495"/>
              <a:ext cx="480681"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33" name="Line"/>
            <p:cNvSpPr/>
            <p:nvPr/>
          </p:nvSpPr>
          <p:spPr>
            <a:xfrm>
              <a:off x="8783035" y="2384495"/>
              <a:ext cx="480681"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34" name="Line"/>
            <p:cNvSpPr/>
            <p:nvPr/>
          </p:nvSpPr>
          <p:spPr>
            <a:xfrm>
              <a:off x="9329426" y="2384495"/>
              <a:ext cx="480681"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35" name="Line"/>
            <p:cNvSpPr/>
            <p:nvPr/>
          </p:nvSpPr>
          <p:spPr>
            <a:xfrm>
              <a:off x="9872892" y="2384495"/>
              <a:ext cx="480681"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37" name="Square"/>
            <p:cNvSpPr/>
            <p:nvPr/>
          </p:nvSpPr>
          <p:spPr>
            <a:xfrm>
              <a:off x="10122406" y="2190704"/>
              <a:ext cx="361662" cy="403133"/>
            </a:xfrm>
            <a:prstGeom prst="rect">
              <a:avLst/>
            </a:prstGeom>
            <a:solidFill>
              <a:schemeClr val="accent3">
                <a:lumMod val="40000"/>
                <a:lumOff val="60000"/>
                <a:alpha val="66000"/>
              </a:schemeClr>
            </a:solidFill>
            <a:ln w="19050" cap="rnd">
              <a:solidFill>
                <a:schemeClr val="tx1"/>
              </a:solidFill>
              <a:roun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139" name="Picture 13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26355" y="2185133"/>
              <a:ext cx="357713" cy="403133"/>
            </a:xfrm>
            <a:prstGeom prst="rect">
              <a:avLst/>
            </a:prstGeom>
          </p:spPr>
        </p:pic>
      </p:grpSp>
      <p:grpSp>
        <p:nvGrpSpPr>
          <p:cNvPr id="7" name="Group 6"/>
          <p:cNvGrpSpPr/>
          <p:nvPr/>
        </p:nvGrpSpPr>
        <p:grpSpPr>
          <a:xfrm>
            <a:off x="936339" y="3726270"/>
            <a:ext cx="9145139" cy="1534930"/>
            <a:chOff x="936339" y="3726270"/>
            <a:chExt cx="9145139" cy="1534930"/>
          </a:xfrm>
        </p:grpSpPr>
        <p:sp>
          <p:nvSpPr>
            <p:cNvPr id="16" name="Literal Speaker"/>
            <p:cNvSpPr/>
            <p:nvPr/>
          </p:nvSpPr>
          <p:spPr>
            <a:xfrm>
              <a:off x="5160660" y="4120734"/>
              <a:ext cx="1684356" cy="738702"/>
            </a:xfrm>
            <a:prstGeom prst="rect">
              <a:avLst/>
            </a:prstGeom>
            <a:solidFill>
              <a:srgbClr val="F4A74C"/>
            </a:solidFill>
            <a:ln w="25400">
              <a:solidFill>
                <a:srgbClr val="000000"/>
              </a:solidFill>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lang="en-US" sz="2200" dirty="0" smtClean="0">
                  <a:latin typeface="Avenir-Book" panose="02000503020000020003" pitchFamily="2" charset="0"/>
                  <a:cs typeface="Consolas" panose="020B0609020204030204" pitchFamily="49" charset="0"/>
                </a:rPr>
                <a:t>Base</a:t>
              </a:r>
              <a:r>
                <a:rPr sz="2200" dirty="0" smtClean="0">
                  <a:latin typeface="Avenir-Book" panose="02000503020000020003" pitchFamily="2" charset="0"/>
                  <a:cs typeface="Consolas" panose="020B0609020204030204" pitchFamily="49" charset="0"/>
                </a:rPr>
                <a:t> </a:t>
              </a:r>
              <a:r>
                <a:rPr sz="2200" dirty="0">
                  <a:latin typeface="Avenir-Book" panose="02000503020000020003" pitchFamily="2" charset="0"/>
                  <a:cs typeface="Consolas" panose="020B0609020204030204" pitchFamily="49" charset="0"/>
                </a:rPr>
                <a:t>Speaker</a:t>
              </a:r>
            </a:p>
          </p:txBody>
        </p:sp>
        <p:sp>
          <p:nvSpPr>
            <p:cNvPr id="114" name="TextBox 113"/>
            <p:cNvSpPr txBox="1"/>
            <p:nvPr/>
          </p:nvSpPr>
          <p:spPr>
            <a:xfrm>
              <a:off x="7707480" y="3753095"/>
              <a:ext cx="2373998" cy="1508105"/>
            </a:xfrm>
            <a:prstGeom prst="rect">
              <a:avLst/>
            </a:prstGeom>
            <a:noFill/>
          </p:spPr>
          <p:txBody>
            <a:bodyPr wrap="square" rtlCol="0">
              <a:spAutoFit/>
            </a:bodyPr>
            <a:lstStyle/>
            <a:p>
              <a:pPr algn="ctr"/>
              <a:r>
                <a:rPr lang="en-US" sz="2300" i="1" dirty="0" smtClean="0">
                  <a:latin typeface="Calibri" panose="020F0502020204030204" pitchFamily="34" charset="0"/>
                </a:rPr>
                <a:t>walk along the blue carpet and you pass two objects</a:t>
              </a:r>
              <a:endParaRPr lang="en-US" sz="2300" i="1" dirty="0">
                <a:latin typeface="Calibri" panose="020F0502020204030204" pitchFamily="34" charset="0"/>
              </a:endParaRPr>
            </a:p>
          </p:txBody>
        </p:sp>
        <p:cxnSp>
          <p:nvCxnSpPr>
            <p:cNvPr id="116" name="Straight Arrow Connector 115"/>
            <p:cNvCxnSpPr/>
            <p:nvPr/>
          </p:nvCxnSpPr>
          <p:spPr>
            <a:xfrm>
              <a:off x="4150587" y="4485334"/>
              <a:ext cx="876539" cy="0"/>
            </a:xfrm>
            <a:prstGeom prst="straightConnector1">
              <a:avLst/>
            </a:prstGeom>
            <a:ln w="38100">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a:off x="6968301" y="4507148"/>
              <a:ext cx="876539" cy="0"/>
            </a:xfrm>
            <a:prstGeom prst="straightConnector1">
              <a:avLst/>
            </a:prstGeom>
            <a:ln w="38100">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40" name="Group 139"/>
            <p:cNvGrpSpPr/>
            <p:nvPr/>
          </p:nvGrpSpPr>
          <p:grpSpPr>
            <a:xfrm>
              <a:off x="936339" y="3726270"/>
              <a:ext cx="3104756" cy="1505546"/>
              <a:chOff x="7971077" y="1643116"/>
              <a:chExt cx="3104756" cy="1505546"/>
            </a:xfrm>
          </p:grpSpPr>
          <p:grpSp>
            <p:nvGrpSpPr>
              <p:cNvPr id="141" name="Group"/>
              <p:cNvGrpSpPr/>
              <p:nvPr/>
            </p:nvGrpSpPr>
            <p:grpSpPr>
              <a:xfrm>
                <a:off x="7971077" y="2157471"/>
                <a:ext cx="3104756" cy="474009"/>
                <a:chOff x="0" y="0"/>
                <a:chExt cx="5187054" cy="791917"/>
              </a:xfrm>
            </p:grpSpPr>
            <p:sp>
              <p:nvSpPr>
                <p:cNvPr id="150" name="Square"/>
                <p:cNvSpPr/>
                <p:nvPr/>
              </p:nvSpPr>
              <p:spPr>
                <a:xfrm>
                  <a:off x="0"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51" name="Square"/>
                <p:cNvSpPr/>
                <p:nvPr/>
              </p:nvSpPr>
              <p:spPr>
                <a:xfrm>
                  <a:off x="87902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52" name="Square"/>
                <p:cNvSpPr/>
                <p:nvPr/>
              </p:nvSpPr>
              <p:spPr>
                <a:xfrm>
                  <a:off x="1758054" y="0"/>
                  <a:ext cx="791918"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53" name="Square"/>
                <p:cNvSpPr/>
                <p:nvPr/>
              </p:nvSpPr>
              <p:spPr>
                <a:xfrm>
                  <a:off x="2637082"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54" name="Square"/>
                <p:cNvSpPr/>
                <p:nvPr/>
              </p:nvSpPr>
              <p:spPr>
                <a:xfrm>
                  <a:off x="3516109"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155" name="Image" descr="Image"/>
                <p:cNvPicPr>
                  <a:picLocks noChangeAspect="1"/>
                </p:cNvPicPr>
                <p:nvPr/>
              </p:nvPicPr>
              <p:blipFill>
                <a:blip r:embed="rId3">
                  <a:extLst/>
                </a:blip>
                <a:stretch>
                  <a:fillRect/>
                </a:stretch>
              </p:blipFill>
              <p:spPr>
                <a:xfrm>
                  <a:off x="1850987" y="80307"/>
                  <a:ext cx="606051" cy="631303"/>
                </a:xfrm>
                <a:prstGeom prst="rect">
                  <a:avLst/>
                </a:prstGeom>
                <a:ln w="12700" cap="flat">
                  <a:noFill/>
                  <a:miter lim="400000"/>
                </a:ln>
                <a:effectLst/>
              </p:spPr>
            </p:pic>
            <p:sp>
              <p:nvSpPr>
                <p:cNvPr id="156" name="Square"/>
                <p:cNvSpPr/>
                <p:nvPr/>
              </p:nvSpPr>
              <p:spPr>
                <a:xfrm>
                  <a:off x="439513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157" name="Image" descr="Image"/>
                <p:cNvPicPr>
                  <a:picLocks noChangeAspect="1"/>
                </p:cNvPicPr>
                <p:nvPr/>
              </p:nvPicPr>
              <p:blipFill>
                <a:blip r:embed="rId4">
                  <a:extLst/>
                </a:blip>
                <a:stretch>
                  <a:fillRect/>
                </a:stretch>
              </p:blipFill>
              <p:spPr>
                <a:xfrm>
                  <a:off x="2841580" y="80307"/>
                  <a:ext cx="382921" cy="631303"/>
                </a:xfrm>
                <a:prstGeom prst="rect">
                  <a:avLst/>
                </a:prstGeom>
                <a:ln w="12700" cap="flat">
                  <a:noFill/>
                  <a:miter lim="400000"/>
                </a:ln>
                <a:effectLst/>
              </p:spPr>
            </p:pic>
            <p:pic>
              <p:nvPicPr>
                <p:cNvPr id="158" name="Image" descr="Image"/>
                <p:cNvPicPr>
                  <a:picLocks noChangeAspect="1"/>
                </p:cNvPicPr>
                <p:nvPr/>
              </p:nvPicPr>
              <p:blipFill>
                <a:blip r:embed="rId5">
                  <a:extLst/>
                </a:blip>
                <a:stretch>
                  <a:fillRect/>
                </a:stretch>
              </p:blipFill>
              <p:spPr>
                <a:xfrm>
                  <a:off x="4441603" y="138777"/>
                  <a:ext cx="698984" cy="514363"/>
                </a:xfrm>
                <a:prstGeom prst="rect">
                  <a:avLst/>
                </a:prstGeom>
                <a:ln w="12700" cap="flat">
                  <a:noFill/>
                  <a:miter lim="400000"/>
                </a:ln>
                <a:effectLst/>
              </p:spPr>
            </p:pic>
          </p:grpSp>
          <p:sp>
            <p:nvSpPr>
              <p:cNvPr id="142" name="Square"/>
              <p:cNvSpPr/>
              <p:nvPr/>
            </p:nvSpPr>
            <p:spPr>
              <a:xfrm>
                <a:off x="10069424" y="1643116"/>
                <a:ext cx="474009" cy="474009"/>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43" name="Square"/>
              <p:cNvSpPr/>
              <p:nvPr/>
            </p:nvSpPr>
            <p:spPr>
              <a:xfrm>
                <a:off x="10075674" y="2674653"/>
                <a:ext cx="474009" cy="474009"/>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44" name="Line"/>
              <p:cNvSpPr/>
              <p:nvPr/>
            </p:nvSpPr>
            <p:spPr>
              <a:xfrm>
                <a:off x="8239569" y="2384495"/>
                <a:ext cx="480681"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45" name="Line"/>
              <p:cNvSpPr/>
              <p:nvPr/>
            </p:nvSpPr>
            <p:spPr>
              <a:xfrm>
                <a:off x="8783035" y="2384495"/>
                <a:ext cx="480681"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46" name="Line"/>
              <p:cNvSpPr/>
              <p:nvPr/>
            </p:nvSpPr>
            <p:spPr>
              <a:xfrm>
                <a:off x="9329426" y="2384495"/>
                <a:ext cx="480681"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47" name="Line"/>
              <p:cNvSpPr/>
              <p:nvPr/>
            </p:nvSpPr>
            <p:spPr>
              <a:xfrm>
                <a:off x="9872892" y="2384495"/>
                <a:ext cx="480681"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48" name="Square"/>
              <p:cNvSpPr/>
              <p:nvPr/>
            </p:nvSpPr>
            <p:spPr>
              <a:xfrm>
                <a:off x="10122406" y="2190704"/>
                <a:ext cx="361662" cy="403133"/>
              </a:xfrm>
              <a:prstGeom prst="rect">
                <a:avLst/>
              </a:prstGeom>
              <a:solidFill>
                <a:schemeClr val="accent3">
                  <a:lumMod val="40000"/>
                  <a:lumOff val="60000"/>
                  <a:alpha val="66000"/>
                </a:schemeClr>
              </a:solidFill>
              <a:ln w="19050" cap="rnd">
                <a:solidFill>
                  <a:schemeClr val="tx1"/>
                </a:solidFill>
                <a:roun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149" name="Picture 14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26355" y="2185133"/>
                <a:ext cx="357713" cy="403133"/>
              </a:xfrm>
              <a:prstGeom prst="rect">
                <a:avLst/>
              </a:prstGeom>
            </p:spPr>
          </p:pic>
        </p:grpSp>
      </p:grpSp>
    </p:spTree>
    <p:extLst>
      <p:ext uri="{BB962C8B-B14F-4D97-AF65-F5344CB8AC3E}">
        <p14:creationId xmlns:p14="http://schemas.microsoft.com/office/powerpoint/2010/main" val="1629288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56D4C2F-3DDF-0E4B-A4E4-62E14C8D3C1D}" type="slidenum">
              <a:rPr lang="en-US" smtClean="0"/>
              <a:t>16</a:t>
            </a:fld>
            <a:endParaRPr lang="en-US" dirty="0"/>
          </a:p>
        </p:txBody>
      </p:sp>
      <p:sp>
        <p:nvSpPr>
          <p:cNvPr id="17" name="Rounded Rectangle 16"/>
          <p:cNvSpPr/>
          <p:nvPr/>
        </p:nvSpPr>
        <p:spPr>
          <a:xfrm>
            <a:off x="755780" y="1222306"/>
            <a:ext cx="10795518" cy="4336225"/>
          </a:xfrm>
          <a:prstGeom prst="roundRect">
            <a:avLst/>
          </a:prstGeom>
          <a:noFill/>
          <a:ln w="508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52681" y="5621331"/>
            <a:ext cx="2882928" cy="1154162"/>
          </a:xfrm>
          <a:prstGeom prst="rect">
            <a:avLst/>
          </a:prstGeom>
          <a:noFill/>
        </p:spPr>
        <p:txBody>
          <a:bodyPr wrap="square" rtlCol="0">
            <a:spAutoFit/>
          </a:bodyPr>
          <a:lstStyle/>
          <a:p>
            <a:pPr algn="ctr"/>
            <a:r>
              <a:rPr lang="en-US" sz="2300" i="1" dirty="0" smtClean="0">
                <a:latin typeface="Calibri" panose="020F0502020204030204" pitchFamily="34" charset="0"/>
              </a:rPr>
              <a:t>walk along the blue carpet and you pass two objects</a:t>
            </a:r>
            <a:endParaRPr lang="en-US" sz="2300" i="1" dirty="0">
              <a:latin typeface="Calibri" panose="020F0502020204030204" pitchFamily="34" charset="0"/>
            </a:endParaRPr>
          </a:p>
        </p:txBody>
      </p:sp>
      <p:sp>
        <p:nvSpPr>
          <p:cNvPr id="66" name="Oval 65"/>
          <p:cNvSpPr/>
          <p:nvPr/>
        </p:nvSpPr>
        <p:spPr>
          <a:xfrm>
            <a:off x="5133371" y="6008914"/>
            <a:ext cx="280983" cy="270588"/>
          </a:xfrm>
          <a:prstGeom prst="ellipse">
            <a:avLst/>
          </a:prstGeom>
          <a:noFill/>
          <a:ln w="508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5441119" y="5646509"/>
            <a:ext cx="410391" cy="395209"/>
          </a:xfrm>
          <a:prstGeom prst="ellipse">
            <a:avLst/>
          </a:prstGeom>
          <a:noFill/>
          <a:ln w="508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Straight Arrow Connector 67"/>
          <p:cNvCxnSpPr/>
          <p:nvPr/>
        </p:nvCxnSpPr>
        <p:spPr>
          <a:xfrm flipV="1">
            <a:off x="2817040" y="6242887"/>
            <a:ext cx="716145" cy="1"/>
          </a:xfrm>
          <a:prstGeom prst="straightConnector1">
            <a:avLst/>
          </a:prstGeom>
          <a:ln w="38100">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72" name="Title 1"/>
          <p:cNvSpPr txBox="1">
            <a:spLocks/>
          </p:cNvSpPr>
          <p:nvPr/>
        </p:nvSpPr>
        <p:spPr>
          <a:xfrm>
            <a:off x="0" y="263885"/>
            <a:ext cx="12192000" cy="7164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srgbClr val="333333"/>
                </a:solidFill>
                <a:latin typeface="Avenir-Book" panose="02000503020000020003" pitchFamily="2" charset="0"/>
              </a:rPr>
              <a:t>Building a pragmatic listener</a:t>
            </a:r>
            <a:endParaRPr lang="en-US" sz="4200" dirty="0">
              <a:solidFill>
                <a:srgbClr val="333333"/>
              </a:solidFill>
              <a:latin typeface="Avenir-Book" panose="02000503020000020003" pitchFamily="2" charset="0"/>
            </a:endParaRPr>
          </a:p>
        </p:txBody>
      </p:sp>
      <p:sp>
        <p:nvSpPr>
          <p:cNvPr id="29" name="Literal Speaker"/>
          <p:cNvSpPr/>
          <p:nvPr/>
        </p:nvSpPr>
        <p:spPr>
          <a:xfrm>
            <a:off x="6267902" y="2811345"/>
            <a:ext cx="1180429" cy="738702"/>
          </a:xfrm>
          <a:prstGeom prst="rect">
            <a:avLst/>
          </a:prstGeom>
          <a:solidFill>
            <a:srgbClr val="F4A74C"/>
          </a:solidFill>
          <a:ln w="25400">
            <a:solidFill>
              <a:srgbClr val="000000"/>
            </a:solidFill>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lang="en-US" sz="2200" dirty="0" smtClean="0">
                <a:latin typeface="Avenir-Book" panose="02000503020000020003" pitchFamily="2" charset="0"/>
                <a:cs typeface="Consolas" panose="020B0609020204030204" pitchFamily="49" charset="0"/>
              </a:rPr>
              <a:t>Base</a:t>
            </a:r>
            <a:r>
              <a:rPr sz="2200" dirty="0" smtClean="0">
                <a:latin typeface="Avenir-Book" panose="02000503020000020003" pitchFamily="2" charset="0"/>
                <a:cs typeface="Consolas" panose="020B0609020204030204" pitchFamily="49" charset="0"/>
              </a:rPr>
              <a:t> </a:t>
            </a:r>
            <a:r>
              <a:rPr sz="2200" dirty="0">
                <a:latin typeface="Avenir-Book" panose="02000503020000020003" pitchFamily="2" charset="0"/>
                <a:cs typeface="Consolas" panose="020B0609020204030204" pitchFamily="49" charset="0"/>
              </a:rPr>
              <a:t>Speaker</a:t>
            </a:r>
          </a:p>
        </p:txBody>
      </p:sp>
      <p:grpSp>
        <p:nvGrpSpPr>
          <p:cNvPr id="31" name="Group 30"/>
          <p:cNvGrpSpPr/>
          <p:nvPr/>
        </p:nvGrpSpPr>
        <p:grpSpPr>
          <a:xfrm>
            <a:off x="3604212" y="5886720"/>
            <a:ext cx="1458131" cy="712333"/>
            <a:chOff x="3604212" y="5886720"/>
            <a:chExt cx="1458131" cy="712333"/>
          </a:xfrm>
        </p:grpSpPr>
        <p:sp>
          <p:nvSpPr>
            <p:cNvPr id="32" name="Rectangle"/>
            <p:cNvSpPr/>
            <p:nvPr/>
          </p:nvSpPr>
          <p:spPr>
            <a:xfrm>
              <a:off x="3604212" y="5886720"/>
              <a:ext cx="1458131" cy="712333"/>
            </a:xfrm>
            <a:prstGeom prst="rect">
              <a:avLst/>
            </a:prstGeom>
            <a:solidFill>
              <a:srgbClr val="8DCB69"/>
            </a:solidFill>
            <a:ln w="25400">
              <a:solidFill>
                <a:srgbClr val="000000"/>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lnSpc>
                  <a:spcPts val="2200"/>
                </a:lnSpc>
                <a:defRPr sz="1900">
                  <a:latin typeface="Consolas"/>
                  <a:ea typeface="Consolas"/>
                  <a:cs typeface="Consolas"/>
                  <a:sym typeface="Consolas"/>
                </a:defRPr>
              </a:pPr>
              <a:endParaRPr/>
            </a:p>
          </p:txBody>
        </p:sp>
        <p:sp>
          <p:nvSpPr>
            <p:cNvPr id="33" name="Pragmatic Listener"/>
            <p:cNvSpPr/>
            <p:nvPr/>
          </p:nvSpPr>
          <p:spPr>
            <a:xfrm>
              <a:off x="3646110" y="5928618"/>
              <a:ext cx="1374335" cy="628537"/>
            </a:xfrm>
            <a:prstGeom prst="rect">
              <a:avLst/>
            </a:prstGeom>
            <a:solidFill>
              <a:srgbClr val="8DCB69"/>
            </a:solidFill>
            <a:ln w="25400">
              <a:solidFill>
                <a:srgbClr val="000000"/>
              </a:solidFill>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sz="2200" dirty="0">
                  <a:latin typeface="Avenir-Book" panose="02000503020000020003" pitchFamily="2" charset="0"/>
                  <a:cs typeface="Consolas" panose="020B0609020204030204" pitchFamily="49" charset="0"/>
                </a:rPr>
                <a:t>Pragmatic Listener</a:t>
              </a:r>
            </a:p>
          </p:txBody>
        </p:sp>
      </p:grpSp>
      <p:sp>
        <p:nvSpPr>
          <p:cNvPr id="21" name="Title 1"/>
          <p:cNvSpPr txBox="1">
            <a:spLocks/>
          </p:cNvSpPr>
          <p:nvPr/>
        </p:nvSpPr>
        <p:spPr>
          <a:xfrm>
            <a:off x="1147279" y="3643922"/>
            <a:ext cx="1491773" cy="27694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rgbClr val="333333"/>
                </a:solidFill>
                <a:latin typeface="Avenir-Book" panose="02000503020000020003" pitchFamily="2" charset="0"/>
              </a:rPr>
              <a:t>proposes</a:t>
            </a:r>
            <a:endParaRPr lang="en-US" sz="2400" dirty="0">
              <a:solidFill>
                <a:srgbClr val="333333"/>
              </a:solidFill>
              <a:latin typeface="Avenir-Book" panose="02000503020000020003" pitchFamily="2" charset="0"/>
            </a:endParaRPr>
          </a:p>
        </p:txBody>
      </p:sp>
      <p:sp>
        <p:nvSpPr>
          <p:cNvPr id="30" name="Literal Listener"/>
          <p:cNvSpPr/>
          <p:nvPr/>
        </p:nvSpPr>
        <p:spPr>
          <a:xfrm>
            <a:off x="1303763" y="2837715"/>
            <a:ext cx="1178806" cy="712332"/>
          </a:xfrm>
          <a:prstGeom prst="rect">
            <a:avLst/>
          </a:prstGeom>
          <a:solidFill>
            <a:srgbClr val="C6E5B4"/>
          </a:solidFill>
          <a:ln w="25400">
            <a:solidFill>
              <a:srgbClr val="000000"/>
            </a:solidFill>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lang="en-US" sz="2200" dirty="0" smtClean="0">
                <a:latin typeface="Avenir-Book" panose="02000503020000020003" pitchFamily="2" charset="0"/>
                <a:cs typeface="Consolas" panose="020B0609020204030204" pitchFamily="49" charset="0"/>
              </a:rPr>
              <a:t>Base</a:t>
            </a:r>
            <a:r>
              <a:rPr sz="2200" dirty="0" smtClean="0">
                <a:latin typeface="Avenir-Book" panose="02000503020000020003" pitchFamily="2" charset="0"/>
                <a:cs typeface="Consolas" panose="020B0609020204030204" pitchFamily="49" charset="0"/>
              </a:rPr>
              <a:t> </a:t>
            </a:r>
            <a:r>
              <a:rPr sz="2200" dirty="0">
                <a:latin typeface="Avenir-Book" panose="02000503020000020003" pitchFamily="2" charset="0"/>
                <a:cs typeface="Consolas" panose="020B0609020204030204" pitchFamily="49" charset="0"/>
              </a:rPr>
              <a:t>Listener</a:t>
            </a:r>
          </a:p>
        </p:txBody>
      </p:sp>
      <p:cxnSp>
        <p:nvCxnSpPr>
          <p:cNvPr id="34" name="Straight Arrow Connector 33"/>
          <p:cNvCxnSpPr/>
          <p:nvPr/>
        </p:nvCxnSpPr>
        <p:spPr>
          <a:xfrm>
            <a:off x="2680442" y="3353622"/>
            <a:ext cx="321192" cy="842281"/>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2673874" y="2529321"/>
            <a:ext cx="330483" cy="659522"/>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 name="Elbow Connector 3"/>
          <p:cNvCxnSpPr/>
          <p:nvPr/>
        </p:nvCxnSpPr>
        <p:spPr>
          <a:xfrm rot="5400000" flipH="1" flipV="1">
            <a:off x="-399814" y="3999206"/>
            <a:ext cx="2432489" cy="811765"/>
          </a:xfrm>
          <a:prstGeom prst="bentConnector3">
            <a:avLst>
              <a:gd name="adj1" fmla="val 99866"/>
            </a:avLst>
          </a:prstGeom>
          <a:ln w="38100">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105" name="Title 1"/>
          <p:cNvSpPr txBox="1">
            <a:spLocks/>
          </p:cNvSpPr>
          <p:nvPr/>
        </p:nvSpPr>
        <p:spPr>
          <a:xfrm>
            <a:off x="6189447" y="3505893"/>
            <a:ext cx="1379524" cy="41913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rgbClr val="333333"/>
                </a:solidFill>
                <a:latin typeface="Avenir-Book" panose="02000503020000020003" pitchFamily="2" charset="0"/>
              </a:rPr>
              <a:t>rescores</a:t>
            </a:r>
            <a:endParaRPr lang="en-US" sz="2400" dirty="0">
              <a:solidFill>
                <a:srgbClr val="333333"/>
              </a:solidFill>
              <a:latin typeface="Avenir-Book" panose="02000503020000020003" pitchFamily="2" charset="0"/>
            </a:endParaRPr>
          </a:p>
        </p:txBody>
      </p:sp>
      <p:cxnSp>
        <p:nvCxnSpPr>
          <p:cNvPr id="106" name="Straight Arrow Connector 105"/>
          <p:cNvCxnSpPr/>
          <p:nvPr/>
        </p:nvCxnSpPr>
        <p:spPr>
          <a:xfrm>
            <a:off x="5790045" y="2292611"/>
            <a:ext cx="305169" cy="791278"/>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p:nvPr/>
        </p:nvCxnSpPr>
        <p:spPr>
          <a:xfrm flipV="1">
            <a:off x="7548465" y="3180697"/>
            <a:ext cx="765111" cy="1"/>
          </a:xfrm>
          <a:prstGeom prst="straightConnector1">
            <a:avLst/>
          </a:prstGeom>
          <a:ln w="381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p:nvPr/>
        </p:nvCxnSpPr>
        <p:spPr>
          <a:xfrm flipV="1">
            <a:off x="5766514" y="3420761"/>
            <a:ext cx="352229" cy="890526"/>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4019519" y="1242489"/>
            <a:ext cx="785813" cy="492443"/>
          </a:xfrm>
          <a:prstGeom prst="rect">
            <a:avLst/>
          </a:prstGeom>
          <a:noFill/>
        </p:spPr>
        <p:txBody>
          <a:bodyPr wrap="square" rtlCol="0">
            <a:spAutoFit/>
          </a:bodyPr>
          <a:lstStyle/>
          <a:p>
            <a:pPr algn="ctr"/>
            <a:r>
              <a:rPr lang="en-US" sz="2600" dirty="0" smtClean="0">
                <a:solidFill>
                  <a:schemeClr val="accent6"/>
                </a:solidFill>
              </a:rPr>
              <a:t>0.1</a:t>
            </a:r>
            <a:endParaRPr lang="en-US" sz="2600" dirty="0">
              <a:solidFill>
                <a:schemeClr val="accent6"/>
              </a:solidFill>
            </a:endParaRPr>
          </a:p>
        </p:txBody>
      </p:sp>
      <p:sp>
        <p:nvSpPr>
          <p:cNvPr id="121" name="TextBox 120"/>
          <p:cNvSpPr txBox="1"/>
          <p:nvPr/>
        </p:nvSpPr>
        <p:spPr>
          <a:xfrm>
            <a:off x="7793527" y="2686794"/>
            <a:ext cx="689791" cy="492443"/>
          </a:xfrm>
          <a:prstGeom prst="rect">
            <a:avLst/>
          </a:prstGeom>
          <a:noFill/>
        </p:spPr>
        <p:txBody>
          <a:bodyPr wrap="square" rtlCol="0">
            <a:spAutoFit/>
          </a:bodyPr>
          <a:lstStyle/>
          <a:p>
            <a:pPr algn="r"/>
            <a:r>
              <a:rPr lang="en-US" sz="2600" dirty="0" smtClean="0">
                <a:solidFill>
                  <a:schemeClr val="accent6"/>
                </a:solidFill>
              </a:rPr>
              <a:t>0.1</a:t>
            </a:r>
            <a:endParaRPr lang="en-US" sz="2600" dirty="0">
              <a:solidFill>
                <a:schemeClr val="accent6"/>
              </a:solidFill>
            </a:endParaRPr>
          </a:p>
        </p:txBody>
      </p:sp>
      <p:sp>
        <p:nvSpPr>
          <p:cNvPr id="122" name="TextBox 121"/>
          <p:cNvSpPr txBox="1"/>
          <p:nvPr/>
        </p:nvSpPr>
        <p:spPr>
          <a:xfrm>
            <a:off x="4471417" y="2695502"/>
            <a:ext cx="333550" cy="1015663"/>
          </a:xfrm>
          <a:prstGeom prst="rect">
            <a:avLst/>
          </a:prstGeom>
          <a:noFill/>
          <a:ln>
            <a:noFill/>
          </a:ln>
        </p:spPr>
        <p:txBody>
          <a:bodyPr wrap="square" rtlCol="0">
            <a:spAutoFit/>
          </a:bodyPr>
          <a:lstStyle/>
          <a:p>
            <a:r>
              <a:rPr lang="en-US" sz="6000" b="1" dirty="0" smtClean="0">
                <a:solidFill>
                  <a:schemeClr val="accent1">
                    <a:lumMod val="75000"/>
                  </a:schemeClr>
                </a:solidFill>
              </a:rPr>
              <a:t>?</a:t>
            </a:r>
            <a:endParaRPr lang="en-US" sz="6000" b="1" dirty="0">
              <a:solidFill>
                <a:schemeClr val="accent1">
                  <a:lumMod val="75000"/>
                </a:schemeClr>
              </a:solidFill>
            </a:endParaRPr>
          </a:p>
        </p:txBody>
      </p:sp>
      <p:cxnSp>
        <p:nvCxnSpPr>
          <p:cNvPr id="123" name="Straight Arrow Connector 122"/>
          <p:cNvCxnSpPr/>
          <p:nvPr/>
        </p:nvCxnSpPr>
        <p:spPr>
          <a:xfrm flipV="1">
            <a:off x="5432084" y="3180697"/>
            <a:ext cx="716145" cy="1"/>
          </a:xfrm>
          <a:prstGeom prst="straightConnector1">
            <a:avLst/>
          </a:prstGeom>
          <a:ln w="381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30" name="Group 129"/>
          <p:cNvGrpSpPr/>
          <p:nvPr/>
        </p:nvGrpSpPr>
        <p:grpSpPr>
          <a:xfrm>
            <a:off x="3013610" y="3675509"/>
            <a:ext cx="2712241" cy="1315209"/>
            <a:chOff x="7971077" y="1643116"/>
            <a:chExt cx="3104756" cy="1505546"/>
          </a:xfrm>
        </p:grpSpPr>
        <p:grpSp>
          <p:nvGrpSpPr>
            <p:cNvPr id="131" name="Group"/>
            <p:cNvGrpSpPr/>
            <p:nvPr/>
          </p:nvGrpSpPr>
          <p:grpSpPr>
            <a:xfrm>
              <a:off x="7971077" y="2157471"/>
              <a:ext cx="3104756" cy="474009"/>
              <a:chOff x="0" y="0"/>
              <a:chExt cx="5187054" cy="791917"/>
            </a:xfrm>
          </p:grpSpPr>
          <p:sp>
            <p:nvSpPr>
              <p:cNvPr id="140" name="Square"/>
              <p:cNvSpPr/>
              <p:nvPr/>
            </p:nvSpPr>
            <p:spPr>
              <a:xfrm>
                <a:off x="0"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41" name="Square"/>
              <p:cNvSpPr/>
              <p:nvPr/>
            </p:nvSpPr>
            <p:spPr>
              <a:xfrm>
                <a:off x="87902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42" name="Square"/>
              <p:cNvSpPr/>
              <p:nvPr/>
            </p:nvSpPr>
            <p:spPr>
              <a:xfrm>
                <a:off x="1758054" y="0"/>
                <a:ext cx="791918"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43" name="Square"/>
              <p:cNvSpPr/>
              <p:nvPr/>
            </p:nvSpPr>
            <p:spPr>
              <a:xfrm>
                <a:off x="2637082"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44" name="Square"/>
              <p:cNvSpPr/>
              <p:nvPr/>
            </p:nvSpPr>
            <p:spPr>
              <a:xfrm>
                <a:off x="3516109"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145" name="Image" descr="Image"/>
              <p:cNvPicPr>
                <a:picLocks noChangeAspect="1"/>
              </p:cNvPicPr>
              <p:nvPr/>
            </p:nvPicPr>
            <p:blipFill>
              <a:blip r:embed="rId3">
                <a:extLst/>
              </a:blip>
              <a:stretch>
                <a:fillRect/>
              </a:stretch>
            </p:blipFill>
            <p:spPr>
              <a:xfrm>
                <a:off x="1850987" y="80307"/>
                <a:ext cx="606051" cy="631303"/>
              </a:xfrm>
              <a:prstGeom prst="rect">
                <a:avLst/>
              </a:prstGeom>
              <a:ln w="12700" cap="flat">
                <a:noFill/>
                <a:miter lim="400000"/>
              </a:ln>
              <a:effectLst/>
            </p:spPr>
          </p:pic>
          <p:sp>
            <p:nvSpPr>
              <p:cNvPr id="146" name="Square"/>
              <p:cNvSpPr/>
              <p:nvPr/>
            </p:nvSpPr>
            <p:spPr>
              <a:xfrm>
                <a:off x="439513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147" name="Image" descr="Image"/>
              <p:cNvPicPr>
                <a:picLocks noChangeAspect="1"/>
              </p:cNvPicPr>
              <p:nvPr/>
            </p:nvPicPr>
            <p:blipFill>
              <a:blip r:embed="rId4">
                <a:extLst/>
              </a:blip>
              <a:stretch>
                <a:fillRect/>
              </a:stretch>
            </p:blipFill>
            <p:spPr>
              <a:xfrm>
                <a:off x="2841580" y="80307"/>
                <a:ext cx="382921" cy="631303"/>
              </a:xfrm>
              <a:prstGeom prst="rect">
                <a:avLst/>
              </a:prstGeom>
              <a:ln w="12700" cap="flat">
                <a:noFill/>
                <a:miter lim="400000"/>
              </a:ln>
              <a:effectLst/>
            </p:spPr>
          </p:pic>
          <p:pic>
            <p:nvPicPr>
              <p:cNvPr id="148" name="Image" descr="Image"/>
              <p:cNvPicPr>
                <a:picLocks noChangeAspect="1"/>
              </p:cNvPicPr>
              <p:nvPr/>
            </p:nvPicPr>
            <p:blipFill>
              <a:blip r:embed="rId5">
                <a:extLst/>
              </a:blip>
              <a:stretch>
                <a:fillRect/>
              </a:stretch>
            </p:blipFill>
            <p:spPr>
              <a:xfrm>
                <a:off x="4441603" y="138777"/>
                <a:ext cx="698984" cy="514363"/>
              </a:xfrm>
              <a:prstGeom prst="rect">
                <a:avLst/>
              </a:prstGeom>
              <a:ln w="12700" cap="flat">
                <a:noFill/>
                <a:miter lim="400000"/>
              </a:ln>
              <a:effectLst/>
            </p:spPr>
          </p:pic>
        </p:grpSp>
        <p:sp>
          <p:nvSpPr>
            <p:cNvPr id="132" name="Square"/>
            <p:cNvSpPr/>
            <p:nvPr/>
          </p:nvSpPr>
          <p:spPr>
            <a:xfrm>
              <a:off x="10069424" y="1643116"/>
              <a:ext cx="474009" cy="474009"/>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33" name="Square"/>
            <p:cNvSpPr/>
            <p:nvPr/>
          </p:nvSpPr>
          <p:spPr>
            <a:xfrm>
              <a:off x="10075674" y="2674653"/>
              <a:ext cx="474009" cy="474009"/>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34" name="Line"/>
            <p:cNvSpPr/>
            <p:nvPr/>
          </p:nvSpPr>
          <p:spPr>
            <a:xfrm>
              <a:off x="8239569" y="2384495"/>
              <a:ext cx="480681"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35" name="Line"/>
            <p:cNvSpPr/>
            <p:nvPr/>
          </p:nvSpPr>
          <p:spPr>
            <a:xfrm>
              <a:off x="8783035" y="2384495"/>
              <a:ext cx="480681"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36" name="Line"/>
            <p:cNvSpPr/>
            <p:nvPr/>
          </p:nvSpPr>
          <p:spPr>
            <a:xfrm>
              <a:off x="9329426" y="2384495"/>
              <a:ext cx="480681"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37" name="Line"/>
            <p:cNvSpPr/>
            <p:nvPr/>
          </p:nvSpPr>
          <p:spPr>
            <a:xfrm>
              <a:off x="9872892" y="2384495"/>
              <a:ext cx="480681"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38" name="Square"/>
            <p:cNvSpPr/>
            <p:nvPr/>
          </p:nvSpPr>
          <p:spPr>
            <a:xfrm>
              <a:off x="10122406" y="2190704"/>
              <a:ext cx="361662" cy="403133"/>
            </a:xfrm>
            <a:prstGeom prst="rect">
              <a:avLst/>
            </a:prstGeom>
            <a:solidFill>
              <a:schemeClr val="accent3">
                <a:lumMod val="40000"/>
                <a:lumOff val="60000"/>
                <a:alpha val="66000"/>
              </a:schemeClr>
            </a:solidFill>
            <a:ln w="19050" cap="rnd">
              <a:solidFill>
                <a:schemeClr val="tx1"/>
              </a:solidFill>
              <a:roun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139" name="Picture 13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26355" y="2185133"/>
              <a:ext cx="357713" cy="403133"/>
            </a:xfrm>
            <a:prstGeom prst="rect">
              <a:avLst/>
            </a:prstGeom>
          </p:spPr>
        </p:pic>
      </p:grpSp>
      <p:sp>
        <p:nvSpPr>
          <p:cNvPr id="124" name="Rectangle 123"/>
          <p:cNvSpPr/>
          <p:nvPr/>
        </p:nvSpPr>
        <p:spPr>
          <a:xfrm>
            <a:off x="2662735" y="3296040"/>
            <a:ext cx="3463692" cy="1862092"/>
          </a:xfrm>
          <a:prstGeom prst="rect">
            <a:avLst/>
          </a:prstGeom>
          <a:solidFill>
            <a:srgbClr val="FFFFF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pSp>
        <p:nvGrpSpPr>
          <p:cNvPr id="149" name="Group 148"/>
          <p:cNvGrpSpPr/>
          <p:nvPr/>
        </p:nvGrpSpPr>
        <p:grpSpPr>
          <a:xfrm>
            <a:off x="3036916" y="1676372"/>
            <a:ext cx="2712241" cy="1315209"/>
            <a:chOff x="3036916" y="1676372"/>
            <a:chExt cx="2712241" cy="1315209"/>
          </a:xfrm>
        </p:grpSpPr>
        <p:grpSp>
          <p:nvGrpSpPr>
            <p:cNvPr id="150" name="Group"/>
            <p:cNvGrpSpPr/>
            <p:nvPr/>
          </p:nvGrpSpPr>
          <p:grpSpPr>
            <a:xfrm>
              <a:off x="3036916" y="2125700"/>
              <a:ext cx="2712241" cy="414083"/>
              <a:chOff x="0" y="0"/>
              <a:chExt cx="5187054" cy="791917"/>
            </a:xfrm>
          </p:grpSpPr>
          <p:sp>
            <p:nvSpPr>
              <p:cNvPr id="161" name="Square"/>
              <p:cNvSpPr/>
              <p:nvPr/>
            </p:nvSpPr>
            <p:spPr>
              <a:xfrm>
                <a:off x="0"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62" name="Square"/>
              <p:cNvSpPr/>
              <p:nvPr/>
            </p:nvSpPr>
            <p:spPr>
              <a:xfrm>
                <a:off x="87902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63" name="Square"/>
              <p:cNvSpPr/>
              <p:nvPr/>
            </p:nvSpPr>
            <p:spPr>
              <a:xfrm>
                <a:off x="1758054" y="0"/>
                <a:ext cx="791918"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64" name="Square"/>
              <p:cNvSpPr/>
              <p:nvPr/>
            </p:nvSpPr>
            <p:spPr>
              <a:xfrm>
                <a:off x="2637082"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65" name="Square"/>
              <p:cNvSpPr/>
              <p:nvPr/>
            </p:nvSpPr>
            <p:spPr>
              <a:xfrm>
                <a:off x="3516109"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166" name="Image" descr="Image"/>
              <p:cNvPicPr>
                <a:picLocks noChangeAspect="1"/>
              </p:cNvPicPr>
              <p:nvPr/>
            </p:nvPicPr>
            <p:blipFill>
              <a:blip r:embed="rId3">
                <a:extLst/>
              </a:blip>
              <a:stretch>
                <a:fillRect/>
              </a:stretch>
            </p:blipFill>
            <p:spPr>
              <a:xfrm>
                <a:off x="1850987" y="80307"/>
                <a:ext cx="606051" cy="631303"/>
              </a:xfrm>
              <a:prstGeom prst="rect">
                <a:avLst/>
              </a:prstGeom>
              <a:ln w="12700" cap="flat">
                <a:noFill/>
                <a:miter lim="400000"/>
              </a:ln>
              <a:effectLst/>
            </p:spPr>
          </p:pic>
          <p:sp>
            <p:nvSpPr>
              <p:cNvPr id="167" name="Square"/>
              <p:cNvSpPr/>
              <p:nvPr/>
            </p:nvSpPr>
            <p:spPr>
              <a:xfrm>
                <a:off x="439513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168" name="Image" descr="Image"/>
              <p:cNvPicPr>
                <a:picLocks noChangeAspect="1"/>
              </p:cNvPicPr>
              <p:nvPr/>
            </p:nvPicPr>
            <p:blipFill>
              <a:blip r:embed="rId4">
                <a:extLst/>
              </a:blip>
              <a:stretch>
                <a:fillRect/>
              </a:stretch>
            </p:blipFill>
            <p:spPr>
              <a:xfrm>
                <a:off x="2841580" y="80307"/>
                <a:ext cx="382921" cy="631303"/>
              </a:xfrm>
              <a:prstGeom prst="rect">
                <a:avLst/>
              </a:prstGeom>
              <a:ln w="12700" cap="flat">
                <a:noFill/>
                <a:miter lim="400000"/>
              </a:ln>
              <a:effectLst/>
            </p:spPr>
          </p:pic>
          <p:pic>
            <p:nvPicPr>
              <p:cNvPr id="169" name="Image" descr="Image"/>
              <p:cNvPicPr>
                <a:picLocks noChangeAspect="1"/>
              </p:cNvPicPr>
              <p:nvPr/>
            </p:nvPicPr>
            <p:blipFill>
              <a:blip r:embed="rId5">
                <a:extLst/>
              </a:blip>
              <a:stretch>
                <a:fillRect/>
              </a:stretch>
            </p:blipFill>
            <p:spPr>
              <a:xfrm>
                <a:off x="4441603" y="138777"/>
                <a:ext cx="698984" cy="514363"/>
              </a:xfrm>
              <a:prstGeom prst="rect">
                <a:avLst/>
              </a:prstGeom>
              <a:ln w="12700" cap="flat">
                <a:noFill/>
                <a:miter lim="400000"/>
              </a:ln>
              <a:effectLst/>
            </p:spPr>
          </p:pic>
        </p:grpSp>
        <p:sp>
          <p:nvSpPr>
            <p:cNvPr id="151" name="Square"/>
            <p:cNvSpPr/>
            <p:nvPr/>
          </p:nvSpPr>
          <p:spPr>
            <a:xfrm>
              <a:off x="4869982" y="1676372"/>
              <a:ext cx="414083" cy="414083"/>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52" name="Square"/>
            <p:cNvSpPr/>
            <p:nvPr/>
          </p:nvSpPr>
          <p:spPr>
            <a:xfrm>
              <a:off x="4875442" y="2577498"/>
              <a:ext cx="414083" cy="414083"/>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53" name="Line"/>
            <p:cNvSpPr/>
            <p:nvPr/>
          </p:nvSpPr>
          <p:spPr>
            <a:xfrm>
              <a:off x="3271464" y="2324023"/>
              <a:ext cx="419911"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54" name="Line"/>
            <p:cNvSpPr/>
            <p:nvPr/>
          </p:nvSpPr>
          <p:spPr>
            <a:xfrm>
              <a:off x="3746223" y="2324023"/>
              <a:ext cx="419911"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55" name="Line"/>
            <p:cNvSpPr/>
            <p:nvPr/>
          </p:nvSpPr>
          <p:spPr>
            <a:xfrm>
              <a:off x="4223537" y="2324023"/>
              <a:ext cx="419911"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56" name="Line"/>
            <p:cNvSpPr/>
            <p:nvPr/>
          </p:nvSpPr>
          <p:spPr>
            <a:xfrm>
              <a:off x="4698296" y="2324023"/>
              <a:ext cx="419911"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57" name="Line"/>
            <p:cNvSpPr/>
            <p:nvPr/>
          </p:nvSpPr>
          <p:spPr>
            <a:xfrm>
              <a:off x="5133242" y="2332741"/>
              <a:ext cx="419911"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grpSp>
          <p:nvGrpSpPr>
            <p:cNvPr id="158" name="Group 157"/>
            <p:cNvGrpSpPr/>
            <p:nvPr/>
          </p:nvGrpSpPr>
          <p:grpSpPr>
            <a:xfrm>
              <a:off x="5382544" y="2147403"/>
              <a:ext cx="315940" cy="357034"/>
              <a:chOff x="5411119" y="2149865"/>
              <a:chExt cx="315940" cy="357034"/>
            </a:xfrm>
          </p:grpSpPr>
          <p:sp>
            <p:nvSpPr>
              <p:cNvPr id="159" name="Square"/>
              <p:cNvSpPr/>
              <p:nvPr/>
            </p:nvSpPr>
            <p:spPr>
              <a:xfrm>
                <a:off x="5411119" y="2154732"/>
                <a:ext cx="315939" cy="352167"/>
              </a:xfrm>
              <a:prstGeom prst="rect">
                <a:avLst/>
              </a:prstGeom>
              <a:solidFill>
                <a:schemeClr val="accent3">
                  <a:lumMod val="40000"/>
                  <a:lumOff val="60000"/>
                  <a:alpha val="66000"/>
                </a:schemeClr>
              </a:solidFill>
              <a:ln w="19050" cap="rnd">
                <a:solidFill>
                  <a:schemeClr val="tx1"/>
                </a:solidFill>
                <a:roun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160" name="Picture 15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4569" y="2149865"/>
                <a:ext cx="312490" cy="352167"/>
              </a:xfrm>
              <a:prstGeom prst="rect">
                <a:avLst/>
              </a:prstGeom>
            </p:spPr>
          </p:pic>
        </p:grpSp>
      </p:grpSp>
      <p:sp>
        <p:nvSpPr>
          <p:cNvPr id="76" name="TextBox 75"/>
          <p:cNvSpPr txBox="1"/>
          <p:nvPr/>
        </p:nvSpPr>
        <p:spPr>
          <a:xfrm>
            <a:off x="8466794" y="2701588"/>
            <a:ext cx="2594769" cy="1154162"/>
          </a:xfrm>
          <a:prstGeom prst="rect">
            <a:avLst/>
          </a:prstGeom>
          <a:noFill/>
        </p:spPr>
        <p:txBody>
          <a:bodyPr wrap="square" rtlCol="0">
            <a:spAutoFit/>
          </a:bodyPr>
          <a:lstStyle/>
          <a:p>
            <a:pPr algn="ctr"/>
            <a:r>
              <a:rPr lang="en-US" sz="2300" i="1" dirty="0" smtClean="0">
                <a:latin typeface="Calibri" panose="020F0502020204030204" pitchFamily="34" charset="0"/>
              </a:rPr>
              <a:t>walk along the blue carpet and you pass two objects</a:t>
            </a:r>
            <a:endParaRPr lang="en-US" sz="2300" i="1" dirty="0">
              <a:latin typeface="Calibri" panose="020F0502020204030204" pitchFamily="34" charset="0"/>
            </a:endParaRPr>
          </a:p>
        </p:txBody>
      </p:sp>
    </p:spTree>
    <p:extLst>
      <p:ext uri="{BB962C8B-B14F-4D97-AF65-F5344CB8AC3E}">
        <p14:creationId xmlns:p14="http://schemas.microsoft.com/office/powerpoint/2010/main" val="2326278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64" presetClass="path" presetSubtype="0" accel="50000" decel="50000" fill="hold" grpId="0" nodeType="withEffect">
                                  <p:stCondLst>
                                    <p:cond delay="0"/>
                                  </p:stCondLst>
                                  <p:childTnLst>
                                    <p:animMotion origin="layout" path="M -1.25E-6 7.40741E-7 L -0.67812 0.42593 " pathEditMode="relative" rAng="0" ptsTypes="AA">
                                      <p:cBhvr>
                                        <p:cTn id="8" dur="2000" spd="-100000" fill="hold"/>
                                        <p:tgtEl>
                                          <p:spTgt spid="76"/>
                                        </p:tgtEl>
                                        <p:attrNameLst>
                                          <p:attrName>ppt_x</p:attrName>
                                          <p:attrName>ppt_y</p:attrName>
                                        </p:attrNameLst>
                                      </p:cBhvr>
                                      <p:rCtr x="-33906" y="21296"/>
                                    </p:animMotion>
                                  </p:childTnLst>
                                </p:cTn>
                              </p:par>
                            </p:childTnLst>
                          </p:cTn>
                        </p:par>
                        <p:par>
                          <p:cTn id="9" fill="hold">
                            <p:stCondLst>
                              <p:cond delay="2000"/>
                            </p:stCondLst>
                            <p:childTnLst>
                              <p:par>
                                <p:cTn id="10" presetID="1" presetClass="entr" presetSubtype="0" fill="hold" grpId="1" nodeType="afterEffect">
                                  <p:stCondLst>
                                    <p:cond delay="0"/>
                                  </p:stCondLst>
                                  <p:childTnLst>
                                    <p:set>
                                      <p:cBhvr>
                                        <p:cTn id="11" dur="1" fill="hold">
                                          <p:stCondLst>
                                            <p:cond delay="0"/>
                                          </p:stCondLst>
                                        </p:cTn>
                                        <p:tgtEl>
                                          <p:spTgt spid="122"/>
                                        </p:tgtEl>
                                        <p:attrNameLst>
                                          <p:attrName>style.visibility</p:attrName>
                                        </p:attrNameLst>
                                      </p:cBhvr>
                                      <p:to>
                                        <p:strVal val="visible"/>
                                      </p:to>
                                    </p:set>
                                  </p:childTnLst>
                                </p:cTn>
                              </p:par>
                            </p:childTnLst>
                          </p:cTn>
                        </p:par>
                        <p:par>
                          <p:cTn id="12" fill="hold">
                            <p:stCondLst>
                              <p:cond delay="2000"/>
                            </p:stCondLst>
                            <p:childTnLst>
                              <p:par>
                                <p:cTn id="13" presetID="1" presetClass="entr" presetSubtype="0" fill="hold" nodeType="afterEffect">
                                  <p:stCondLst>
                                    <p:cond delay="0"/>
                                  </p:stCondLst>
                                  <p:childTnLst>
                                    <p:set>
                                      <p:cBhvr>
                                        <p:cTn id="14" dur="1" fill="hold">
                                          <p:stCondLst>
                                            <p:cond delay="0"/>
                                          </p:stCondLst>
                                        </p:cTn>
                                        <p:tgtEl>
                                          <p:spTgt spid="123"/>
                                        </p:tgtEl>
                                        <p:attrNameLst>
                                          <p:attrName>style.visibility</p:attrName>
                                        </p:attrNameLst>
                                      </p:cBhvr>
                                      <p:to>
                                        <p:strVal val="visible"/>
                                      </p:to>
                                    </p:set>
                                  </p:childTnLst>
                                </p:cTn>
                              </p:par>
                            </p:childTnLst>
                          </p:cTn>
                        </p:par>
                        <p:par>
                          <p:cTn id="15" fill="hold">
                            <p:stCondLst>
                              <p:cond delay="2000"/>
                            </p:stCondLst>
                            <p:childTnLst>
                              <p:par>
                                <p:cTn id="16" presetID="1" presetClass="entr" presetSubtype="0" fill="hold" nodeType="afterEffect">
                                  <p:stCondLst>
                                    <p:cond delay="0"/>
                                  </p:stCondLst>
                                  <p:childTnLst>
                                    <p:set>
                                      <p:cBhvr>
                                        <p:cTn id="17" dur="1" fill="hold">
                                          <p:stCondLst>
                                            <p:cond delay="0"/>
                                          </p:stCondLst>
                                        </p:cTn>
                                        <p:tgtEl>
                                          <p:spTgt spid="1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68"/>
                                        </p:tgtEl>
                                      </p:cBhvr>
                                    </p:animEffect>
                                    <p:set>
                                      <p:cBhvr>
                                        <p:cTn id="28" dur="1" fill="hold">
                                          <p:stCondLst>
                                            <p:cond delay="499"/>
                                          </p:stCondLst>
                                        </p:cTn>
                                        <p:tgtEl>
                                          <p:spTgt spid="68"/>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31"/>
                                        </p:tgtEl>
                                      </p:cBhvr>
                                    </p:animEffect>
                                    <p:set>
                                      <p:cBhvr>
                                        <p:cTn id="31" dur="1" fill="hold">
                                          <p:stCondLst>
                                            <p:cond delay="499"/>
                                          </p:stCondLst>
                                        </p:cTn>
                                        <p:tgtEl>
                                          <p:spTgt spid="31"/>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66"/>
                                        </p:tgtEl>
                                      </p:cBhvr>
                                    </p:animEffect>
                                    <p:set>
                                      <p:cBhvr>
                                        <p:cTn id="34" dur="1" fill="hold">
                                          <p:stCondLst>
                                            <p:cond delay="499"/>
                                          </p:stCondLst>
                                        </p:cTn>
                                        <p:tgtEl>
                                          <p:spTgt spid="66"/>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67"/>
                                        </p:tgtEl>
                                      </p:cBhvr>
                                    </p:animEffect>
                                    <p:set>
                                      <p:cBhvr>
                                        <p:cTn id="37" dur="1" fill="hold">
                                          <p:stCondLst>
                                            <p:cond delay="499"/>
                                          </p:stCondLst>
                                        </p:cTn>
                                        <p:tgtEl>
                                          <p:spTgt spid="67"/>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childTnLst>
                                </p:cTn>
                              </p:par>
                              <p:par>
                                <p:cTn id="49" presetID="10"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par>
                                <p:cTn id="52" presetID="10" presetClass="exit" presetSubtype="0" fill="hold" grpId="0" nodeType="withEffect">
                                  <p:stCondLst>
                                    <p:cond delay="0"/>
                                  </p:stCondLst>
                                  <p:childTnLst>
                                    <p:animEffect transition="out" filter="fade">
                                      <p:cBhvr>
                                        <p:cTn id="53" dur="500"/>
                                        <p:tgtEl>
                                          <p:spTgt spid="122"/>
                                        </p:tgtEl>
                                      </p:cBhvr>
                                    </p:animEffect>
                                    <p:set>
                                      <p:cBhvr>
                                        <p:cTn id="54" dur="1" fill="hold">
                                          <p:stCondLst>
                                            <p:cond delay="499"/>
                                          </p:stCondLst>
                                        </p:cTn>
                                        <p:tgtEl>
                                          <p:spTgt spid="122"/>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123"/>
                                        </p:tgtEl>
                                      </p:cBhvr>
                                    </p:animEffect>
                                    <p:set>
                                      <p:cBhvr>
                                        <p:cTn id="57" dur="1" fill="hold">
                                          <p:stCondLst>
                                            <p:cond delay="499"/>
                                          </p:stCondLst>
                                        </p:cTn>
                                        <p:tgtEl>
                                          <p:spTgt spid="123"/>
                                        </p:tgtEl>
                                        <p:attrNameLst>
                                          <p:attrName>style.visibility</p:attrName>
                                        </p:attrNameLst>
                                      </p:cBhvr>
                                      <p:to>
                                        <p:strVal val="hidden"/>
                                      </p:to>
                                    </p:set>
                                  </p:childTnLst>
                                </p:cTn>
                              </p:par>
                              <p:par>
                                <p:cTn id="58" presetID="1" presetClass="entr" presetSubtype="0" fill="hold" nodeType="withEffect">
                                  <p:stCondLst>
                                    <p:cond delay="0"/>
                                  </p:stCondLst>
                                  <p:childTnLst>
                                    <p:set>
                                      <p:cBhvr>
                                        <p:cTn id="59" dur="1" fill="hold">
                                          <p:stCondLst>
                                            <p:cond delay="0"/>
                                          </p:stCondLst>
                                        </p:cTn>
                                        <p:tgtEl>
                                          <p:spTgt spid="130"/>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49"/>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06"/>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116"/>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05"/>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24"/>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121"/>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6" grpId="0" animBg="1"/>
      <p:bldP spid="67" grpId="0" animBg="1"/>
      <p:bldP spid="21" grpId="0"/>
      <p:bldP spid="30" grpId="0" animBg="1"/>
      <p:bldP spid="105" grpId="0"/>
      <p:bldP spid="118" grpId="0"/>
      <p:bldP spid="121" grpId="0"/>
      <p:bldP spid="122" grpId="0"/>
      <p:bldP spid="122" grpId="1"/>
      <p:bldP spid="124" grpId="0" animBg="1"/>
      <p:bldP spid="76" grpId="0"/>
      <p:bldP spid="7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56D4C2F-3DDF-0E4B-A4E4-62E14C8D3C1D}" type="slidenum">
              <a:rPr lang="en-US" smtClean="0"/>
              <a:t>17</a:t>
            </a:fld>
            <a:endParaRPr lang="en-US" dirty="0"/>
          </a:p>
        </p:txBody>
      </p:sp>
      <p:sp>
        <p:nvSpPr>
          <p:cNvPr id="18" name="TextBox 17"/>
          <p:cNvSpPr txBox="1"/>
          <p:nvPr/>
        </p:nvSpPr>
        <p:spPr>
          <a:xfrm>
            <a:off x="52681" y="5621331"/>
            <a:ext cx="2882928" cy="1154162"/>
          </a:xfrm>
          <a:prstGeom prst="rect">
            <a:avLst/>
          </a:prstGeom>
          <a:noFill/>
        </p:spPr>
        <p:txBody>
          <a:bodyPr wrap="square" rtlCol="0">
            <a:spAutoFit/>
          </a:bodyPr>
          <a:lstStyle/>
          <a:p>
            <a:pPr algn="ctr"/>
            <a:r>
              <a:rPr lang="en-US" sz="2300" i="1" dirty="0" smtClean="0">
                <a:latin typeface="Calibri" panose="020F0502020204030204" pitchFamily="34" charset="0"/>
              </a:rPr>
              <a:t>walk along the blue carpet and you pass two objects</a:t>
            </a:r>
            <a:endParaRPr lang="en-US" sz="2300" i="1" dirty="0">
              <a:latin typeface="Calibri" panose="020F0502020204030204" pitchFamily="34" charset="0"/>
            </a:endParaRPr>
          </a:p>
        </p:txBody>
      </p:sp>
      <p:sp>
        <p:nvSpPr>
          <p:cNvPr id="72" name="Title 1"/>
          <p:cNvSpPr txBox="1">
            <a:spLocks/>
          </p:cNvSpPr>
          <p:nvPr/>
        </p:nvSpPr>
        <p:spPr>
          <a:xfrm>
            <a:off x="0" y="263885"/>
            <a:ext cx="12192000" cy="7164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srgbClr val="333333"/>
                </a:solidFill>
                <a:latin typeface="Avenir-Book" panose="02000503020000020003" pitchFamily="2" charset="0"/>
              </a:rPr>
              <a:t>Building a pragmatic listener</a:t>
            </a:r>
            <a:endParaRPr lang="en-US" sz="4200" dirty="0">
              <a:solidFill>
                <a:srgbClr val="333333"/>
              </a:solidFill>
              <a:latin typeface="Avenir-Book" panose="02000503020000020003" pitchFamily="2" charset="0"/>
            </a:endParaRPr>
          </a:p>
        </p:txBody>
      </p:sp>
      <p:sp>
        <p:nvSpPr>
          <p:cNvPr id="29" name="Literal Speaker"/>
          <p:cNvSpPr/>
          <p:nvPr/>
        </p:nvSpPr>
        <p:spPr>
          <a:xfrm>
            <a:off x="6267902" y="2811345"/>
            <a:ext cx="1180429" cy="738702"/>
          </a:xfrm>
          <a:prstGeom prst="rect">
            <a:avLst/>
          </a:prstGeom>
          <a:solidFill>
            <a:srgbClr val="F4A74C"/>
          </a:solidFill>
          <a:ln w="25400">
            <a:solidFill>
              <a:srgbClr val="000000"/>
            </a:solidFill>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lang="en-US" sz="2200" dirty="0" smtClean="0">
                <a:latin typeface="Avenir-Book" panose="02000503020000020003" pitchFamily="2" charset="0"/>
                <a:cs typeface="Consolas" panose="020B0609020204030204" pitchFamily="49" charset="0"/>
              </a:rPr>
              <a:t>Base</a:t>
            </a:r>
            <a:r>
              <a:rPr sz="2200" dirty="0" smtClean="0">
                <a:latin typeface="Avenir-Book" panose="02000503020000020003" pitchFamily="2" charset="0"/>
                <a:cs typeface="Consolas" panose="020B0609020204030204" pitchFamily="49" charset="0"/>
              </a:rPr>
              <a:t> </a:t>
            </a:r>
            <a:r>
              <a:rPr sz="2200" dirty="0">
                <a:latin typeface="Avenir-Book" panose="02000503020000020003" pitchFamily="2" charset="0"/>
                <a:cs typeface="Consolas" panose="020B0609020204030204" pitchFamily="49" charset="0"/>
              </a:rPr>
              <a:t>Speaker</a:t>
            </a:r>
          </a:p>
        </p:txBody>
      </p:sp>
      <p:sp>
        <p:nvSpPr>
          <p:cNvPr id="21" name="Title 1"/>
          <p:cNvSpPr txBox="1">
            <a:spLocks/>
          </p:cNvSpPr>
          <p:nvPr/>
        </p:nvSpPr>
        <p:spPr>
          <a:xfrm>
            <a:off x="1147279" y="3643922"/>
            <a:ext cx="1491773" cy="27694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rgbClr val="333333"/>
                </a:solidFill>
                <a:latin typeface="Avenir-Book" panose="02000503020000020003" pitchFamily="2" charset="0"/>
              </a:rPr>
              <a:t>proposes</a:t>
            </a:r>
            <a:endParaRPr lang="en-US" sz="2400" dirty="0">
              <a:solidFill>
                <a:srgbClr val="333333"/>
              </a:solidFill>
              <a:latin typeface="Avenir-Book" panose="02000503020000020003" pitchFamily="2" charset="0"/>
            </a:endParaRPr>
          </a:p>
        </p:txBody>
      </p:sp>
      <p:sp>
        <p:nvSpPr>
          <p:cNvPr id="30" name="Literal Listener"/>
          <p:cNvSpPr/>
          <p:nvPr/>
        </p:nvSpPr>
        <p:spPr>
          <a:xfrm>
            <a:off x="1303763" y="2837715"/>
            <a:ext cx="1178806" cy="712332"/>
          </a:xfrm>
          <a:prstGeom prst="rect">
            <a:avLst/>
          </a:prstGeom>
          <a:solidFill>
            <a:srgbClr val="C6E5B4"/>
          </a:solidFill>
          <a:ln w="25400">
            <a:solidFill>
              <a:srgbClr val="000000"/>
            </a:solidFill>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lang="en-US" sz="2200" dirty="0" smtClean="0">
                <a:latin typeface="Avenir-Book" panose="02000503020000020003" pitchFamily="2" charset="0"/>
                <a:cs typeface="Consolas" panose="020B0609020204030204" pitchFamily="49" charset="0"/>
              </a:rPr>
              <a:t>Base</a:t>
            </a:r>
            <a:r>
              <a:rPr sz="2200" dirty="0" smtClean="0">
                <a:latin typeface="Avenir-Book" panose="02000503020000020003" pitchFamily="2" charset="0"/>
                <a:cs typeface="Consolas" panose="020B0609020204030204" pitchFamily="49" charset="0"/>
              </a:rPr>
              <a:t> </a:t>
            </a:r>
            <a:r>
              <a:rPr sz="2200" dirty="0">
                <a:latin typeface="Avenir-Book" panose="02000503020000020003" pitchFamily="2" charset="0"/>
                <a:cs typeface="Consolas" panose="020B0609020204030204" pitchFamily="49" charset="0"/>
              </a:rPr>
              <a:t>Listener</a:t>
            </a:r>
          </a:p>
        </p:txBody>
      </p:sp>
      <p:cxnSp>
        <p:nvCxnSpPr>
          <p:cNvPr id="34" name="Straight Arrow Connector 33"/>
          <p:cNvCxnSpPr/>
          <p:nvPr/>
        </p:nvCxnSpPr>
        <p:spPr>
          <a:xfrm>
            <a:off x="2680442" y="3353622"/>
            <a:ext cx="321192" cy="842281"/>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2673874" y="2529321"/>
            <a:ext cx="330483" cy="659522"/>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 name="Elbow Connector 3"/>
          <p:cNvCxnSpPr/>
          <p:nvPr/>
        </p:nvCxnSpPr>
        <p:spPr>
          <a:xfrm rot="5400000" flipH="1" flipV="1">
            <a:off x="-399814" y="3999206"/>
            <a:ext cx="2432489" cy="811765"/>
          </a:xfrm>
          <a:prstGeom prst="bentConnector3">
            <a:avLst>
              <a:gd name="adj1" fmla="val 99866"/>
            </a:avLst>
          </a:prstGeom>
          <a:ln w="38100">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105" name="Title 1"/>
          <p:cNvSpPr txBox="1">
            <a:spLocks/>
          </p:cNvSpPr>
          <p:nvPr/>
        </p:nvSpPr>
        <p:spPr>
          <a:xfrm>
            <a:off x="6189447" y="3505893"/>
            <a:ext cx="1379524" cy="41913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rgbClr val="333333"/>
                </a:solidFill>
                <a:latin typeface="Avenir-Book" panose="02000503020000020003" pitchFamily="2" charset="0"/>
              </a:rPr>
              <a:t>rescores</a:t>
            </a:r>
            <a:endParaRPr lang="en-US" sz="2400" dirty="0">
              <a:solidFill>
                <a:srgbClr val="333333"/>
              </a:solidFill>
              <a:latin typeface="Avenir-Book" panose="02000503020000020003" pitchFamily="2" charset="0"/>
            </a:endParaRPr>
          </a:p>
        </p:txBody>
      </p:sp>
      <p:cxnSp>
        <p:nvCxnSpPr>
          <p:cNvPr id="106" name="Straight Arrow Connector 105"/>
          <p:cNvCxnSpPr/>
          <p:nvPr/>
        </p:nvCxnSpPr>
        <p:spPr>
          <a:xfrm>
            <a:off x="5790045" y="2292611"/>
            <a:ext cx="305169" cy="791278"/>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p:nvPr/>
        </p:nvCxnSpPr>
        <p:spPr>
          <a:xfrm flipV="1">
            <a:off x="7548465" y="3180697"/>
            <a:ext cx="765111" cy="1"/>
          </a:xfrm>
          <a:prstGeom prst="straightConnector1">
            <a:avLst/>
          </a:prstGeom>
          <a:ln w="381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p:nvPr/>
        </p:nvCxnSpPr>
        <p:spPr>
          <a:xfrm flipV="1">
            <a:off x="5766514" y="3420761"/>
            <a:ext cx="352229" cy="890526"/>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4019519" y="1242489"/>
            <a:ext cx="785813" cy="492443"/>
          </a:xfrm>
          <a:prstGeom prst="rect">
            <a:avLst/>
          </a:prstGeom>
          <a:noFill/>
        </p:spPr>
        <p:txBody>
          <a:bodyPr wrap="square" rtlCol="0">
            <a:spAutoFit/>
          </a:bodyPr>
          <a:lstStyle/>
          <a:p>
            <a:pPr algn="ctr"/>
            <a:r>
              <a:rPr lang="en-US" sz="2600" dirty="0" smtClean="0">
                <a:solidFill>
                  <a:schemeClr val="accent6"/>
                </a:solidFill>
              </a:rPr>
              <a:t>0.1</a:t>
            </a:r>
            <a:endParaRPr lang="en-US" sz="2600" dirty="0">
              <a:solidFill>
                <a:schemeClr val="accent6"/>
              </a:solidFill>
            </a:endParaRPr>
          </a:p>
        </p:txBody>
      </p:sp>
      <p:sp>
        <p:nvSpPr>
          <p:cNvPr id="121" name="TextBox 120"/>
          <p:cNvSpPr txBox="1"/>
          <p:nvPr/>
        </p:nvSpPr>
        <p:spPr>
          <a:xfrm>
            <a:off x="7793527" y="2686794"/>
            <a:ext cx="689791" cy="492443"/>
          </a:xfrm>
          <a:prstGeom prst="rect">
            <a:avLst/>
          </a:prstGeom>
          <a:noFill/>
        </p:spPr>
        <p:txBody>
          <a:bodyPr wrap="square" rtlCol="0">
            <a:spAutoFit/>
          </a:bodyPr>
          <a:lstStyle/>
          <a:p>
            <a:pPr algn="r"/>
            <a:r>
              <a:rPr lang="en-US" sz="2600" dirty="0" smtClean="0">
                <a:solidFill>
                  <a:schemeClr val="accent6"/>
                </a:solidFill>
              </a:rPr>
              <a:t>0.2</a:t>
            </a:r>
            <a:endParaRPr lang="en-US" sz="2600" dirty="0">
              <a:solidFill>
                <a:schemeClr val="accent6"/>
              </a:solidFill>
            </a:endParaRPr>
          </a:p>
        </p:txBody>
      </p:sp>
      <p:sp>
        <p:nvSpPr>
          <p:cNvPr id="100" name="TextBox 99"/>
          <p:cNvSpPr txBox="1"/>
          <p:nvPr/>
        </p:nvSpPr>
        <p:spPr>
          <a:xfrm>
            <a:off x="4077710" y="4956839"/>
            <a:ext cx="689791" cy="492443"/>
          </a:xfrm>
          <a:prstGeom prst="rect">
            <a:avLst/>
          </a:prstGeom>
          <a:noFill/>
        </p:spPr>
        <p:txBody>
          <a:bodyPr wrap="square" rtlCol="0">
            <a:spAutoFit/>
          </a:bodyPr>
          <a:lstStyle/>
          <a:p>
            <a:pPr algn="r"/>
            <a:r>
              <a:rPr lang="en-US" sz="2600" dirty="0" smtClean="0">
                <a:solidFill>
                  <a:schemeClr val="accent6"/>
                </a:solidFill>
              </a:rPr>
              <a:t>0.2</a:t>
            </a:r>
            <a:endParaRPr lang="en-US" sz="2600" dirty="0">
              <a:solidFill>
                <a:schemeClr val="accent6"/>
              </a:solidFill>
            </a:endParaRPr>
          </a:p>
        </p:txBody>
      </p:sp>
      <p:grpSp>
        <p:nvGrpSpPr>
          <p:cNvPr id="150" name="Group 149"/>
          <p:cNvGrpSpPr/>
          <p:nvPr/>
        </p:nvGrpSpPr>
        <p:grpSpPr>
          <a:xfrm>
            <a:off x="3013610" y="3675509"/>
            <a:ext cx="2712241" cy="1315209"/>
            <a:chOff x="7971077" y="1643116"/>
            <a:chExt cx="3104756" cy="1505546"/>
          </a:xfrm>
        </p:grpSpPr>
        <p:grpSp>
          <p:nvGrpSpPr>
            <p:cNvPr id="151" name="Group"/>
            <p:cNvGrpSpPr/>
            <p:nvPr/>
          </p:nvGrpSpPr>
          <p:grpSpPr>
            <a:xfrm>
              <a:off x="7971077" y="2157471"/>
              <a:ext cx="3104756" cy="474009"/>
              <a:chOff x="0" y="0"/>
              <a:chExt cx="5187054" cy="791917"/>
            </a:xfrm>
          </p:grpSpPr>
          <p:sp>
            <p:nvSpPr>
              <p:cNvPr id="160" name="Square"/>
              <p:cNvSpPr/>
              <p:nvPr/>
            </p:nvSpPr>
            <p:spPr>
              <a:xfrm>
                <a:off x="0"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61" name="Square"/>
              <p:cNvSpPr/>
              <p:nvPr/>
            </p:nvSpPr>
            <p:spPr>
              <a:xfrm>
                <a:off x="87902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62" name="Square"/>
              <p:cNvSpPr/>
              <p:nvPr/>
            </p:nvSpPr>
            <p:spPr>
              <a:xfrm>
                <a:off x="1758054" y="0"/>
                <a:ext cx="791918"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63" name="Square"/>
              <p:cNvSpPr/>
              <p:nvPr/>
            </p:nvSpPr>
            <p:spPr>
              <a:xfrm>
                <a:off x="2637082"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64" name="Square"/>
              <p:cNvSpPr/>
              <p:nvPr/>
            </p:nvSpPr>
            <p:spPr>
              <a:xfrm>
                <a:off x="3516109"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165" name="Image" descr="Image"/>
              <p:cNvPicPr>
                <a:picLocks noChangeAspect="1"/>
              </p:cNvPicPr>
              <p:nvPr/>
            </p:nvPicPr>
            <p:blipFill>
              <a:blip r:embed="rId3">
                <a:extLst/>
              </a:blip>
              <a:stretch>
                <a:fillRect/>
              </a:stretch>
            </p:blipFill>
            <p:spPr>
              <a:xfrm>
                <a:off x="1850987" y="80307"/>
                <a:ext cx="606051" cy="631303"/>
              </a:xfrm>
              <a:prstGeom prst="rect">
                <a:avLst/>
              </a:prstGeom>
              <a:ln w="12700" cap="flat">
                <a:noFill/>
                <a:miter lim="400000"/>
              </a:ln>
              <a:effectLst/>
            </p:spPr>
          </p:pic>
          <p:sp>
            <p:nvSpPr>
              <p:cNvPr id="166" name="Square"/>
              <p:cNvSpPr/>
              <p:nvPr/>
            </p:nvSpPr>
            <p:spPr>
              <a:xfrm>
                <a:off x="439513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167" name="Image" descr="Image"/>
              <p:cNvPicPr>
                <a:picLocks noChangeAspect="1"/>
              </p:cNvPicPr>
              <p:nvPr/>
            </p:nvPicPr>
            <p:blipFill>
              <a:blip r:embed="rId4">
                <a:extLst/>
              </a:blip>
              <a:stretch>
                <a:fillRect/>
              </a:stretch>
            </p:blipFill>
            <p:spPr>
              <a:xfrm>
                <a:off x="2841580" y="80307"/>
                <a:ext cx="382921" cy="631303"/>
              </a:xfrm>
              <a:prstGeom prst="rect">
                <a:avLst/>
              </a:prstGeom>
              <a:ln w="12700" cap="flat">
                <a:noFill/>
                <a:miter lim="400000"/>
              </a:ln>
              <a:effectLst/>
            </p:spPr>
          </p:pic>
          <p:pic>
            <p:nvPicPr>
              <p:cNvPr id="168" name="Image" descr="Image"/>
              <p:cNvPicPr>
                <a:picLocks noChangeAspect="1"/>
              </p:cNvPicPr>
              <p:nvPr/>
            </p:nvPicPr>
            <p:blipFill>
              <a:blip r:embed="rId5">
                <a:extLst/>
              </a:blip>
              <a:stretch>
                <a:fillRect/>
              </a:stretch>
            </p:blipFill>
            <p:spPr>
              <a:xfrm>
                <a:off x="4441603" y="138777"/>
                <a:ext cx="698984" cy="514363"/>
              </a:xfrm>
              <a:prstGeom prst="rect">
                <a:avLst/>
              </a:prstGeom>
              <a:ln w="12700" cap="flat">
                <a:noFill/>
                <a:miter lim="400000"/>
              </a:ln>
              <a:effectLst/>
            </p:spPr>
          </p:pic>
        </p:grpSp>
        <p:sp>
          <p:nvSpPr>
            <p:cNvPr id="152" name="Square"/>
            <p:cNvSpPr/>
            <p:nvPr/>
          </p:nvSpPr>
          <p:spPr>
            <a:xfrm>
              <a:off x="10069424" y="1643116"/>
              <a:ext cx="474009" cy="474009"/>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53" name="Square"/>
            <p:cNvSpPr/>
            <p:nvPr/>
          </p:nvSpPr>
          <p:spPr>
            <a:xfrm>
              <a:off x="10075674" y="2674653"/>
              <a:ext cx="474009" cy="474009"/>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54" name="Line"/>
            <p:cNvSpPr/>
            <p:nvPr/>
          </p:nvSpPr>
          <p:spPr>
            <a:xfrm>
              <a:off x="8239569" y="2384495"/>
              <a:ext cx="480681"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55" name="Line"/>
            <p:cNvSpPr/>
            <p:nvPr/>
          </p:nvSpPr>
          <p:spPr>
            <a:xfrm>
              <a:off x="8783035" y="2384495"/>
              <a:ext cx="480681"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56" name="Line"/>
            <p:cNvSpPr/>
            <p:nvPr/>
          </p:nvSpPr>
          <p:spPr>
            <a:xfrm>
              <a:off x="9329426" y="2384495"/>
              <a:ext cx="480681"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57" name="Line"/>
            <p:cNvSpPr/>
            <p:nvPr/>
          </p:nvSpPr>
          <p:spPr>
            <a:xfrm>
              <a:off x="9872892" y="2384495"/>
              <a:ext cx="480681"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58" name="Square"/>
            <p:cNvSpPr/>
            <p:nvPr/>
          </p:nvSpPr>
          <p:spPr>
            <a:xfrm>
              <a:off x="10122406" y="2190704"/>
              <a:ext cx="361662" cy="403133"/>
            </a:xfrm>
            <a:prstGeom prst="rect">
              <a:avLst/>
            </a:prstGeom>
            <a:solidFill>
              <a:schemeClr val="accent3">
                <a:lumMod val="40000"/>
                <a:lumOff val="60000"/>
                <a:alpha val="66000"/>
              </a:schemeClr>
            </a:solidFill>
            <a:ln w="19050" cap="rnd">
              <a:solidFill>
                <a:schemeClr val="tx1"/>
              </a:solidFill>
              <a:roun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159" name="Picture 15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26355" y="2185133"/>
              <a:ext cx="357713" cy="403133"/>
            </a:xfrm>
            <a:prstGeom prst="rect">
              <a:avLst/>
            </a:prstGeom>
          </p:spPr>
        </p:pic>
      </p:grpSp>
      <p:grpSp>
        <p:nvGrpSpPr>
          <p:cNvPr id="169" name="Group 168"/>
          <p:cNvGrpSpPr/>
          <p:nvPr/>
        </p:nvGrpSpPr>
        <p:grpSpPr>
          <a:xfrm>
            <a:off x="3036916" y="1676372"/>
            <a:ext cx="2712241" cy="1315209"/>
            <a:chOff x="3036916" y="1676372"/>
            <a:chExt cx="2712241" cy="1315209"/>
          </a:xfrm>
        </p:grpSpPr>
        <p:grpSp>
          <p:nvGrpSpPr>
            <p:cNvPr id="170" name="Group"/>
            <p:cNvGrpSpPr/>
            <p:nvPr/>
          </p:nvGrpSpPr>
          <p:grpSpPr>
            <a:xfrm>
              <a:off x="3036916" y="2125700"/>
              <a:ext cx="2712241" cy="414083"/>
              <a:chOff x="0" y="0"/>
              <a:chExt cx="5187054" cy="791917"/>
            </a:xfrm>
          </p:grpSpPr>
          <p:sp>
            <p:nvSpPr>
              <p:cNvPr id="181" name="Square"/>
              <p:cNvSpPr/>
              <p:nvPr/>
            </p:nvSpPr>
            <p:spPr>
              <a:xfrm>
                <a:off x="0"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82" name="Square"/>
              <p:cNvSpPr/>
              <p:nvPr/>
            </p:nvSpPr>
            <p:spPr>
              <a:xfrm>
                <a:off x="87902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83" name="Square"/>
              <p:cNvSpPr/>
              <p:nvPr/>
            </p:nvSpPr>
            <p:spPr>
              <a:xfrm>
                <a:off x="1758054" y="0"/>
                <a:ext cx="791918"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84" name="Square"/>
              <p:cNvSpPr/>
              <p:nvPr/>
            </p:nvSpPr>
            <p:spPr>
              <a:xfrm>
                <a:off x="2637082"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85" name="Square"/>
              <p:cNvSpPr/>
              <p:nvPr/>
            </p:nvSpPr>
            <p:spPr>
              <a:xfrm>
                <a:off x="3516109"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186" name="Image" descr="Image"/>
              <p:cNvPicPr>
                <a:picLocks noChangeAspect="1"/>
              </p:cNvPicPr>
              <p:nvPr/>
            </p:nvPicPr>
            <p:blipFill>
              <a:blip r:embed="rId3">
                <a:extLst/>
              </a:blip>
              <a:stretch>
                <a:fillRect/>
              </a:stretch>
            </p:blipFill>
            <p:spPr>
              <a:xfrm>
                <a:off x="1850987" y="80307"/>
                <a:ext cx="606051" cy="631303"/>
              </a:xfrm>
              <a:prstGeom prst="rect">
                <a:avLst/>
              </a:prstGeom>
              <a:ln w="12700" cap="flat">
                <a:noFill/>
                <a:miter lim="400000"/>
              </a:ln>
              <a:effectLst/>
            </p:spPr>
          </p:pic>
          <p:sp>
            <p:nvSpPr>
              <p:cNvPr id="187" name="Square"/>
              <p:cNvSpPr/>
              <p:nvPr/>
            </p:nvSpPr>
            <p:spPr>
              <a:xfrm>
                <a:off x="439513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188" name="Image" descr="Image"/>
              <p:cNvPicPr>
                <a:picLocks noChangeAspect="1"/>
              </p:cNvPicPr>
              <p:nvPr/>
            </p:nvPicPr>
            <p:blipFill>
              <a:blip r:embed="rId4">
                <a:extLst/>
              </a:blip>
              <a:stretch>
                <a:fillRect/>
              </a:stretch>
            </p:blipFill>
            <p:spPr>
              <a:xfrm>
                <a:off x="2841580" y="80307"/>
                <a:ext cx="382921" cy="631303"/>
              </a:xfrm>
              <a:prstGeom prst="rect">
                <a:avLst/>
              </a:prstGeom>
              <a:ln w="12700" cap="flat">
                <a:noFill/>
                <a:miter lim="400000"/>
              </a:ln>
              <a:effectLst/>
            </p:spPr>
          </p:pic>
          <p:pic>
            <p:nvPicPr>
              <p:cNvPr id="189" name="Image" descr="Image"/>
              <p:cNvPicPr>
                <a:picLocks noChangeAspect="1"/>
              </p:cNvPicPr>
              <p:nvPr/>
            </p:nvPicPr>
            <p:blipFill>
              <a:blip r:embed="rId5">
                <a:extLst/>
              </a:blip>
              <a:stretch>
                <a:fillRect/>
              </a:stretch>
            </p:blipFill>
            <p:spPr>
              <a:xfrm>
                <a:off x="4441603" y="138777"/>
                <a:ext cx="698984" cy="514363"/>
              </a:xfrm>
              <a:prstGeom prst="rect">
                <a:avLst/>
              </a:prstGeom>
              <a:ln w="12700" cap="flat">
                <a:noFill/>
                <a:miter lim="400000"/>
              </a:ln>
              <a:effectLst/>
            </p:spPr>
          </p:pic>
        </p:grpSp>
        <p:sp>
          <p:nvSpPr>
            <p:cNvPr id="171" name="Square"/>
            <p:cNvSpPr/>
            <p:nvPr/>
          </p:nvSpPr>
          <p:spPr>
            <a:xfrm>
              <a:off x="4869982" y="1676372"/>
              <a:ext cx="414083" cy="414083"/>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72" name="Square"/>
            <p:cNvSpPr/>
            <p:nvPr/>
          </p:nvSpPr>
          <p:spPr>
            <a:xfrm>
              <a:off x="4875442" y="2577498"/>
              <a:ext cx="414083" cy="414083"/>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73" name="Line"/>
            <p:cNvSpPr/>
            <p:nvPr/>
          </p:nvSpPr>
          <p:spPr>
            <a:xfrm>
              <a:off x="3271464" y="2324023"/>
              <a:ext cx="419911"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74" name="Line"/>
            <p:cNvSpPr/>
            <p:nvPr/>
          </p:nvSpPr>
          <p:spPr>
            <a:xfrm>
              <a:off x="3746223" y="2324023"/>
              <a:ext cx="419911"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75" name="Line"/>
            <p:cNvSpPr/>
            <p:nvPr/>
          </p:nvSpPr>
          <p:spPr>
            <a:xfrm>
              <a:off x="4223537" y="2324023"/>
              <a:ext cx="419911"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76" name="Line"/>
            <p:cNvSpPr/>
            <p:nvPr/>
          </p:nvSpPr>
          <p:spPr>
            <a:xfrm>
              <a:off x="4698296" y="2324023"/>
              <a:ext cx="419911"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77" name="Line"/>
            <p:cNvSpPr/>
            <p:nvPr/>
          </p:nvSpPr>
          <p:spPr>
            <a:xfrm>
              <a:off x="5133242" y="2332741"/>
              <a:ext cx="419911"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grpSp>
          <p:nvGrpSpPr>
            <p:cNvPr id="178" name="Group 177"/>
            <p:cNvGrpSpPr/>
            <p:nvPr/>
          </p:nvGrpSpPr>
          <p:grpSpPr>
            <a:xfrm>
              <a:off x="5382544" y="2147403"/>
              <a:ext cx="315940" cy="357034"/>
              <a:chOff x="5411119" y="2149865"/>
              <a:chExt cx="315940" cy="357034"/>
            </a:xfrm>
          </p:grpSpPr>
          <p:sp>
            <p:nvSpPr>
              <p:cNvPr id="179" name="Square"/>
              <p:cNvSpPr/>
              <p:nvPr/>
            </p:nvSpPr>
            <p:spPr>
              <a:xfrm>
                <a:off x="5411119" y="2154732"/>
                <a:ext cx="315939" cy="352167"/>
              </a:xfrm>
              <a:prstGeom prst="rect">
                <a:avLst/>
              </a:prstGeom>
              <a:solidFill>
                <a:schemeClr val="accent3">
                  <a:lumMod val="40000"/>
                  <a:lumOff val="60000"/>
                  <a:alpha val="66000"/>
                </a:schemeClr>
              </a:solidFill>
              <a:ln w="19050" cap="rnd">
                <a:solidFill>
                  <a:schemeClr val="tx1"/>
                </a:solidFill>
                <a:roun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180" name="Picture 17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4569" y="2149865"/>
                <a:ext cx="312490" cy="352167"/>
              </a:xfrm>
              <a:prstGeom prst="rect">
                <a:avLst/>
              </a:prstGeom>
            </p:spPr>
          </p:pic>
        </p:grpSp>
      </p:grpSp>
      <p:sp>
        <p:nvSpPr>
          <p:cNvPr id="130" name="Rectangle 129"/>
          <p:cNvSpPr/>
          <p:nvPr/>
        </p:nvSpPr>
        <p:spPr>
          <a:xfrm>
            <a:off x="2656400" y="1329329"/>
            <a:ext cx="3463692" cy="1862092"/>
          </a:xfrm>
          <a:prstGeom prst="rect">
            <a:avLst/>
          </a:prstGeom>
          <a:solidFill>
            <a:srgbClr val="FFFFF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69" name="TextBox 68"/>
          <p:cNvSpPr txBox="1"/>
          <p:nvPr/>
        </p:nvSpPr>
        <p:spPr>
          <a:xfrm>
            <a:off x="8466794" y="2701588"/>
            <a:ext cx="2594769" cy="1154162"/>
          </a:xfrm>
          <a:prstGeom prst="rect">
            <a:avLst/>
          </a:prstGeom>
          <a:noFill/>
        </p:spPr>
        <p:txBody>
          <a:bodyPr wrap="square" rtlCol="0">
            <a:spAutoFit/>
          </a:bodyPr>
          <a:lstStyle/>
          <a:p>
            <a:pPr algn="ctr"/>
            <a:r>
              <a:rPr lang="en-US" sz="2300" i="1" dirty="0" smtClean="0">
                <a:latin typeface="Calibri" panose="020F0502020204030204" pitchFamily="34" charset="0"/>
              </a:rPr>
              <a:t>walk along the blue carpet and you pass two objects</a:t>
            </a:r>
            <a:endParaRPr lang="en-US" sz="2300" i="1" dirty="0">
              <a:latin typeface="Calibri" panose="020F0502020204030204" pitchFamily="34" charset="0"/>
            </a:endParaRPr>
          </a:p>
        </p:txBody>
      </p:sp>
      <p:sp>
        <p:nvSpPr>
          <p:cNvPr id="99" name="Rectangle 98"/>
          <p:cNvSpPr/>
          <p:nvPr/>
        </p:nvSpPr>
        <p:spPr>
          <a:xfrm>
            <a:off x="2668471" y="3290447"/>
            <a:ext cx="3478791" cy="2065378"/>
          </a:xfrm>
          <a:prstGeom prst="rect">
            <a:avLst/>
          </a:prstGeom>
          <a:solidFill>
            <a:srgbClr val="FFFFF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4094071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00" grpId="0"/>
      <p:bldP spid="130" grpId="0" animBg="1"/>
      <p:bldP spid="9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56D4C2F-3DDF-0E4B-A4E4-62E14C8D3C1D}" type="slidenum">
              <a:rPr lang="en-US" smtClean="0"/>
              <a:t>18</a:t>
            </a:fld>
            <a:endParaRPr lang="en-US" dirty="0"/>
          </a:p>
        </p:txBody>
      </p:sp>
      <p:sp>
        <p:nvSpPr>
          <p:cNvPr id="18" name="TextBox 17"/>
          <p:cNvSpPr txBox="1"/>
          <p:nvPr/>
        </p:nvSpPr>
        <p:spPr>
          <a:xfrm>
            <a:off x="52681" y="5621331"/>
            <a:ext cx="2882928" cy="1154162"/>
          </a:xfrm>
          <a:prstGeom prst="rect">
            <a:avLst/>
          </a:prstGeom>
          <a:noFill/>
        </p:spPr>
        <p:txBody>
          <a:bodyPr wrap="square" rtlCol="0">
            <a:spAutoFit/>
          </a:bodyPr>
          <a:lstStyle/>
          <a:p>
            <a:pPr algn="ctr"/>
            <a:r>
              <a:rPr lang="en-US" sz="2300" i="1" dirty="0" smtClean="0">
                <a:latin typeface="Calibri" panose="020F0502020204030204" pitchFamily="34" charset="0"/>
              </a:rPr>
              <a:t>walk along the blue carpet and you pass two objects</a:t>
            </a:r>
            <a:endParaRPr lang="en-US" sz="2300" i="1" dirty="0">
              <a:latin typeface="Calibri" panose="020F0502020204030204" pitchFamily="34" charset="0"/>
            </a:endParaRPr>
          </a:p>
        </p:txBody>
      </p:sp>
      <p:sp>
        <p:nvSpPr>
          <p:cNvPr id="72" name="Title 1"/>
          <p:cNvSpPr txBox="1">
            <a:spLocks/>
          </p:cNvSpPr>
          <p:nvPr/>
        </p:nvSpPr>
        <p:spPr>
          <a:xfrm>
            <a:off x="0" y="263885"/>
            <a:ext cx="12192000" cy="7164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srgbClr val="333333"/>
                </a:solidFill>
                <a:latin typeface="Avenir-Book" panose="02000503020000020003" pitchFamily="2" charset="0"/>
              </a:rPr>
              <a:t>Building a pragmatic listener</a:t>
            </a:r>
            <a:endParaRPr lang="en-US" sz="4200" dirty="0">
              <a:solidFill>
                <a:srgbClr val="333333"/>
              </a:solidFill>
              <a:latin typeface="Avenir-Book" panose="02000503020000020003" pitchFamily="2" charset="0"/>
            </a:endParaRPr>
          </a:p>
        </p:txBody>
      </p:sp>
      <p:sp>
        <p:nvSpPr>
          <p:cNvPr id="29" name="Literal Speaker"/>
          <p:cNvSpPr/>
          <p:nvPr/>
        </p:nvSpPr>
        <p:spPr>
          <a:xfrm>
            <a:off x="6267902" y="2811345"/>
            <a:ext cx="1180429" cy="738702"/>
          </a:xfrm>
          <a:prstGeom prst="rect">
            <a:avLst/>
          </a:prstGeom>
          <a:solidFill>
            <a:srgbClr val="F4A74C"/>
          </a:solidFill>
          <a:ln w="25400">
            <a:solidFill>
              <a:srgbClr val="000000"/>
            </a:solidFill>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lang="en-US" sz="2200" dirty="0" smtClean="0">
                <a:latin typeface="Avenir-Book" panose="02000503020000020003" pitchFamily="2" charset="0"/>
                <a:cs typeface="Consolas" panose="020B0609020204030204" pitchFamily="49" charset="0"/>
              </a:rPr>
              <a:t>Base</a:t>
            </a:r>
            <a:r>
              <a:rPr sz="2200" dirty="0" smtClean="0">
                <a:latin typeface="Avenir-Book" panose="02000503020000020003" pitchFamily="2" charset="0"/>
                <a:cs typeface="Consolas" panose="020B0609020204030204" pitchFamily="49" charset="0"/>
              </a:rPr>
              <a:t> </a:t>
            </a:r>
            <a:r>
              <a:rPr sz="2200" dirty="0">
                <a:latin typeface="Avenir-Book" panose="02000503020000020003" pitchFamily="2" charset="0"/>
                <a:cs typeface="Consolas" panose="020B0609020204030204" pitchFamily="49" charset="0"/>
              </a:rPr>
              <a:t>Speaker</a:t>
            </a:r>
          </a:p>
        </p:txBody>
      </p:sp>
      <p:sp>
        <p:nvSpPr>
          <p:cNvPr id="21" name="Title 1"/>
          <p:cNvSpPr txBox="1">
            <a:spLocks/>
          </p:cNvSpPr>
          <p:nvPr/>
        </p:nvSpPr>
        <p:spPr>
          <a:xfrm>
            <a:off x="1147279" y="3643922"/>
            <a:ext cx="1491773" cy="27694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rgbClr val="333333"/>
                </a:solidFill>
                <a:latin typeface="Avenir-Book" panose="02000503020000020003" pitchFamily="2" charset="0"/>
              </a:rPr>
              <a:t>proposes</a:t>
            </a:r>
            <a:endParaRPr lang="en-US" sz="2400" dirty="0">
              <a:solidFill>
                <a:srgbClr val="333333"/>
              </a:solidFill>
              <a:latin typeface="Avenir-Book" panose="02000503020000020003" pitchFamily="2" charset="0"/>
            </a:endParaRPr>
          </a:p>
        </p:txBody>
      </p:sp>
      <p:sp>
        <p:nvSpPr>
          <p:cNvPr id="30" name="Literal Listener"/>
          <p:cNvSpPr/>
          <p:nvPr/>
        </p:nvSpPr>
        <p:spPr>
          <a:xfrm>
            <a:off x="1303763" y="2837715"/>
            <a:ext cx="1178806" cy="712332"/>
          </a:xfrm>
          <a:prstGeom prst="rect">
            <a:avLst/>
          </a:prstGeom>
          <a:solidFill>
            <a:srgbClr val="C6E5B4"/>
          </a:solidFill>
          <a:ln w="25400">
            <a:solidFill>
              <a:srgbClr val="000000"/>
            </a:solidFill>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lang="en-US" sz="2200" dirty="0" smtClean="0">
                <a:latin typeface="Avenir-Book" panose="02000503020000020003" pitchFamily="2" charset="0"/>
                <a:cs typeface="Consolas" panose="020B0609020204030204" pitchFamily="49" charset="0"/>
              </a:rPr>
              <a:t>Base</a:t>
            </a:r>
            <a:r>
              <a:rPr sz="2200" dirty="0" smtClean="0">
                <a:latin typeface="Avenir-Book" panose="02000503020000020003" pitchFamily="2" charset="0"/>
                <a:cs typeface="Consolas" panose="020B0609020204030204" pitchFamily="49" charset="0"/>
              </a:rPr>
              <a:t> </a:t>
            </a:r>
            <a:r>
              <a:rPr sz="2200" dirty="0">
                <a:latin typeface="Avenir-Book" panose="02000503020000020003" pitchFamily="2" charset="0"/>
                <a:cs typeface="Consolas" panose="020B0609020204030204" pitchFamily="49" charset="0"/>
              </a:rPr>
              <a:t>Listener</a:t>
            </a:r>
          </a:p>
        </p:txBody>
      </p:sp>
      <p:cxnSp>
        <p:nvCxnSpPr>
          <p:cNvPr id="34" name="Straight Arrow Connector 33"/>
          <p:cNvCxnSpPr/>
          <p:nvPr/>
        </p:nvCxnSpPr>
        <p:spPr>
          <a:xfrm>
            <a:off x="2680442" y="3353622"/>
            <a:ext cx="321192" cy="842281"/>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2673874" y="2529321"/>
            <a:ext cx="330483" cy="659522"/>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 name="Elbow Connector 3"/>
          <p:cNvCxnSpPr/>
          <p:nvPr/>
        </p:nvCxnSpPr>
        <p:spPr>
          <a:xfrm rot="5400000" flipH="1" flipV="1">
            <a:off x="-399814" y="3999206"/>
            <a:ext cx="2432489" cy="811765"/>
          </a:xfrm>
          <a:prstGeom prst="bentConnector3">
            <a:avLst>
              <a:gd name="adj1" fmla="val 99866"/>
            </a:avLst>
          </a:prstGeom>
          <a:ln w="38100">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105" name="Title 1"/>
          <p:cNvSpPr txBox="1">
            <a:spLocks/>
          </p:cNvSpPr>
          <p:nvPr/>
        </p:nvSpPr>
        <p:spPr>
          <a:xfrm>
            <a:off x="6189447" y="3505893"/>
            <a:ext cx="1379524" cy="41913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rgbClr val="333333"/>
                </a:solidFill>
                <a:latin typeface="Avenir-Book" panose="02000503020000020003" pitchFamily="2" charset="0"/>
              </a:rPr>
              <a:t>rescores</a:t>
            </a:r>
            <a:endParaRPr lang="en-US" sz="2400" dirty="0">
              <a:solidFill>
                <a:srgbClr val="333333"/>
              </a:solidFill>
              <a:latin typeface="Avenir-Book" panose="02000503020000020003" pitchFamily="2" charset="0"/>
            </a:endParaRPr>
          </a:p>
        </p:txBody>
      </p:sp>
      <p:cxnSp>
        <p:nvCxnSpPr>
          <p:cNvPr id="106" name="Straight Arrow Connector 105"/>
          <p:cNvCxnSpPr/>
          <p:nvPr/>
        </p:nvCxnSpPr>
        <p:spPr>
          <a:xfrm>
            <a:off x="5790045" y="2292611"/>
            <a:ext cx="305169" cy="791278"/>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p:nvPr/>
        </p:nvCxnSpPr>
        <p:spPr>
          <a:xfrm flipV="1">
            <a:off x="7548465" y="3180697"/>
            <a:ext cx="765111" cy="1"/>
          </a:xfrm>
          <a:prstGeom prst="straightConnector1">
            <a:avLst/>
          </a:prstGeom>
          <a:ln w="381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p:nvPr/>
        </p:nvCxnSpPr>
        <p:spPr>
          <a:xfrm flipV="1">
            <a:off x="5766514" y="3420761"/>
            <a:ext cx="352229" cy="890526"/>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4019519" y="1242489"/>
            <a:ext cx="785813" cy="492443"/>
          </a:xfrm>
          <a:prstGeom prst="rect">
            <a:avLst/>
          </a:prstGeom>
          <a:noFill/>
        </p:spPr>
        <p:txBody>
          <a:bodyPr wrap="square" rtlCol="0">
            <a:spAutoFit/>
          </a:bodyPr>
          <a:lstStyle/>
          <a:p>
            <a:pPr algn="ctr"/>
            <a:r>
              <a:rPr lang="en-US" sz="2600" dirty="0" smtClean="0">
                <a:solidFill>
                  <a:schemeClr val="accent6"/>
                </a:solidFill>
              </a:rPr>
              <a:t>0.1</a:t>
            </a:r>
            <a:endParaRPr lang="en-US" sz="2600" dirty="0">
              <a:solidFill>
                <a:schemeClr val="accent6"/>
              </a:solidFill>
            </a:endParaRPr>
          </a:p>
        </p:txBody>
      </p:sp>
      <p:sp>
        <p:nvSpPr>
          <p:cNvPr id="100" name="TextBox 99"/>
          <p:cNvSpPr txBox="1"/>
          <p:nvPr/>
        </p:nvSpPr>
        <p:spPr>
          <a:xfrm>
            <a:off x="4077710" y="4956839"/>
            <a:ext cx="689791" cy="492443"/>
          </a:xfrm>
          <a:prstGeom prst="rect">
            <a:avLst/>
          </a:prstGeom>
          <a:noFill/>
        </p:spPr>
        <p:txBody>
          <a:bodyPr wrap="square" rtlCol="0">
            <a:spAutoFit/>
          </a:bodyPr>
          <a:lstStyle/>
          <a:p>
            <a:pPr algn="r"/>
            <a:r>
              <a:rPr lang="en-US" sz="2600" dirty="0" smtClean="0">
                <a:solidFill>
                  <a:schemeClr val="accent6"/>
                </a:solidFill>
              </a:rPr>
              <a:t>0.2</a:t>
            </a:r>
            <a:endParaRPr lang="en-US" sz="2600" dirty="0">
              <a:solidFill>
                <a:schemeClr val="accent6"/>
              </a:solidFill>
            </a:endParaRPr>
          </a:p>
        </p:txBody>
      </p:sp>
      <p:sp>
        <p:nvSpPr>
          <p:cNvPr id="101" name="Rectangle 100"/>
          <p:cNvSpPr/>
          <p:nvPr/>
        </p:nvSpPr>
        <p:spPr>
          <a:xfrm>
            <a:off x="2982864" y="3505893"/>
            <a:ext cx="2783650" cy="1865949"/>
          </a:xfrm>
          <a:prstGeom prst="rect">
            <a:avLst/>
          </a:pr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6" name="Group 125"/>
          <p:cNvGrpSpPr/>
          <p:nvPr/>
        </p:nvGrpSpPr>
        <p:grpSpPr>
          <a:xfrm>
            <a:off x="3013610" y="3675509"/>
            <a:ext cx="2712241" cy="1315209"/>
            <a:chOff x="7971077" y="1643116"/>
            <a:chExt cx="3104756" cy="1505546"/>
          </a:xfrm>
        </p:grpSpPr>
        <p:grpSp>
          <p:nvGrpSpPr>
            <p:cNvPr id="127" name="Group"/>
            <p:cNvGrpSpPr/>
            <p:nvPr/>
          </p:nvGrpSpPr>
          <p:grpSpPr>
            <a:xfrm>
              <a:off x="7971077" y="2157471"/>
              <a:ext cx="3104756" cy="474009"/>
              <a:chOff x="0" y="0"/>
              <a:chExt cx="5187054" cy="791917"/>
            </a:xfrm>
          </p:grpSpPr>
          <p:sp>
            <p:nvSpPr>
              <p:cNvPr id="136" name="Square"/>
              <p:cNvSpPr/>
              <p:nvPr/>
            </p:nvSpPr>
            <p:spPr>
              <a:xfrm>
                <a:off x="0"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37" name="Square"/>
              <p:cNvSpPr/>
              <p:nvPr/>
            </p:nvSpPr>
            <p:spPr>
              <a:xfrm>
                <a:off x="87902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38" name="Square"/>
              <p:cNvSpPr/>
              <p:nvPr/>
            </p:nvSpPr>
            <p:spPr>
              <a:xfrm>
                <a:off x="1758054" y="0"/>
                <a:ext cx="791918"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39" name="Square"/>
              <p:cNvSpPr/>
              <p:nvPr/>
            </p:nvSpPr>
            <p:spPr>
              <a:xfrm>
                <a:off x="2637082"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40" name="Square"/>
              <p:cNvSpPr/>
              <p:nvPr/>
            </p:nvSpPr>
            <p:spPr>
              <a:xfrm>
                <a:off x="3516109"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141" name="Image" descr="Image"/>
              <p:cNvPicPr>
                <a:picLocks noChangeAspect="1"/>
              </p:cNvPicPr>
              <p:nvPr/>
            </p:nvPicPr>
            <p:blipFill>
              <a:blip r:embed="rId3">
                <a:extLst/>
              </a:blip>
              <a:stretch>
                <a:fillRect/>
              </a:stretch>
            </p:blipFill>
            <p:spPr>
              <a:xfrm>
                <a:off x="1850987" y="80307"/>
                <a:ext cx="606051" cy="631303"/>
              </a:xfrm>
              <a:prstGeom prst="rect">
                <a:avLst/>
              </a:prstGeom>
              <a:ln w="12700" cap="flat">
                <a:noFill/>
                <a:miter lim="400000"/>
              </a:ln>
              <a:effectLst/>
            </p:spPr>
          </p:pic>
          <p:sp>
            <p:nvSpPr>
              <p:cNvPr id="142" name="Square"/>
              <p:cNvSpPr/>
              <p:nvPr/>
            </p:nvSpPr>
            <p:spPr>
              <a:xfrm>
                <a:off x="439513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143" name="Image" descr="Image"/>
              <p:cNvPicPr>
                <a:picLocks noChangeAspect="1"/>
              </p:cNvPicPr>
              <p:nvPr/>
            </p:nvPicPr>
            <p:blipFill>
              <a:blip r:embed="rId4">
                <a:extLst/>
              </a:blip>
              <a:stretch>
                <a:fillRect/>
              </a:stretch>
            </p:blipFill>
            <p:spPr>
              <a:xfrm>
                <a:off x="2841580" y="80307"/>
                <a:ext cx="382921" cy="631303"/>
              </a:xfrm>
              <a:prstGeom prst="rect">
                <a:avLst/>
              </a:prstGeom>
              <a:ln w="12700" cap="flat">
                <a:noFill/>
                <a:miter lim="400000"/>
              </a:ln>
              <a:effectLst/>
            </p:spPr>
          </p:pic>
          <p:pic>
            <p:nvPicPr>
              <p:cNvPr id="144" name="Image" descr="Image"/>
              <p:cNvPicPr>
                <a:picLocks noChangeAspect="1"/>
              </p:cNvPicPr>
              <p:nvPr/>
            </p:nvPicPr>
            <p:blipFill>
              <a:blip r:embed="rId5">
                <a:extLst/>
              </a:blip>
              <a:stretch>
                <a:fillRect/>
              </a:stretch>
            </p:blipFill>
            <p:spPr>
              <a:xfrm>
                <a:off x="4441603" y="138777"/>
                <a:ext cx="698984" cy="514363"/>
              </a:xfrm>
              <a:prstGeom prst="rect">
                <a:avLst/>
              </a:prstGeom>
              <a:ln w="12700" cap="flat">
                <a:noFill/>
                <a:miter lim="400000"/>
              </a:ln>
              <a:effectLst/>
            </p:spPr>
          </p:pic>
        </p:grpSp>
        <p:sp>
          <p:nvSpPr>
            <p:cNvPr id="128" name="Square"/>
            <p:cNvSpPr/>
            <p:nvPr/>
          </p:nvSpPr>
          <p:spPr>
            <a:xfrm>
              <a:off x="10069424" y="1643116"/>
              <a:ext cx="474009" cy="474009"/>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29" name="Square"/>
            <p:cNvSpPr/>
            <p:nvPr/>
          </p:nvSpPr>
          <p:spPr>
            <a:xfrm>
              <a:off x="10075674" y="2674653"/>
              <a:ext cx="474009" cy="474009"/>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30" name="Line"/>
            <p:cNvSpPr/>
            <p:nvPr/>
          </p:nvSpPr>
          <p:spPr>
            <a:xfrm>
              <a:off x="8239569" y="2384495"/>
              <a:ext cx="480681"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31" name="Line"/>
            <p:cNvSpPr/>
            <p:nvPr/>
          </p:nvSpPr>
          <p:spPr>
            <a:xfrm>
              <a:off x="8783035" y="2384495"/>
              <a:ext cx="480681"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32" name="Line"/>
            <p:cNvSpPr/>
            <p:nvPr/>
          </p:nvSpPr>
          <p:spPr>
            <a:xfrm>
              <a:off x="9329426" y="2384495"/>
              <a:ext cx="480681"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33" name="Line"/>
            <p:cNvSpPr/>
            <p:nvPr/>
          </p:nvSpPr>
          <p:spPr>
            <a:xfrm>
              <a:off x="9872892" y="2384495"/>
              <a:ext cx="480681"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34" name="Square"/>
            <p:cNvSpPr/>
            <p:nvPr/>
          </p:nvSpPr>
          <p:spPr>
            <a:xfrm>
              <a:off x="10122406" y="2190704"/>
              <a:ext cx="361662" cy="403133"/>
            </a:xfrm>
            <a:prstGeom prst="rect">
              <a:avLst/>
            </a:prstGeom>
            <a:solidFill>
              <a:schemeClr val="accent3">
                <a:lumMod val="40000"/>
                <a:lumOff val="60000"/>
                <a:alpha val="66000"/>
              </a:schemeClr>
            </a:solidFill>
            <a:ln w="19050" cap="rnd">
              <a:solidFill>
                <a:schemeClr val="tx1"/>
              </a:solidFill>
              <a:roun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135" name="Picture 1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26355" y="2185133"/>
              <a:ext cx="357713" cy="403133"/>
            </a:xfrm>
            <a:prstGeom prst="rect">
              <a:avLst/>
            </a:prstGeom>
          </p:spPr>
        </p:pic>
      </p:grpSp>
      <p:grpSp>
        <p:nvGrpSpPr>
          <p:cNvPr id="5" name="Group 4"/>
          <p:cNvGrpSpPr/>
          <p:nvPr/>
        </p:nvGrpSpPr>
        <p:grpSpPr>
          <a:xfrm>
            <a:off x="3036916" y="1676372"/>
            <a:ext cx="2712241" cy="1315209"/>
            <a:chOff x="3036916" y="1676372"/>
            <a:chExt cx="2712241" cy="1315209"/>
          </a:xfrm>
        </p:grpSpPr>
        <p:grpSp>
          <p:nvGrpSpPr>
            <p:cNvPr id="146" name="Group"/>
            <p:cNvGrpSpPr/>
            <p:nvPr/>
          </p:nvGrpSpPr>
          <p:grpSpPr>
            <a:xfrm>
              <a:off x="3036916" y="2125700"/>
              <a:ext cx="2712241" cy="414083"/>
              <a:chOff x="0" y="0"/>
              <a:chExt cx="5187054" cy="791917"/>
            </a:xfrm>
          </p:grpSpPr>
          <p:sp>
            <p:nvSpPr>
              <p:cNvPr id="155" name="Square"/>
              <p:cNvSpPr/>
              <p:nvPr/>
            </p:nvSpPr>
            <p:spPr>
              <a:xfrm>
                <a:off x="0"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56" name="Square"/>
              <p:cNvSpPr/>
              <p:nvPr/>
            </p:nvSpPr>
            <p:spPr>
              <a:xfrm>
                <a:off x="87902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57" name="Square"/>
              <p:cNvSpPr/>
              <p:nvPr/>
            </p:nvSpPr>
            <p:spPr>
              <a:xfrm>
                <a:off x="1758054" y="0"/>
                <a:ext cx="791918"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58" name="Square"/>
              <p:cNvSpPr/>
              <p:nvPr/>
            </p:nvSpPr>
            <p:spPr>
              <a:xfrm>
                <a:off x="2637082"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59" name="Square"/>
              <p:cNvSpPr/>
              <p:nvPr/>
            </p:nvSpPr>
            <p:spPr>
              <a:xfrm>
                <a:off x="3516109"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160" name="Image" descr="Image"/>
              <p:cNvPicPr>
                <a:picLocks noChangeAspect="1"/>
              </p:cNvPicPr>
              <p:nvPr/>
            </p:nvPicPr>
            <p:blipFill>
              <a:blip r:embed="rId3">
                <a:extLst/>
              </a:blip>
              <a:stretch>
                <a:fillRect/>
              </a:stretch>
            </p:blipFill>
            <p:spPr>
              <a:xfrm>
                <a:off x="1850987" y="80307"/>
                <a:ext cx="606051" cy="631303"/>
              </a:xfrm>
              <a:prstGeom prst="rect">
                <a:avLst/>
              </a:prstGeom>
              <a:ln w="12700" cap="flat">
                <a:noFill/>
                <a:miter lim="400000"/>
              </a:ln>
              <a:effectLst/>
            </p:spPr>
          </p:pic>
          <p:sp>
            <p:nvSpPr>
              <p:cNvPr id="161" name="Square"/>
              <p:cNvSpPr/>
              <p:nvPr/>
            </p:nvSpPr>
            <p:spPr>
              <a:xfrm>
                <a:off x="439513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162" name="Image" descr="Image"/>
              <p:cNvPicPr>
                <a:picLocks noChangeAspect="1"/>
              </p:cNvPicPr>
              <p:nvPr/>
            </p:nvPicPr>
            <p:blipFill>
              <a:blip r:embed="rId4">
                <a:extLst/>
              </a:blip>
              <a:stretch>
                <a:fillRect/>
              </a:stretch>
            </p:blipFill>
            <p:spPr>
              <a:xfrm>
                <a:off x="2841580" y="80307"/>
                <a:ext cx="382921" cy="631303"/>
              </a:xfrm>
              <a:prstGeom prst="rect">
                <a:avLst/>
              </a:prstGeom>
              <a:ln w="12700" cap="flat">
                <a:noFill/>
                <a:miter lim="400000"/>
              </a:ln>
              <a:effectLst/>
            </p:spPr>
          </p:pic>
          <p:pic>
            <p:nvPicPr>
              <p:cNvPr id="163" name="Image" descr="Image"/>
              <p:cNvPicPr>
                <a:picLocks noChangeAspect="1"/>
              </p:cNvPicPr>
              <p:nvPr/>
            </p:nvPicPr>
            <p:blipFill>
              <a:blip r:embed="rId5">
                <a:extLst/>
              </a:blip>
              <a:stretch>
                <a:fillRect/>
              </a:stretch>
            </p:blipFill>
            <p:spPr>
              <a:xfrm>
                <a:off x="4441603" y="138777"/>
                <a:ext cx="698984" cy="514363"/>
              </a:xfrm>
              <a:prstGeom prst="rect">
                <a:avLst/>
              </a:prstGeom>
              <a:ln w="12700" cap="flat">
                <a:noFill/>
                <a:miter lim="400000"/>
              </a:ln>
              <a:effectLst/>
            </p:spPr>
          </p:pic>
        </p:grpSp>
        <p:sp>
          <p:nvSpPr>
            <p:cNvPr id="147" name="Square"/>
            <p:cNvSpPr/>
            <p:nvPr/>
          </p:nvSpPr>
          <p:spPr>
            <a:xfrm>
              <a:off x="4869982" y="1676372"/>
              <a:ext cx="414083" cy="414083"/>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48" name="Square"/>
            <p:cNvSpPr/>
            <p:nvPr/>
          </p:nvSpPr>
          <p:spPr>
            <a:xfrm>
              <a:off x="4875442" y="2577498"/>
              <a:ext cx="414083" cy="414083"/>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49" name="Line"/>
            <p:cNvSpPr/>
            <p:nvPr/>
          </p:nvSpPr>
          <p:spPr>
            <a:xfrm>
              <a:off x="3271464" y="2324023"/>
              <a:ext cx="419911"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50" name="Line"/>
            <p:cNvSpPr/>
            <p:nvPr/>
          </p:nvSpPr>
          <p:spPr>
            <a:xfrm>
              <a:off x="3746223" y="2324023"/>
              <a:ext cx="419911"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51" name="Line"/>
            <p:cNvSpPr/>
            <p:nvPr/>
          </p:nvSpPr>
          <p:spPr>
            <a:xfrm>
              <a:off x="4223537" y="2324023"/>
              <a:ext cx="419911"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52" name="Line"/>
            <p:cNvSpPr/>
            <p:nvPr/>
          </p:nvSpPr>
          <p:spPr>
            <a:xfrm>
              <a:off x="4698296" y="2324023"/>
              <a:ext cx="419911"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64" name="Line"/>
            <p:cNvSpPr/>
            <p:nvPr/>
          </p:nvSpPr>
          <p:spPr>
            <a:xfrm>
              <a:off x="5133242" y="2332741"/>
              <a:ext cx="419911"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grpSp>
          <p:nvGrpSpPr>
            <p:cNvPr id="3" name="Group 2"/>
            <p:cNvGrpSpPr/>
            <p:nvPr/>
          </p:nvGrpSpPr>
          <p:grpSpPr>
            <a:xfrm>
              <a:off x="5382544" y="2147403"/>
              <a:ext cx="315940" cy="357034"/>
              <a:chOff x="5411119" y="2149865"/>
              <a:chExt cx="315940" cy="357034"/>
            </a:xfrm>
          </p:grpSpPr>
          <p:sp>
            <p:nvSpPr>
              <p:cNvPr id="153" name="Square"/>
              <p:cNvSpPr/>
              <p:nvPr/>
            </p:nvSpPr>
            <p:spPr>
              <a:xfrm>
                <a:off x="5411119" y="2154732"/>
                <a:ext cx="315939" cy="352167"/>
              </a:xfrm>
              <a:prstGeom prst="rect">
                <a:avLst/>
              </a:prstGeom>
              <a:solidFill>
                <a:schemeClr val="accent3">
                  <a:lumMod val="40000"/>
                  <a:lumOff val="60000"/>
                  <a:alpha val="66000"/>
                </a:schemeClr>
              </a:solidFill>
              <a:ln w="19050" cap="rnd">
                <a:solidFill>
                  <a:schemeClr val="tx1"/>
                </a:solidFill>
                <a:roun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154" name="Picture 15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4569" y="2149865"/>
                <a:ext cx="312490" cy="352167"/>
              </a:xfrm>
              <a:prstGeom prst="rect">
                <a:avLst/>
              </a:prstGeom>
            </p:spPr>
          </p:pic>
        </p:grpSp>
      </p:grpSp>
      <p:sp>
        <p:nvSpPr>
          <p:cNvPr id="65" name="TextBox 64"/>
          <p:cNvSpPr txBox="1"/>
          <p:nvPr/>
        </p:nvSpPr>
        <p:spPr>
          <a:xfrm>
            <a:off x="8466794" y="2701588"/>
            <a:ext cx="2594769" cy="1154162"/>
          </a:xfrm>
          <a:prstGeom prst="rect">
            <a:avLst/>
          </a:prstGeom>
          <a:noFill/>
        </p:spPr>
        <p:txBody>
          <a:bodyPr wrap="square" rtlCol="0">
            <a:spAutoFit/>
          </a:bodyPr>
          <a:lstStyle/>
          <a:p>
            <a:pPr algn="ctr"/>
            <a:r>
              <a:rPr lang="en-US" sz="2300" i="1" dirty="0" smtClean="0">
                <a:latin typeface="Calibri" panose="020F0502020204030204" pitchFamily="34" charset="0"/>
              </a:rPr>
              <a:t>walk along the blue carpet and you pass two objects</a:t>
            </a:r>
            <a:endParaRPr lang="en-US" sz="2300" i="1" dirty="0">
              <a:latin typeface="Calibri" panose="020F0502020204030204" pitchFamily="34" charset="0"/>
            </a:endParaRPr>
          </a:p>
        </p:txBody>
      </p:sp>
    </p:spTree>
    <p:extLst>
      <p:ext uri="{BB962C8B-B14F-4D97-AF65-F5344CB8AC3E}">
        <p14:creationId xmlns:p14="http://schemas.microsoft.com/office/powerpoint/2010/main" val="184922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p:cNvSpPr txBox="1">
            <a:spLocks/>
          </p:cNvSpPr>
          <p:nvPr/>
        </p:nvSpPr>
        <p:spPr>
          <a:xfrm>
            <a:off x="529940" y="311608"/>
            <a:ext cx="11071271" cy="7164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srgbClr val="333333"/>
                </a:solidFill>
                <a:latin typeface="Avenir-Book" panose="02000503020000020003" pitchFamily="2" charset="0"/>
              </a:rPr>
              <a:t>Unified pragmatic inference</a:t>
            </a:r>
            <a:endParaRPr lang="en-US" sz="4200" dirty="0">
              <a:solidFill>
                <a:srgbClr val="333333"/>
              </a:solidFill>
              <a:latin typeface="Avenir-Book" panose="02000503020000020003" pitchFamily="2" charset="0"/>
            </a:endParaRPr>
          </a:p>
        </p:txBody>
      </p:sp>
      <p:sp>
        <p:nvSpPr>
          <p:cNvPr id="43" name="Rounded Rectangle"/>
          <p:cNvSpPr/>
          <p:nvPr/>
        </p:nvSpPr>
        <p:spPr>
          <a:xfrm>
            <a:off x="2752165" y="1432420"/>
            <a:ext cx="8849046" cy="2118325"/>
          </a:xfrm>
          <a:prstGeom prst="roundRect">
            <a:avLst>
              <a:gd name="adj" fmla="val 4243"/>
            </a:avLst>
          </a:prstGeom>
          <a:solidFill>
            <a:schemeClr val="bg1">
              <a:alpha val="50000"/>
            </a:schemeClr>
          </a:solidFill>
          <a:ln w="38100">
            <a:solidFill>
              <a:schemeClr val="accent3"/>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49" name="Line"/>
          <p:cNvSpPr/>
          <p:nvPr/>
        </p:nvSpPr>
        <p:spPr>
          <a:xfrm>
            <a:off x="8370082" y="2418791"/>
            <a:ext cx="746493" cy="0"/>
          </a:xfrm>
          <a:prstGeom prst="line">
            <a:avLst/>
          </a:prstGeom>
          <a:ln w="25400">
            <a:solidFill>
              <a:srgbClr val="000000"/>
            </a:solidFill>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58" name="Pragmatic Speaker"/>
          <p:cNvSpPr txBox="1"/>
          <p:nvPr/>
        </p:nvSpPr>
        <p:spPr>
          <a:xfrm>
            <a:off x="1529339" y="1423569"/>
            <a:ext cx="5311134" cy="487313"/>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wrap="squar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500">
                <a:latin typeface="Consolas"/>
                <a:ea typeface="Consolas"/>
                <a:cs typeface="Consolas"/>
                <a:sym typeface="Consolas"/>
              </a:defRPr>
            </a:pPr>
            <a:r>
              <a:rPr dirty="0" smtClean="0">
                <a:latin typeface="Avenir-Book" panose="02000503020000020003" pitchFamily="2" charset="0"/>
              </a:rPr>
              <a:t>Pragmatic</a:t>
            </a:r>
            <a:r>
              <a:rPr lang="en-US" dirty="0" smtClean="0">
                <a:latin typeface="Avenir-Book" panose="02000503020000020003" pitchFamily="2" charset="0"/>
              </a:rPr>
              <a:t> Listener</a:t>
            </a:r>
            <a:endParaRPr b="1" dirty="0">
              <a:solidFill>
                <a:srgbClr val="92D050"/>
              </a:solidFill>
              <a:latin typeface="Avenir-Book" panose="02000503020000020003" pitchFamily="2" charset="0"/>
            </a:endParaRPr>
          </a:p>
        </p:txBody>
      </p:sp>
      <p:sp>
        <p:nvSpPr>
          <p:cNvPr id="3" name="Slide Number Placeholder 2"/>
          <p:cNvSpPr>
            <a:spLocks noGrp="1"/>
          </p:cNvSpPr>
          <p:nvPr>
            <p:ph type="sldNum" sz="quarter" idx="12"/>
          </p:nvPr>
        </p:nvSpPr>
        <p:spPr/>
        <p:txBody>
          <a:bodyPr/>
          <a:lstStyle/>
          <a:p>
            <a:fld id="{556D4C2F-3DDF-0E4B-A4E4-62E14C8D3C1D}" type="slidenum">
              <a:rPr lang="en-US" smtClean="0"/>
              <a:t>19</a:t>
            </a:fld>
            <a:endParaRPr lang="en-US" dirty="0"/>
          </a:p>
        </p:txBody>
      </p:sp>
      <p:sp>
        <p:nvSpPr>
          <p:cNvPr id="65" name="Literal Speaker"/>
          <p:cNvSpPr/>
          <p:nvPr/>
        </p:nvSpPr>
        <p:spPr>
          <a:xfrm>
            <a:off x="6837422" y="2113260"/>
            <a:ext cx="1393316" cy="611062"/>
          </a:xfrm>
          <a:prstGeom prst="rect">
            <a:avLst/>
          </a:prstGeom>
          <a:solidFill>
            <a:srgbClr val="F4A74C"/>
          </a:solidFill>
          <a:ln w="25400">
            <a:solidFill>
              <a:srgbClr val="000000"/>
            </a:solidFill>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lang="en-US" sz="2000" dirty="0" smtClean="0">
                <a:latin typeface="Avenir-Book" panose="02000503020000020003" pitchFamily="2" charset="0"/>
                <a:cs typeface="Consolas" panose="020B0609020204030204" pitchFamily="49" charset="0"/>
              </a:rPr>
              <a:t>Base</a:t>
            </a:r>
            <a:r>
              <a:rPr sz="2000" dirty="0" smtClean="0">
                <a:latin typeface="Avenir-Book" panose="02000503020000020003" pitchFamily="2" charset="0"/>
                <a:cs typeface="Consolas" panose="020B0609020204030204" pitchFamily="49" charset="0"/>
              </a:rPr>
              <a:t> Speaker</a:t>
            </a:r>
            <a:endParaRPr sz="2000" dirty="0">
              <a:latin typeface="Avenir-Book" panose="02000503020000020003" pitchFamily="2" charset="0"/>
              <a:cs typeface="Consolas" panose="020B0609020204030204" pitchFamily="49" charset="0"/>
            </a:endParaRPr>
          </a:p>
        </p:txBody>
      </p:sp>
      <p:sp>
        <p:nvSpPr>
          <p:cNvPr id="66" name="Line"/>
          <p:cNvSpPr/>
          <p:nvPr/>
        </p:nvSpPr>
        <p:spPr>
          <a:xfrm>
            <a:off x="5674659" y="2418790"/>
            <a:ext cx="1023420" cy="1"/>
          </a:xfrm>
          <a:prstGeom prst="line">
            <a:avLst/>
          </a:prstGeom>
          <a:ln w="25400">
            <a:solidFill>
              <a:srgbClr val="000000"/>
            </a:solidFill>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68" name="Literal Listener"/>
          <p:cNvSpPr/>
          <p:nvPr/>
        </p:nvSpPr>
        <p:spPr>
          <a:xfrm>
            <a:off x="3000136" y="2139110"/>
            <a:ext cx="1393316" cy="611062"/>
          </a:xfrm>
          <a:prstGeom prst="rect">
            <a:avLst/>
          </a:prstGeom>
          <a:solidFill>
            <a:srgbClr val="8DCB69"/>
          </a:solidFill>
          <a:ln w="25400">
            <a:solidFill>
              <a:srgbClr val="000000"/>
            </a:solidFill>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lang="en-US" sz="2000" dirty="0" smtClean="0">
                <a:latin typeface="Avenir-Book" panose="02000503020000020003" pitchFamily="2" charset="0"/>
                <a:cs typeface="Consolas" panose="020B0609020204030204" pitchFamily="49" charset="0"/>
              </a:rPr>
              <a:t>Base</a:t>
            </a:r>
            <a:r>
              <a:rPr sz="2000" dirty="0" smtClean="0">
                <a:latin typeface="Avenir-Book" panose="02000503020000020003" pitchFamily="2" charset="0"/>
                <a:cs typeface="Consolas" panose="020B0609020204030204" pitchFamily="49" charset="0"/>
              </a:rPr>
              <a:t> </a:t>
            </a:r>
            <a:r>
              <a:rPr sz="2000" dirty="0">
                <a:latin typeface="Avenir-Book" panose="02000503020000020003" pitchFamily="2" charset="0"/>
                <a:cs typeface="Consolas" panose="020B0609020204030204" pitchFamily="49" charset="0"/>
              </a:rPr>
              <a:t>Listener</a:t>
            </a:r>
          </a:p>
        </p:txBody>
      </p:sp>
      <p:sp>
        <p:nvSpPr>
          <p:cNvPr id="69" name="TextBox 68"/>
          <p:cNvSpPr txBox="1"/>
          <p:nvPr/>
        </p:nvSpPr>
        <p:spPr>
          <a:xfrm>
            <a:off x="5107006" y="1936810"/>
            <a:ext cx="333550" cy="1015663"/>
          </a:xfrm>
          <a:prstGeom prst="rect">
            <a:avLst/>
          </a:prstGeom>
          <a:noFill/>
          <a:ln>
            <a:noFill/>
          </a:ln>
        </p:spPr>
        <p:txBody>
          <a:bodyPr wrap="square" rtlCol="0">
            <a:spAutoFit/>
          </a:bodyPr>
          <a:lstStyle/>
          <a:p>
            <a:r>
              <a:rPr lang="en-US" sz="6000" b="1" dirty="0" smtClean="0">
                <a:solidFill>
                  <a:schemeClr val="accent1">
                    <a:lumMod val="75000"/>
                  </a:schemeClr>
                </a:solidFill>
              </a:rPr>
              <a:t>?</a:t>
            </a:r>
            <a:endParaRPr lang="en-US" sz="6000" b="1" dirty="0">
              <a:solidFill>
                <a:schemeClr val="accent1">
                  <a:lumMod val="75000"/>
                </a:schemeClr>
              </a:solidFill>
            </a:endParaRPr>
          </a:p>
        </p:txBody>
      </p:sp>
      <p:sp>
        <p:nvSpPr>
          <p:cNvPr id="70" name="Line"/>
          <p:cNvSpPr/>
          <p:nvPr/>
        </p:nvSpPr>
        <p:spPr>
          <a:xfrm>
            <a:off x="2277034" y="2418790"/>
            <a:ext cx="645459" cy="0"/>
          </a:xfrm>
          <a:prstGeom prst="line">
            <a:avLst/>
          </a:prstGeom>
          <a:ln w="25400">
            <a:solidFill>
              <a:srgbClr val="000000"/>
            </a:solidFill>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81" name="Rounded Rectangle"/>
          <p:cNvSpPr/>
          <p:nvPr/>
        </p:nvSpPr>
        <p:spPr>
          <a:xfrm>
            <a:off x="2752165" y="3947695"/>
            <a:ext cx="8849046" cy="2118325"/>
          </a:xfrm>
          <a:prstGeom prst="roundRect">
            <a:avLst>
              <a:gd name="adj" fmla="val 4243"/>
            </a:avLst>
          </a:prstGeom>
          <a:solidFill>
            <a:schemeClr val="bg1">
              <a:alpha val="50000"/>
            </a:schemeClr>
          </a:solidFill>
          <a:ln w="38100">
            <a:solidFill>
              <a:schemeClr val="accent6"/>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82" name="Line"/>
          <p:cNvSpPr/>
          <p:nvPr/>
        </p:nvSpPr>
        <p:spPr>
          <a:xfrm>
            <a:off x="8370082" y="4934066"/>
            <a:ext cx="746493" cy="0"/>
          </a:xfrm>
          <a:prstGeom prst="line">
            <a:avLst/>
          </a:prstGeom>
          <a:ln w="25400">
            <a:solidFill>
              <a:srgbClr val="000000"/>
            </a:solidFill>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83" name="Pragmatic Speaker"/>
          <p:cNvSpPr txBox="1"/>
          <p:nvPr/>
        </p:nvSpPr>
        <p:spPr>
          <a:xfrm>
            <a:off x="1529339" y="3938844"/>
            <a:ext cx="5311134" cy="487313"/>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wrap="squar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500">
                <a:latin typeface="Consolas"/>
                <a:ea typeface="Consolas"/>
                <a:cs typeface="Consolas"/>
                <a:sym typeface="Consolas"/>
              </a:defRPr>
            </a:pPr>
            <a:r>
              <a:rPr dirty="0" smtClean="0">
                <a:latin typeface="Avenir-Book" panose="02000503020000020003" pitchFamily="2" charset="0"/>
              </a:rPr>
              <a:t>Pragmatic</a:t>
            </a:r>
            <a:r>
              <a:rPr lang="en-US" dirty="0" smtClean="0">
                <a:latin typeface="Avenir-Book" panose="02000503020000020003" pitchFamily="2" charset="0"/>
              </a:rPr>
              <a:t> Speaker</a:t>
            </a:r>
            <a:endParaRPr b="1" dirty="0">
              <a:solidFill>
                <a:srgbClr val="92D050"/>
              </a:solidFill>
              <a:latin typeface="Avenir-Book" panose="02000503020000020003" pitchFamily="2" charset="0"/>
            </a:endParaRPr>
          </a:p>
        </p:txBody>
      </p:sp>
      <p:sp>
        <p:nvSpPr>
          <p:cNvPr id="85" name="Literal Speaker"/>
          <p:cNvSpPr/>
          <p:nvPr/>
        </p:nvSpPr>
        <p:spPr>
          <a:xfrm>
            <a:off x="3025614" y="4625980"/>
            <a:ext cx="1393316" cy="611062"/>
          </a:xfrm>
          <a:prstGeom prst="rect">
            <a:avLst/>
          </a:prstGeom>
          <a:solidFill>
            <a:srgbClr val="F4A74C"/>
          </a:solidFill>
          <a:ln w="25400">
            <a:solidFill>
              <a:srgbClr val="000000"/>
            </a:solidFill>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lang="en-US" sz="2000" dirty="0" smtClean="0">
                <a:latin typeface="Avenir-Book" panose="02000503020000020003" pitchFamily="2" charset="0"/>
                <a:cs typeface="Consolas" panose="020B0609020204030204" pitchFamily="49" charset="0"/>
              </a:rPr>
              <a:t>Base</a:t>
            </a:r>
            <a:r>
              <a:rPr sz="2000" dirty="0" smtClean="0">
                <a:latin typeface="Avenir-Book" panose="02000503020000020003" pitchFamily="2" charset="0"/>
                <a:cs typeface="Consolas" panose="020B0609020204030204" pitchFamily="49" charset="0"/>
              </a:rPr>
              <a:t> Speaker</a:t>
            </a:r>
            <a:endParaRPr sz="2000" dirty="0">
              <a:latin typeface="Avenir-Book" panose="02000503020000020003" pitchFamily="2" charset="0"/>
              <a:cs typeface="Consolas" panose="020B0609020204030204" pitchFamily="49" charset="0"/>
            </a:endParaRPr>
          </a:p>
        </p:txBody>
      </p:sp>
      <p:sp>
        <p:nvSpPr>
          <p:cNvPr id="86" name="Line"/>
          <p:cNvSpPr/>
          <p:nvPr/>
        </p:nvSpPr>
        <p:spPr>
          <a:xfrm>
            <a:off x="5820151" y="4934066"/>
            <a:ext cx="877928" cy="0"/>
          </a:xfrm>
          <a:prstGeom prst="line">
            <a:avLst/>
          </a:prstGeom>
          <a:ln w="25400">
            <a:solidFill>
              <a:srgbClr val="000000"/>
            </a:solidFill>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88" name="Literal Listener"/>
          <p:cNvSpPr/>
          <p:nvPr/>
        </p:nvSpPr>
        <p:spPr>
          <a:xfrm>
            <a:off x="6821115" y="4635026"/>
            <a:ext cx="1393316" cy="611062"/>
          </a:xfrm>
          <a:prstGeom prst="rect">
            <a:avLst/>
          </a:prstGeom>
          <a:solidFill>
            <a:srgbClr val="8DCB69"/>
          </a:solidFill>
          <a:ln w="25400">
            <a:solidFill>
              <a:srgbClr val="000000"/>
            </a:solidFill>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lang="en-US" sz="2000" dirty="0" smtClean="0">
                <a:latin typeface="Avenir-Book" panose="02000503020000020003" pitchFamily="2" charset="0"/>
                <a:cs typeface="Consolas" panose="020B0609020204030204" pitchFamily="49" charset="0"/>
              </a:rPr>
              <a:t>Base</a:t>
            </a:r>
            <a:r>
              <a:rPr sz="2000" dirty="0" smtClean="0">
                <a:latin typeface="Avenir-Book" panose="02000503020000020003" pitchFamily="2" charset="0"/>
                <a:cs typeface="Consolas" panose="020B0609020204030204" pitchFamily="49" charset="0"/>
              </a:rPr>
              <a:t> </a:t>
            </a:r>
            <a:r>
              <a:rPr sz="2000" dirty="0">
                <a:latin typeface="Avenir-Book" panose="02000503020000020003" pitchFamily="2" charset="0"/>
                <a:cs typeface="Consolas" panose="020B0609020204030204" pitchFamily="49" charset="0"/>
              </a:rPr>
              <a:t>Listener</a:t>
            </a:r>
          </a:p>
        </p:txBody>
      </p:sp>
      <p:sp>
        <p:nvSpPr>
          <p:cNvPr id="89" name="TextBox 88"/>
          <p:cNvSpPr txBox="1"/>
          <p:nvPr/>
        </p:nvSpPr>
        <p:spPr>
          <a:xfrm>
            <a:off x="5150038" y="4452085"/>
            <a:ext cx="333550" cy="1015663"/>
          </a:xfrm>
          <a:prstGeom prst="rect">
            <a:avLst/>
          </a:prstGeom>
          <a:noFill/>
          <a:ln>
            <a:noFill/>
          </a:ln>
        </p:spPr>
        <p:txBody>
          <a:bodyPr wrap="square" rtlCol="0">
            <a:spAutoFit/>
          </a:bodyPr>
          <a:lstStyle/>
          <a:p>
            <a:r>
              <a:rPr lang="en-US" sz="6000" b="1" dirty="0" smtClean="0">
                <a:solidFill>
                  <a:schemeClr val="accent1">
                    <a:lumMod val="75000"/>
                  </a:schemeClr>
                </a:solidFill>
              </a:rPr>
              <a:t>?</a:t>
            </a:r>
            <a:endParaRPr lang="en-US" sz="6000" b="1" dirty="0">
              <a:solidFill>
                <a:schemeClr val="accent1">
                  <a:lumMod val="75000"/>
                </a:schemeClr>
              </a:solidFill>
            </a:endParaRPr>
          </a:p>
        </p:txBody>
      </p:sp>
      <p:sp>
        <p:nvSpPr>
          <p:cNvPr id="90" name="Line"/>
          <p:cNvSpPr/>
          <p:nvPr/>
        </p:nvSpPr>
        <p:spPr>
          <a:xfrm>
            <a:off x="2277034" y="4934065"/>
            <a:ext cx="645459" cy="0"/>
          </a:xfrm>
          <a:prstGeom prst="line">
            <a:avLst/>
          </a:prstGeom>
          <a:ln w="25400">
            <a:solidFill>
              <a:srgbClr val="000000"/>
            </a:solidFill>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01" name="Line"/>
          <p:cNvSpPr/>
          <p:nvPr/>
        </p:nvSpPr>
        <p:spPr>
          <a:xfrm>
            <a:off x="4515336" y="4928152"/>
            <a:ext cx="645459" cy="0"/>
          </a:xfrm>
          <a:prstGeom prst="line">
            <a:avLst/>
          </a:prstGeom>
          <a:ln w="25400">
            <a:solidFill>
              <a:srgbClr val="000000"/>
            </a:solidFill>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02" name="Line"/>
          <p:cNvSpPr/>
          <p:nvPr/>
        </p:nvSpPr>
        <p:spPr>
          <a:xfrm>
            <a:off x="4461547" y="2424612"/>
            <a:ext cx="645459" cy="0"/>
          </a:xfrm>
          <a:prstGeom prst="line">
            <a:avLst/>
          </a:prstGeom>
          <a:ln w="25400">
            <a:solidFill>
              <a:srgbClr val="000000"/>
            </a:solidFill>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26" name="Instructions"/>
          <p:cNvSpPr txBox="1"/>
          <p:nvPr/>
        </p:nvSpPr>
        <p:spPr>
          <a:xfrm>
            <a:off x="4822122" y="2808286"/>
            <a:ext cx="1075615" cy="471924"/>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wrap="non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lang="en-US" sz="2400" dirty="0" smtClean="0">
                <a:latin typeface="Avenir-Book" panose="02000503020000020003" pitchFamily="2" charset="0"/>
              </a:rPr>
              <a:t>actions</a:t>
            </a:r>
            <a:endParaRPr sz="2400" dirty="0">
              <a:latin typeface="Avenir-Book" panose="02000503020000020003" pitchFamily="2" charset="0"/>
            </a:endParaRPr>
          </a:p>
        </p:txBody>
      </p:sp>
      <p:sp>
        <p:nvSpPr>
          <p:cNvPr id="27" name="Instructions"/>
          <p:cNvSpPr txBox="1"/>
          <p:nvPr/>
        </p:nvSpPr>
        <p:spPr>
          <a:xfrm>
            <a:off x="4564081" y="5265621"/>
            <a:ext cx="1671933" cy="471924"/>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wrap="non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lang="en-US" sz="2400" dirty="0" smtClean="0">
                <a:latin typeface="Avenir-Book" panose="02000503020000020003" pitchFamily="2" charset="0"/>
              </a:rPr>
              <a:t>instructions</a:t>
            </a:r>
            <a:endParaRPr sz="2400" dirty="0">
              <a:latin typeface="Avenir-Book" panose="02000503020000020003" pitchFamily="2" charset="0"/>
            </a:endParaRPr>
          </a:p>
        </p:txBody>
      </p:sp>
      <p:grpSp>
        <p:nvGrpSpPr>
          <p:cNvPr id="28" name="Group 27"/>
          <p:cNvGrpSpPr/>
          <p:nvPr/>
        </p:nvGrpSpPr>
        <p:grpSpPr>
          <a:xfrm>
            <a:off x="330161" y="4414059"/>
            <a:ext cx="2242706" cy="1087524"/>
            <a:chOff x="9378599" y="3200335"/>
            <a:chExt cx="2242706" cy="1087524"/>
          </a:xfrm>
        </p:grpSpPr>
        <p:grpSp>
          <p:nvGrpSpPr>
            <p:cNvPr id="29" name="Group"/>
            <p:cNvGrpSpPr/>
            <p:nvPr/>
          </p:nvGrpSpPr>
          <p:grpSpPr>
            <a:xfrm>
              <a:off x="9378599" y="3571877"/>
              <a:ext cx="2242706" cy="342398"/>
              <a:chOff x="0" y="0"/>
              <a:chExt cx="5187054" cy="791917"/>
            </a:xfrm>
          </p:grpSpPr>
          <p:sp>
            <p:nvSpPr>
              <p:cNvPr id="41" name="Square"/>
              <p:cNvSpPr/>
              <p:nvPr/>
            </p:nvSpPr>
            <p:spPr>
              <a:xfrm>
                <a:off x="0"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42" name="Square"/>
              <p:cNvSpPr/>
              <p:nvPr/>
            </p:nvSpPr>
            <p:spPr>
              <a:xfrm>
                <a:off x="87902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44" name="Square"/>
              <p:cNvSpPr/>
              <p:nvPr/>
            </p:nvSpPr>
            <p:spPr>
              <a:xfrm>
                <a:off x="1758054" y="0"/>
                <a:ext cx="791918"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45" name="Square"/>
              <p:cNvSpPr/>
              <p:nvPr/>
            </p:nvSpPr>
            <p:spPr>
              <a:xfrm>
                <a:off x="2637082"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46" name="Square"/>
              <p:cNvSpPr/>
              <p:nvPr/>
            </p:nvSpPr>
            <p:spPr>
              <a:xfrm>
                <a:off x="3516109"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47" name="Image" descr="Image"/>
              <p:cNvPicPr>
                <a:picLocks noChangeAspect="1"/>
              </p:cNvPicPr>
              <p:nvPr/>
            </p:nvPicPr>
            <p:blipFill>
              <a:blip r:embed="rId3">
                <a:extLst/>
              </a:blip>
              <a:stretch>
                <a:fillRect/>
              </a:stretch>
            </p:blipFill>
            <p:spPr>
              <a:xfrm>
                <a:off x="1850987" y="80307"/>
                <a:ext cx="606051" cy="631303"/>
              </a:xfrm>
              <a:prstGeom prst="rect">
                <a:avLst/>
              </a:prstGeom>
              <a:ln w="12700" cap="flat">
                <a:noFill/>
                <a:miter lim="400000"/>
              </a:ln>
              <a:effectLst/>
            </p:spPr>
          </p:pic>
          <p:sp>
            <p:nvSpPr>
              <p:cNvPr id="48" name="Square"/>
              <p:cNvSpPr/>
              <p:nvPr/>
            </p:nvSpPr>
            <p:spPr>
              <a:xfrm>
                <a:off x="439513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50" name="Image" descr="Image"/>
              <p:cNvPicPr>
                <a:picLocks noChangeAspect="1"/>
              </p:cNvPicPr>
              <p:nvPr/>
            </p:nvPicPr>
            <p:blipFill>
              <a:blip r:embed="rId4">
                <a:extLst/>
              </a:blip>
              <a:stretch>
                <a:fillRect/>
              </a:stretch>
            </p:blipFill>
            <p:spPr>
              <a:xfrm>
                <a:off x="2841580" y="80307"/>
                <a:ext cx="382921" cy="631303"/>
              </a:xfrm>
              <a:prstGeom prst="rect">
                <a:avLst/>
              </a:prstGeom>
              <a:ln w="12700" cap="flat">
                <a:noFill/>
                <a:miter lim="400000"/>
              </a:ln>
              <a:effectLst/>
            </p:spPr>
          </p:pic>
          <p:pic>
            <p:nvPicPr>
              <p:cNvPr id="51" name="Image" descr="Image"/>
              <p:cNvPicPr>
                <a:picLocks noChangeAspect="1"/>
              </p:cNvPicPr>
              <p:nvPr/>
            </p:nvPicPr>
            <p:blipFill>
              <a:blip r:embed="rId5">
                <a:extLst/>
              </a:blip>
              <a:stretch>
                <a:fillRect/>
              </a:stretch>
            </p:blipFill>
            <p:spPr>
              <a:xfrm>
                <a:off x="4441603" y="138777"/>
                <a:ext cx="698984" cy="514363"/>
              </a:xfrm>
              <a:prstGeom prst="rect">
                <a:avLst/>
              </a:prstGeom>
              <a:ln w="12700" cap="flat">
                <a:noFill/>
                <a:miter lim="400000"/>
              </a:ln>
              <a:effectLst/>
            </p:spPr>
          </p:pic>
        </p:grpSp>
        <p:sp>
          <p:nvSpPr>
            <p:cNvPr id="30" name="Square"/>
            <p:cNvSpPr/>
            <p:nvPr/>
          </p:nvSpPr>
          <p:spPr>
            <a:xfrm>
              <a:off x="10894330" y="3200335"/>
              <a:ext cx="342398" cy="342398"/>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31" name="Square"/>
            <p:cNvSpPr/>
            <p:nvPr/>
          </p:nvSpPr>
          <p:spPr>
            <a:xfrm>
              <a:off x="10898845" y="3945461"/>
              <a:ext cx="342398" cy="342398"/>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32" name="Line"/>
            <p:cNvSpPr/>
            <p:nvPr/>
          </p:nvSpPr>
          <p:spPr>
            <a:xfrm>
              <a:off x="9572543" y="3735867"/>
              <a:ext cx="347217"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33" name="Line"/>
            <p:cNvSpPr/>
            <p:nvPr/>
          </p:nvSpPr>
          <p:spPr>
            <a:xfrm>
              <a:off x="9965113" y="3735867"/>
              <a:ext cx="347217"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34" name="Line"/>
            <p:cNvSpPr/>
            <p:nvPr/>
          </p:nvSpPr>
          <p:spPr>
            <a:xfrm>
              <a:off x="10359796" y="3735867"/>
              <a:ext cx="347217"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36" name="Line"/>
            <p:cNvSpPr/>
            <p:nvPr/>
          </p:nvSpPr>
          <p:spPr>
            <a:xfrm>
              <a:off x="10752366" y="3735867"/>
              <a:ext cx="347217"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grpSp>
          <p:nvGrpSpPr>
            <p:cNvPr id="37" name="Group 36"/>
            <p:cNvGrpSpPr/>
            <p:nvPr/>
          </p:nvGrpSpPr>
          <p:grpSpPr>
            <a:xfrm>
              <a:off x="10937159" y="3589823"/>
              <a:ext cx="261245" cy="295225"/>
              <a:chOff x="5411119" y="2149865"/>
              <a:chExt cx="315940" cy="357034"/>
            </a:xfrm>
          </p:grpSpPr>
          <p:sp>
            <p:nvSpPr>
              <p:cNvPr id="38" name="Square"/>
              <p:cNvSpPr/>
              <p:nvPr/>
            </p:nvSpPr>
            <p:spPr>
              <a:xfrm>
                <a:off x="5411119" y="2154732"/>
                <a:ext cx="315939" cy="352167"/>
              </a:xfrm>
              <a:prstGeom prst="rect">
                <a:avLst/>
              </a:prstGeom>
              <a:solidFill>
                <a:schemeClr val="accent3">
                  <a:lumMod val="40000"/>
                  <a:lumOff val="60000"/>
                  <a:alpha val="66000"/>
                </a:schemeClr>
              </a:solidFill>
              <a:ln w="19050" cap="rnd">
                <a:solidFill>
                  <a:schemeClr val="tx1"/>
                </a:solidFill>
                <a:roun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40" name="Picture 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4569" y="2149865"/>
                <a:ext cx="312490" cy="352167"/>
              </a:xfrm>
              <a:prstGeom prst="rect">
                <a:avLst/>
              </a:prstGeom>
            </p:spPr>
          </p:pic>
        </p:grpSp>
      </p:grpSp>
      <p:grpSp>
        <p:nvGrpSpPr>
          <p:cNvPr id="52" name="Group 51"/>
          <p:cNvGrpSpPr/>
          <p:nvPr/>
        </p:nvGrpSpPr>
        <p:grpSpPr>
          <a:xfrm>
            <a:off x="9215395" y="4414059"/>
            <a:ext cx="2242706" cy="1087524"/>
            <a:chOff x="9378599" y="3200335"/>
            <a:chExt cx="2242706" cy="1087524"/>
          </a:xfrm>
        </p:grpSpPr>
        <p:grpSp>
          <p:nvGrpSpPr>
            <p:cNvPr id="53" name="Group"/>
            <p:cNvGrpSpPr/>
            <p:nvPr/>
          </p:nvGrpSpPr>
          <p:grpSpPr>
            <a:xfrm>
              <a:off x="9378599" y="3571877"/>
              <a:ext cx="2242706" cy="342398"/>
              <a:chOff x="0" y="0"/>
              <a:chExt cx="5187054" cy="791917"/>
            </a:xfrm>
          </p:grpSpPr>
          <p:sp>
            <p:nvSpPr>
              <p:cNvPr id="64" name="Square"/>
              <p:cNvSpPr/>
              <p:nvPr/>
            </p:nvSpPr>
            <p:spPr>
              <a:xfrm>
                <a:off x="0"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71" name="Square"/>
              <p:cNvSpPr/>
              <p:nvPr/>
            </p:nvSpPr>
            <p:spPr>
              <a:xfrm>
                <a:off x="87902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72" name="Square"/>
              <p:cNvSpPr/>
              <p:nvPr/>
            </p:nvSpPr>
            <p:spPr>
              <a:xfrm>
                <a:off x="1758054" y="0"/>
                <a:ext cx="791918"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73" name="Square"/>
              <p:cNvSpPr/>
              <p:nvPr/>
            </p:nvSpPr>
            <p:spPr>
              <a:xfrm>
                <a:off x="2637082"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74" name="Square"/>
              <p:cNvSpPr/>
              <p:nvPr/>
            </p:nvSpPr>
            <p:spPr>
              <a:xfrm>
                <a:off x="3516109"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75" name="Image" descr="Image"/>
              <p:cNvPicPr>
                <a:picLocks noChangeAspect="1"/>
              </p:cNvPicPr>
              <p:nvPr/>
            </p:nvPicPr>
            <p:blipFill>
              <a:blip r:embed="rId3">
                <a:extLst/>
              </a:blip>
              <a:stretch>
                <a:fillRect/>
              </a:stretch>
            </p:blipFill>
            <p:spPr>
              <a:xfrm>
                <a:off x="1850987" y="80307"/>
                <a:ext cx="606051" cy="631303"/>
              </a:xfrm>
              <a:prstGeom prst="rect">
                <a:avLst/>
              </a:prstGeom>
              <a:ln w="12700" cap="flat">
                <a:noFill/>
                <a:miter lim="400000"/>
              </a:ln>
              <a:effectLst/>
            </p:spPr>
          </p:pic>
          <p:sp>
            <p:nvSpPr>
              <p:cNvPr id="76" name="Square"/>
              <p:cNvSpPr/>
              <p:nvPr/>
            </p:nvSpPr>
            <p:spPr>
              <a:xfrm>
                <a:off x="439513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77" name="Image" descr="Image"/>
              <p:cNvPicPr>
                <a:picLocks noChangeAspect="1"/>
              </p:cNvPicPr>
              <p:nvPr/>
            </p:nvPicPr>
            <p:blipFill>
              <a:blip r:embed="rId4">
                <a:extLst/>
              </a:blip>
              <a:stretch>
                <a:fillRect/>
              </a:stretch>
            </p:blipFill>
            <p:spPr>
              <a:xfrm>
                <a:off x="2841580" y="80307"/>
                <a:ext cx="382921" cy="631303"/>
              </a:xfrm>
              <a:prstGeom prst="rect">
                <a:avLst/>
              </a:prstGeom>
              <a:ln w="12700" cap="flat">
                <a:noFill/>
                <a:miter lim="400000"/>
              </a:ln>
              <a:effectLst/>
            </p:spPr>
          </p:pic>
          <p:pic>
            <p:nvPicPr>
              <p:cNvPr id="78" name="Image" descr="Image"/>
              <p:cNvPicPr>
                <a:picLocks noChangeAspect="1"/>
              </p:cNvPicPr>
              <p:nvPr/>
            </p:nvPicPr>
            <p:blipFill>
              <a:blip r:embed="rId5">
                <a:extLst/>
              </a:blip>
              <a:stretch>
                <a:fillRect/>
              </a:stretch>
            </p:blipFill>
            <p:spPr>
              <a:xfrm>
                <a:off x="4441603" y="138777"/>
                <a:ext cx="698984" cy="514363"/>
              </a:xfrm>
              <a:prstGeom prst="rect">
                <a:avLst/>
              </a:prstGeom>
              <a:ln w="12700" cap="flat">
                <a:noFill/>
                <a:miter lim="400000"/>
              </a:ln>
              <a:effectLst/>
            </p:spPr>
          </p:pic>
        </p:grpSp>
        <p:sp>
          <p:nvSpPr>
            <p:cNvPr id="54" name="Square"/>
            <p:cNvSpPr/>
            <p:nvPr/>
          </p:nvSpPr>
          <p:spPr>
            <a:xfrm>
              <a:off x="10894330" y="3200335"/>
              <a:ext cx="342398" cy="342398"/>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55" name="Square"/>
            <p:cNvSpPr/>
            <p:nvPr/>
          </p:nvSpPr>
          <p:spPr>
            <a:xfrm>
              <a:off x="10898845" y="3945461"/>
              <a:ext cx="342398" cy="342398"/>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56" name="Line"/>
            <p:cNvSpPr/>
            <p:nvPr/>
          </p:nvSpPr>
          <p:spPr>
            <a:xfrm>
              <a:off x="9572543" y="3735867"/>
              <a:ext cx="347217"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57" name="Line"/>
            <p:cNvSpPr/>
            <p:nvPr/>
          </p:nvSpPr>
          <p:spPr>
            <a:xfrm>
              <a:off x="9965113" y="3735867"/>
              <a:ext cx="347217"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59" name="Line"/>
            <p:cNvSpPr/>
            <p:nvPr/>
          </p:nvSpPr>
          <p:spPr>
            <a:xfrm>
              <a:off x="10359796" y="3735867"/>
              <a:ext cx="347217"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60" name="Line"/>
            <p:cNvSpPr/>
            <p:nvPr/>
          </p:nvSpPr>
          <p:spPr>
            <a:xfrm>
              <a:off x="10752366" y="3735867"/>
              <a:ext cx="347217"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grpSp>
          <p:nvGrpSpPr>
            <p:cNvPr id="61" name="Group 60"/>
            <p:cNvGrpSpPr/>
            <p:nvPr/>
          </p:nvGrpSpPr>
          <p:grpSpPr>
            <a:xfrm>
              <a:off x="10937159" y="3589823"/>
              <a:ext cx="261245" cy="295225"/>
              <a:chOff x="5411119" y="2149865"/>
              <a:chExt cx="315940" cy="357034"/>
            </a:xfrm>
          </p:grpSpPr>
          <p:sp>
            <p:nvSpPr>
              <p:cNvPr id="62" name="Square"/>
              <p:cNvSpPr/>
              <p:nvPr/>
            </p:nvSpPr>
            <p:spPr>
              <a:xfrm>
                <a:off x="5411119" y="2154732"/>
                <a:ext cx="315939" cy="352167"/>
              </a:xfrm>
              <a:prstGeom prst="rect">
                <a:avLst/>
              </a:prstGeom>
              <a:solidFill>
                <a:schemeClr val="accent3">
                  <a:lumMod val="40000"/>
                  <a:lumOff val="60000"/>
                  <a:alpha val="66000"/>
                </a:schemeClr>
              </a:solidFill>
              <a:ln w="19050" cap="rnd">
                <a:solidFill>
                  <a:schemeClr val="tx1"/>
                </a:solidFill>
                <a:roun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63" name="Picture 6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4569" y="2149865"/>
                <a:ext cx="312490" cy="352167"/>
              </a:xfrm>
              <a:prstGeom prst="rect">
                <a:avLst/>
              </a:prstGeom>
            </p:spPr>
          </p:pic>
        </p:grpSp>
      </p:grpSp>
      <p:sp>
        <p:nvSpPr>
          <p:cNvPr id="2" name="Rectangle 1"/>
          <p:cNvSpPr/>
          <p:nvPr/>
        </p:nvSpPr>
        <p:spPr>
          <a:xfrm>
            <a:off x="9303774" y="2015049"/>
            <a:ext cx="2028283" cy="800219"/>
          </a:xfrm>
          <a:prstGeom prst="rect">
            <a:avLst/>
          </a:prstGeom>
        </p:spPr>
        <p:txBody>
          <a:bodyPr wrap="square">
            <a:spAutoFit/>
          </a:bodyPr>
          <a:lstStyle/>
          <a:p>
            <a:pPr algn="ctr"/>
            <a:r>
              <a:rPr lang="en-US" sz="2300" i="1" dirty="0">
                <a:latin typeface="Calibri" panose="020F0502020204030204" pitchFamily="34" charset="0"/>
              </a:rPr>
              <a:t>walk along the blue </a:t>
            </a:r>
            <a:r>
              <a:rPr lang="en-US" sz="2300" i="1" dirty="0" smtClean="0">
                <a:latin typeface="Calibri" panose="020F0502020204030204" pitchFamily="34" charset="0"/>
              </a:rPr>
              <a:t>carpet …</a:t>
            </a:r>
            <a:endParaRPr lang="en-US" sz="2300" dirty="0"/>
          </a:p>
        </p:txBody>
      </p:sp>
      <p:sp>
        <p:nvSpPr>
          <p:cNvPr id="79" name="Rectangle 78"/>
          <p:cNvSpPr/>
          <p:nvPr/>
        </p:nvSpPr>
        <p:spPr>
          <a:xfrm>
            <a:off x="401152" y="2015049"/>
            <a:ext cx="2028283" cy="800219"/>
          </a:xfrm>
          <a:prstGeom prst="rect">
            <a:avLst/>
          </a:prstGeom>
        </p:spPr>
        <p:txBody>
          <a:bodyPr wrap="square">
            <a:spAutoFit/>
          </a:bodyPr>
          <a:lstStyle/>
          <a:p>
            <a:pPr algn="ctr"/>
            <a:r>
              <a:rPr lang="en-US" sz="2300" i="1" dirty="0">
                <a:latin typeface="Calibri" panose="020F0502020204030204" pitchFamily="34" charset="0"/>
              </a:rPr>
              <a:t>walk along the blue </a:t>
            </a:r>
            <a:r>
              <a:rPr lang="en-US" sz="2300" i="1" dirty="0" smtClean="0">
                <a:latin typeface="Calibri" panose="020F0502020204030204" pitchFamily="34" charset="0"/>
              </a:rPr>
              <a:t>carpet …</a:t>
            </a:r>
            <a:endParaRPr lang="en-US" sz="2300" dirty="0"/>
          </a:p>
        </p:txBody>
      </p:sp>
    </p:spTree>
    <p:extLst>
      <p:ext uri="{BB962C8B-B14F-4D97-AF65-F5344CB8AC3E}">
        <p14:creationId xmlns:p14="http://schemas.microsoft.com/office/powerpoint/2010/main" val="2966501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3" grpId="0" animBg="1"/>
      <p:bldP spid="85" grpId="0" animBg="1"/>
      <p:bldP spid="86" grpId="0" animBg="1"/>
      <p:bldP spid="88" grpId="0" animBg="1"/>
      <p:bldP spid="89" grpId="0"/>
      <p:bldP spid="90" grpId="0" animBg="1"/>
      <p:bldP spid="101"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319362"/>
            <a:ext cx="12192000" cy="7164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srgbClr val="333333"/>
                </a:solidFill>
                <a:latin typeface="Avenir-Book" panose="02000503020000020003" pitchFamily="2" charset="0"/>
              </a:rPr>
              <a:t>Interpreting instructions</a:t>
            </a:r>
            <a:endParaRPr lang="en-US" sz="4200" dirty="0">
              <a:solidFill>
                <a:srgbClr val="333333"/>
              </a:solidFill>
              <a:latin typeface="Avenir-Book" panose="02000503020000020003" pitchFamily="2" charset="0"/>
            </a:endParaRPr>
          </a:p>
        </p:txBody>
      </p:sp>
      <p:sp>
        <p:nvSpPr>
          <p:cNvPr id="10" name="Instruction"/>
          <p:cNvSpPr txBox="1"/>
          <p:nvPr/>
        </p:nvSpPr>
        <p:spPr>
          <a:xfrm>
            <a:off x="2349346" y="1864835"/>
            <a:ext cx="1780937" cy="533479"/>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wrap="non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sz="2800" dirty="0">
                <a:latin typeface="Avenir-Book" panose="02000503020000020003" pitchFamily="2" charset="0"/>
              </a:rPr>
              <a:t>Instruction</a:t>
            </a:r>
          </a:p>
        </p:txBody>
      </p:sp>
      <p:sp>
        <p:nvSpPr>
          <p:cNvPr id="11" name="walk along the blue carpet and you pass…"/>
          <p:cNvSpPr txBox="1"/>
          <p:nvPr/>
        </p:nvSpPr>
        <p:spPr>
          <a:xfrm>
            <a:off x="4351375" y="1691860"/>
            <a:ext cx="5285493" cy="872034"/>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lgn="l">
              <a:defRPr sz="2500" i="1">
                <a:latin typeface="Times New Roman"/>
                <a:ea typeface="Times New Roman"/>
                <a:cs typeface="Times New Roman"/>
                <a:sym typeface="Times New Roman"/>
              </a:defRPr>
            </a:pPr>
            <a:r>
              <a:rPr dirty="0">
                <a:latin typeface="+mj-lt"/>
              </a:rPr>
              <a:t>walk along the blue carpet and you pass </a:t>
            </a:r>
          </a:p>
          <a:p>
            <a:pPr algn="l">
              <a:defRPr sz="2500" i="1">
                <a:latin typeface="Times New Roman"/>
                <a:ea typeface="Times New Roman"/>
                <a:cs typeface="Times New Roman"/>
                <a:sym typeface="Times New Roman"/>
              </a:defRPr>
            </a:pPr>
            <a:r>
              <a:rPr dirty="0">
                <a:latin typeface="+mj-lt"/>
              </a:rPr>
              <a:t>two objects</a:t>
            </a:r>
          </a:p>
        </p:txBody>
      </p:sp>
      <p:grpSp>
        <p:nvGrpSpPr>
          <p:cNvPr id="4" name="Group 3"/>
          <p:cNvGrpSpPr/>
          <p:nvPr/>
        </p:nvGrpSpPr>
        <p:grpSpPr>
          <a:xfrm>
            <a:off x="2697630" y="2563894"/>
            <a:ext cx="6569134" cy="3185479"/>
            <a:chOff x="3163677" y="2923090"/>
            <a:chExt cx="4820382" cy="2337481"/>
          </a:xfrm>
        </p:grpSpPr>
        <p:grpSp>
          <p:nvGrpSpPr>
            <p:cNvPr id="13" name="Group"/>
            <p:cNvGrpSpPr/>
            <p:nvPr/>
          </p:nvGrpSpPr>
          <p:grpSpPr>
            <a:xfrm>
              <a:off x="3163677" y="3721667"/>
              <a:ext cx="4820382" cy="735937"/>
              <a:chOff x="0" y="0"/>
              <a:chExt cx="5187054" cy="791917"/>
            </a:xfrm>
          </p:grpSpPr>
          <p:sp>
            <p:nvSpPr>
              <p:cNvPr id="22" name="Square"/>
              <p:cNvSpPr/>
              <p:nvPr/>
            </p:nvSpPr>
            <p:spPr>
              <a:xfrm>
                <a:off x="0"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3" name="Square"/>
              <p:cNvSpPr/>
              <p:nvPr/>
            </p:nvSpPr>
            <p:spPr>
              <a:xfrm>
                <a:off x="87902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4" name="Square"/>
              <p:cNvSpPr/>
              <p:nvPr/>
            </p:nvSpPr>
            <p:spPr>
              <a:xfrm>
                <a:off x="1758054" y="0"/>
                <a:ext cx="791918"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5" name="Square"/>
              <p:cNvSpPr/>
              <p:nvPr/>
            </p:nvSpPr>
            <p:spPr>
              <a:xfrm>
                <a:off x="2637082"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6" name="Square"/>
              <p:cNvSpPr/>
              <p:nvPr/>
            </p:nvSpPr>
            <p:spPr>
              <a:xfrm>
                <a:off x="3516109"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27" name="Image" descr="Image"/>
              <p:cNvPicPr>
                <a:picLocks noChangeAspect="1"/>
              </p:cNvPicPr>
              <p:nvPr/>
            </p:nvPicPr>
            <p:blipFill>
              <a:blip r:embed="rId3">
                <a:extLst/>
              </a:blip>
              <a:stretch>
                <a:fillRect/>
              </a:stretch>
            </p:blipFill>
            <p:spPr>
              <a:xfrm>
                <a:off x="1850987" y="80307"/>
                <a:ext cx="606051" cy="631303"/>
              </a:xfrm>
              <a:prstGeom prst="rect">
                <a:avLst/>
              </a:prstGeom>
              <a:ln w="12700" cap="flat">
                <a:noFill/>
                <a:miter lim="400000"/>
              </a:ln>
              <a:effectLst/>
            </p:spPr>
          </p:pic>
          <p:sp>
            <p:nvSpPr>
              <p:cNvPr id="28" name="Square"/>
              <p:cNvSpPr/>
              <p:nvPr/>
            </p:nvSpPr>
            <p:spPr>
              <a:xfrm>
                <a:off x="439513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29" name="Image" descr="Image"/>
              <p:cNvPicPr>
                <a:picLocks noChangeAspect="1"/>
              </p:cNvPicPr>
              <p:nvPr/>
            </p:nvPicPr>
            <p:blipFill>
              <a:blip r:embed="rId4">
                <a:extLst/>
              </a:blip>
              <a:stretch>
                <a:fillRect/>
              </a:stretch>
            </p:blipFill>
            <p:spPr>
              <a:xfrm>
                <a:off x="2841580" y="80307"/>
                <a:ext cx="382921" cy="631303"/>
              </a:xfrm>
              <a:prstGeom prst="rect">
                <a:avLst/>
              </a:prstGeom>
              <a:ln w="12700" cap="flat">
                <a:noFill/>
                <a:miter lim="400000"/>
              </a:ln>
              <a:effectLst/>
            </p:spPr>
          </p:pic>
          <p:pic>
            <p:nvPicPr>
              <p:cNvPr id="30" name="Image" descr="Image"/>
              <p:cNvPicPr>
                <a:picLocks noChangeAspect="1"/>
              </p:cNvPicPr>
              <p:nvPr/>
            </p:nvPicPr>
            <p:blipFill>
              <a:blip r:embed="rId5">
                <a:extLst/>
              </a:blip>
              <a:stretch>
                <a:fillRect/>
              </a:stretch>
            </p:blipFill>
            <p:spPr>
              <a:xfrm>
                <a:off x="4441603" y="138777"/>
                <a:ext cx="698984" cy="514363"/>
              </a:xfrm>
              <a:prstGeom prst="rect">
                <a:avLst/>
              </a:prstGeom>
              <a:ln w="12700" cap="flat">
                <a:noFill/>
                <a:miter lim="400000"/>
              </a:ln>
              <a:effectLst/>
            </p:spPr>
          </p:pic>
        </p:grpSp>
        <p:sp>
          <p:nvSpPr>
            <p:cNvPr id="17" name="Square"/>
            <p:cNvSpPr/>
            <p:nvPr/>
          </p:nvSpPr>
          <p:spPr>
            <a:xfrm>
              <a:off x="6421528" y="2923090"/>
              <a:ext cx="735937" cy="735937"/>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8" name="Square"/>
            <p:cNvSpPr/>
            <p:nvPr/>
          </p:nvSpPr>
          <p:spPr>
            <a:xfrm>
              <a:off x="6431233" y="4524634"/>
              <a:ext cx="735937" cy="735937"/>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grpSp>
      <p:sp>
        <p:nvSpPr>
          <p:cNvPr id="3" name="Slide Number Placeholder 2"/>
          <p:cNvSpPr>
            <a:spLocks noGrp="1"/>
          </p:cNvSpPr>
          <p:nvPr>
            <p:ph type="sldNum" sz="quarter" idx="12"/>
          </p:nvPr>
        </p:nvSpPr>
        <p:spPr/>
        <p:txBody>
          <a:bodyPr/>
          <a:lstStyle/>
          <a:p>
            <a:fld id="{556D4C2F-3DDF-0E4B-A4E4-62E14C8D3C1D}" type="slidenum">
              <a:rPr lang="en-US" smtClean="0"/>
              <a:t>2</a:t>
            </a:fld>
            <a:endParaRPr lang="en-US" dirty="0"/>
          </a:p>
        </p:txBody>
      </p:sp>
      <p:grpSp>
        <p:nvGrpSpPr>
          <p:cNvPr id="5" name="Group 4"/>
          <p:cNvGrpSpPr/>
          <p:nvPr/>
        </p:nvGrpSpPr>
        <p:grpSpPr>
          <a:xfrm>
            <a:off x="2816483" y="3717830"/>
            <a:ext cx="765215" cy="864749"/>
            <a:chOff x="2816483" y="3727161"/>
            <a:chExt cx="765215" cy="864749"/>
          </a:xfrm>
        </p:grpSpPr>
        <p:sp>
          <p:nvSpPr>
            <p:cNvPr id="20" name="Square"/>
            <p:cNvSpPr/>
            <p:nvPr/>
          </p:nvSpPr>
          <p:spPr>
            <a:xfrm>
              <a:off x="2816483" y="3738949"/>
              <a:ext cx="765215" cy="852961"/>
            </a:xfrm>
            <a:prstGeom prst="rect">
              <a:avLst/>
            </a:prstGeom>
            <a:solidFill>
              <a:schemeClr val="accent3">
                <a:lumMod val="40000"/>
                <a:lumOff val="60000"/>
                <a:alpha val="66000"/>
              </a:schemeClr>
            </a:solidFill>
            <a:ln w="38100" cap="rnd">
              <a:solidFill>
                <a:schemeClr val="tx1"/>
              </a:solidFill>
              <a:roun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4839" y="3727161"/>
              <a:ext cx="756859" cy="852961"/>
            </a:xfrm>
            <a:prstGeom prst="rect">
              <a:avLst/>
            </a:prstGeom>
          </p:spPr>
        </p:pic>
      </p:grpSp>
    </p:spTree>
    <p:extLst>
      <p:ext uri="{BB962C8B-B14F-4D97-AF65-F5344CB8AC3E}">
        <p14:creationId xmlns:p14="http://schemas.microsoft.com/office/powerpoint/2010/main" val="3696561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traight Arrow Connector 67"/>
          <p:cNvCxnSpPr/>
          <p:nvPr/>
        </p:nvCxnSpPr>
        <p:spPr>
          <a:xfrm>
            <a:off x="4503239" y="3823975"/>
            <a:ext cx="243351" cy="842281"/>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714622" y="3775730"/>
            <a:ext cx="432996" cy="0"/>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4496671" y="2999674"/>
            <a:ext cx="330483" cy="659522"/>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0" name="Title 1"/>
          <p:cNvSpPr txBox="1">
            <a:spLocks/>
          </p:cNvSpPr>
          <p:nvPr/>
        </p:nvSpPr>
        <p:spPr>
          <a:xfrm>
            <a:off x="3066570" y="4196094"/>
            <a:ext cx="1491773" cy="27694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rgbClr val="333333"/>
                </a:solidFill>
                <a:latin typeface="Avenir-Book" panose="02000503020000020003" pitchFamily="2" charset="0"/>
              </a:rPr>
              <a:t>proposes</a:t>
            </a:r>
            <a:endParaRPr lang="en-US" sz="2400" dirty="0">
              <a:solidFill>
                <a:srgbClr val="333333"/>
              </a:solidFill>
              <a:latin typeface="Avenir-Book" panose="02000503020000020003" pitchFamily="2" charset="0"/>
            </a:endParaRPr>
          </a:p>
        </p:txBody>
      </p:sp>
      <p:sp>
        <p:nvSpPr>
          <p:cNvPr id="31" name="Title 1"/>
          <p:cNvSpPr txBox="1">
            <a:spLocks/>
          </p:cNvSpPr>
          <p:nvPr/>
        </p:nvSpPr>
        <p:spPr>
          <a:xfrm>
            <a:off x="7361344" y="4081200"/>
            <a:ext cx="1379524" cy="41913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rgbClr val="333333"/>
                </a:solidFill>
                <a:latin typeface="Avenir-Book" panose="02000503020000020003" pitchFamily="2" charset="0"/>
              </a:rPr>
              <a:t>rescores</a:t>
            </a:r>
            <a:endParaRPr lang="en-US" sz="2400" dirty="0">
              <a:solidFill>
                <a:srgbClr val="333333"/>
              </a:solidFill>
              <a:latin typeface="Avenir-Book" panose="02000503020000020003" pitchFamily="2" charset="0"/>
            </a:endParaRPr>
          </a:p>
        </p:txBody>
      </p:sp>
      <p:sp>
        <p:nvSpPr>
          <p:cNvPr id="39" name="Title 1"/>
          <p:cNvSpPr txBox="1">
            <a:spLocks/>
          </p:cNvSpPr>
          <p:nvPr/>
        </p:nvSpPr>
        <p:spPr>
          <a:xfrm>
            <a:off x="332512" y="311608"/>
            <a:ext cx="12192000" cy="7164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srgbClr val="333333"/>
                </a:solidFill>
                <a:latin typeface="Avenir-Book" panose="02000503020000020003" pitchFamily="2" charset="0"/>
              </a:rPr>
              <a:t>Building a pragmatic speaker</a:t>
            </a:r>
            <a:endParaRPr lang="en-US" sz="4200" dirty="0">
              <a:solidFill>
                <a:srgbClr val="333333"/>
              </a:solidFill>
              <a:latin typeface="Avenir-Book" panose="02000503020000020003" pitchFamily="2" charset="0"/>
            </a:endParaRPr>
          </a:p>
        </p:txBody>
      </p:sp>
      <p:sp>
        <p:nvSpPr>
          <p:cNvPr id="75" name="Literal Speaker"/>
          <p:cNvSpPr/>
          <p:nvPr/>
        </p:nvSpPr>
        <p:spPr>
          <a:xfrm>
            <a:off x="3216981" y="3397453"/>
            <a:ext cx="1209059" cy="728265"/>
          </a:xfrm>
          <a:prstGeom prst="rect">
            <a:avLst/>
          </a:prstGeom>
          <a:solidFill>
            <a:srgbClr val="F4A74C"/>
          </a:solidFill>
          <a:ln w="25400">
            <a:solidFill>
              <a:srgbClr val="000000"/>
            </a:solidFill>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lang="en-US" sz="2200" dirty="0" smtClean="0">
                <a:latin typeface="Avenir-Book" panose="02000503020000020003" pitchFamily="2" charset="0"/>
                <a:cs typeface="Consolas" panose="020B0609020204030204" pitchFamily="49" charset="0"/>
              </a:rPr>
              <a:t>Base</a:t>
            </a:r>
            <a:r>
              <a:rPr sz="2200" dirty="0" smtClean="0">
                <a:latin typeface="Avenir-Book" panose="02000503020000020003" pitchFamily="2" charset="0"/>
                <a:cs typeface="Consolas" panose="020B0609020204030204" pitchFamily="49" charset="0"/>
              </a:rPr>
              <a:t> </a:t>
            </a:r>
            <a:r>
              <a:rPr sz="2200" dirty="0">
                <a:latin typeface="Avenir-Book" panose="02000503020000020003" pitchFamily="2" charset="0"/>
                <a:cs typeface="Consolas" panose="020B0609020204030204" pitchFamily="49" charset="0"/>
              </a:rPr>
              <a:t>Speaker</a:t>
            </a:r>
          </a:p>
        </p:txBody>
      </p:sp>
      <p:sp>
        <p:nvSpPr>
          <p:cNvPr id="77" name="Literal Listener"/>
          <p:cNvSpPr/>
          <p:nvPr/>
        </p:nvSpPr>
        <p:spPr>
          <a:xfrm>
            <a:off x="7420278" y="3351681"/>
            <a:ext cx="1178806" cy="712332"/>
          </a:xfrm>
          <a:prstGeom prst="rect">
            <a:avLst/>
          </a:prstGeom>
          <a:solidFill>
            <a:srgbClr val="C6E5B4"/>
          </a:solidFill>
          <a:ln w="25400">
            <a:solidFill>
              <a:srgbClr val="000000"/>
            </a:solidFill>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lang="en-US" sz="2200" dirty="0" smtClean="0">
                <a:latin typeface="Avenir-Book" panose="02000503020000020003" pitchFamily="2" charset="0"/>
                <a:cs typeface="Consolas" panose="020B0609020204030204" pitchFamily="49" charset="0"/>
              </a:rPr>
              <a:t>Base</a:t>
            </a:r>
            <a:r>
              <a:rPr sz="2200" dirty="0" smtClean="0">
                <a:latin typeface="Avenir-Book" panose="02000503020000020003" pitchFamily="2" charset="0"/>
                <a:cs typeface="Consolas" panose="020B0609020204030204" pitchFamily="49" charset="0"/>
              </a:rPr>
              <a:t> </a:t>
            </a:r>
            <a:r>
              <a:rPr sz="2200" dirty="0">
                <a:latin typeface="Avenir-Book" panose="02000503020000020003" pitchFamily="2" charset="0"/>
                <a:cs typeface="Consolas" panose="020B0609020204030204" pitchFamily="49" charset="0"/>
              </a:rPr>
              <a:t>Listener</a:t>
            </a:r>
          </a:p>
        </p:txBody>
      </p:sp>
      <p:cxnSp>
        <p:nvCxnSpPr>
          <p:cNvPr id="182" name="Straight Arrow Connector 181"/>
          <p:cNvCxnSpPr/>
          <p:nvPr/>
        </p:nvCxnSpPr>
        <p:spPr>
          <a:xfrm>
            <a:off x="6961942" y="2867918"/>
            <a:ext cx="305169" cy="791278"/>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3" name="Straight Arrow Connector 182"/>
          <p:cNvCxnSpPr/>
          <p:nvPr/>
        </p:nvCxnSpPr>
        <p:spPr>
          <a:xfrm flipV="1">
            <a:off x="7010481" y="3775730"/>
            <a:ext cx="272845" cy="890526"/>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p:nvPr/>
        </p:nvCxnSpPr>
        <p:spPr>
          <a:xfrm>
            <a:off x="8728673" y="3744097"/>
            <a:ext cx="539512" cy="2753"/>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9" name="walk forward four times"/>
          <p:cNvSpPr txBox="1"/>
          <p:nvPr/>
        </p:nvSpPr>
        <p:spPr>
          <a:xfrm>
            <a:off x="4962843" y="2520303"/>
            <a:ext cx="1795651" cy="810478"/>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wrap="squar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sz="2300" i="1" dirty="0" smtClean="0">
                <a:latin typeface="+mj-lt"/>
                <a:cs typeface="Times New Roman" panose="02020603050405020304" pitchFamily="18" charset="0"/>
              </a:rPr>
              <a:t>walk forward </a:t>
            </a:r>
            <a:r>
              <a:rPr lang="en-US" sz="2300" i="1" dirty="0" smtClean="0">
                <a:latin typeface="+mj-lt"/>
                <a:cs typeface="Times New Roman" panose="02020603050405020304" pitchFamily="18" charset="0"/>
              </a:rPr>
              <a:t>past the stool</a:t>
            </a:r>
            <a:endParaRPr sz="2300" i="1" dirty="0">
              <a:latin typeface="+mj-lt"/>
              <a:cs typeface="Times New Roman" panose="02020603050405020304" pitchFamily="18" charset="0"/>
            </a:endParaRPr>
          </a:p>
        </p:txBody>
      </p:sp>
      <p:sp>
        <p:nvSpPr>
          <p:cNvPr id="80" name="go forward four segments to the intersection with the bare concrete hall"/>
          <p:cNvSpPr txBox="1"/>
          <p:nvPr/>
        </p:nvSpPr>
        <p:spPr>
          <a:xfrm>
            <a:off x="4709047" y="3860299"/>
            <a:ext cx="2340267" cy="1872307"/>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wrap="squar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sz="2300" i="1" dirty="0" smtClean="0">
                <a:latin typeface="+mj-lt"/>
                <a:cs typeface="Times New Roman" panose="02020603050405020304" pitchFamily="18" charset="0"/>
              </a:rPr>
              <a:t>go forward four segments to the intersection with the bare concrete hall</a:t>
            </a:r>
            <a:endParaRPr sz="2300" i="1" dirty="0">
              <a:latin typeface="+mj-lt"/>
              <a:cs typeface="Times New Roman" panose="02020603050405020304" pitchFamily="18" charset="0"/>
            </a:endParaRPr>
          </a:p>
        </p:txBody>
      </p:sp>
      <p:sp>
        <p:nvSpPr>
          <p:cNvPr id="126" name="TextBox 125"/>
          <p:cNvSpPr txBox="1"/>
          <p:nvPr/>
        </p:nvSpPr>
        <p:spPr>
          <a:xfrm>
            <a:off x="5464300" y="2155669"/>
            <a:ext cx="775725" cy="492443"/>
          </a:xfrm>
          <a:prstGeom prst="rect">
            <a:avLst/>
          </a:prstGeom>
          <a:noFill/>
        </p:spPr>
        <p:txBody>
          <a:bodyPr wrap="square" rtlCol="0">
            <a:spAutoFit/>
          </a:bodyPr>
          <a:lstStyle/>
          <a:p>
            <a:pPr algn="ctr"/>
            <a:r>
              <a:rPr lang="en-US" sz="2600" dirty="0" smtClean="0">
                <a:solidFill>
                  <a:schemeClr val="accent3"/>
                </a:solidFill>
              </a:rPr>
              <a:t>0.4</a:t>
            </a:r>
            <a:endParaRPr lang="en-US" sz="2600" dirty="0">
              <a:solidFill>
                <a:schemeClr val="accent3"/>
              </a:solidFill>
            </a:endParaRPr>
          </a:p>
        </p:txBody>
      </p:sp>
      <p:sp>
        <p:nvSpPr>
          <p:cNvPr id="2" name="Slide Number Placeholder 1"/>
          <p:cNvSpPr>
            <a:spLocks noGrp="1"/>
          </p:cNvSpPr>
          <p:nvPr>
            <p:ph type="sldNum" sz="quarter" idx="12"/>
          </p:nvPr>
        </p:nvSpPr>
        <p:spPr/>
        <p:txBody>
          <a:bodyPr/>
          <a:lstStyle/>
          <a:p>
            <a:fld id="{556D4C2F-3DDF-0E4B-A4E4-62E14C8D3C1D}" type="slidenum">
              <a:rPr lang="en-US" smtClean="0"/>
              <a:t>20</a:t>
            </a:fld>
            <a:endParaRPr lang="en-US" dirty="0"/>
          </a:p>
        </p:txBody>
      </p:sp>
      <p:grpSp>
        <p:nvGrpSpPr>
          <p:cNvPr id="251" name="Group 250"/>
          <p:cNvGrpSpPr/>
          <p:nvPr/>
        </p:nvGrpSpPr>
        <p:grpSpPr>
          <a:xfrm>
            <a:off x="9378599" y="3200335"/>
            <a:ext cx="2242706" cy="1087524"/>
            <a:chOff x="9378599" y="3200335"/>
            <a:chExt cx="2242706" cy="1087524"/>
          </a:xfrm>
        </p:grpSpPr>
        <p:grpSp>
          <p:nvGrpSpPr>
            <p:cNvPr id="252" name="Group"/>
            <p:cNvGrpSpPr/>
            <p:nvPr/>
          </p:nvGrpSpPr>
          <p:grpSpPr>
            <a:xfrm>
              <a:off x="9378599" y="3571877"/>
              <a:ext cx="2242706" cy="342398"/>
              <a:chOff x="0" y="0"/>
              <a:chExt cx="5187054" cy="791917"/>
            </a:xfrm>
          </p:grpSpPr>
          <p:sp>
            <p:nvSpPr>
              <p:cNvPr id="262" name="Square"/>
              <p:cNvSpPr/>
              <p:nvPr/>
            </p:nvSpPr>
            <p:spPr>
              <a:xfrm>
                <a:off x="0"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63" name="Square"/>
              <p:cNvSpPr/>
              <p:nvPr/>
            </p:nvSpPr>
            <p:spPr>
              <a:xfrm>
                <a:off x="87902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64" name="Square"/>
              <p:cNvSpPr/>
              <p:nvPr/>
            </p:nvSpPr>
            <p:spPr>
              <a:xfrm>
                <a:off x="1758054" y="0"/>
                <a:ext cx="791918"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65" name="Square"/>
              <p:cNvSpPr/>
              <p:nvPr/>
            </p:nvSpPr>
            <p:spPr>
              <a:xfrm>
                <a:off x="2637082"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66" name="Square"/>
              <p:cNvSpPr/>
              <p:nvPr/>
            </p:nvSpPr>
            <p:spPr>
              <a:xfrm>
                <a:off x="3516109"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267" name="Image" descr="Image"/>
              <p:cNvPicPr>
                <a:picLocks noChangeAspect="1"/>
              </p:cNvPicPr>
              <p:nvPr/>
            </p:nvPicPr>
            <p:blipFill>
              <a:blip r:embed="rId3">
                <a:extLst/>
              </a:blip>
              <a:stretch>
                <a:fillRect/>
              </a:stretch>
            </p:blipFill>
            <p:spPr>
              <a:xfrm>
                <a:off x="1850987" y="80307"/>
                <a:ext cx="606051" cy="631303"/>
              </a:xfrm>
              <a:prstGeom prst="rect">
                <a:avLst/>
              </a:prstGeom>
              <a:ln w="12700" cap="flat">
                <a:noFill/>
                <a:miter lim="400000"/>
              </a:ln>
              <a:effectLst/>
            </p:spPr>
          </p:pic>
          <p:sp>
            <p:nvSpPr>
              <p:cNvPr id="268" name="Square"/>
              <p:cNvSpPr/>
              <p:nvPr/>
            </p:nvSpPr>
            <p:spPr>
              <a:xfrm>
                <a:off x="439513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269" name="Image" descr="Image"/>
              <p:cNvPicPr>
                <a:picLocks noChangeAspect="1"/>
              </p:cNvPicPr>
              <p:nvPr/>
            </p:nvPicPr>
            <p:blipFill>
              <a:blip r:embed="rId4">
                <a:extLst/>
              </a:blip>
              <a:stretch>
                <a:fillRect/>
              </a:stretch>
            </p:blipFill>
            <p:spPr>
              <a:xfrm>
                <a:off x="2841580" y="80307"/>
                <a:ext cx="382921" cy="631303"/>
              </a:xfrm>
              <a:prstGeom prst="rect">
                <a:avLst/>
              </a:prstGeom>
              <a:ln w="12700" cap="flat">
                <a:noFill/>
                <a:miter lim="400000"/>
              </a:ln>
              <a:effectLst/>
            </p:spPr>
          </p:pic>
          <p:pic>
            <p:nvPicPr>
              <p:cNvPr id="270" name="Image" descr="Image"/>
              <p:cNvPicPr>
                <a:picLocks noChangeAspect="1"/>
              </p:cNvPicPr>
              <p:nvPr/>
            </p:nvPicPr>
            <p:blipFill>
              <a:blip r:embed="rId5">
                <a:extLst/>
              </a:blip>
              <a:stretch>
                <a:fillRect/>
              </a:stretch>
            </p:blipFill>
            <p:spPr>
              <a:xfrm>
                <a:off x="4441603" y="138777"/>
                <a:ext cx="698984" cy="514363"/>
              </a:xfrm>
              <a:prstGeom prst="rect">
                <a:avLst/>
              </a:prstGeom>
              <a:ln w="12700" cap="flat">
                <a:noFill/>
                <a:miter lim="400000"/>
              </a:ln>
              <a:effectLst/>
            </p:spPr>
          </p:pic>
        </p:grpSp>
        <p:sp>
          <p:nvSpPr>
            <p:cNvPr id="253" name="Square"/>
            <p:cNvSpPr/>
            <p:nvPr/>
          </p:nvSpPr>
          <p:spPr>
            <a:xfrm>
              <a:off x="10894330" y="3200335"/>
              <a:ext cx="342398" cy="342398"/>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54" name="Square"/>
            <p:cNvSpPr/>
            <p:nvPr/>
          </p:nvSpPr>
          <p:spPr>
            <a:xfrm>
              <a:off x="10898845" y="3945461"/>
              <a:ext cx="342398" cy="342398"/>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55" name="Line"/>
            <p:cNvSpPr/>
            <p:nvPr/>
          </p:nvSpPr>
          <p:spPr>
            <a:xfrm>
              <a:off x="9572543" y="3735867"/>
              <a:ext cx="347217"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256" name="Line"/>
            <p:cNvSpPr/>
            <p:nvPr/>
          </p:nvSpPr>
          <p:spPr>
            <a:xfrm>
              <a:off x="9965113" y="3735867"/>
              <a:ext cx="347217"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257" name="Line"/>
            <p:cNvSpPr/>
            <p:nvPr/>
          </p:nvSpPr>
          <p:spPr>
            <a:xfrm>
              <a:off x="10359796" y="3735867"/>
              <a:ext cx="347217"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258" name="Line"/>
            <p:cNvSpPr/>
            <p:nvPr/>
          </p:nvSpPr>
          <p:spPr>
            <a:xfrm>
              <a:off x="10752366" y="3735867"/>
              <a:ext cx="347217"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grpSp>
          <p:nvGrpSpPr>
            <p:cNvPr id="259" name="Group 258"/>
            <p:cNvGrpSpPr/>
            <p:nvPr/>
          </p:nvGrpSpPr>
          <p:grpSpPr>
            <a:xfrm>
              <a:off x="10937159" y="3589823"/>
              <a:ext cx="261245" cy="295225"/>
              <a:chOff x="5411119" y="2149865"/>
              <a:chExt cx="315940" cy="357034"/>
            </a:xfrm>
          </p:grpSpPr>
          <p:sp>
            <p:nvSpPr>
              <p:cNvPr id="260" name="Square"/>
              <p:cNvSpPr/>
              <p:nvPr/>
            </p:nvSpPr>
            <p:spPr>
              <a:xfrm>
                <a:off x="5411119" y="2154732"/>
                <a:ext cx="315939" cy="352167"/>
              </a:xfrm>
              <a:prstGeom prst="rect">
                <a:avLst/>
              </a:prstGeom>
              <a:solidFill>
                <a:schemeClr val="accent3">
                  <a:lumMod val="40000"/>
                  <a:lumOff val="60000"/>
                  <a:alpha val="66000"/>
                </a:schemeClr>
              </a:solidFill>
              <a:ln w="19050" cap="rnd">
                <a:solidFill>
                  <a:schemeClr val="tx1"/>
                </a:solidFill>
                <a:roun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261" name="Picture 26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4569" y="2149865"/>
                <a:ext cx="312490" cy="352167"/>
              </a:xfrm>
              <a:prstGeom prst="rect">
                <a:avLst/>
              </a:prstGeom>
            </p:spPr>
          </p:pic>
        </p:grpSp>
      </p:grpSp>
      <p:grpSp>
        <p:nvGrpSpPr>
          <p:cNvPr id="108" name="Group 107"/>
          <p:cNvGrpSpPr/>
          <p:nvPr/>
        </p:nvGrpSpPr>
        <p:grpSpPr>
          <a:xfrm>
            <a:off x="396564" y="3246093"/>
            <a:ext cx="2242706" cy="1087524"/>
            <a:chOff x="9378599" y="3200335"/>
            <a:chExt cx="2242706" cy="1087524"/>
          </a:xfrm>
        </p:grpSpPr>
        <p:grpSp>
          <p:nvGrpSpPr>
            <p:cNvPr id="109" name="Group"/>
            <p:cNvGrpSpPr/>
            <p:nvPr/>
          </p:nvGrpSpPr>
          <p:grpSpPr>
            <a:xfrm>
              <a:off x="9378599" y="3571877"/>
              <a:ext cx="2242706" cy="342398"/>
              <a:chOff x="0" y="0"/>
              <a:chExt cx="5187054" cy="791917"/>
            </a:xfrm>
          </p:grpSpPr>
          <p:sp>
            <p:nvSpPr>
              <p:cNvPr id="119" name="Square"/>
              <p:cNvSpPr/>
              <p:nvPr/>
            </p:nvSpPr>
            <p:spPr>
              <a:xfrm>
                <a:off x="0"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20" name="Square"/>
              <p:cNvSpPr/>
              <p:nvPr/>
            </p:nvSpPr>
            <p:spPr>
              <a:xfrm>
                <a:off x="87902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21" name="Square"/>
              <p:cNvSpPr/>
              <p:nvPr/>
            </p:nvSpPr>
            <p:spPr>
              <a:xfrm>
                <a:off x="1758054" y="0"/>
                <a:ext cx="791918"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22" name="Square"/>
              <p:cNvSpPr/>
              <p:nvPr/>
            </p:nvSpPr>
            <p:spPr>
              <a:xfrm>
                <a:off x="2637082"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23" name="Square"/>
              <p:cNvSpPr/>
              <p:nvPr/>
            </p:nvSpPr>
            <p:spPr>
              <a:xfrm>
                <a:off x="3516109"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124" name="Image" descr="Image"/>
              <p:cNvPicPr>
                <a:picLocks noChangeAspect="1"/>
              </p:cNvPicPr>
              <p:nvPr/>
            </p:nvPicPr>
            <p:blipFill>
              <a:blip r:embed="rId3">
                <a:extLst/>
              </a:blip>
              <a:stretch>
                <a:fillRect/>
              </a:stretch>
            </p:blipFill>
            <p:spPr>
              <a:xfrm>
                <a:off x="1850987" y="80307"/>
                <a:ext cx="606051" cy="631303"/>
              </a:xfrm>
              <a:prstGeom prst="rect">
                <a:avLst/>
              </a:prstGeom>
              <a:ln w="12700" cap="flat">
                <a:noFill/>
                <a:miter lim="400000"/>
              </a:ln>
              <a:effectLst/>
            </p:spPr>
          </p:pic>
          <p:sp>
            <p:nvSpPr>
              <p:cNvPr id="125" name="Square"/>
              <p:cNvSpPr/>
              <p:nvPr/>
            </p:nvSpPr>
            <p:spPr>
              <a:xfrm>
                <a:off x="439513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131" name="Image" descr="Image"/>
              <p:cNvPicPr>
                <a:picLocks noChangeAspect="1"/>
              </p:cNvPicPr>
              <p:nvPr/>
            </p:nvPicPr>
            <p:blipFill>
              <a:blip r:embed="rId4">
                <a:extLst/>
              </a:blip>
              <a:stretch>
                <a:fillRect/>
              </a:stretch>
            </p:blipFill>
            <p:spPr>
              <a:xfrm>
                <a:off x="2841580" y="80307"/>
                <a:ext cx="382921" cy="631303"/>
              </a:xfrm>
              <a:prstGeom prst="rect">
                <a:avLst/>
              </a:prstGeom>
              <a:ln w="12700" cap="flat">
                <a:noFill/>
                <a:miter lim="400000"/>
              </a:ln>
              <a:effectLst/>
            </p:spPr>
          </p:pic>
          <p:pic>
            <p:nvPicPr>
              <p:cNvPr id="132" name="Image" descr="Image"/>
              <p:cNvPicPr>
                <a:picLocks noChangeAspect="1"/>
              </p:cNvPicPr>
              <p:nvPr/>
            </p:nvPicPr>
            <p:blipFill>
              <a:blip r:embed="rId5">
                <a:extLst/>
              </a:blip>
              <a:stretch>
                <a:fillRect/>
              </a:stretch>
            </p:blipFill>
            <p:spPr>
              <a:xfrm>
                <a:off x="4441603" y="138777"/>
                <a:ext cx="698984" cy="514363"/>
              </a:xfrm>
              <a:prstGeom prst="rect">
                <a:avLst/>
              </a:prstGeom>
              <a:ln w="12700" cap="flat">
                <a:noFill/>
                <a:miter lim="400000"/>
              </a:ln>
              <a:effectLst/>
            </p:spPr>
          </p:pic>
        </p:grpSp>
        <p:sp>
          <p:nvSpPr>
            <p:cNvPr id="110" name="Square"/>
            <p:cNvSpPr/>
            <p:nvPr/>
          </p:nvSpPr>
          <p:spPr>
            <a:xfrm>
              <a:off x="10894330" y="3200335"/>
              <a:ext cx="342398" cy="342398"/>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11" name="Square"/>
            <p:cNvSpPr/>
            <p:nvPr/>
          </p:nvSpPr>
          <p:spPr>
            <a:xfrm>
              <a:off x="10898845" y="3945461"/>
              <a:ext cx="342398" cy="342398"/>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12" name="Line"/>
            <p:cNvSpPr/>
            <p:nvPr/>
          </p:nvSpPr>
          <p:spPr>
            <a:xfrm>
              <a:off x="9572543" y="3735867"/>
              <a:ext cx="347217"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13" name="Line"/>
            <p:cNvSpPr/>
            <p:nvPr/>
          </p:nvSpPr>
          <p:spPr>
            <a:xfrm>
              <a:off x="9965113" y="3735867"/>
              <a:ext cx="347217"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14" name="Line"/>
            <p:cNvSpPr/>
            <p:nvPr/>
          </p:nvSpPr>
          <p:spPr>
            <a:xfrm>
              <a:off x="10359796" y="3735867"/>
              <a:ext cx="347217"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15" name="Line"/>
            <p:cNvSpPr/>
            <p:nvPr/>
          </p:nvSpPr>
          <p:spPr>
            <a:xfrm>
              <a:off x="10752366" y="3735867"/>
              <a:ext cx="347217"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grpSp>
          <p:nvGrpSpPr>
            <p:cNvPr id="116" name="Group 115"/>
            <p:cNvGrpSpPr/>
            <p:nvPr/>
          </p:nvGrpSpPr>
          <p:grpSpPr>
            <a:xfrm>
              <a:off x="10937159" y="3589823"/>
              <a:ext cx="261245" cy="295225"/>
              <a:chOff x="5411119" y="2149865"/>
              <a:chExt cx="315940" cy="357034"/>
            </a:xfrm>
          </p:grpSpPr>
          <p:sp>
            <p:nvSpPr>
              <p:cNvPr id="117" name="Square"/>
              <p:cNvSpPr/>
              <p:nvPr/>
            </p:nvSpPr>
            <p:spPr>
              <a:xfrm>
                <a:off x="5411119" y="2154732"/>
                <a:ext cx="315939" cy="352167"/>
              </a:xfrm>
              <a:prstGeom prst="rect">
                <a:avLst/>
              </a:prstGeom>
              <a:solidFill>
                <a:schemeClr val="accent3">
                  <a:lumMod val="40000"/>
                  <a:lumOff val="60000"/>
                  <a:alpha val="66000"/>
                </a:schemeClr>
              </a:solidFill>
              <a:ln w="19050" cap="rnd">
                <a:solidFill>
                  <a:schemeClr val="tx1"/>
                </a:solidFill>
                <a:roun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118" name="Picture 1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4569" y="2149865"/>
                <a:ext cx="312490" cy="352167"/>
              </a:xfrm>
              <a:prstGeom prst="rect">
                <a:avLst/>
              </a:prstGeom>
            </p:spPr>
          </p:pic>
        </p:grpSp>
      </p:grpSp>
      <p:sp>
        <p:nvSpPr>
          <p:cNvPr id="101" name="Rectangle 100"/>
          <p:cNvSpPr/>
          <p:nvPr/>
        </p:nvSpPr>
        <p:spPr>
          <a:xfrm>
            <a:off x="4493949" y="3761585"/>
            <a:ext cx="2823402" cy="1862092"/>
          </a:xfrm>
          <a:prstGeom prst="rect">
            <a:avLst/>
          </a:prstGeom>
          <a:solidFill>
            <a:srgbClr val="FFFFF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102" name="TextBox 101"/>
          <p:cNvSpPr txBox="1"/>
          <p:nvPr/>
        </p:nvSpPr>
        <p:spPr>
          <a:xfrm>
            <a:off x="8718008" y="3312039"/>
            <a:ext cx="689791" cy="492443"/>
          </a:xfrm>
          <a:prstGeom prst="rect">
            <a:avLst/>
          </a:prstGeom>
          <a:noFill/>
        </p:spPr>
        <p:txBody>
          <a:bodyPr wrap="square" rtlCol="0">
            <a:spAutoFit/>
          </a:bodyPr>
          <a:lstStyle/>
          <a:p>
            <a:pPr algn="r"/>
            <a:r>
              <a:rPr lang="en-US" sz="2600" dirty="0" smtClean="0">
                <a:solidFill>
                  <a:schemeClr val="accent3"/>
                </a:solidFill>
              </a:rPr>
              <a:t>0.4</a:t>
            </a:r>
            <a:endParaRPr lang="en-US" sz="2600" dirty="0">
              <a:solidFill>
                <a:schemeClr val="accent3"/>
              </a:solidFill>
            </a:endParaRPr>
          </a:p>
        </p:txBody>
      </p:sp>
    </p:spTree>
    <p:extLst>
      <p:ext uri="{BB962C8B-B14F-4D97-AF65-F5344CB8AC3E}">
        <p14:creationId xmlns:p14="http://schemas.microsoft.com/office/powerpoint/2010/main" val="8978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75" grpId="0" animBg="1"/>
      <p:bldP spid="77" grpId="0" animBg="1"/>
      <p:bldP spid="79" grpId="0" animBg="1"/>
      <p:bldP spid="80" grpId="0" animBg="1"/>
      <p:bldP spid="126" grpId="0"/>
      <p:bldP spid="101" grpId="0" animBg="1"/>
      <p:bldP spid="10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traight Arrow Connector 67"/>
          <p:cNvCxnSpPr/>
          <p:nvPr/>
        </p:nvCxnSpPr>
        <p:spPr>
          <a:xfrm>
            <a:off x="4503239" y="3823975"/>
            <a:ext cx="243351" cy="842281"/>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714622" y="3775730"/>
            <a:ext cx="432996" cy="0"/>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4496671" y="2999674"/>
            <a:ext cx="330483" cy="659522"/>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0" name="Title 1"/>
          <p:cNvSpPr txBox="1">
            <a:spLocks/>
          </p:cNvSpPr>
          <p:nvPr/>
        </p:nvSpPr>
        <p:spPr>
          <a:xfrm>
            <a:off x="3066570" y="4196094"/>
            <a:ext cx="1491773" cy="27694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rgbClr val="333333"/>
                </a:solidFill>
                <a:latin typeface="Avenir-Book" panose="02000503020000020003" pitchFamily="2" charset="0"/>
              </a:rPr>
              <a:t>proposes</a:t>
            </a:r>
            <a:endParaRPr lang="en-US" sz="2400" dirty="0">
              <a:solidFill>
                <a:srgbClr val="333333"/>
              </a:solidFill>
              <a:latin typeface="Avenir-Book" panose="02000503020000020003" pitchFamily="2" charset="0"/>
            </a:endParaRPr>
          </a:p>
        </p:txBody>
      </p:sp>
      <p:sp>
        <p:nvSpPr>
          <p:cNvPr id="31" name="Title 1"/>
          <p:cNvSpPr txBox="1">
            <a:spLocks/>
          </p:cNvSpPr>
          <p:nvPr/>
        </p:nvSpPr>
        <p:spPr>
          <a:xfrm>
            <a:off x="7361344" y="4081200"/>
            <a:ext cx="1379524" cy="41913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rgbClr val="333333"/>
                </a:solidFill>
                <a:latin typeface="Avenir-Book" panose="02000503020000020003" pitchFamily="2" charset="0"/>
              </a:rPr>
              <a:t>rescores</a:t>
            </a:r>
            <a:endParaRPr lang="en-US" sz="2400" dirty="0">
              <a:solidFill>
                <a:srgbClr val="333333"/>
              </a:solidFill>
              <a:latin typeface="Avenir-Book" panose="02000503020000020003" pitchFamily="2" charset="0"/>
            </a:endParaRPr>
          </a:p>
        </p:txBody>
      </p:sp>
      <p:sp>
        <p:nvSpPr>
          <p:cNvPr id="39" name="Title 1"/>
          <p:cNvSpPr txBox="1">
            <a:spLocks/>
          </p:cNvSpPr>
          <p:nvPr/>
        </p:nvSpPr>
        <p:spPr>
          <a:xfrm>
            <a:off x="332512" y="311608"/>
            <a:ext cx="12192000" cy="7164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srgbClr val="333333"/>
                </a:solidFill>
                <a:latin typeface="Avenir-Book" panose="02000503020000020003" pitchFamily="2" charset="0"/>
              </a:rPr>
              <a:t>Building a pragmatic speaker</a:t>
            </a:r>
            <a:endParaRPr lang="en-US" sz="4200" dirty="0">
              <a:solidFill>
                <a:srgbClr val="333333"/>
              </a:solidFill>
              <a:latin typeface="Avenir-Book" panose="02000503020000020003" pitchFamily="2" charset="0"/>
            </a:endParaRPr>
          </a:p>
        </p:txBody>
      </p:sp>
      <p:sp>
        <p:nvSpPr>
          <p:cNvPr id="75" name="Literal Speaker"/>
          <p:cNvSpPr/>
          <p:nvPr/>
        </p:nvSpPr>
        <p:spPr>
          <a:xfrm>
            <a:off x="3216981" y="3397453"/>
            <a:ext cx="1209059" cy="728265"/>
          </a:xfrm>
          <a:prstGeom prst="rect">
            <a:avLst/>
          </a:prstGeom>
          <a:solidFill>
            <a:srgbClr val="F4A74C"/>
          </a:solidFill>
          <a:ln w="25400">
            <a:solidFill>
              <a:srgbClr val="000000"/>
            </a:solidFill>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lang="en-US" sz="2200" dirty="0" smtClean="0">
                <a:latin typeface="Avenir-Book" panose="02000503020000020003" pitchFamily="2" charset="0"/>
                <a:cs typeface="Consolas" panose="020B0609020204030204" pitchFamily="49" charset="0"/>
              </a:rPr>
              <a:t>Base</a:t>
            </a:r>
            <a:r>
              <a:rPr sz="2200" dirty="0" smtClean="0">
                <a:latin typeface="Avenir-Book" panose="02000503020000020003" pitchFamily="2" charset="0"/>
                <a:cs typeface="Consolas" panose="020B0609020204030204" pitchFamily="49" charset="0"/>
              </a:rPr>
              <a:t> </a:t>
            </a:r>
            <a:r>
              <a:rPr sz="2200" dirty="0">
                <a:latin typeface="Avenir-Book" panose="02000503020000020003" pitchFamily="2" charset="0"/>
                <a:cs typeface="Consolas" panose="020B0609020204030204" pitchFamily="49" charset="0"/>
              </a:rPr>
              <a:t>Speaker</a:t>
            </a:r>
          </a:p>
        </p:txBody>
      </p:sp>
      <p:sp>
        <p:nvSpPr>
          <p:cNvPr id="77" name="Literal Listener"/>
          <p:cNvSpPr/>
          <p:nvPr/>
        </p:nvSpPr>
        <p:spPr>
          <a:xfrm>
            <a:off x="7420278" y="3351681"/>
            <a:ext cx="1178806" cy="712332"/>
          </a:xfrm>
          <a:prstGeom prst="rect">
            <a:avLst/>
          </a:prstGeom>
          <a:solidFill>
            <a:srgbClr val="C6E5B4"/>
          </a:solidFill>
          <a:ln w="25400">
            <a:solidFill>
              <a:srgbClr val="000000"/>
            </a:solidFill>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lang="en-US" sz="2200" dirty="0" smtClean="0">
                <a:latin typeface="Avenir-Book" panose="02000503020000020003" pitchFamily="2" charset="0"/>
                <a:cs typeface="Consolas" panose="020B0609020204030204" pitchFamily="49" charset="0"/>
              </a:rPr>
              <a:t>Base</a:t>
            </a:r>
            <a:r>
              <a:rPr sz="2200" dirty="0" smtClean="0">
                <a:latin typeface="Avenir-Book" panose="02000503020000020003" pitchFamily="2" charset="0"/>
                <a:cs typeface="Consolas" panose="020B0609020204030204" pitchFamily="49" charset="0"/>
              </a:rPr>
              <a:t> </a:t>
            </a:r>
            <a:r>
              <a:rPr sz="2200" dirty="0">
                <a:latin typeface="Avenir-Book" panose="02000503020000020003" pitchFamily="2" charset="0"/>
                <a:cs typeface="Consolas" panose="020B0609020204030204" pitchFamily="49" charset="0"/>
              </a:rPr>
              <a:t>Listener</a:t>
            </a:r>
          </a:p>
        </p:txBody>
      </p:sp>
      <p:cxnSp>
        <p:nvCxnSpPr>
          <p:cNvPr id="182" name="Straight Arrow Connector 181"/>
          <p:cNvCxnSpPr/>
          <p:nvPr/>
        </p:nvCxnSpPr>
        <p:spPr>
          <a:xfrm>
            <a:off x="6961942" y="2867918"/>
            <a:ext cx="305169" cy="791278"/>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3" name="Straight Arrow Connector 182"/>
          <p:cNvCxnSpPr/>
          <p:nvPr/>
        </p:nvCxnSpPr>
        <p:spPr>
          <a:xfrm flipV="1">
            <a:off x="7010481" y="3775730"/>
            <a:ext cx="272845" cy="890526"/>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p:nvPr/>
        </p:nvCxnSpPr>
        <p:spPr>
          <a:xfrm>
            <a:off x="8728673" y="3744097"/>
            <a:ext cx="539512" cy="2753"/>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9" name="walk forward four times"/>
          <p:cNvSpPr txBox="1"/>
          <p:nvPr/>
        </p:nvSpPr>
        <p:spPr>
          <a:xfrm>
            <a:off x="4962843" y="2520303"/>
            <a:ext cx="1795651" cy="810478"/>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wrap="squar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sz="2300" i="1" dirty="0" smtClean="0">
                <a:latin typeface="+mj-lt"/>
                <a:cs typeface="Times New Roman" panose="02020603050405020304" pitchFamily="18" charset="0"/>
              </a:rPr>
              <a:t>walk forward </a:t>
            </a:r>
            <a:r>
              <a:rPr lang="en-US" sz="2300" i="1" dirty="0" smtClean="0">
                <a:latin typeface="+mj-lt"/>
                <a:cs typeface="Times New Roman" panose="02020603050405020304" pitchFamily="18" charset="0"/>
              </a:rPr>
              <a:t>past the stool</a:t>
            </a:r>
            <a:endParaRPr sz="2300" i="1" dirty="0">
              <a:latin typeface="+mj-lt"/>
              <a:cs typeface="Times New Roman" panose="02020603050405020304" pitchFamily="18" charset="0"/>
            </a:endParaRPr>
          </a:p>
        </p:txBody>
      </p:sp>
      <p:sp>
        <p:nvSpPr>
          <p:cNvPr id="80" name="go forward four segments to the intersection with the bare concrete hall"/>
          <p:cNvSpPr txBox="1"/>
          <p:nvPr/>
        </p:nvSpPr>
        <p:spPr>
          <a:xfrm>
            <a:off x="4709047" y="3860299"/>
            <a:ext cx="2340267" cy="1872307"/>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wrap="squar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sz="2300" i="1" dirty="0" smtClean="0">
                <a:latin typeface="+mj-lt"/>
                <a:cs typeface="Times New Roman" panose="02020603050405020304" pitchFamily="18" charset="0"/>
              </a:rPr>
              <a:t>go forward four segments to the intersection with the bare concrete hall</a:t>
            </a:r>
            <a:endParaRPr sz="2300" i="1" dirty="0">
              <a:latin typeface="+mj-lt"/>
              <a:cs typeface="Times New Roman" panose="02020603050405020304" pitchFamily="18" charset="0"/>
            </a:endParaRPr>
          </a:p>
        </p:txBody>
      </p:sp>
      <p:sp>
        <p:nvSpPr>
          <p:cNvPr id="126" name="TextBox 125"/>
          <p:cNvSpPr txBox="1"/>
          <p:nvPr/>
        </p:nvSpPr>
        <p:spPr>
          <a:xfrm>
            <a:off x="5464300" y="2155669"/>
            <a:ext cx="775725" cy="492443"/>
          </a:xfrm>
          <a:prstGeom prst="rect">
            <a:avLst/>
          </a:prstGeom>
          <a:noFill/>
        </p:spPr>
        <p:txBody>
          <a:bodyPr wrap="square" rtlCol="0">
            <a:spAutoFit/>
          </a:bodyPr>
          <a:lstStyle/>
          <a:p>
            <a:pPr algn="ctr"/>
            <a:r>
              <a:rPr lang="en-US" sz="2600" dirty="0" smtClean="0">
                <a:solidFill>
                  <a:schemeClr val="accent3"/>
                </a:solidFill>
              </a:rPr>
              <a:t>0.4</a:t>
            </a:r>
            <a:endParaRPr lang="en-US" sz="2600" dirty="0">
              <a:solidFill>
                <a:schemeClr val="accent3"/>
              </a:solidFill>
            </a:endParaRPr>
          </a:p>
        </p:txBody>
      </p:sp>
      <p:sp>
        <p:nvSpPr>
          <p:cNvPr id="2" name="Slide Number Placeholder 1"/>
          <p:cNvSpPr>
            <a:spLocks noGrp="1"/>
          </p:cNvSpPr>
          <p:nvPr>
            <p:ph type="sldNum" sz="quarter" idx="12"/>
          </p:nvPr>
        </p:nvSpPr>
        <p:spPr/>
        <p:txBody>
          <a:bodyPr/>
          <a:lstStyle/>
          <a:p>
            <a:fld id="{556D4C2F-3DDF-0E4B-A4E4-62E14C8D3C1D}" type="slidenum">
              <a:rPr lang="en-US" smtClean="0"/>
              <a:t>21</a:t>
            </a:fld>
            <a:endParaRPr lang="en-US" dirty="0"/>
          </a:p>
        </p:txBody>
      </p:sp>
      <p:sp>
        <p:nvSpPr>
          <p:cNvPr id="127" name="Rectangle 126"/>
          <p:cNvSpPr/>
          <p:nvPr/>
        </p:nvSpPr>
        <p:spPr>
          <a:xfrm>
            <a:off x="4468466" y="1866633"/>
            <a:ext cx="2843646" cy="1862092"/>
          </a:xfrm>
          <a:prstGeom prst="rect">
            <a:avLst/>
          </a:prstGeom>
          <a:solidFill>
            <a:srgbClr val="FFFFF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130" name="TextBox 129"/>
          <p:cNvSpPr txBox="1"/>
          <p:nvPr/>
        </p:nvSpPr>
        <p:spPr>
          <a:xfrm>
            <a:off x="8718008" y="3312039"/>
            <a:ext cx="689791" cy="492443"/>
          </a:xfrm>
          <a:prstGeom prst="rect">
            <a:avLst/>
          </a:prstGeom>
          <a:noFill/>
        </p:spPr>
        <p:txBody>
          <a:bodyPr wrap="square" rtlCol="0">
            <a:spAutoFit/>
          </a:bodyPr>
          <a:lstStyle/>
          <a:p>
            <a:pPr algn="r"/>
            <a:r>
              <a:rPr lang="en-US" sz="2600" dirty="0" smtClean="0">
                <a:solidFill>
                  <a:schemeClr val="accent3"/>
                </a:solidFill>
              </a:rPr>
              <a:t>0.8</a:t>
            </a:r>
            <a:endParaRPr lang="en-US" sz="2600" dirty="0">
              <a:solidFill>
                <a:schemeClr val="accent3"/>
              </a:solidFill>
            </a:endParaRPr>
          </a:p>
        </p:txBody>
      </p:sp>
      <p:sp>
        <p:nvSpPr>
          <p:cNvPr id="124" name="TextBox 123"/>
          <p:cNvSpPr txBox="1"/>
          <p:nvPr/>
        </p:nvSpPr>
        <p:spPr>
          <a:xfrm>
            <a:off x="5543550" y="5598908"/>
            <a:ext cx="626750" cy="492443"/>
          </a:xfrm>
          <a:prstGeom prst="rect">
            <a:avLst/>
          </a:prstGeom>
          <a:noFill/>
        </p:spPr>
        <p:txBody>
          <a:bodyPr wrap="square" rtlCol="0">
            <a:spAutoFit/>
          </a:bodyPr>
          <a:lstStyle/>
          <a:p>
            <a:pPr algn="r"/>
            <a:r>
              <a:rPr lang="en-US" sz="2600" dirty="0" smtClean="0">
                <a:solidFill>
                  <a:schemeClr val="accent3"/>
                </a:solidFill>
              </a:rPr>
              <a:t>0.8</a:t>
            </a:r>
            <a:endParaRPr lang="en-US" sz="2600" dirty="0">
              <a:solidFill>
                <a:schemeClr val="accent3"/>
              </a:solidFill>
            </a:endParaRPr>
          </a:p>
        </p:txBody>
      </p:sp>
      <p:grpSp>
        <p:nvGrpSpPr>
          <p:cNvPr id="252" name="Group 251"/>
          <p:cNvGrpSpPr/>
          <p:nvPr/>
        </p:nvGrpSpPr>
        <p:grpSpPr>
          <a:xfrm>
            <a:off x="9378599" y="3200335"/>
            <a:ext cx="2242706" cy="1087524"/>
            <a:chOff x="9378599" y="3200335"/>
            <a:chExt cx="2242706" cy="1087524"/>
          </a:xfrm>
        </p:grpSpPr>
        <p:grpSp>
          <p:nvGrpSpPr>
            <p:cNvPr id="253" name="Group"/>
            <p:cNvGrpSpPr/>
            <p:nvPr/>
          </p:nvGrpSpPr>
          <p:grpSpPr>
            <a:xfrm>
              <a:off x="9378599" y="3571877"/>
              <a:ext cx="2242706" cy="342398"/>
              <a:chOff x="0" y="0"/>
              <a:chExt cx="5187054" cy="791917"/>
            </a:xfrm>
          </p:grpSpPr>
          <p:sp>
            <p:nvSpPr>
              <p:cNvPr id="263" name="Square"/>
              <p:cNvSpPr/>
              <p:nvPr/>
            </p:nvSpPr>
            <p:spPr>
              <a:xfrm>
                <a:off x="0"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64" name="Square"/>
              <p:cNvSpPr/>
              <p:nvPr/>
            </p:nvSpPr>
            <p:spPr>
              <a:xfrm>
                <a:off x="87902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65" name="Square"/>
              <p:cNvSpPr/>
              <p:nvPr/>
            </p:nvSpPr>
            <p:spPr>
              <a:xfrm>
                <a:off x="1758054" y="0"/>
                <a:ext cx="791918"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66" name="Square"/>
              <p:cNvSpPr/>
              <p:nvPr/>
            </p:nvSpPr>
            <p:spPr>
              <a:xfrm>
                <a:off x="2637082"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67" name="Square"/>
              <p:cNvSpPr/>
              <p:nvPr/>
            </p:nvSpPr>
            <p:spPr>
              <a:xfrm>
                <a:off x="3516109"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268" name="Image" descr="Image"/>
              <p:cNvPicPr>
                <a:picLocks noChangeAspect="1"/>
              </p:cNvPicPr>
              <p:nvPr/>
            </p:nvPicPr>
            <p:blipFill>
              <a:blip r:embed="rId3">
                <a:extLst/>
              </a:blip>
              <a:stretch>
                <a:fillRect/>
              </a:stretch>
            </p:blipFill>
            <p:spPr>
              <a:xfrm>
                <a:off x="1850987" y="80307"/>
                <a:ext cx="606051" cy="631303"/>
              </a:xfrm>
              <a:prstGeom prst="rect">
                <a:avLst/>
              </a:prstGeom>
              <a:ln w="12700" cap="flat">
                <a:noFill/>
                <a:miter lim="400000"/>
              </a:ln>
              <a:effectLst/>
            </p:spPr>
          </p:pic>
          <p:sp>
            <p:nvSpPr>
              <p:cNvPr id="269" name="Square"/>
              <p:cNvSpPr/>
              <p:nvPr/>
            </p:nvSpPr>
            <p:spPr>
              <a:xfrm>
                <a:off x="439513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270" name="Image" descr="Image"/>
              <p:cNvPicPr>
                <a:picLocks noChangeAspect="1"/>
              </p:cNvPicPr>
              <p:nvPr/>
            </p:nvPicPr>
            <p:blipFill>
              <a:blip r:embed="rId4">
                <a:extLst/>
              </a:blip>
              <a:stretch>
                <a:fillRect/>
              </a:stretch>
            </p:blipFill>
            <p:spPr>
              <a:xfrm>
                <a:off x="2841580" y="80307"/>
                <a:ext cx="382921" cy="631303"/>
              </a:xfrm>
              <a:prstGeom prst="rect">
                <a:avLst/>
              </a:prstGeom>
              <a:ln w="12700" cap="flat">
                <a:noFill/>
                <a:miter lim="400000"/>
              </a:ln>
              <a:effectLst/>
            </p:spPr>
          </p:pic>
          <p:pic>
            <p:nvPicPr>
              <p:cNvPr id="271" name="Image" descr="Image"/>
              <p:cNvPicPr>
                <a:picLocks noChangeAspect="1"/>
              </p:cNvPicPr>
              <p:nvPr/>
            </p:nvPicPr>
            <p:blipFill>
              <a:blip r:embed="rId5">
                <a:extLst/>
              </a:blip>
              <a:stretch>
                <a:fillRect/>
              </a:stretch>
            </p:blipFill>
            <p:spPr>
              <a:xfrm>
                <a:off x="4441603" y="138777"/>
                <a:ext cx="698984" cy="514363"/>
              </a:xfrm>
              <a:prstGeom prst="rect">
                <a:avLst/>
              </a:prstGeom>
              <a:ln w="12700" cap="flat">
                <a:noFill/>
                <a:miter lim="400000"/>
              </a:ln>
              <a:effectLst/>
            </p:spPr>
          </p:pic>
        </p:grpSp>
        <p:sp>
          <p:nvSpPr>
            <p:cNvPr id="254" name="Square"/>
            <p:cNvSpPr/>
            <p:nvPr/>
          </p:nvSpPr>
          <p:spPr>
            <a:xfrm>
              <a:off x="10894330" y="3200335"/>
              <a:ext cx="342398" cy="342398"/>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55" name="Square"/>
            <p:cNvSpPr/>
            <p:nvPr/>
          </p:nvSpPr>
          <p:spPr>
            <a:xfrm>
              <a:off x="10898845" y="3945461"/>
              <a:ext cx="342398" cy="342398"/>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56" name="Line"/>
            <p:cNvSpPr/>
            <p:nvPr/>
          </p:nvSpPr>
          <p:spPr>
            <a:xfrm>
              <a:off x="9572543" y="3735867"/>
              <a:ext cx="347217"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257" name="Line"/>
            <p:cNvSpPr/>
            <p:nvPr/>
          </p:nvSpPr>
          <p:spPr>
            <a:xfrm>
              <a:off x="9965113" y="3735867"/>
              <a:ext cx="347217"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258" name="Line"/>
            <p:cNvSpPr/>
            <p:nvPr/>
          </p:nvSpPr>
          <p:spPr>
            <a:xfrm>
              <a:off x="10359796" y="3735867"/>
              <a:ext cx="347217"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259" name="Line"/>
            <p:cNvSpPr/>
            <p:nvPr/>
          </p:nvSpPr>
          <p:spPr>
            <a:xfrm>
              <a:off x="10752366" y="3735867"/>
              <a:ext cx="347217"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grpSp>
          <p:nvGrpSpPr>
            <p:cNvPr id="260" name="Group 259"/>
            <p:cNvGrpSpPr/>
            <p:nvPr/>
          </p:nvGrpSpPr>
          <p:grpSpPr>
            <a:xfrm>
              <a:off x="10937159" y="3589823"/>
              <a:ext cx="261245" cy="295225"/>
              <a:chOff x="5411119" y="2149865"/>
              <a:chExt cx="315940" cy="357034"/>
            </a:xfrm>
          </p:grpSpPr>
          <p:sp>
            <p:nvSpPr>
              <p:cNvPr id="261" name="Square"/>
              <p:cNvSpPr/>
              <p:nvPr/>
            </p:nvSpPr>
            <p:spPr>
              <a:xfrm>
                <a:off x="5411119" y="2154732"/>
                <a:ext cx="315939" cy="352167"/>
              </a:xfrm>
              <a:prstGeom prst="rect">
                <a:avLst/>
              </a:prstGeom>
              <a:solidFill>
                <a:schemeClr val="accent3">
                  <a:lumMod val="40000"/>
                  <a:lumOff val="60000"/>
                  <a:alpha val="66000"/>
                </a:schemeClr>
              </a:solidFill>
              <a:ln w="19050" cap="rnd">
                <a:solidFill>
                  <a:schemeClr val="tx1"/>
                </a:solidFill>
                <a:roun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262" name="Picture 26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4569" y="2149865"/>
                <a:ext cx="312490" cy="352167"/>
              </a:xfrm>
              <a:prstGeom prst="rect">
                <a:avLst/>
              </a:prstGeom>
            </p:spPr>
          </p:pic>
        </p:grpSp>
      </p:grpSp>
      <p:grpSp>
        <p:nvGrpSpPr>
          <p:cNvPr id="109" name="Group 108"/>
          <p:cNvGrpSpPr/>
          <p:nvPr/>
        </p:nvGrpSpPr>
        <p:grpSpPr>
          <a:xfrm>
            <a:off x="396564" y="3246093"/>
            <a:ext cx="2242706" cy="1087524"/>
            <a:chOff x="9378599" y="3200335"/>
            <a:chExt cx="2242706" cy="1087524"/>
          </a:xfrm>
        </p:grpSpPr>
        <p:grpSp>
          <p:nvGrpSpPr>
            <p:cNvPr id="110" name="Group"/>
            <p:cNvGrpSpPr/>
            <p:nvPr/>
          </p:nvGrpSpPr>
          <p:grpSpPr>
            <a:xfrm>
              <a:off x="9378599" y="3571877"/>
              <a:ext cx="2242706" cy="342398"/>
              <a:chOff x="0" y="0"/>
              <a:chExt cx="5187054" cy="791917"/>
            </a:xfrm>
          </p:grpSpPr>
          <p:sp>
            <p:nvSpPr>
              <p:cNvPr id="120" name="Square"/>
              <p:cNvSpPr/>
              <p:nvPr/>
            </p:nvSpPr>
            <p:spPr>
              <a:xfrm>
                <a:off x="0"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21" name="Square"/>
              <p:cNvSpPr/>
              <p:nvPr/>
            </p:nvSpPr>
            <p:spPr>
              <a:xfrm>
                <a:off x="87902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22" name="Square"/>
              <p:cNvSpPr/>
              <p:nvPr/>
            </p:nvSpPr>
            <p:spPr>
              <a:xfrm>
                <a:off x="1758054" y="0"/>
                <a:ext cx="791918"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23" name="Square"/>
              <p:cNvSpPr/>
              <p:nvPr/>
            </p:nvSpPr>
            <p:spPr>
              <a:xfrm>
                <a:off x="2637082"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25" name="Square"/>
              <p:cNvSpPr/>
              <p:nvPr/>
            </p:nvSpPr>
            <p:spPr>
              <a:xfrm>
                <a:off x="3516109"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131" name="Image" descr="Image"/>
              <p:cNvPicPr>
                <a:picLocks noChangeAspect="1"/>
              </p:cNvPicPr>
              <p:nvPr/>
            </p:nvPicPr>
            <p:blipFill>
              <a:blip r:embed="rId3">
                <a:extLst/>
              </a:blip>
              <a:stretch>
                <a:fillRect/>
              </a:stretch>
            </p:blipFill>
            <p:spPr>
              <a:xfrm>
                <a:off x="1850987" y="80307"/>
                <a:ext cx="606051" cy="631303"/>
              </a:xfrm>
              <a:prstGeom prst="rect">
                <a:avLst/>
              </a:prstGeom>
              <a:ln w="12700" cap="flat">
                <a:noFill/>
                <a:miter lim="400000"/>
              </a:ln>
              <a:effectLst/>
            </p:spPr>
          </p:pic>
          <p:sp>
            <p:nvSpPr>
              <p:cNvPr id="132" name="Square"/>
              <p:cNvSpPr/>
              <p:nvPr/>
            </p:nvSpPr>
            <p:spPr>
              <a:xfrm>
                <a:off x="439513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133" name="Image" descr="Image"/>
              <p:cNvPicPr>
                <a:picLocks noChangeAspect="1"/>
              </p:cNvPicPr>
              <p:nvPr/>
            </p:nvPicPr>
            <p:blipFill>
              <a:blip r:embed="rId4">
                <a:extLst/>
              </a:blip>
              <a:stretch>
                <a:fillRect/>
              </a:stretch>
            </p:blipFill>
            <p:spPr>
              <a:xfrm>
                <a:off x="2841580" y="80307"/>
                <a:ext cx="382921" cy="631303"/>
              </a:xfrm>
              <a:prstGeom prst="rect">
                <a:avLst/>
              </a:prstGeom>
              <a:ln w="12700" cap="flat">
                <a:noFill/>
                <a:miter lim="400000"/>
              </a:ln>
              <a:effectLst/>
            </p:spPr>
          </p:pic>
          <p:pic>
            <p:nvPicPr>
              <p:cNvPr id="134" name="Image" descr="Image"/>
              <p:cNvPicPr>
                <a:picLocks noChangeAspect="1"/>
              </p:cNvPicPr>
              <p:nvPr/>
            </p:nvPicPr>
            <p:blipFill>
              <a:blip r:embed="rId5">
                <a:extLst/>
              </a:blip>
              <a:stretch>
                <a:fillRect/>
              </a:stretch>
            </p:blipFill>
            <p:spPr>
              <a:xfrm>
                <a:off x="4441603" y="138777"/>
                <a:ext cx="698984" cy="514363"/>
              </a:xfrm>
              <a:prstGeom prst="rect">
                <a:avLst/>
              </a:prstGeom>
              <a:ln w="12700" cap="flat">
                <a:noFill/>
                <a:miter lim="400000"/>
              </a:ln>
              <a:effectLst/>
            </p:spPr>
          </p:pic>
        </p:grpSp>
        <p:sp>
          <p:nvSpPr>
            <p:cNvPr id="111" name="Square"/>
            <p:cNvSpPr/>
            <p:nvPr/>
          </p:nvSpPr>
          <p:spPr>
            <a:xfrm>
              <a:off x="10894330" y="3200335"/>
              <a:ext cx="342398" cy="342398"/>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12" name="Square"/>
            <p:cNvSpPr/>
            <p:nvPr/>
          </p:nvSpPr>
          <p:spPr>
            <a:xfrm>
              <a:off x="10898845" y="3945461"/>
              <a:ext cx="342398" cy="342398"/>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13" name="Line"/>
            <p:cNvSpPr/>
            <p:nvPr/>
          </p:nvSpPr>
          <p:spPr>
            <a:xfrm>
              <a:off x="9572543" y="3735867"/>
              <a:ext cx="347217"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14" name="Line"/>
            <p:cNvSpPr/>
            <p:nvPr/>
          </p:nvSpPr>
          <p:spPr>
            <a:xfrm>
              <a:off x="9965113" y="3735867"/>
              <a:ext cx="347217"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15" name="Line"/>
            <p:cNvSpPr/>
            <p:nvPr/>
          </p:nvSpPr>
          <p:spPr>
            <a:xfrm>
              <a:off x="10359796" y="3735867"/>
              <a:ext cx="347217"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16" name="Line"/>
            <p:cNvSpPr/>
            <p:nvPr/>
          </p:nvSpPr>
          <p:spPr>
            <a:xfrm>
              <a:off x="10752366" y="3735867"/>
              <a:ext cx="347217"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grpSp>
          <p:nvGrpSpPr>
            <p:cNvPr id="117" name="Group 116"/>
            <p:cNvGrpSpPr/>
            <p:nvPr/>
          </p:nvGrpSpPr>
          <p:grpSpPr>
            <a:xfrm>
              <a:off x="10937159" y="3589823"/>
              <a:ext cx="261245" cy="295225"/>
              <a:chOff x="5411119" y="2149865"/>
              <a:chExt cx="315940" cy="357034"/>
            </a:xfrm>
          </p:grpSpPr>
          <p:sp>
            <p:nvSpPr>
              <p:cNvPr id="118" name="Square"/>
              <p:cNvSpPr/>
              <p:nvPr/>
            </p:nvSpPr>
            <p:spPr>
              <a:xfrm>
                <a:off x="5411119" y="2154732"/>
                <a:ext cx="315939" cy="352167"/>
              </a:xfrm>
              <a:prstGeom prst="rect">
                <a:avLst/>
              </a:prstGeom>
              <a:solidFill>
                <a:schemeClr val="accent3">
                  <a:lumMod val="40000"/>
                  <a:lumOff val="60000"/>
                  <a:alpha val="66000"/>
                </a:schemeClr>
              </a:solidFill>
              <a:ln w="19050" cap="rnd">
                <a:solidFill>
                  <a:schemeClr val="tx1"/>
                </a:solidFill>
                <a:roun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119" name="Picture 1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4569" y="2149865"/>
                <a:ext cx="312490" cy="352167"/>
              </a:xfrm>
              <a:prstGeom prst="rect">
                <a:avLst/>
              </a:prstGeom>
            </p:spPr>
          </p:pic>
        </p:grpSp>
      </p:grpSp>
    </p:spTree>
    <p:extLst>
      <p:ext uri="{BB962C8B-B14F-4D97-AF65-F5344CB8AC3E}">
        <p14:creationId xmlns:p14="http://schemas.microsoft.com/office/powerpoint/2010/main" val="2906151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30" grpId="0"/>
      <p:bldP spid="1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traight Arrow Connector 67"/>
          <p:cNvCxnSpPr/>
          <p:nvPr/>
        </p:nvCxnSpPr>
        <p:spPr>
          <a:xfrm>
            <a:off x="4503239" y="3823975"/>
            <a:ext cx="243351" cy="842281"/>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714622" y="3775730"/>
            <a:ext cx="432996" cy="0"/>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4496671" y="2999674"/>
            <a:ext cx="330483" cy="659522"/>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0" name="Title 1"/>
          <p:cNvSpPr txBox="1">
            <a:spLocks/>
          </p:cNvSpPr>
          <p:nvPr/>
        </p:nvSpPr>
        <p:spPr>
          <a:xfrm>
            <a:off x="3066570" y="4196094"/>
            <a:ext cx="1491773" cy="27694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rgbClr val="333333"/>
                </a:solidFill>
                <a:latin typeface="Avenir-Book" panose="02000503020000020003" pitchFamily="2" charset="0"/>
              </a:rPr>
              <a:t>proposes</a:t>
            </a:r>
            <a:endParaRPr lang="en-US" sz="2400" dirty="0">
              <a:solidFill>
                <a:srgbClr val="333333"/>
              </a:solidFill>
              <a:latin typeface="Avenir-Book" panose="02000503020000020003" pitchFamily="2" charset="0"/>
            </a:endParaRPr>
          </a:p>
        </p:txBody>
      </p:sp>
      <p:sp>
        <p:nvSpPr>
          <p:cNvPr id="31" name="Title 1"/>
          <p:cNvSpPr txBox="1">
            <a:spLocks/>
          </p:cNvSpPr>
          <p:nvPr/>
        </p:nvSpPr>
        <p:spPr>
          <a:xfrm>
            <a:off x="7361344" y="4081200"/>
            <a:ext cx="1379524" cy="41913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rgbClr val="333333"/>
                </a:solidFill>
                <a:latin typeface="Avenir-Book" panose="02000503020000020003" pitchFamily="2" charset="0"/>
              </a:rPr>
              <a:t>rescores</a:t>
            </a:r>
            <a:endParaRPr lang="en-US" sz="2400" dirty="0">
              <a:solidFill>
                <a:srgbClr val="333333"/>
              </a:solidFill>
              <a:latin typeface="Avenir-Book" panose="02000503020000020003" pitchFamily="2" charset="0"/>
            </a:endParaRPr>
          </a:p>
        </p:txBody>
      </p:sp>
      <p:sp>
        <p:nvSpPr>
          <p:cNvPr id="39" name="Title 1"/>
          <p:cNvSpPr txBox="1">
            <a:spLocks/>
          </p:cNvSpPr>
          <p:nvPr/>
        </p:nvSpPr>
        <p:spPr>
          <a:xfrm>
            <a:off x="332512" y="311608"/>
            <a:ext cx="12192000" cy="7164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srgbClr val="333333"/>
                </a:solidFill>
                <a:latin typeface="Avenir-Book" panose="02000503020000020003" pitchFamily="2" charset="0"/>
              </a:rPr>
              <a:t>Building a pragmatic speaker</a:t>
            </a:r>
            <a:endParaRPr lang="en-US" sz="4200" dirty="0">
              <a:solidFill>
                <a:srgbClr val="333333"/>
              </a:solidFill>
              <a:latin typeface="Avenir-Book" panose="02000503020000020003" pitchFamily="2" charset="0"/>
            </a:endParaRPr>
          </a:p>
        </p:txBody>
      </p:sp>
      <p:sp>
        <p:nvSpPr>
          <p:cNvPr id="75" name="Literal Speaker"/>
          <p:cNvSpPr/>
          <p:nvPr/>
        </p:nvSpPr>
        <p:spPr>
          <a:xfrm>
            <a:off x="3216981" y="3397453"/>
            <a:ext cx="1209059" cy="728265"/>
          </a:xfrm>
          <a:prstGeom prst="rect">
            <a:avLst/>
          </a:prstGeom>
          <a:solidFill>
            <a:srgbClr val="F4A74C"/>
          </a:solidFill>
          <a:ln w="25400">
            <a:solidFill>
              <a:srgbClr val="000000"/>
            </a:solidFill>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lang="en-US" sz="2200" dirty="0" smtClean="0">
                <a:latin typeface="Avenir-Book" panose="02000503020000020003" pitchFamily="2" charset="0"/>
                <a:cs typeface="Consolas" panose="020B0609020204030204" pitchFamily="49" charset="0"/>
              </a:rPr>
              <a:t>Base</a:t>
            </a:r>
            <a:r>
              <a:rPr sz="2200" dirty="0" smtClean="0">
                <a:latin typeface="Avenir-Book" panose="02000503020000020003" pitchFamily="2" charset="0"/>
                <a:cs typeface="Consolas" panose="020B0609020204030204" pitchFamily="49" charset="0"/>
              </a:rPr>
              <a:t> </a:t>
            </a:r>
            <a:r>
              <a:rPr sz="2200" dirty="0">
                <a:latin typeface="Avenir-Book" panose="02000503020000020003" pitchFamily="2" charset="0"/>
                <a:cs typeface="Consolas" panose="020B0609020204030204" pitchFamily="49" charset="0"/>
              </a:rPr>
              <a:t>Speaker</a:t>
            </a:r>
          </a:p>
        </p:txBody>
      </p:sp>
      <p:sp>
        <p:nvSpPr>
          <p:cNvPr id="77" name="Literal Listener"/>
          <p:cNvSpPr/>
          <p:nvPr/>
        </p:nvSpPr>
        <p:spPr>
          <a:xfrm>
            <a:off x="7420278" y="3351681"/>
            <a:ext cx="1178806" cy="712332"/>
          </a:xfrm>
          <a:prstGeom prst="rect">
            <a:avLst/>
          </a:prstGeom>
          <a:solidFill>
            <a:srgbClr val="C6E5B4"/>
          </a:solidFill>
          <a:ln w="25400">
            <a:solidFill>
              <a:srgbClr val="000000"/>
            </a:solidFill>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lang="en-US" sz="2200" dirty="0" smtClean="0">
                <a:latin typeface="Avenir-Book" panose="02000503020000020003" pitchFamily="2" charset="0"/>
                <a:cs typeface="Consolas" panose="020B0609020204030204" pitchFamily="49" charset="0"/>
              </a:rPr>
              <a:t>Base</a:t>
            </a:r>
            <a:r>
              <a:rPr sz="2200" dirty="0" smtClean="0">
                <a:latin typeface="Avenir-Book" panose="02000503020000020003" pitchFamily="2" charset="0"/>
                <a:cs typeface="Consolas" panose="020B0609020204030204" pitchFamily="49" charset="0"/>
              </a:rPr>
              <a:t> </a:t>
            </a:r>
            <a:r>
              <a:rPr sz="2200" dirty="0">
                <a:latin typeface="Avenir-Book" panose="02000503020000020003" pitchFamily="2" charset="0"/>
                <a:cs typeface="Consolas" panose="020B0609020204030204" pitchFamily="49" charset="0"/>
              </a:rPr>
              <a:t>Listener</a:t>
            </a:r>
          </a:p>
        </p:txBody>
      </p:sp>
      <p:cxnSp>
        <p:nvCxnSpPr>
          <p:cNvPr id="182" name="Straight Arrow Connector 181"/>
          <p:cNvCxnSpPr/>
          <p:nvPr/>
        </p:nvCxnSpPr>
        <p:spPr>
          <a:xfrm>
            <a:off x="6961942" y="2867918"/>
            <a:ext cx="305169" cy="791278"/>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3" name="Straight Arrow Connector 182"/>
          <p:cNvCxnSpPr/>
          <p:nvPr/>
        </p:nvCxnSpPr>
        <p:spPr>
          <a:xfrm flipV="1">
            <a:off x="7010481" y="3775730"/>
            <a:ext cx="272845" cy="890526"/>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p:nvPr/>
        </p:nvCxnSpPr>
        <p:spPr>
          <a:xfrm>
            <a:off x="8728673" y="3744097"/>
            <a:ext cx="539512" cy="2753"/>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9" name="walk forward four times"/>
          <p:cNvSpPr txBox="1"/>
          <p:nvPr/>
        </p:nvSpPr>
        <p:spPr>
          <a:xfrm>
            <a:off x="4962843" y="2520303"/>
            <a:ext cx="1795651" cy="810478"/>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wrap="squar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sz="2300" i="1" dirty="0" smtClean="0">
                <a:latin typeface="+mj-lt"/>
                <a:cs typeface="Times New Roman" panose="02020603050405020304" pitchFamily="18" charset="0"/>
              </a:rPr>
              <a:t>walk forward </a:t>
            </a:r>
            <a:r>
              <a:rPr lang="en-US" sz="2300" i="1" dirty="0" smtClean="0">
                <a:latin typeface="+mj-lt"/>
                <a:cs typeface="Times New Roman" panose="02020603050405020304" pitchFamily="18" charset="0"/>
              </a:rPr>
              <a:t>past the stool</a:t>
            </a:r>
            <a:endParaRPr sz="2300" i="1" dirty="0">
              <a:latin typeface="+mj-lt"/>
              <a:cs typeface="Times New Roman" panose="02020603050405020304" pitchFamily="18" charset="0"/>
            </a:endParaRPr>
          </a:p>
        </p:txBody>
      </p:sp>
      <p:sp>
        <p:nvSpPr>
          <p:cNvPr id="80" name="go forward four segments to the intersection with the bare concrete hall"/>
          <p:cNvSpPr txBox="1"/>
          <p:nvPr/>
        </p:nvSpPr>
        <p:spPr>
          <a:xfrm>
            <a:off x="4709047" y="3860299"/>
            <a:ext cx="2340267" cy="1872307"/>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wrap="squar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sz="2300" i="1" dirty="0" smtClean="0">
                <a:latin typeface="+mj-lt"/>
                <a:cs typeface="Times New Roman" panose="02020603050405020304" pitchFamily="18" charset="0"/>
              </a:rPr>
              <a:t>go forward four segments to the intersection with the bare concrete hall</a:t>
            </a:r>
            <a:endParaRPr sz="2300" i="1" dirty="0">
              <a:latin typeface="+mj-lt"/>
              <a:cs typeface="Times New Roman" panose="02020603050405020304" pitchFamily="18" charset="0"/>
            </a:endParaRPr>
          </a:p>
        </p:txBody>
      </p:sp>
      <p:sp>
        <p:nvSpPr>
          <p:cNvPr id="126" name="TextBox 125"/>
          <p:cNvSpPr txBox="1"/>
          <p:nvPr/>
        </p:nvSpPr>
        <p:spPr>
          <a:xfrm>
            <a:off x="5464300" y="2155669"/>
            <a:ext cx="775725" cy="492443"/>
          </a:xfrm>
          <a:prstGeom prst="rect">
            <a:avLst/>
          </a:prstGeom>
          <a:noFill/>
        </p:spPr>
        <p:txBody>
          <a:bodyPr wrap="square" rtlCol="0">
            <a:spAutoFit/>
          </a:bodyPr>
          <a:lstStyle/>
          <a:p>
            <a:pPr algn="ctr"/>
            <a:r>
              <a:rPr lang="en-US" sz="2600" dirty="0" smtClean="0">
                <a:solidFill>
                  <a:schemeClr val="accent3"/>
                </a:solidFill>
              </a:rPr>
              <a:t>0.4</a:t>
            </a:r>
            <a:endParaRPr lang="en-US" sz="2600" dirty="0">
              <a:solidFill>
                <a:schemeClr val="accent3"/>
              </a:solidFill>
            </a:endParaRPr>
          </a:p>
        </p:txBody>
      </p:sp>
      <p:sp>
        <p:nvSpPr>
          <p:cNvPr id="2" name="Slide Number Placeholder 1"/>
          <p:cNvSpPr>
            <a:spLocks noGrp="1"/>
          </p:cNvSpPr>
          <p:nvPr>
            <p:ph type="sldNum" sz="quarter" idx="12"/>
          </p:nvPr>
        </p:nvSpPr>
        <p:spPr/>
        <p:txBody>
          <a:bodyPr/>
          <a:lstStyle/>
          <a:p>
            <a:fld id="{556D4C2F-3DDF-0E4B-A4E4-62E14C8D3C1D}" type="slidenum">
              <a:rPr lang="en-US" smtClean="0"/>
              <a:t>22</a:t>
            </a:fld>
            <a:endParaRPr lang="en-US" dirty="0"/>
          </a:p>
        </p:txBody>
      </p:sp>
      <p:sp>
        <p:nvSpPr>
          <p:cNvPr id="124" name="TextBox 123"/>
          <p:cNvSpPr txBox="1"/>
          <p:nvPr/>
        </p:nvSpPr>
        <p:spPr>
          <a:xfrm>
            <a:off x="5543550" y="5598908"/>
            <a:ext cx="626750" cy="492443"/>
          </a:xfrm>
          <a:prstGeom prst="rect">
            <a:avLst/>
          </a:prstGeom>
          <a:noFill/>
        </p:spPr>
        <p:txBody>
          <a:bodyPr wrap="square" rtlCol="0">
            <a:spAutoFit/>
          </a:bodyPr>
          <a:lstStyle/>
          <a:p>
            <a:pPr algn="r"/>
            <a:r>
              <a:rPr lang="en-US" sz="2600" dirty="0" smtClean="0">
                <a:solidFill>
                  <a:schemeClr val="accent3"/>
                </a:solidFill>
              </a:rPr>
              <a:t>0.8</a:t>
            </a:r>
            <a:endParaRPr lang="en-US" sz="2600" dirty="0">
              <a:solidFill>
                <a:schemeClr val="accent3"/>
              </a:solidFill>
            </a:endParaRPr>
          </a:p>
        </p:txBody>
      </p:sp>
      <p:sp>
        <p:nvSpPr>
          <p:cNvPr id="5" name="Rectangle 4"/>
          <p:cNvSpPr/>
          <p:nvPr/>
        </p:nvSpPr>
        <p:spPr>
          <a:xfrm>
            <a:off x="4794001" y="3915321"/>
            <a:ext cx="2167941" cy="2176029"/>
          </a:xfrm>
          <a:prstGeom prst="rect">
            <a:avLst/>
          </a:prstGeom>
          <a:no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9378599" y="3200335"/>
            <a:ext cx="2242706" cy="1087524"/>
            <a:chOff x="9378599" y="3200335"/>
            <a:chExt cx="2242706" cy="1087524"/>
          </a:xfrm>
        </p:grpSpPr>
        <p:grpSp>
          <p:nvGrpSpPr>
            <p:cNvPr id="236" name="Group"/>
            <p:cNvGrpSpPr/>
            <p:nvPr/>
          </p:nvGrpSpPr>
          <p:grpSpPr>
            <a:xfrm>
              <a:off x="9378599" y="3571877"/>
              <a:ext cx="2242706" cy="342398"/>
              <a:chOff x="0" y="0"/>
              <a:chExt cx="5187054" cy="791917"/>
            </a:xfrm>
          </p:grpSpPr>
          <p:sp>
            <p:nvSpPr>
              <p:cNvPr id="247" name="Square"/>
              <p:cNvSpPr/>
              <p:nvPr/>
            </p:nvSpPr>
            <p:spPr>
              <a:xfrm>
                <a:off x="0"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48" name="Square"/>
              <p:cNvSpPr/>
              <p:nvPr/>
            </p:nvSpPr>
            <p:spPr>
              <a:xfrm>
                <a:off x="87902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49" name="Square"/>
              <p:cNvSpPr/>
              <p:nvPr/>
            </p:nvSpPr>
            <p:spPr>
              <a:xfrm>
                <a:off x="1758054" y="0"/>
                <a:ext cx="791918"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50" name="Square"/>
              <p:cNvSpPr/>
              <p:nvPr/>
            </p:nvSpPr>
            <p:spPr>
              <a:xfrm>
                <a:off x="2637082"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51" name="Square"/>
              <p:cNvSpPr/>
              <p:nvPr/>
            </p:nvSpPr>
            <p:spPr>
              <a:xfrm>
                <a:off x="3516109"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252" name="Image" descr="Image"/>
              <p:cNvPicPr>
                <a:picLocks noChangeAspect="1"/>
              </p:cNvPicPr>
              <p:nvPr/>
            </p:nvPicPr>
            <p:blipFill>
              <a:blip r:embed="rId3">
                <a:extLst/>
              </a:blip>
              <a:stretch>
                <a:fillRect/>
              </a:stretch>
            </p:blipFill>
            <p:spPr>
              <a:xfrm>
                <a:off x="1850987" y="80307"/>
                <a:ext cx="606051" cy="631303"/>
              </a:xfrm>
              <a:prstGeom prst="rect">
                <a:avLst/>
              </a:prstGeom>
              <a:ln w="12700" cap="flat">
                <a:noFill/>
                <a:miter lim="400000"/>
              </a:ln>
              <a:effectLst/>
            </p:spPr>
          </p:pic>
          <p:sp>
            <p:nvSpPr>
              <p:cNvPr id="253" name="Square"/>
              <p:cNvSpPr/>
              <p:nvPr/>
            </p:nvSpPr>
            <p:spPr>
              <a:xfrm>
                <a:off x="439513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254" name="Image" descr="Image"/>
              <p:cNvPicPr>
                <a:picLocks noChangeAspect="1"/>
              </p:cNvPicPr>
              <p:nvPr/>
            </p:nvPicPr>
            <p:blipFill>
              <a:blip r:embed="rId4">
                <a:extLst/>
              </a:blip>
              <a:stretch>
                <a:fillRect/>
              </a:stretch>
            </p:blipFill>
            <p:spPr>
              <a:xfrm>
                <a:off x="2841580" y="80307"/>
                <a:ext cx="382921" cy="631303"/>
              </a:xfrm>
              <a:prstGeom prst="rect">
                <a:avLst/>
              </a:prstGeom>
              <a:ln w="12700" cap="flat">
                <a:noFill/>
                <a:miter lim="400000"/>
              </a:ln>
              <a:effectLst/>
            </p:spPr>
          </p:pic>
          <p:pic>
            <p:nvPicPr>
              <p:cNvPr id="255" name="Image" descr="Image"/>
              <p:cNvPicPr>
                <a:picLocks noChangeAspect="1"/>
              </p:cNvPicPr>
              <p:nvPr/>
            </p:nvPicPr>
            <p:blipFill>
              <a:blip r:embed="rId5">
                <a:extLst/>
              </a:blip>
              <a:stretch>
                <a:fillRect/>
              </a:stretch>
            </p:blipFill>
            <p:spPr>
              <a:xfrm>
                <a:off x="4441603" y="138777"/>
                <a:ext cx="698984" cy="514363"/>
              </a:xfrm>
              <a:prstGeom prst="rect">
                <a:avLst/>
              </a:prstGeom>
              <a:ln w="12700" cap="flat">
                <a:noFill/>
                <a:miter lim="400000"/>
              </a:ln>
              <a:effectLst/>
            </p:spPr>
          </p:pic>
        </p:grpSp>
        <p:sp>
          <p:nvSpPr>
            <p:cNvPr id="237" name="Square"/>
            <p:cNvSpPr/>
            <p:nvPr/>
          </p:nvSpPr>
          <p:spPr>
            <a:xfrm>
              <a:off x="10894330" y="3200335"/>
              <a:ext cx="342398" cy="342398"/>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38" name="Square"/>
            <p:cNvSpPr/>
            <p:nvPr/>
          </p:nvSpPr>
          <p:spPr>
            <a:xfrm>
              <a:off x="10898845" y="3945461"/>
              <a:ext cx="342398" cy="342398"/>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39" name="Line"/>
            <p:cNvSpPr/>
            <p:nvPr/>
          </p:nvSpPr>
          <p:spPr>
            <a:xfrm>
              <a:off x="9572543" y="3735867"/>
              <a:ext cx="347217"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240" name="Line"/>
            <p:cNvSpPr/>
            <p:nvPr/>
          </p:nvSpPr>
          <p:spPr>
            <a:xfrm>
              <a:off x="9965113" y="3735867"/>
              <a:ext cx="347217"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241" name="Line"/>
            <p:cNvSpPr/>
            <p:nvPr/>
          </p:nvSpPr>
          <p:spPr>
            <a:xfrm>
              <a:off x="10359796" y="3735867"/>
              <a:ext cx="347217"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242" name="Line"/>
            <p:cNvSpPr/>
            <p:nvPr/>
          </p:nvSpPr>
          <p:spPr>
            <a:xfrm>
              <a:off x="10752366" y="3735867"/>
              <a:ext cx="347217"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grpSp>
          <p:nvGrpSpPr>
            <p:cNvPr id="244" name="Group 243"/>
            <p:cNvGrpSpPr/>
            <p:nvPr/>
          </p:nvGrpSpPr>
          <p:grpSpPr>
            <a:xfrm>
              <a:off x="10937159" y="3589823"/>
              <a:ext cx="261245" cy="295225"/>
              <a:chOff x="5411119" y="2149865"/>
              <a:chExt cx="315940" cy="357034"/>
            </a:xfrm>
          </p:grpSpPr>
          <p:sp>
            <p:nvSpPr>
              <p:cNvPr id="245" name="Square"/>
              <p:cNvSpPr/>
              <p:nvPr/>
            </p:nvSpPr>
            <p:spPr>
              <a:xfrm>
                <a:off x="5411119" y="2154732"/>
                <a:ext cx="315939" cy="352167"/>
              </a:xfrm>
              <a:prstGeom prst="rect">
                <a:avLst/>
              </a:prstGeom>
              <a:solidFill>
                <a:schemeClr val="accent3">
                  <a:lumMod val="40000"/>
                  <a:lumOff val="60000"/>
                  <a:alpha val="66000"/>
                </a:schemeClr>
              </a:solidFill>
              <a:ln w="19050" cap="rnd">
                <a:solidFill>
                  <a:schemeClr val="tx1"/>
                </a:solidFill>
                <a:roun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246" name="Picture 2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4569" y="2149865"/>
                <a:ext cx="312490" cy="352167"/>
              </a:xfrm>
              <a:prstGeom prst="rect">
                <a:avLst/>
              </a:prstGeom>
            </p:spPr>
          </p:pic>
        </p:grpSp>
      </p:grpSp>
      <p:grpSp>
        <p:nvGrpSpPr>
          <p:cNvPr id="106" name="Group 105"/>
          <p:cNvGrpSpPr/>
          <p:nvPr/>
        </p:nvGrpSpPr>
        <p:grpSpPr>
          <a:xfrm>
            <a:off x="396564" y="3246093"/>
            <a:ext cx="2242706" cy="1087524"/>
            <a:chOff x="9378599" y="3200335"/>
            <a:chExt cx="2242706" cy="1087524"/>
          </a:xfrm>
        </p:grpSpPr>
        <p:grpSp>
          <p:nvGrpSpPr>
            <p:cNvPr id="107" name="Group"/>
            <p:cNvGrpSpPr/>
            <p:nvPr/>
          </p:nvGrpSpPr>
          <p:grpSpPr>
            <a:xfrm>
              <a:off x="9378599" y="3571877"/>
              <a:ext cx="2242706" cy="342398"/>
              <a:chOff x="0" y="0"/>
              <a:chExt cx="5187054" cy="791917"/>
            </a:xfrm>
          </p:grpSpPr>
          <p:sp>
            <p:nvSpPr>
              <p:cNvPr id="117" name="Square"/>
              <p:cNvSpPr/>
              <p:nvPr/>
            </p:nvSpPr>
            <p:spPr>
              <a:xfrm>
                <a:off x="0"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18" name="Square"/>
              <p:cNvSpPr/>
              <p:nvPr/>
            </p:nvSpPr>
            <p:spPr>
              <a:xfrm>
                <a:off x="87902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19" name="Square"/>
              <p:cNvSpPr/>
              <p:nvPr/>
            </p:nvSpPr>
            <p:spPr>
              <a:xfrm>
                <a:off x="1758054" y="0"/>
                <a:ext cx="791918"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20" name="Square"/>
              <p:cNvSpPr/>
              <p:nvPr/>
            </p:nvSpPr>
            <p:spPr>
              <a:xfrm>
                <a:off x="2637082"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21" name="Square"/>
              <p:cNvSpPr/>
              <p:nvPr/>
            </p:nvSpPr>
            <p:spPr>
              <a:xfrm>
                <a:off x="3516109"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122" name="Image" descr="Image"/>
              <p:cNvPicPr>
                <a:picLocks noChangeAspect="1"/>
              </p:cNvPicPr>
              <p:nvPr/>
            </p:nvPicPr>
            <p:blipFill>
              <a:blip r:embed="rId3">
                <a:extLst/>
              </a:blip>
              <a:stretch>
                <a:fillRect/>
              </a:stretch>
            </p:blipFill>
            <p:spPr>
              <a:xfrm>
                <a:off x="1850987" y="80307"/>
                <a:ext cx="606051" cy="631303"/>
              </a:xfrm>
              <a:prstGeom prst="rect">
                <a:avLst/>
              </a:prstGeom>
              <a:ln w="12700" cap="flat">
                <a:noFill/>
                <a:miter lim="400000"/>
              </a:ln>
              <a:effectLst/>
            </p:spPr>
          </p:pic>
          <p:sp>
            <p:nvSpPr>
              <p:cNvPr id="123" name="Square"/>
              <p:cNvSpPr/>
              <p:nvPr/>
            </p:nvSpPr>
            <p:spPr>
              <a:xfrm>
                <a:off x="439513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125" name="Image" descr="Image"/>
              <p:cNvPicPr>
                <a:picLocks noChangeAspect="1"/>
              </p:cNvPicPr>
              <p:nvPr/>
            </p:nvPicPr>
            <p:blipFill>
              <a:blip r:embed="rId4">
                <a:extLst/>
              </a:blip>
              <a:stretch>
                <a:fillRect/>
              </a:stretch>
            </p:blipFill>
            <p:spPr>
              <a:xfrm>
                <a:off x="2841580" y="80307"/>
                <a:ext cx="382921" cy="631303"/>
              </a:xfrm>
              <a:prstGeom prst="rect">
                <a:avLst/>
              </a:prstGeom>
              <a:ln w="12700" cap="flat">
                <a:noFill/>
                <a:miter lim="400000"/>
              </a:ln>
              <a:effectLst/>
            </p:spPr>
          </p:pic>
          <p:pic>
            <p:nvPicPr>
              <p:cNvPr id="127" name="Image" descr="Image"/>
              <p:cNvPicPr>
                <a:picLocks noChangeAspect="1"/>
              </p:cNvPicPr>
              <p:nvPr/>
            </p:nvPicPr>
            <p:blipFill>
              <a:blip r:embed="rId5">
                <a:extLst/>
              </a:blip>
              <a:stretch>
                <a:fillRect/>
              </a:stretch>
            </p:blipFill>
            <p:spPr>
              <a:xfrm>
                <a:off x="4441603" y="138777"/>
                <a:ext cx="698984" cy="514363"/>
              </a:xfrm>
              <a:prstGeom prst="rect">
                <a:avLst/>
              </a:prstGeom>
              <a:ln w="12700" cap="flat">
                <a:noFill/>
                <a:miter lim="400000"/>
              </a:ln>
              <a:effectLst/>
            </p:spPr>
          </p:pic>
        </p:grpSp>
        <p:sp>
          <p:nvSpPr>
            <p:cNvPr id="108" name="Square"/>
            <p:cNvSpPr/>
            <p:nvPr/>
          </p:nvSpPr>
          <p:spPr>
            <a:xfrm>
              <a:off x="10894330" y="3200335"/>
              <a:ext cx="342398" cy="342398"/>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09" name="Square"/>
            <p:cNvSpPr/>
            <p:nvPr/>
          </p:nvSpPr>
          <p:spPr>
            <a:xfrm>
              <a:off x="10898845" y="3945461"/>
              <a:ext cx="342398" cy="342398"/>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10" name="Line"/>
            <p:cNvSpPr/>
            <p:nvPr/>
          </p:nvSpPr>
          <p:spPr>
            <a:xfrm>
              <a:off x="9572543" y="3735867"/>
              <a:ext cx="347217"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11" name="Line"/>
            <p:cNvSpPr/>
            <p:nvPr/>
          </p:nvSpPr>
          <p:spPr>
            <a:xfrm>
              <a:off x="9965113" y="3735867"/>
              <a:ext cx="347217"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12" name="Line"/>
            <p:cNvSpPr/>
            <p:nvPr/>
          </p:nvSpPr>
          <p:spPr>
            <a:xfrm>
              <a:off x="10359796" y="3735867"/>
              <a:ext cx="347217"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13" name="Line"/>
            <p:cNvSpPr/>
            <p:nvPr/>
          </p:nvSpPr>
          <p:spPr>
            <a:xfrm>
              <a:off x="10752366" y="3735867"/>
              <a:ext cx="347217"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grpSp>
          <p:nvGrpSpPr>
            <p:cNvPr id="114" name="Group 113"/>
            <p:cNvGrpSpPr/>
            <p:nvPr/>
          </p:nvGrpSpPr>
          <p:grpSpPr>
            <a:xfrm>
              <a:off x="10937159" y="3589823"/>
              <a:ext cx="261245" cy="295225"/>
              <a:chOff x="5411119" y="2149865"/>
              <a:chExt cx="315940" cy="357034"/>
            </a:xfrm>
          </p:grpSpPr>
          <p:sp>
            <p:nvSpPr>
              <p:cNvPr id="115" name="Square"/>
              <p:cNvSpPr/>
              <p:nvPr/>
            </p:nvSpPr>
            <p:spPr>
              <a:xfrm>
                <a:off x="5411119" y="2154732"/>
                <a:ext cx="315939" cy="352167"/>
              </a:xfrm>
              <a:prstGeom prst="rect">
                <a:avLst/>
              </a:prstGeom>
              <a:solidFill>
                <a:schemeClr val="accent3">
                  <a:lumMod val="40000"/>
                  <a:lumOff val="60000"/>
                  <a:alpha val="66000"/>
                </a:schemeClr>
              </a:solidFill>
              <a:ln w="19050" cap="rnd">
                <a:solidFill>
                  <a:schemeClr val="tx1"/>
                </a:solidFill>
                <a:roun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116" name="Picture 1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4569" y="2149865"/>
                <a:ext cx="312490" cy="352167"/>
              </a:xfrm>
              <a:prstGeom prst="rect">
                <a:avLst/>
              </a:prstGeom>
            </p:spPr>
          </p:pic>
        </p:grpSp>
      </p:grpSp>
    </p:spTree>
    <p:extLst>
      <p:ext uri="{BB962C8B-B14F-4D97-AF65-F5344CB8AC3E}">
        <p14:creationId xmlns:p14="http://schemas.microsoft.com/office/powerpoint/2010/main" val="4008021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Rounded Rectangle"/>
          <p:cNvSpPr/>
          <p:nvPr/>
        </p:nvSpPr>
        <p:spPr>
          <a:xfrm flipV="1">
            <a:off x="6238233" y="2364427"/>
            <a:ext cx="4299912" cy="2253940"/>
          </a:xfrm>
          <a:prstGeom prst="roundRect">
            <a:avLst>
              <a:gd name="adj" fmla="val 4644"/>
            </a:avLst>
          </a:prstGeom>
          <a:solidFill>
            <a:srgbClr val="EBEBEB"/>
          </a:solidFill>
          <a:ln w="12700">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dirty="0"/>
          </a:p>
        </p:txBody>
      </p:sp>
      <p:sp>
        <p:nvSpPr>
          <p:cNvPr id="39" name="Title 1"/>
          <p:cNvSpPr txBox="1">
            <a:spLocks/>
          </p:cNvSpPr>
          <p:nvPr/>
        </p:nvSpPr>
        <p:spPr>
          <a:xfrm>
            <a:off x="332512" y="311608"/>
            <a:ext cx="12192000" cy="7164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srgbClr val="333333"/>
                </a:solidFill>
                <a:latin typeface="Avenir-Book" panose="02000503020000020003" pitchFamily="2" charset="0"/>
              </a:rPr>
              <a:t>Base model implementations</a:t>
            </a:r>
            <a:endParaRPr lang="en-US" sz="4200" dirty="0">
              <a:solidFill>
                <a:srgbClr val="333333"/>
              </a:solidFill>
              <a:latin typeface="Avenir-Book" panose="02000503020000020003" pitchFamily="2" charset="0"/>
            </a:endParaRPr>
          </a:p>
        </p:txBody>
      </p:sp>
      <p:grpSp>
        <p:nvGrpSpPr>
          <p:cNvPr id="2" name="Group 1"/>
          <p:cNvGrpSpPr/>
          <p:nvPr/>
        </p:nvGrpSpPr>
        <p:grpSpPr>
          <a:xfrm>
            <a:off x="1644820" y="2318279"/>
            <a:ext cx="4299912" cy="2555332"/>
            <a:chOff x="1644820" y="2318279"/>
            <a:chExt cx="4299912" cy="2555332"/>
          </a:xfrm>
        </p:grpSpPr>
        <p:sp>
          <p:nvSpPr>
            <p:cNvPr id="92" name="Rounded Rectangle"/>
            <p:cNvSpPr/>
            <p:nvPr/>
          </p:nvSpPr>
          <p:spPr>
            <a:xfrm flipV="1">
              <a:off x="1644820" y="2342562"/>
              <a:ext cx="4299912" cy="2253940"/>
            </a:xfrm>
            <a:prstGeom prst="roundRect">
              <a:avLst>
                <a:gd name="adj" fmla="val 4644"/>
              </a:avLst>
            </a:prstGeom>
            <a:solidFill>
              <a:srgbClr val="EBEBEB"/>
            </a:solidFill>
            <a:ln w="12700">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94" name="Rectangle"/>
            <p:cNvSpPr/>
            <p:nvPr/>
          </p:nvSpPr>
          <p:spPr>
            <a:xfrm flipV="1">
              <a:off x="2050954" y="4135997"/>
              <a:ext cx="160788" cy="268925"/>
            </a:xfrm>
            <a:prstGeom prst="rect">
              <a:avLst/>
            </a:prstGeom>
            <a:solidFill>
              <a:srgbClr val="8DCB69"/>
            </a:solidFill>
            <a:ln w="25400">
              <a:solidFill>
                <a:srgbClr val="000000"/>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lnSpc>
                  <a:spcPts val="2200"/>
                </a:lnSpc>
                <a:defRPr sz="1900">
                  <a:latin typeface="Consolas"/>
                  <a:ea typeface="Consolas"/>
                  <a:cs typeface="Consolas"/>
                  <a:sym typeface="Consolas"/>
                </a:defRPr>
              </a:pPr>
              <a:endParaRPr/>
            </a:p>
          </p:txBody>
        </p:sp>
        <p:sp>
          <p:nvSpPr>
            <p:cNvPr id="95" name="Rectangle"/>
            <p:cNvSpPr/>
            <p:nvPr/>
          </p:nvSpPr>
          <p:spPr>
            <a:xfrm flipV="1">
              <a:off x="2715484" y="4135997"/>
              <a:ext cx="160789" cy="268925"/>
            </a:xfrm>
            <a:prstGeom prst="rect">
              <a:avLst/>
            </a:prstGeom>
            <a:solidFill>
              <a:srgbClr val="8DCB69"/>
            </a:solidFill>
            <a:ln w="25400">
              <a:solidFill>
                <a:srgbClr val="000000"/>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lnSpc>
                  <a:spcPts val="2200"/>
                </a:lnSpc>
                <a:defRPr sz="1900">
                  <a:latin typeface="Consolas"/>
                  <a:ea typeface="Consolas"/>
                  <a:cs typeface="Consolas"/>
                  <a:sym typeface="Consolas"/>
                </a:defRPr>
              </a:pPr>
              <a:endParaRPr/>
            </a:p>
          </p:txBody>
        </p:sp>
        <p:sp>
          <p:nvSpPr>
            <p:cNvPr id="96" name="Rectangle"/>
            <p:cNvSpPr/>
            <p:nvPr/>
          </p:nvSpPr>
          <p:spPr>
            <a:xfrm flipV="1">
              <a:off x="3380015" y="4135997"/>
              <a:ext cx="160789" cy="268925"/>
            </a:xfrm>
            <a:prstGeom prst="rect">
              <a:avLst/>
            </a:prstGeom>
            <a:solidFill>
              <a:srgbClr val="8DCB69"/>
            </a:solidFill>
            <a:ln w="25400">
              <a:solidFill>
                <a:srgbClr val="000000"/>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lnSpc>
                  <a:spcPts val="2200"/>
                </a:lnSpc>
                <a:defRPr sz="1900">
                  <a:latin typeface="Consolas"/>
                  <a:ea typeface="Consolas"/>
                  <a:cs typeface="Consolas"/>
                  <a:sym typeface="Consolas"/>
                </a:defRPr>
              </a:pPr>
              <a:endParaRPr/>
            </a:p>
          </p:txBody>
        </p:sp>
        <p:sp>
          <p:nvSpPr>
            <p:cNvPr id="97" name="Rectangle"/>
            <p:cNvSpPr/>
            <p:nvPr/>
          </p:nvSpPr>
          <p:spPr>
            <a:xfrm flipV="1">
              <a:off x="4044545" y="4135997"/>
              <a:ext cx="160789" cy="268925"/>
            </a:xfrm>
            <a:prstGeom prst="rect">
              <a:avLst/>
            </a:prstGeom>
            <a:solidFill>
              <a:srgbClr val="8DCB69"/>
            </a:solidFill>
            <a:ln w="25400">
              <a:solidFill>
                <a:srgbClr val="000000"/>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lnSpc>
                  <a:spcPts val="2200"/>
                </a:lnSpc>
                <a:defRPr sz="1900">
                  <a:latin typeface="Consolas"/>
                  <a:ea typeface="Consolas"/>
                  <a:cs typeface="Consolas"/>
                  <a:sym typeface="Consolas"/>
                </a:defRPr>
              </a:pPr>
              <a:endParaRPr/>
            </a:p>
          </p:txBody>
        </p:sp>
        <p:sp>
          <p:nvSpPr>
            <p:cNvPr id="98" name="Rectangle"/>
            <p:cNvSpPr/>
            <p:nvPr/>
          </p:nvSpPr>
          <p:spPr>
            <a:xfrm flipV="1">
              <a:off x="4709076" y="4135997"/>
              <a:ext cx="160789" cy="268925"/>
            </a:xfrm>
            <a:prstGeom prst="rect">
              <a:avLst/>
            </a:prstGeom>
            <a:solidFill>
              <a:srgbClr val="8DCB69"/>
            </a:solidFill>
            <a:ln w="25400">
              <a:solidFill>
                <a:srgbClr val="000000"/>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lnSpc>
                  <a:spcPts val="2200"/>
                </a:lnSpc>
                <a:defRPr sz="1900">
                  <a:latin typeface="Consolas"/>
                  <a:ea typeface="Consolas"/>
                  <a:cs typeface="Consolas"/>
                  <a:sym typeface="Consolas"/>
                </a:defRPr>
              </a:pPr>
              <a:endParaRPr/>
            </a:p>
          </p:txBody>
        </p:sp>
        <p:sp>
          <p:nvSpPr>
            <p:cNvPr id="99" name="Rectangle"/>
            <p:cNvSpPr/>
            <p:nvPr/>
          </p:nvSpPr>
          <p:spPr>
            <a:xfrm flipV="1">
              <a:off x="2050954" y="3540960"/>
              <a:ext cx="160789" cy="389421"/>
            </a:xfrm>
            <a:prstGeom prst="rect">
              <a:avLst/>
            </a:prstGeom>
            <a:solidFill>
              <a:srgbClr val="8DCB69"/>
            </a:solidFill>
            <a:ln w="25400">
              <a:solidFill>
                <a:srgbClr val="000000"/>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lnSpc>
                  <a:spcPts val="2200"/>
                </a:lnSpc>
                <a:defRPr sz="1900">
                  <a:latin typeface="Consolas"/>
                  <a:ea typeface="Consolas"/>
                  <a:cs typeface="Consolas"/>
                  <a:sym typeface="Consolas"/>
                </a:defRPr>
              </a:pPr>
              <a:endParaRPr/>
            </a:p>
          </p:txBody>
        </p:sp>
        <p:sp>
          <p:nvSpPr>
            <p:cNvPr id="100" name="Rectangle"/>
            <p:cNvSpPr/>
            <p:nvPr/>
          </p:nvSpPr>
          <p:spPr>
            <a:xfrm flipV="1">
              <a:off x="2715484" y="3540960"/>
              <a:ext cx="160789" cy="389421"/>
            </a:xfrm>
            <a:prstGeom prst="rect">
              <a:avLst/>
            </a:prstGeom>
            <a:solidFill>
              <a:srgbClr val="8DCB69"/>
            </a:solidFill>
            <a:ln w="25400">
              <a:solidFill>
                <a:srgbClr val="000000"/>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lnSpc>
                  <a:spcPts val="2200"/>
                </a:lnSpc>
                <a:defRPr sz="1900">
                  <a:latin typeface="Consolas"/>
                  <a:ea typeface="Consolas"/>
                  <a:cs typeface="Consolas"/>
                  <a:sym typeface="Consolas"/>
                </a:defRPr>
              </a:pPr>
              <a:endParaRPr/>
            </a:p>
          </p:txBody>
        </p:sp>
        <p:sp>
          <p:nvSpPr>
            <p:cNvPr id="101" name="Rectangle"/>
            <p:cNvSpPr/>
            <p:nvPr/>
          </p:nvSpPr>
          <p:spPr>
            <a:xfrm flipV="1">
              <a:off x="3380016" y="3540960"/>
              <a:ext cx="160788" cy="389421"/>
            </a:xfrm>
            <a:prstGeom prst="rect">
              <a:avLst/>
            </a:prstGeom>
            <a:solidFill>
              <a:srgbClr val="8DCB69"/>
            </a:solidFill>
            <a:ln w="25400">
              <a:solidFill>
                <a:srgbClr val="000000"/>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lnSpc>
                  <a:spcPts val="2200"/>
                </a:lnSpc>
                <a:defRPr sz="1900">
                  <a:latin typeface="Consolas"/>
                  <a:ea typeface="Consolas"/>
                  <a:cs typeface="Consolas"/>
                  <a:sym typeface="Consolas"/>
                </a:defRPr>
              </a:pPr>
              <a:endParaRPr/>
            </a:p>
          </p:txBody>
        </p:sp>
        <p:grpSp>
          <p:nvGrpSpPr>
            <p:cNvPr id="102" name="Group"/>
            <p:cNvGrpSpPr/>
            <p:nvPr/>
          </p:nvGrpSpPr>
          <p:grpSpPr>
            <a:xfrm flipV="1">
              <a:off x="2219470" y="3648203"/>
              <a:ext cx="488287" cy="174936"/>
              <a:chOff x="0" y="0"/>
              <a:chExt cx="630825" cy="226003"/>
            </a:xfrm>
          </p:grpSpPr>
          <p:sp>
            <p:nvSpPr>
              <p:cNvPr id="134" name="Line"/>
              <p:cNvSpPr/>
              <p:nvPr/>
            </p:nvSpPr>
            <p:spPr>
              <a:xfrm>
                <a:off x="0" y="0"/>
                <a:ext cx="630825" cy="0"/>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35" name="Line"/>
              <p:cNvSpPr/>
              <p:nvPr/>
            </p:nvSpPr>
            <p:spPr>
              <a:xfrm flipH="1" flipV="1">
                <a:off x="0" y="226002"/>
                <a:ext cx="630825"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grpSp>
        <p:grpSp>
          <p:nvGrpSpPr>
            <p:cNvPr id="103" name="Group"/>
            <p:cNvGrpSpPr/>
            <p:nvPr/>
          </p:nvGrpSpPr>
          <p:grpSpPr>
            <a:xfrm flipV="1">
              <a:off x="2884001" y="3648203"/>
              <a:ext cx="488287" cy="174936"/>
              <a:chOff x="0" y="0"/>
              <a:chExt cx="630825" cy="226003"/>
            </a:xfrm>
          </p:grpSpPr>
          <p:sp>
            <p:nvSpPr>
              <p:cNvPr id="132" name="Line"/>
              <p:cNvSpPr/>
              <p:nvPr/>
            </p:nvSpPr>
            <p:spPr>
              <a:xfrm>
                <a:off x="0" y="0"/>
                <a:ext cx="630825" cy="0"/>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33" name="Line"/>
              <p:cNvSpPr/>
              <p:nvPr/>
            </p:nvSpPr>
            <p:spPr>
              <a:xfrm flipH="1" flipV="1">
                <a:off x="0" y="226002"/>
                <a:ext cx="630825"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grpSp>
        <p:grpSp>
          <p:nvGrpSpPr>
            <p:cNvPr id="104" name="Group"/>
            <p:cNvGrpSpPr/>
            <p:nvPr/>
          </p:nvGrpSpPr>
          <p:grpSpPr>
            <a:xfrm flipV="1">
              <a:off x="3550633" y="3648203"/>
              <a:ext cx="488287" cy="174936"/>
              <a:chOff x="0" y="0"/>
              <a:chExt cx="630825" cy="226003"/>
            </a:xfrm>
          </p:grpSpPr>
          <p:sp>
            <p:nvSpPr>
              <p:cNvPr id="130" name="Line"/>
              <p:cNvSpPr/>
              <p:nvPr/>
            </p:nvSpPr>
            <p:spPr>
              <a:xfrm>
                <a:off x="0" y="0"/>
                <a:ext cx="630825" cy="0"/>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31" name="Line"/>
              <p:cNvSpPr/>
              <p:nvPr/>
            </p:nvSpPr>
            <p:spPr>
              <a:xfrm flipH="1" flipV="1">
                <a:off x="0" y="226002"/>
                <a:ext cx="630825"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grpSp>
        <p:grpSp>
          <p:nvGrpSpPr>
            <p:cNvPr id="105" name="Group"/>
            <p:cNvGrpSpPr/>
            <p:nvPr/>
          </p:nvGrpSpPr>
          <p:grpSpPr>
            <a:xfrm flipV="1">
              <a:off x="4213062" y="3648203"/>
              <a:ext cx="488287" cy="174936"/>
              <a:chOff x="0" y="0"/>
              <a:chExt cx="630825" cy="226003"/>
            </a:xfrm>
          </p:grpSpPr>
          <p:sp>
            <p:nvSpPr>
              <p:cNvPr id="128" name="Line"/>
              <p:cNvSpPr/>
              <p:nvPr/>
            </p:nvSpPr>
            <p:spPr>
              <a:xfrm>
                <a:off x="0" y="0"/>
                <a:ext cx="630825" cy="0"/>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29" name="Line"/>
              <p:cNvSpPr/>
              <p:nvPr/>
            </p:nvSpPr>
            <p:spPr>
              <a:xfrm flipH="1" flipV="1">
                <a:off x="0" y="226002"/>
                <a:ext cx="630825"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grpSp>
        <p:sp>
          <p:nvSpPr>
            <p:cNvPr id="106" name="Line"/>
            <p:cNvSpPr/>
            <p:nvPr/>
          </p:nvSpPr>
          <p:spPr>
            <a:xfrm flipH="1" flipV="1">
              <a:off x="2131348" y="3936483"/>
              <a:ext cx="1" cy="191320"/>
            </a:xfrm>
            <a:prstGeom prst="line">
              <a:avLst/>
            </a:prstGeom>
            <a:ln w="25400">
              <a:solidFill>
                <a:srgbClr val="000000"/>
              </a:solidFill>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07" name="Line"/>
            <p:cNvSpPr/>
            <p:nvPr/>
          </p:nvSpPr>
          <p:spPr>
            <a:xfrm flipV="1">
              <a:off x="2795879" y="3936483"/>
              <a:ext cx="1" cy="191320"/>
            </a:xfrm>
            <a:prstGeom prst="line">
              <a:avLst/>
            </a:prstGeom>
            <a:ln w="25400">
              <a:solidFill>
                <a:srgbClr val="000000"/>
              </a:solidFill>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08" name="Line"/>
            <p:cNvSpPr/>
            <p:nvPr/>
          </p:nvSpPr>
          <p:spPr>
            <a:xfrm flipV="1">
              <a:off x="3460409" y="3936483"/>
              <a:ext cx="1" cy="191320"/>
            </a:xfrm>
            <a:prstGeom prst="line">
              <a:avLst/>
            </a:prstGeom>
            <a:ln w="25400">
              <a:solidFill>
                <a:srgbClr val="000000"/>
              </a:solidFill>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09" name="Line"/>
            <p:cNvSpPr/>
            <p:nvPr/>
          </p:nvSpPr>
          <p:spPr>
            <a:xfrm flipV="1">
              <a:off x="4124940" y="3936483"/>
              <a:ext cx="1" cy="191320"/>
            </a:xfrm>
            <a:prstGeom prst="line">
              <a:avLst/>
            </a:prstGeom>
            <a:ln w="25400">
              <a:solidFill>
                <a:srgbClr val="000000"/>
              </a:solidFill>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10" name="Line"/>
            <p:cNvSpPr/>
            <p:nvPr/>
          </p:nvSpPr>
          <p:spPr>
            <a:xfrm flipV="1">
              <a:off x="4789470" y="3936483"/>
              <a:ext cx="1" cy="191320"/>
            </a:xfrm>
            <a:prstGeom prst="line">
              <a:avLst/>
            </a:prstGeom>
            <a:ln w="25400">
              <a:solidFill>
                <a:srgbClr val="000000"/>
              </a:solidFill>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11" name="…"/>
            <p:cNvSpPr txBox="1"/>
            <p:nvPr/>
          </p:nvSpPr>
          <p:spPr>
            <a:xfrm flipV="1">
              <a:off x="5276926" y="4158416"/>
              <a:ext cx="456384" cy="343453"/>
            </a:xfrm>
            <a:prstGeom prst="rect">
              <a:avLst/>
            </a:prstGeom>
            <a:ln w="12700">
              <a:miter lim="400000"/>
            </a:ln>
            <a:extLst>
              <a:ext uri="{C572A759-6A51-4108-AA02-DFA0A04FC94B}">
                <ma14:wrappingTextBoxFlag xmlns="" xmlns:ma14="http://schemas.microsoft.com/office/mac/drawingml/2011/main" xmlns:lc="http://schemas.openxmlformats.org/drawingml/2006/lockedCanvas" val="1"/>
              </a:ext>
            </a:extLst>
          </p:spPr>
          <p:txBody>
            <a:bodyPr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dirty="0"/>
                <a:t>…</a:t>
              </a:r>
            </a:p>
          </p:txBody>
        </p:sp>
        <p:sp>
          <p:nvSpPr>
            <p:cNvPr id="112" name="…"/>
            <p:cNvSpPr txBox="1"/>
            <p:nvPr/>
          </p:nvSpPr>
          <p:spPr>
            <a:xfrm flipV="1">
              <a:off x="5276926" y="3625684"/>
              <a:ext cx="456384" cy="343453"/>
            </a:xfrm>
            <a:prstGeom prst="rect">
              <a:avLst/>
            </a:prstGeom>
            <a:ln w="12700">
              <a:miter lim="400000"/>
            </a:ln>
            <a:extLst>
              <a:ext uri="{C572A759-6A51-4108-AA02-DFA0A04FC94B}">
                <ma14:wrappingTextBoxFlag xmlns="" xmlns:ma14="http://schemas.microsoft.com/office/mac/drawingml/2011/main" xmlns:lc="http://schemas.openxmlformats.org/drawingml/2006/lockedCanvas" val="1"/>
              </a:ext>
            </a:extLst>
          </p:spPr>
          <p:txBody>
            <a:bodyPr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t>…</a:t>
              </a:r>
            </a:p>
          </p:txBody>
        </p:sp>
        <p:sp>
          <p:nvSpPr>
            <p:cNvPr id="113" name="Line"/>
            <p:cNvSpPr/>
            <p:nvPr/>
          </p:nvSpPr>
          <p:spPr>
            <a:xfrm flipV="1">
              <a:off x="2131593" y="3259665"/>
              <a:ext cx="1304697" cy="277682"/>
            </a:xfrm>
            <a:prstGeom prst="line">
              <a:avLst/>
            </a:prstGeom>
            <a:ln w="25400">
              <a:solidFill>
                <a:srgbClr val="000000">
                  <a:alpha val="30000"/>
                </a:srgbClr>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14" name="Line"/>
            <p:cNvSpPr/>
            <p:nvPr/>
          </p:nvSpPr>
          <p:spPr>
            <a:xfrm flipV="1">
              <a:off x="2787308" y="3236420"/>
              <a:ext cx="695369" cy="303102"/>
            </a:xfrm>
            <a:prstGeom prst="line">
              <a:avLst/>
            </a:prstGeom>
            <a:ln w="25400">
              <a:solidFill>
                <a:srgbClr val="000000">
                  <a:alpha val="30000"/>
                </a:srgbClr>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15" name="Line"/>
            <p:cNvSpPr/>
            <p:nvPr/>
          </p:nvSpPr>
          <p:spPr>
            <a:xfrm flipV="1">
              <a:off x="3463015" y="3225876"/>
              <a:ext cx="1" cy="324191"/>
            </a:xfrm>
            <a:prstGeom prst="line">
              <a:avLst/>
            </a:prstGeom>
            <a:ln w="25400">
              <a:solidFill>
                <a:srgbClr val="000000">
                  <a:alpha val="30000"/>
                </a:srgbClr>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16" name="Line"/>
            <p:cNvSpPr/>
            <p:nvPr/>
          </p:nvSpPr>
          <p:spPr>
            <a:xfrm flipH="1" flipV="1">
              <a:off x="3472592" y="3259665"/>
              <a:ext cx="1304696" cy="277682"/>
            </a:xfrm>
            <a:prstGeom prst="line">
              <a:avLst/>
            </a:prstGeom>
            <a:ln w="25400">
              <a:solidFill>
                <a:srgbClr val="000000">
                  <a:alpha val="30000"/>
                </a:srgbClr>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17" name="Line"/>
            <p:cNvSpPr/>
            <p:nvPr/>
          </p:nvSpPr>
          <p:spPr>
            <a:xfrm flipH="1" flipV="1">
              <a:off x="3458368" y="3246954"/>
              <a:ext cx="695369" cy="303103"/>
            </a:xfrm>
            <a:prstGeom prst="line">
              <a:avLst/>
            </a:prstGeom>
            <a:ln w="25400">
              <a:solidFill>
                <a:srgbClr val="000000">
                  <a:alpha val="30000"/>
                </a:srgbClr>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18" name="Oval"/>
            <p:cNvSpPr/>
            <p:nvPr/>
          </p:nvSpPr>
          <p:spPr>
            <a:xfrm flipV="1">
              <a:off x="3322669" y="3126985"/>
              <a:ext cx="275480" cy="268925"/>
            </a:xfrm>
            <a:prstGeom prst="ellipse">
              <a:avLst/>
            </a:prstGeom>
            <a:solidFill>
              <a:srgbClr val="FFFFFF"/>
            </a:solidFill>
            <a:ln w="25400">
              <a:solidFill>
                <a:srgbClr val="000000"/>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b="1">
                  <a:latin typeface="Helvetica"/>
                  <a:ea typeface="Helvetica"/>
                  <a:cs typeface="Helvetica"/>
                  <a:sym typeface="Helvetica"/>
                </a:defRPr>
              </a:pPr>
              <a:endParaRPr/>
            </a:p>
          </p:txBody>
        </p:sp>
        <p:sp>
          <p:nvSpPr>
            <p:cNvPr id="119" name="+"/>
            <p:cNvSpPr txBox="1"/>
            <p:nvPr/>
          </p:nvSpPr>
          <p:spPr>
            <a:xfrm flipV="1">
              <a:off x="3335072" y="3097609"/>
              <a:ext cx="250674" cy="373553"/>
            </a:xfrm>
            <a:prstGeom prst="rect">
              <a:avLst/>
            </a:prstGeom>
            <a:ln w="12700">
              <a:miter lim="400000"/>
            </a:ln>
            <a:extLst>
              <a:ext uri="{C572A759-6A51-4108-AA02-DFA0A04FC94B}">
                <ma14:wrappingTextBoxFlag xmlns="" xmlns:ma14="http://schemas.microsoft.com/office/mac/drawingml/2011/main" xmlns:lc="http://schemas.openxmlformats.org/drawingml/2006/lockedCanvas" val="1"/>
              </a:ext>
            </a:extLst>
          </p:spPr>
          <p:txBody>
            <a:bodyPr wrap="non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dirty="0"/>
                <a:t>+</a:t>
              </a:r>
            </a:p>
          </p:txBody>
        </p:sp>
        <p:sp>
          <p:nvSpPr>
            <p:cNvPr id="120" name="Rectangle"/>
            <p:cNvSpPr/>
            <p:nvPr/>
          </p:nvSpPr>
          <p:spPr>
            <a:xfrm flipV="1">
              <a:off x="4044545" y="3540960"/>
              <a:ext cx="160789" cy="389421"/>
            </a:xfrm>
            <a:prstGeom prst="rect">
              <a:avLst/>
            </a:prstGeom>
            <a:solidFill>
              <a:srgbClr val="8DCB69"/>
            </a:solidFill>
            <a:ln w="25400">
              <a:solidFill>
                <a:srgbClr val="000000"/>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lnSpc>
                  <a:spcPts val="2200"/>
                </a:lnSpc>
                <a:defRPr sz="1900">
                  <a:latin typeface="Consolas"/>
                  <a:ea typeface="Consolas"/>
                  <a:cs typeface="Consolas"/>
                  <a:sym typeface="Consolas"/>
                </a:defRPr>
              </a:pPr>
              <a:endParaRPr/>
            </a:p>
          </p:txBody>
        </p:sp>
        <p:sp>
          <p:nvSpPr>
            <p:cNvPr id="121" name="Rectangle"/>
            <p:cNvSpPr/>
            <p:nvPr/>
          </p:nvSpPr>
          <p:spPr>
            <a:xfrm flipV="1">
              <a:off x="4709076" y="3540960"/>
              <a:ext cx="160789" cy="389421"/>
            </a:xfrm>
            <a:prstGeom prst="rect">
              <a:avLst/>
            </a:prstGeom>
            <a:solidFill>
              <a:srgbClr val="8DCB69"/>
            </a:solidFill>
            <a:ln w="25400">
              <a:solidFill>
                <a:srgbClr val="000000"/>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lnSpc>
                  <a:spcPts val="2200"/>
                </a:lnSpc>
                <a:defRPr sz="1900">
                  <a:latin typeface="Consolas"/>
                  <a:ea typeface="Consolas"/>
                  <a:cs typeface="Consolas"/>
                  <a:sym typeface="Consolas"/>
                </a:defRPr>
              </a:pPr>
              <a:endParaRPr/>
            </a:p>
          </p:txBody>
        </p:sp>
        <p:sp>
          <p:nvSpPr>
            <p:cNvPr id="123" name="Line"/>
            <p:cNvSpPr/>
            <p:nvPr/>
          </p:nvSpPr>
          <p:spPr>
            <a:xfrm flipH="1" flipV="1">
              <a:off x="2131348" y="4399425"/>
              <a:ext cx="1" cy="474186"/>
            </a:xfrm>
            <a:prstGeom prst="line">
              <a:avLst/>
            </a:prstGeom>
            <a:ln w="25400">
              <a:solidFill>
                <a:schemeClr val="tx1"/>
              </a:solidFill>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24" name="Line"/>
            <p:cNvSpPr/>
            <p:nvPr/>
          </p:nvSpPr>
          <p:spPr>
            <a:xfrm flipV="1">
              <a:off x="2795879" y="4399425"/>
              <a:ext cx="1" cy="474186"/>
            </a:xfrm>
            <a:prstGeom prst="line">
              <a:avLst/>
            </a:prstGeom>
            <a:ln w="25400">
              <a:solidFill>
                <a:schemeClr val="tx1"/>
              </a:solidFill>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25" name="Line"/>
            <p:cNvSpPr/>
            <p:nvPr/>
          </p:nvSpPr>
          <p:spPr>
            <a:xfrm flipV="1">
              <a:off x="3460409" y="4399425"/>
              <a:ext cx="1" cy="474186"/>
            </a:xfrm>
            <a:prstGeom prst="line">
              <a:avLst/>
            </a:prstGeom>
            <a:ln w="25400">
              <a:solidFill>
                <a:schemeClr val="tx1"/>
              </a:solidFill>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26" name="Line"/>
            <p:cNvSpPr/>
            <p:nvPr/>
          </p:nvSpPr>
          <p:spPr>
            <a:xfrm flipV="1">
              <a:off x="4128700" y="4397160"/>
              <a:ext cx="1" cy="474185"/>
            </a:xfrm>
            <a:prstGeom prst="line">
              <a:avLst/>
            </a:prstGeom>
            <a:ln w="25400">
              <a:solidFill>
                <a:schemeClr val="tx1"/>
              </a:solidFill>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27" name="Line"/>
            <p:cNvSpPr/>
            <p:nvPr/>
          </p:nvSpPr>
          <p:spPr>
            <a:xfrm flipV="1">
              <a:off x="4793231" y="4397159"/>
              <a:ext cx="1" cy="474186"/>
            </a:xfrm>
            <a:prstGeom prst="line">
              <a:avLst/>
            </a:prstGeom>
            <a:ln w="25400">
              <a:solidFill>
                <a:schemeClr val="tx1"/>
              </a:solidFill>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22" name="Literal…"/>
            <p:cNvSpPr txBox="1"/>
            <p:nvPr/>
          </p:nvSpPr>
          <p:spPr>
            <a:xfrm>
              <a:off x="1668004" y="2318279"/>
              <a:ext cx="1942841" cy="441146"/>
            </a:xfrm>
            <a:prstGeom prst="rect">
              <a:avLst/>
            </a:prstGeom>
            <a:ln w="12700">
              <a:miter lim="400000"/>
            </a:ln>
            <a:extLst>
              <a:ext uri="{C572A759-6A51-4108-AA02-DFA0A04FC94B}">
                <ma14:wrappingTextBoxFlag xmlns="" xmlns:ma14="http://schemas.microsoft.com/office/mac/drawingml/2011/main" xmlns:lc="http://schemas.openxmlformats.org/drawingml/2006/lockedCanvas" val="1"/>
              </a:ext>
            </a:extLst>
          </p:spPr>
          <p:txBody>
            <a:bodyPr wrap="non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000">
                  <a:latin typeface="Consolas"/>
                  <a:ea typeface="Consolas"/>
                  <a:cs typeface="Consolas"/>
                  <a:sym typeface="Consolas"/>
                </a:defRPr>
              </a:pPr>
              <a:r>
                <a:rPr lang="en-US" sz="2200" dirty="0" smtClean="0">
                  <a:latin typeface="Avenir-Book" panose="02000503020000020003" pitchFamily="2" charset="0"/>
                </a:rPr>
                <a:t>LSTM Encoder</a:t>
              </a:r>
              <a:endParaRPr sz="2200" dirty="0">
                <a:latin typeface="Avenir-Book" panose="02000503020000020003" pitchFamily="2" charset="0"/>
              </a:endParaRPr>
            </a:p>
          </p:txBody>
        </p:sp>
      </p:grpSp>
      <p:sp>
        <p:nvSpPr>
          <p:cNvPr id="136" name="Literal Listener"/>
          <p:cNvSpPr/>
          <p:nvPr/>
        </p:nvSpPr>
        <p:spPr>
          <a:xfrm>
            <a:off x="5458039" y="1401247"/>
            <a:ext cx="1178806" cy="712332"/>
          </a:xfrm>
          <a:prstGeom prst="rect">
            <a:avLst/>
          </a:prstGeom>
          <a:solidFill>
            <a:srgbClr val="C6E5B4"/>
          </a:solidFill>
          <a:ln w="25400">
            <a:solidFill>
              <a:srgbClr val="000000"/>
            </a:solidFill>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lang="en-US" sz="2200" dirty="0" smtClean="0">
                <a:latin typeface="Avenir-Book" panose="02000503020000020003" pitchFamily="2" charset="0"/>
                <a:cs typeface="Consolas" panose="020B0609020204030204" pitchFamily="49" charset="0"/>
              </a:rPr>
              <a:t>Base</a:t>
            </a:r>
            <a:r>
              <a:rPr sz="2200" dirty="0" smtClean="0">
                <a:latin typeface="Avenir-Book" panose="02000503020000020003" pitchFamily="2" charset="0"/>
                <a:cs typeface="Consolas" panose="020B0609020204030204" pitchFamily="49" charset="0"/>
              </a:rPr>
              <a:t> </a:t>
            </a:r>
            <a:r>
              <a:rPr sz="2200" dirty="0">
                <a:latin typeface="Avenir-Book" panose="02000503020000020003" pitchFamily="2" charset="0"/>
                <a:cs typeface="Consolas" panose="020B0609020204030204" pitchFamily="49" charset="0"/>
              </a:rPr>
              <a:t>Listener</a:t>
            </a:r>
          </a:p>
        </p:txBody>
      </p:sp>
      <p:sp>
        <p:nvSpPr>
          <p:cNvPr id="137" name="Content Placeholder 2"/>
          <p:cNvSpPr>
            <a:spLocks noGrp="1"/>
          </p:cNvSpPr>
          <p:nvPr>
            <p:ph idx="1"/>
          </p:nvPr>
        </p:nvSpPr>
        <p:spPr>
          <a:xfrm>
            <a:off x="1" y="6258275"/>
            <a:ext cx="8982075" cy="469131"/>
          </a:xfrm>
        </p:spPr>
        <p:txBody>
          <a:bodyPr>
            <a:noAutofit/>
          </a:bodyPr>
          <a:lstStyle/>
          <a:p>
            <a:pPr marL="457200" lvl="1" indent="0">
              <a:buClr>
                <a:srgbClr val="BDD0F0">
                  <a:lumMod val="75000"/>
                </a:srgbClr>
              </a:buClr>
              <a:buNone/>
            </a:pPr>
            <a:r>
              <a:rPr lang="en-US" sz="2200" dirty="0" smtClean="0">
                <a:solidFill>
                  <a:srgbClr val="333333"/>
                </a:solidFill>
              </a:rPr>
              <a:t>[Mei et al., 2016]</a:t>
            </a:r>
            <a:endParaRPr lang="en-US" sz="3000" b="1" dirty="0" smtClean="0">
              <a:solidFill>
                <a:srgbClr val="FF9900"/>
              </a:solidFill>
            </a:endParaRPr>
          </a:p>
        </p:txBody>
      </p:sp>
      <p:sp>
        <p:nvSpPr>
          <p:cNvPr id="138" name="walk forward four times"/>
          <p:cNvSpPr txBox="1"/>
          <p:nvPr/>
        </p:nvSpPr>
        <p:spPr>
          <a:xfrm>
            <a:off x="1743336" y="4813878"/>
            <a:ext cx="3849031" cy="456535"/>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wrap="squar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sz="2300" i="1" dirty="0" smtClean="0">
                <a:latin typeface="+mj-lt"/>
                <a:cs typeface="Times New Roman" panose="02020603050405020304" pitchFamily="18" charset="0"/>
              </a:rPr>
              <a:t>walk </a:t>
            </a:r>
            <a:r>
              <a:rPr lang="en-US" sz="2300" i="1" dirty="0" smtClean="0">
                <a:latin typeface="+mj-lt"/>
                <a:cs typeface="Times New Roman" panose="02020603050405020304" pitchFamily="18" charset="0"/>
              </a:rPr>
              <a:t>along</a:t>
            </a:r>
            <a:r>
              <a:rPr sz="2300" i="1" dirty="0" smtClean="0">
                <a:latin typeface="+mj-lt"/>
                <a:cs typeface="Times New Roman" panose="02020603050405020304" pitchFamily="18" charset="0"/>
              </a:rPr>
              <a:t> </a:t>
            </a:r>
            <a:r>
              <a:rPr lang="en-US" sz="2300" i="1" dirty="0" smtClean="0">
                <a:latin typeface="+mj-lt"/>
                <a:cs typeface="Times New Roman" panose="02020603050405020304" pitchFamily="18" charset="0"/>
              </a:rPr>
              <a:t>the blue carpet …</a:t>
            </a:r>
            <a:endParaRPr sz="2300" i="1" dirty="0">
              <a:latin typeface="+mj-lt"/>
              <a:cs typeface="Times New Roman" panose="02020603050405020304" pitchFamily="18" charset="0"/>
            </a:endParaRPr>
          </a:p>
        </p:txBody>
      </p:sp>
      <p:sp>
        <p:nvSpPr>
          <p:cNvPr id="141" name="Rectangle"/>
          <p:cNvSpPr/>
          <p:nvPr/>
        </p:nvSpPr>
        <p:spPr>
          <a:xfrm flipV="1">
            <a:off x="6669561" y="4163646"/>
            <a:ext cx="160788" cy="268925"/>
          </a:xfrm>
          <a:prstGeom prst="rect">
            <a:avLst/>
          </a:prstGeom>
          <a:solidFill>
            <a:srgbClr val="8DCB69"/>
          </a:solidFill>
          <a:ln w="25400">
            <a:solidFill>
              <a:srgbClr val="000000"/>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lnSpc>
                <a:spcPts val="2200"/>
              </a:lnSpc>
              <a:defRPr sz="1900">
                <a:latin typeface="Consolas"/>
                <a:ea typeface="Consolas"/>
                <a:cs typeface="Consolas"/>
                <a:sym typeface="Consolas"/>
              </a:defRPr>
            </a:pPr>
            <a:endParaRPr/>
          </a:p>
        </p:txBody>
      </p:sp>
      <p:sp>
        <p:nvSpPr>
          <p:cNvPr id="143" name="Rectangle"/>
          <p:cNvSpPr/>
          <p:nvPr/>
        </p:nvSpPr>
        <p:spPr>
          <a:xfrm flipV="1">
            <a:off x="7998622" y="4163646"/>
            <a:ext cx="160789" cy="268925"/>
          </a:xfrm>
          <a:prstGeom prst="rect">
            <a:avLst/>
          </a:prstGeom>
          <a:solidFill>
            <a:srgbClr val="8DCB69"/>
          </a:solidFill>
          <a:ln w="25400">
            <a:solidFill>
              <a:srgbClr val="000000"/>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lnSpc>
                <a:spcPts val="2200"/>
              </a:lnSpc>
              <a:defRPr sz="1900">
                <a:latin typeface="Consolas"/>
                <a:ea typeface="Consolas"/>
                <a:cs typeface="Consolas"/>
                <a:sym typeface="Consolas"/>
              </a:defRPr>
            </a:pPr>
            <a:endParaRPr/>
          </a:p>
        </p:txBody>
      </p:sp>
      <p:sp>
        <p:nvSpPr>
          <p:cNvPr id="145" name="Rectangle"/>
          <p:cNvSpPr/>
          <p:nvPr/>
        </p:nvSpPr>
        <p:spPr>
          <a:xfrm flipV="1">
            <a:off x="9327683" y="4163646"/>
            <a:ext cx="160789" cy="268925"/>
          </a:xfrm>
          <a:prstGeom prst="rect">
            <a:avLst/>
          </a:prstGeom>
          <a:solidFill>
            <a:srgbClr val="8DCB69"/>
          </a:solidFill>
          <a:ln w="25400">
            <a:solidFill>
              <a:srgbClr val="000000"/>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lnSpc>
                <a:spcPts val="2200"/>
              </a:lnSpc>
              <a:defRPr sz="1900">
                <a:latin typeface="Consolas"/>
                <a:ea typeface="Consolas"/>
                <a:cs typeface="Consolas"/>
                <a:sym typeface="Consolas"/>
              </a:defRPr>
            </a:pPr>
            <a:endParaRPr/>
          </a:p>
        </p:txBody>
      </p:sp>
      <p:sp>
        <p:nvSpPr>
          <p:cNvPr id="146" name="Rectangle"/>
          <p:cNvSpPr/>
          <p:nvPr/>
        </p:nvSpPr>
        <p:spPr>
          <a:xfrm flipV="1">
            <a:off x="6669561" y="3568609"/>
            <a:ext cx="160789" cy="389421"/>
          </a:xfrm>
          <a:prstGeom prst="rect">
            <a:avLst/>
          </a:prstGeom>
          <a:solidFill>
            <a:srgbClr val="8DCB69"/>
          </a:solidFill>
          <a:ln w="25400">
            <a:solidFill>
              <a:srgbClr val="000000"/>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lnSpc>
                <a:spcPts val="2200"/>
              </a:lnSpc>
              <a:defRPr sz="1900">
                <a:latin typeface="Consolas"/>
                <a:ea typeface="Consolas"/>
                <a:cs typeface="Consolas"/>
                <a:sym typeface="Consolas"/>
              </a:defRPr>
            </a:pPr>
            <a:endParaRPr/>
          </a:p>
        </p:txBody>
      </p:sp>
      <p:sp>
        <p:nvSpPr>
          <p:cNvPr id="148" name="Rectangle"/>
          <p:cNvSpPr/>
          <p:nvPr/>
        </p:nvSpPr>
        <p:spPr>
          <a:xfrm flipV="1">
            <a:off x="7998623" y="3568609"/>
            <a:ext cx="160788" cy="389421"/>
          </a:xfrm>
          <a:prstGeom prst="rect">
            <a:avLst/>
          </a:prstGeom>
          <a:solidFill>
            <a:srgbClr val="8DCB69"/>
          </a:solidFill>
          <a:ln w="25400">
            <a:solidFill>
              <a:srgbClr val="000000"/>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lnSpc>
                <a:spcPts val="2200"/>
              </a:lnSpc>
              <a:defRPr sz="1900">
                <a:latin typeface="Consolas"/>
                <a:ea typeface="Consolas"/>
                <a:cs typeface="Consolas"/>
                <a:sym typeface="Consolas"/>
              </a:defRPr>
            </a:pPr>
            <a:endParaRPr/>
          </a:p>
        </p:txBody>
      </p:sp>
      <p:sp>
        <p:nvSpPr>
          <p:cNvPr id="153" name="Line"/>
          <p:cNvSpPr/>
          <p:nvPr/>
        </p:nvSpPr>
        <p:spPr>
          <a:xfrm flipH="1" flipV="1">
            <a:off x="6749955" y="3964132"/>
            <a:ext cx="1" cy="191320"/>
          </a:xfrm>
          <a:prstGeom prst="line">
            <a:avLst/>
          </a:prstGeom>
          <a:ln w="25400">
            <a:solidFill>
              <a:srgbClr val="000000"/>
            </a:solidFill>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55" name="Line"/>
          <p:cNvSpPr/>
          <p:nvPr/>
        </p:nvSpPr>
        <p:spPr>
          <a:xfrm flipV="1">
            <a:off x="8079016" y="3964132"/>
            <a:ext cx="1" cy="191320"/>
          </a:xfrm>
          <a:prstGeom prst="line">
            <a:avLst/>
          </a:prstGeom>
          <a:ln w="25400">
            <a:solidFill>
              <a:srgbClr val="000000"/>
            </a:solidFill>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57" name="Line"/>
          <p:cNvSpPr/>
          <p:nvPr/>
        </p:nvSpPr>
        <p:spPr>
          <a:xfrm flipV="1">
            <a:off x="9408077" y="3964132"/>
            <a:ext cx="1" cy="191320"/>
          </a:xfrm>
          <a:prstGeom prst="line">
            <a:avLst/>
          </a:prstGeom>
          <a:ln w="25400">
            <a:solidFill>
              <a:srgbClr val="000000"/>
            </a:solidFill>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58" name="…"/>
          <p:cNvSpPr txBox="1"/>
          <p:nvPr/>
        </p:nvSpPr>
        <p:spPr>
          <a:xfrm flipV="1">
            <a:off x="9895533" y="4186065"/>
            <a:ext cx="456384" cy="343453"/>
          </a:xfrm>
          <a:prstGeom prst="rect">
            <a:avLst/>
          </a:prstGeom>
          <a:ln w="12700">
            <a:miter lim="400000"/>
          </a:ln>
          <a:extLst>
            <a:ext uri="{C572A759-6A51-4108-AA02-DFA0A04FC94B}">
              <ma14:wrappingTextBoxFlag xmlns="" xmlns:ma14="http://schemas.microsoft.com/office/mac/drawingml/2011/main" xmlns:lc="http://schemas.openxmlformats.org/drawingml/2006/lockedCanvas" val="1"/>
            </a:ext>
          </a:extLst>
        </p:spPr>
        <p:txBody>
          <a:bodyPr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dirty="0"/>
              <a:t>…</a:t>
            </a:r>
          </a:p>
        </p:txBody>
      </p:sp>
      <p:sp>
        <p:nvSpPr>
          <p:cNvPr id="159" name="…"/>
          <p:cNvSpPr txBox="1"/>
          <p:nvPr/>
        </p:nvSpPr>
        <p:spPr>
          <a:xfrm flipV="1">
            <a:off x="9895533" y="3653333"/>
            <a:ext cx="456384" cy="343453"/>
          </a:xfrm>
          <a:prstGeom prst="rect">
            <a:avLst/>
          </a:prstGeom>
          <a:ln w="12700">
            <a:miter lim="400000"/>
          </a:ln>
          <a:extLst>
            <a:ext uri="{C572A759-6A51-4108-AA02-DFA0A04FC94B}">
              <ma14:wrappingTextBoxFlag xmlns="" xmlns:ma14="http://schemas.microsoft.com/office/mac/drawingml/2011/main" xmlns:lc="http://schemas.openxmlformats.org/drawingml/2006/lockedCanvas" val="1"/>
            </a:ext>
          </a:extLst>
        </p:spPr>
        <p:txBody>
          <a:bodyPr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dirty="0"/>
              <a:t>…</a:t>
            </a:r>
          </a:p>
        </p:txBody>
      </p:sp>
      <p:sp>
        <p:nvSpPr>
          <p:cNvPr id="168" name="Rectangle"/>
          <p:cNvSpPr/>
          <p:nvPr/>
        </p:nvSpPr>
        <p:spPr>
          <a:xfrm flipV="1">
            <a:off x="9327683" y="3568609"/>
            <a:ext cx="160789" cy="389421"/>
          </a:xfrm>
          <a:prstGeom prst="rect">
            <a:avLst/>
          </a:prstGeom>
          <a:solidFill>
            <a:srgbClr val="8DCB69"/>
          </a:solidFill>
          <a:ln w="25400">
            <a:solidFill>
              <a:srgbClr val="000000"/>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lnSpc>
                <a:spcPts val="2200"/>
              </a:lnSpc>
              <a:defRPr sz="1900">
                <a:latin typeface="Consolas"/>
                <a:ea typeface="Consolas"/>
                <a:cs typeface="Consolas"/>
                <a:sym typeface="Consolas"/>
              </a:defRPr>
            </a:pPr>
            <a:endParaRPr/>
          </a:p>
        </p:txBody>
      </p:sp>
      <p:sp>
        <p:nvSpPr>
          <p:cNvPr id="169" name="Line"/>
          <p:cNvSpPr/>
          <p:nvPr/>
        </p:nvSpPr>
        <p:spPr>
          <a:xfrm flipH="1" flipV="1">
            <a:off x="6749955" y="4427074"/>
            <a:ext cx="1" cy="474186"/>
          </a:xfrm>
          <a:prstGeom prst="line">
            <a:avLst/>
          </a:prstGeom>
          <a:ln w="25400">
            <a:solidFill>
              <a:schemeClr val="bg1">
                <a:lumMod val="65000"/>
              </a:schemeClr>
            </a:solidFill>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71" name="Line"/>
          <p:cNvSpPr/>
          <p:nvPr/>
        </p:nvSpPr>
        <p:spPr>
          <a:xfrm flipV="1">
            <a:off x="8079016" y="4427074"/>
            <a:ext cx="1" cy="474186"/>
          </a:xfrm>
          <a:prstGeom prst="line">
            <a:avLst/>
          </a:prstGeom>
          <a:ln w="25400">
            <a:solidFill>
              <a:schemeClr val="bg1">
                <a:lumMod val="65000"/>
              </a:schemeClr>
            </a:solidFill>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73" name="Line"/>
          <p:cNvSpPr/>
          <p:nvPr/>
        </p:nvSpPr>
        <p:spPr>
          <a:xfrm flipV="1">
            <a:off x="9411838" y="4424808"/>
            <a:ext cx="1" cy="474186"/>
          </a:xfrm>
          <a:prstGeom prst="line">
            <a:avLst/>
          </a:prstGeom>
          <a:ln w="25400">
            <a:solidFill>
              <a:schemeClr val="bg1">
                <a:lumMod val="65000"/>
              </a:schemeClr>
            </a:solidFill>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82" name="Literal…"/>
          <p:cNvSpPr txBox="1"/>
          <p:nvPr/>
        </p:nvSpPr>
        <p:spPr>
          <a:xfrm>
            <a:off x="6285227" y="2394141"/>
            <a:ext cx="3855563" cy="441146"/>
          </a:xfrm>
          <a:prstGeom prst="rect">
            <a:avLst/>
          </a:prstGeom>
          <a:ln w="12700">
            <a:miter lim="400000"/>
          </a:ln>
          <a:extLst>
            <a:ext uri="{C572A759-6A51-4108-AA02-DFA0A04FC94B}">
              <ma14:wrappingTextBoxFlag xmlns="" xmlns:ma14="http://schemas.microsoft.com/office/mac/drawingml/2011/main" xmlns:lc="http://schemas.openxmlformats.org/drawingml/2006/lockedCanvas" val="1"/>
            </a:ext>
          </a:extLst>
        </p:spPr>
        <p:txBody>
          <a:bodyPr wrap="squar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000">
                <a:latin typeface="Consolas"/>
                <a:ea typeface="Consolas"/>
                <a:cs typeface="Consolas"/>
                <a:sym typeface="Consolas"/>
              </a:defRPr>
            </a:pPr>
            <a:r>
              <a:rPr lang="en-US" sz="2200" dirty="0" smtClean="0">
                <a:latin typeface="Avenir-Book" panose="02000503020000020003" pitchFamily="2" charset="0"/>
              </a:rPr>
              <a:t>LSTM Decoder with Attention</a:t>
            </a:r>
            <a:endParaRPr sz="2200" dirty="0">
              <a:latin typeface="Avenir-Book" panose="02000503020000020003" pitchFamily="2" charset="0"/>
            </a:endParaRPr>
          </a:p>
        </p:txBody>
      </p:sp>
      <p:sp>
        <p:nvSpPr>
          <p:cNvPr id="183" name="Line"/>
          <p:cNvSpPr/>
          <p:nvPr/>
        </p:nvSpPr>
        <p:spPr>
          <a:xfrm flipV="1">
            <a:off x="6830349" y="3781101"/>
            <a:ext cx="1168273" cy="0"/>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84" name="Line"/>
          <p:cNvSpPr/>
          <p:nvPr/>
        </p:nvSpPr>
        <p:spPr>
          <a:xfrm flipV="1">
            <a:off x="8159411" y="3781101"/>
            <a:ext cx="1168273" cy="0"/>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grpSp>
        <p:nvGrpSpPr>
          <p:cNvPr id="3" name="Group 2"/>
          <p:cNvGrpSpPr/>
          <p:nvPr/>
        </p:nvGrpSpPr>
        <p:grpSpPr>
          <a:xfrm>
            <a:off x="5956537" y="4900780"/>
            <a:ext cx="1414359" cy="676315"/>
            <a:chOff x="5956537" y="4900780"/>
            <a:chExt cx="1414359" cy="676315"/>
          </a:xfrm>
        </p:grpSpPr>
        <p:grpSp>
          <p:nvGrpSpPr>
            <p:cNvPr id="188" name="Group"/>
            <p:cNvGrpSpPr/>
            <p:nvPr/>
          </p:nvGrpSpPr>
          <p:grpSpPr>
            <a:xfrm>
              <a:off x="5976192" y="5131836"/>
              <a:ext cx="1394704" cy="212932"/>
              <a:chOff x="0" y="0"/>
              <a:chExt cx="5187054" cy="791917"/>
            </a:xfrm>
          </p:grpSpPr>
          <p:sp>
            <p:nvSpPr>
              <p:cNvPr id="203" name="Square"/>
              <p:cNvSpPr/>
              <p:nvPr/>
            </p:nvSpPr>
            <p:spPr>
              <a:xfrm>
                <a:off x="0"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04" name="Square"/>
              <p:cNvSpPr/>
              <p:nvPr/>
            </p:nvSpPr>
            <p:spPr>
              <a:xfrm>
                <a:off x="87902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05" name="Square"/>
              <p:cNvSpPr/>
              <p:nvPr/>
            </p:nvSpPr>
            <p:spPr>
              <a:xfrm>
                <a:off x="1758054" y="0"/>
                <a:ext cx="791918"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06" name="Square"/>
              <p:cNvSpPr/>
              <p:nvPr/>
            </p:nvSpPr>
            <p:spPr>
              <a:xfrm>
                <a:off x="2637082"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07" name="Square"/>
              <p:cNvSpPr/>
              <p:nvPr/>
            </p:nvSpPr>
            <p:spPr>
              <a:xfrm>
                <a:off x="3516109"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208" name="Image" descr="Image"/>
              <p:cNvPicPr>
                <a:picLocks noChangeAspect="1"/>
              </p:cNvPicPr>
              <p:nvPr/>
            </p:nvPicPr>
            <p:blipFill>
              <a:blip r:embed="rId3">
                <a:extLst/>
              </a:blip>
              <a:stretch>
                <a:fillRect/>
              </a:stretch>
            </p:blipFill>
            <p:spPr>
              <a:xfrm>
                <a:off x="1850987" y="80307"/>
                <a:ext cx="606051" cy="631303"/>
              </a:xfrm>
              <a:prstGeom prst="rect">
                <a:avLst/>
              </a:prstGeom>
              <a:ln w="12700" cap="flat">
                <a:noFill/>
                <a:miter lim="400000"/>
              </a:ln>
              <a:effectLst/>
            </p:spPr>
          </p:pic>
          <p:sp>
            <p:nvSpPr>
              <p:cNvPr id="209" name="Square"/>
              <p:cNvSpPr/>
              <p:nvPr/>
            </p:nvSpPr>
            <p:spPr>
              <a:xfrm>
                <a:off x="439513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210" name="Image" descr="Image"/>
              <p:cNvPicPr>
                <a:picLocks noChangeAspect="1"/>
              </p:cNvPicPr>
              <p:nvPr/>
            </p:nvPicPr>
            <p:blipFill>
              <a:blip r:embed="rId4">
                <a:extLst/>
              </a:blip>
              <a:stretch>
                <a:fillRect/>
              </a:stretch>
            </p:blipFill>
            <p:spPr>
              <a:xfrm>
                <a:off x="2841580" y="80307"/>
                <a:ext cx="382921" cy="631303"/>
              </a:xfrm>
              <a:prstGeom prst="rect">
                <a:avLst/>
              </a:prstGeom>
              <a:ln w="12700" cap="flat">
                <a:noFill/>
                <a:miter lim="400000"/>
              </a:ln>
              <a:effectLst/>
            </p:spPr>
          </p:pic>
          <p:pic>
            <p:nvPicPr>
              <p:cNvPr id="211" name="Image" descr="Image"/>
              <p:cNvPicPr>
                <a:picLocks noChangeAspect="1"/>
              </p:cNvPicPr>
              <p:nvPr/>
            </p:nvPicPr>
            <p:blipFill>
              <a:blip r:embed="rId5">
                <a:extLst/>
              </a:blip>
              <a:stretch>
                <a:fillRect/>
              </a:stretch>
            </p:blipFill>
            <p:spPr>
              <a:xfrm>
                <a:off x="4441603" y="138777"/>
                <a:ext cx="698984" cy="514363"/>
              </a:xfrm>
              <a:prstGeom prst="rect">
                <a:avLst/>
              </a:prstGeom>
              <a:ln w="12700" cap="flat">
                <a:noFill/>
                <a:miter lim="400000"/>
              </a:ln>
              <a:effectLst/>
            </p:spPr>
          </p:pic>
        </p:grpSp>
        <p:sp>
          <p:nvSpPr>
            <p:cNvPr id="189" name="Square"/>
            <p:cNvSpPr/>
            <p:nvPr/>
          </p:nvSpPr>
          <p:spPr>
            <a:xfrm>
              <a:off x="6918801" y="4900780"/>
              <a:ext cx="212932" cy="212932"/>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90" name="Square"/>
            <p:cNvSpPr/>
            <p:nvPr/>
          </p:nvSpPr>
          <p:spPr>
            <a:xfrm>
              <a:off x="6921609" y="5364163"/>
              <a:ext cx="212932" cy="212932"/>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187" name="Picture 18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6537" y="4925317"/>
              <a:ext cx="232586" cy="262119"/>
            </a:xfrm>
            <a:prstGeom prst="rect">
              <a:avLst/>
            </a:prstGeom>
          </p:spPr>
        </p:pic>
      </p:grpSp>
      <p:grpSp>
        <p:nvGrpSpPr>
          <p:cNvPr id="4" name="Group 3"/>
          <p:cNvGrpSpPr/>
          <p:nvPr/>
        </p:nvGrpSpPr>
        <p:grpSpPr>
          <a:xfrm>
            <a:off x="7603851" y="4898994"/>
            <a:ext cx="1394704" cy="676315"/>
            <a:chOff x="7603851" y="4898994"/>
            <a:chExt cx="1394704" cy="676315"/>
          </a:xfrm>
        </p:grpSpPr>
        <p:grpSp>
          <p:nvGrpSpPr>
            <p:cNvPr id="212" name="Group"/>
            <p:cNvGrpSpPr/>
            <p:nvPr/>
          </p:nvGrpSpPr>
          <p:grpSpPr>
            <a:xfrm>
              <a:off x="7603851" y="5130050"/>
              <a:ext cx="1394704" cy="212932"/>
              <a:chOff x="0" y="0"/>
              <a:chExt cx="5187054" cy="791917"/>
            </a:xfrm>
          </p:grpSpPr>
          <p:sp>
            <p:nvSpPr>
              <p:cNvPr id="213" name="Square"/>
              <p:cNvSpPr/>
              <p:nvPr/>
            </p:nvSpPr>
            <p:spPr>
              <a:xfrm>
                <a:off x="0"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14" name="Square"/>
              <p:cNvSpPr/>
              <p:nvPr/>
            </p:nvSpPr>
            <p:spPr>
              <a:xfrm>
                <a:off x="87902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15" name="Square"/>
              <p:cNvSpPr/>
              <p:nvPr/>
            </p:nvSpPr>
            <p:spPr>
              <a:xfrm>
                <a:off x="1758054" y="0"/>
                <a:ext cx="791918"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16" name="Square"/>
              <p:cNvSpPr/>
              <p:nvPr/>
            </p:nvSpPr>
            <p:spPr>
              <a:xfrm>
                <a:off x="2637082"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17" name="Square"/>
              <p:cNvSpPr/>
              <p:nvPr/>
            </p:nvSpPr>
            <p:spPr>
              <a:xfrm>
                <a:off x="3516109"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218" name="Image" descr="Image"/>
              <p:cNvPicPr>
                <a:picLocks noChangeAspect="1"/>
              </p:cNvPicPr>
              <p:nvPr/>
            </p:nvPicPr>
            <p:blipFill>
              <a:blip r:embed="rId3">
                <a:extLst/>
              </a:blip>
              <a:stretch>
                <a:fillRect/>
              </a:stretch>
            </p:blipFill>
            <p:spPr>
              <a:xfrm>
                <a:off x="1850987" y="80307"/>
                <a:ext cx="606051" cy="631303"/>
              </a:xfrm>
              <a:prstGeom prst="rect">
                <a:avLst/>
              </a:prstGeom>
              <a:ln w="12700" cap="flat">
                <a:noFill/>
                <a:miter lim="400000"/>
              </a:ln>
              <a:effectLst/>
            </p:spPr>
          </p:pic>
          <p:sp>
            <p:nvSpPr>
              <p:cNvPr id="219" name="Square"/>
              <p:cNvSpPr/>
              <p:nvPr/>
            </p:nvSpPr>
            <p:spPr>
              <a:xfrm>
                <a:off x="439513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220" name="Image" descr="Image"/>
              <p:cNvPicPr>
                <a:picLocks noChangeAspect="1"/>
              </p:cNvPicPr>
              <p:nvPr/>
            </p:nvPicPr>
            <p:blipFill>
              <a:blip r:embed="rId4">
                <a:extLst/>
              </a:blip>
              <a:stretch>
                <a:fillRect/>
              </a:stretch>
            </p:blipFill>
            <p:spPr>
              <a:xfrm>
                <a:off x="2841580" y="80307"/>
                <a:ext cx="382921" cy="631303"/>
              </a:xfrm>
              <a:prstGeom prst="rect">
                <a:avLst/>
              </a:prstGeom>
              <a:ln w="12700" cap="flat">
                <a:noFill/>
                <a:miter lim="400000"/>
              </a:ln>
              <a:effectLst/>
            </p:spPr>
          </p:pic>
          <p:pic>
            <p:nvPicPr>
              <p:cNvPr id="221" name="Image" descr="Image"/>
              <p:cNvPicPr>
                <a:picLocks noChangeAspect="1"/>
              </p:cNvPicPr>
              <p:nvPr/>
            </p:nvPicPr>
            <p:blipFill>
              <a:blip r:embed="rId5">
                <a:extLst/>
              </a:blip>
              <a:stretch>
                <a:fillRect/>
              </a:stretch>
            </p:blipFill>
            <p:spPr>
              <a:xfrm>
                <a:off x="4441603" y="138777"/>
                <a:ext cx="698984" cy="514363"/>
              </a:xfrm>
              <a:prstGeom prst="rect">
                <a:avLst/>
              </a:prstGeom>
              <a:ln w="12700" cap="flat">
                <a:noFill/>
                <a:miter lim="400000"/>
              </a:ln>
              <a:effectLst/>
            </p:spPr>
          </p:pic>
        </p:grpSp>
        <p:sp>
          <p:nvSpPr>
            <p:cNvPr id="222" name="Square"/>
            <p:cNvSpPr/>
            <p:nvPr/>
          </p:nvSpPr>
          <p:spPr>
            <a:xfrm>
              <a:off x="8546460" y="4898994"/>
              <a:ext cx="212932" cy="212932"/>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23" name="Square"/>
            <p:cNvSpPr/>
            <p:nvPr/>
          </p:nvSpPr>
          <p:spPr>
            <a:xfrm>
              <a:off x="8549268" y="5362377"/>
              <a:ext cx="212932" cy="212932"/>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224" name="Picture 2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10366" y="4922076"/>
              <a:ext cx="232586" cy="262119"/>
            </a:xfrm>
            <a:prstGeom prst="rect">
              <a:avLst/>
            </a:prstGeom>
          </p:spPr>
        </p:pic>
      </p:grpSp>
      <p:grpSp>
        <p:nvGrpSpPr>
          <p:cNvPr id="6" name="Group 5"/>
          <p:cNvGrpSpPr/>
          <p:nvPr/>
        </p:nvGrpSpPr>
        <p:grpSpPr>
          <a:xfrm>
            <a:off x="9198181" y="4918389"/>
            <a:ext cx="1394704" cy="676315"/>
            <a:chOff x="9198181" y="4918389"/>
            <a:chExt cx="1394704" cy="676315"/>
          </a:xfrm>
        </p:grpSpPr>
        <p:grpSp>
          <p:nvGrpSpPr>
            <p:cNvPr id="225" name="Group"/>
            <p:cNvGrpSpPr/>
            <p:nvPr/>
          </p:nvGrpSpPr>
          <p:grpSpPr>
            <a:xfrm>
              <a:off x="9198181" y="5149445"/>
              <a:ext cx="1394704" cy="212932"/>
              <a:chOff x="0" y="0"/>
              <a:chExt cx="5187054" cy="791917"/>
            </a:xfrm>
          </p:grpSpPr>
          <p:sp>
            <p:nvSpPr>
              <p:cNvPr id="226" name="Square"/>
              <p:cNvSpPr/>
              <p:nvPr/>
            </p:nvSpPr>
            <p:spPr>
              <a:xfrm>
                <a:off x="0"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27" name="Square"/>
              <p:cNvSpPr/>
              <p:nvPr/>
            </p:nvSpPr>
            <p:spPr>
              <a:xfrm>
                <a:off x="87902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28" name="Square"/>
              <p:cNvSpPr/>
              <p:nvPr/>
            </p:nvSpPr>
            <p:spPr>
              <a:xfrm>
                <a:off x="1758054" y="0"/>
                <a:ext cx="791918"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29" name="Square"/>
              <p:cNvSpPr/>
              <p:nvPr/>
            </p:nvSpPr>
            <p:spPr>
              <a:xfrm>
                <a:off x="2637082"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30" name="Square"/>
              <p:cNvSpPr/>
              <p:nvPr/>
            </p:nvSpPr>
            <p:spPr>
              <a:xfrm>
                <a:off x="3516109"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231" name="Image" descr="Image"/>
              <p:cNvPicPr>
                <a:picLocks noChangeAspect="1"/>
              </p:cNvPicPr>
              <p:nvPr/>
            </p:nvPicPr>
            <p:blipFill>
              <a:blip r:embed="rId3">
                <a:extLst/>
              </a:blip>
              <a:stretch>
                <a:fillRect/>
              </a:stretch>
            </p:blipFill>
            <p:spPr>
              <a:xfrm>
                <a:off x="1850987" y="80307"/>
                <a:ext cx="606051" cy="631303"/>
              </a:xfrm>
              <a:prstGeom prst="rect">
                <a:avLst/>
              </a:prstGeom>
              <a:ln w="12700" cap="flat">
                <a:noFill/>
                <a:miter lim="400000"/>
              </a:ln>
              <a:effectLst/>
            </p:spPr>
          </p:pic>
          <p:sp>
            <p:nvSpPr>
              <p:cNvPr id="232" name="Square"/>
              <p:cNvSpPr/>
              <p:nvPr/>
            </p:nvSpPr>
            <p:spPr>
              <a:xfrm>
                <a:off x="439513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233" name="Image" descr="Image"/>
              <p:cNvPicPr>
                <a:picLocks noChangeAspect="1"/>
              </p:cNvPicPr>
              <p:nvPr/>
            </p:nvPicPr>
            <p:blipFill>
              <a:blip r:embed="rId4">
                <a:extLst/>
              </a:blip>
              <a:stretch>
                <a:fillRect/>
              </a:stretch>
            </p:blipFill>
            <p:spPr>
              <a:xfrm>
                <a:off x="2841580" y="80307"/>
                <a:ext cx="382921" cy="631303"/>
              </a:xfrm>
              <a:prstGeom prst="rect">
                <a:avLst/>
              </a:prstGeom>
              <a:ln w="12700" cap="flat">
                <a:noFill/>
                <a:miter lim="400000"/>
              </a:ln>
              <a:effectLst/>
            </p:spPr>
          </p:pic>
          <p:pic>
            <p:nvPicPr>
              <p:cNvPr id="234" name="Image" descr="Image"/>
              <p:cNvPicPr>
                <a:picLocks noChangeAspect="1"/>
              </p:cNvPicPr>
              <p:nvPr/>
            </p:nvPicPr>
            <p:blipFill>
              <a:blip r:embed="rId5">
                <a:extLst/>
              </a:blip>
              <a:stretch>
                <a:fillRect/>
              </a:stretch>
            </p:blipFill>
            <p:spPr>
              <a:xfrm>
                <a:off x="4441603" y="138777"/>
                <a:ext cx="698984" cy="514363"/>
              </a:xfrm>
              <a:prstGeom prst="rect">
                <a:avLst/>
              </a:prstGeom>
              <a:ln w="12700" cap="flat">
                <a:noFill/>
                <a:miter lim="400000"/>
              </a:ln>
              <a:effectLst/>
            </p:spPr>
          </p:pic>
        </p:grpSp>
        <p:sp>
          <p:nvSpPr>
            <p:cNvPr id="235" name="Square"/>
            <p:cNvSpPr/>
            <p:nvPr/>
          </p:nvSpPr>
          <p:spPr>
            <a:xfrm>
              <a:off x="10140790" y="4918389"/>
              <a:ext cx="212932" cy="212932"/>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36" name="Square"/>
            <p:cNvSpPr/>
            <p:nvPr/>
          </p:nvSpPr>
          <p:spPr>
            <a:xfrm>
              <a:off x="10143598" y="5381772"/>
              <a:ext cx="212932" cy="212932"/>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237" name="Picture 2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59293" y="4924072"/>
              <a:ext cx="232586" cy="262119"/>
            </a:xfrm>
            <a:prstGeom prst="rect">
              <a:avLst/>
            </a:prstGeom>
          </p:spPr>
        </p:pic>
      </p:grpSp>
      <p:cxnSp>
        <p:nvCxnSpPr>
          <p:cNvPr id="5" name="Elbow Connector 4"/>
          <p:cNvCxnSpPr/>
          <p:nvPr/>
        </p:nvCxnSpPr>
        <p:spPr>
          <a:xfrm>
            <a:off x="3620873" y="3225876"/>
            <a:ext cx="5787077" cy="1522779"/>
          </a:xfrm>
          <a:prstGeom prst="bentConnector3">
            <a:avLst>
              <a:gd name="adj1" fmla="val 42344"/>
            </a:avLst>
          </a:prstGeom>
          <a:ln>
            <a:solidFill>
              <a:schemeClr val="bg1">
                <a:lumMod val="65000"/>
              </a:schemeClr>
            </a:solidFill>
            <a:tailEnd type="none"/>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6526827" y="2906687"/>
            <a:ext cx="466968" cy="449431"/>
            <a:chOff x="7363985" y="5330551"/>
            <a:chExt cx="601664" cy="579068"/>
          </a:xfrm>
        </p:grpSpPr>
        <p:sp>
          <p:nvSpPr>
            <p:cNvPr id="16" name="Rectangle 15"/>
            <p:cNvSpPr/>
            <p:nvPr/>
          </p:nvSpPr>
          <p:spPr>
            <a:xfrm>
              <a:off x="7363985" y="5330551"/>
              <a:ext cx="601664" cy="579068"/>
            </a:xfrm>
            <a:prstGeom prst="rect">
              <a:avLst/>
            </a:prstGeom>
            <a:solidFill>
              <a:schemeClr val="bg1"/>
            </a:solidFill>
            <a:ln w="25400" cap="rnd">
              <a:solidFill>
                <a:schemeClr val="tx1"/>
              </a:solidFill>
              <a:roun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a:off x="7448262" y="5401163"/>
              <a:ext cx="433109" cy="437280"/>
            </a:xfrm>
            <a:prstGeom prst="rightArrow">
              <a:avLst/>
            </a:prstGeom>
            <a:solidFill>
              <a:schemeClr val="accent3"/>
            </a:solid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3" name="Line"/>
          <p:cNvSpPr/>
          <p:nvPr/>
        </p:nvSpPr>
        <p:spPr>
          <a:xfrm flipH="1" flipV="1">
            <a:off x="6747433" y="3353117"/>
            <a:ext cx="1" cy="191320"/>
          </a:xfrm>
          <a:prstGeom prst="line">
            <a:avLst/>
          </a:prstGeom>
          <a:ln w="25400">
            <a:solidFill>
              <a:srgbClr val="000000"/>
            </a:solidFill>
            <a:prstDash val="sysDot"/>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grpSp>
        <p:nvGrpSpPr>
          <p:cNvPr id="244" name="Group 243"/>
          <p:cNvGrpSpPr/>
          <p:nvPr/>
        </p:nvGrpSpPr>
        <p:grpSpPr>
          <a:xfrm>
            <a:off x="7857085" y="2919361"/>
            <a:ext cx="466968" cy="449431"/>
            <a:chOff x="7363985" y="5330551"/>
            <a:chExt cx="601664" cy="579068"/>
          </a:xfrm>
        </p:grpSpPr>
        <p:sp>
          <p:nvSpPr>
            <p:cNvPr id="245" name="Rectangle 244"/>
            <p:cNvSpPr/>
            <p:nvPr/>
          </p:nvSpPr>
          <p:spPr>
            <a:xfrm>
              <a:off x="7363985" y="5330551"/>
              <a:ext cx="601664" cy="579068"/>
            </a:xfrm>
            <a:prstGeom prst="rect">
              <a:avLst/>
            </a:prstGeom>
            <a:solidFill>
              <a:schemeClr val="bg1"/>
            </a:solidFill>
            <a:ln w="25400" cap="rnd">
              <a:solidFill>
                <a:schemeClr val="tx1"/>
              </a:solidFill>
              <a:roun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Right Arrow 245"/>
            <p:cNvSpPr/>
            <p:nvPr/>
          </p:nvSpPr>
          <p:spPr>
            <a:xfrm>
              <a:off x="7448262" y="5401163"/>
              <a:ext cx="433109" cy="437280"/>
            </a:xfrm>
            <a:prstGeom prst="rightArrow">
              <a:avLst/>
            </a:prstGeom>
            <a:solidFill>
              <a:schemeClr val="accent3"/>
            </a:solid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7" name="Line"/>
          <p:cNvSpPr/>
          <p:nvPr/>
        </p:nvSpPr>
        <p:spPr>
          <a:xfrm flipH="1" flipV="1">
            <a:off x="8077691" y="3365791"/>
            <a:ext cx="1" cy="191320"/>
          </a:xfrm>
          <a:prstGeom prst="line">
            <a:avLst/>
          </a:prstGeom>
          <a:ln w="25400">
            <a:solidFill>
              <a:srgbClr val="000000"/>
            </a:solidFill>
            <a:prstDash val="sysDot"/>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248" name="Line"/>
          <p:cNvSpPr/>
          <p:nvPr/>
        </p:nvSpPr>
        <p:spPr>
          <a:xfrm flipH="1" flipV="1">
            <a:off x="9415677" y="3358796"/>
            <a:ext cx="1" cy="191320"/>
          </a:xfrm>
          <a:prstGeom prst="line">
            <a:avLst/>
          </a:prstGeom>
          <a:ln w="25400">
            <a:solidFill>
              <a:srgbClr val="000000"/>
            </a:solidFill>
            <a:prstDash val="sysDot"/>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7" name="Slide Number Placeholder 6"/>
          <p:cNvSpPr>
            <a:spLocks noGrp="1"/>
          </p:cNvSpPr>
          <p:nvPr>
            <p:ph type="sldNum" sz="quarter" idx="12"/>
          </p:nvPr>
        </p:nvSpPr>
        <p:spPr/>
        <p:txBody>
          <a:bodyPr/>
          <a:lstStyle/>
          <a:p>
            <a:fld id="{556D4C2F-3DDF-0E4B-A4E4-62E14C8D3C1D}" type="slidenum">
              <a:rPr lang="en-US" smtClean="0"/>
              <a:t>23</a:t>
            </a:fld>
            <a:endParaRPr lang="en-US" dirty="0"/>
          </a:p>
        </p:txBody>
      </p:sp>
    </p:spTree>
    <p:extLst>
      <p:ext uri="{BB962C8B-B14F-4D97-AF65-F5344CB8AC3E}">
        <p14:creationId xmlns:p14="http://schemas.microsoft.com/office/powerpoint/2010/main" val="1799560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4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4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4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4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0" animBg="1"/>
      <p:bldP spid="138" grpId="0" animBg="1"/>
      <p:bldP spid="141" grpId="0" animBg="1"/>
      <p:bldP spid="143" grpId="0" animBg="1"/>
      <p:bldP spid="145" grpId="0" animBg="1"/>
      <p:bldP spid="146" grpId="0" animBg="1"/>
      <p:bldP spid="148" grpId="0" animBg="1"/>
      <p:bldP spid="153" grpId="0" animBg="1"/>
      <p:bldP spid="155" grpId="0" animBg="1"/>
      <p:bldP spid="157" grpId="0" animBg="1"/>
      <p:bldP spid="158" grpId="0" animBg="1"/>
      <p:bldP spid="159" grpId="0" animBg="1"/>
      <p:bldP spid="168" grpId="0" animBg="1"/>
      <p:bldP spid="169" grpId="0" animBg="1"/>
      <p:bldP spid="171" grpId="0" animBg="1"/>
      <p:bldP spid="173" grpId="0" animBg="1"/>
      <p:bldP spid="182" grpId="0" animBg="1"/>
      <p:bldP spid="183" grpId="0" animBg="1"/>
      <p:bldP spid="184" grpId="0" animBg="1"/>
      <p:bldP spid="243" grpId="0" animBg="1"/>
      <p:bldP spid="247" grpId="0" animBg="1"/>
      <p:bldP spid="24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p:cNvSpPr txBox="1">
            <a:spLocks/>
          </p:cNvSpPr>
          <p:nvPr/>
        </p:nvSpPr>
        <p:spPr>
          <a:xfrm>
            <a:off x="332512" y="311608"/>
            <a:ext cx="12192000" cy="7164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srgbClr val="333333"/>
                </a:solidFill>
                <a:latin typeface="Avenir-Book" panose="02000503020000020003" pitchFamily="2" charset="0"/>
              </a:rPr>
              <a:t>Base model implementations</a:t>
            </a:r>
            <a:endParaRPr lang="en-US" sz="4200" dirty="0">
              <a:solidFill>
                <a:srgbClr val="333333"/>
              </a:solidFill>
              <a:latin typeface="Avenir-Book" panose="02000503020000020003" pitchFamily="2" charset="0"/>
            </a:endParaRPr>
          </a:p>
        </p:txBody>
      </p:sp>
      <p:sp>
        <p:nvSpPr>
          <p:cNvPr id="140" name="Literal Speaker"/>
          <p:cNvSpPr/>
          <p:nvPr/>
        </p:nvSpPr>
        <p:spPr>
          <a:xfrm>
            <a:off x="5452774" y="1393280"/>
            <a:ext cx="1209059" cy="728265"/>
          </a:xfrm>
          <a:prstGeom prst="rect">
            <a:avLst/>
          </a:prstGeom>
          <a:solidFill>
            <a:srgbClr val="F4A74C"/>
          </a:solidFill>
          <a:ln w="25400">
            <a:solidFill>
              <a:srgbClr val="000000"/>
            </a:solidFill>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lang="en-US" sz="2200" dirty="0" smtClean="0">
                <a:latin typeface="Avenir-Book" panose="02000503020000020003" pitchFamily="2" charset="0"/>
                <a:cs typeface="Consolas" panose="020B0609020204030204" pitchFamily="49" charset="0"/>
              </a:rPr>
              <a:t>Base</a:t>
            </a:r>
            <a:r>
              <a:rPr sz="2200" dirty="0" smtClean="0">
                <a:latin typeface="Avenir-Book" panose="02000503020000020003" pitchFamily="2" charset="0"/>
                <a:cs typeface="Consolas" panose="020B0609020204030204" pitchFamily="49" charset="0"/>
              </a:rPr>
              <a:t> </a:t>
            </a:r>
            <a:r>
              <a:rPr sz="2200" dirty="0">
                <a:latin typeface="Avenir-Book" panose="02000503020000020003" pitchFamily="2" charset="0"/>
                <a:cs typeface="Consolas" panose="020B0609020204030204" pitchFamily="49" charset="0"/>
              </a:rPr>
              <a:t>Speaker</a:t>
            </a:r>
          </a:p>
        </p:txBody>
      </p:sp>
      <p:sp>
        <p:nvSpPr>
          <p:cNvPr id="2" name="Slide Number Placeholder 1"/>
          <p:cNvSpPr>
            <a:spLocks noGrp="1"/>
          </p:cNvSpPr>
          <p:nvPr>
            <p:ph type="sldNum" sz="quarter" idx="12"/>
          </p:nvPr>
        </p:nvSpPr>
        <p:spPr/>
        <p:txBody>
          <a:bodyPr/>
          <a:lstStyle/>
          <a:p>
            <a:fld id="{556D4C2F-3DDF-0E4B-A4E4-62E14C8D3C1D}" type="slidenum">
              <a:rPr lang="en-US" smtClean="0"/>
              <a:t>24</a:t>
            </a:fld>
            <a:endParaRPr lang="en-US" dirty="0"/>
          </a:p>
        </p:txBody>
      </p:sp>
      <p:grpSp>
        <p:nvGrpSpPr>
          <p:cNvPr id="113" name="Group 112"/>
          <p:cNvGrpSpPr/>
          <p:nvPr/>
        </p:nvGrpSpPr>
        <p:grpSpPr>
          <a:xfrm>
            <a:off x="1954597" y="5686296"/>
            <a:ext cx="466968" cy="449431"/>
            <a:chOff x="7363985" y="5330551"/>
            <a:chExt cx="601664" cy="579068"/>
          </a:xfrm>
        </p:grpSpPr>
        <p:sp>
          <p:nvSpPr>
            <p:cNvPr id="114" name="Rectangle 113"/>
            <p:cNvSpPr/>
            <p:nvPr/>
          </p:nvSpPr>
          <p:spPr>
            <a:xfrm>
              <a:off x="7363985" y="5330551"/>
              <a:ext cx="601664" cy="579068"/>
            </a:xfrm>
            <a:prstGeom prst="rect">
              <a:avLst/>
            </a:prstGeom>
            <a:solidFill>
              <a:schemeClr val="bg1"/>
            </a:solidFill>
            <a:ln w="25400" cap="rnd">
              <a:solidFill>
                <a:schemeClr val="tx1"/>
              </a:solidFill>
              <a:roun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ight Arrow 114"/>
            <p:cNvSpPr/>
            <p:nvPr/>
          </p:nvSpPr>
          <p:spPr>
            <a:xfrm>
              <a:off x="7448262" y="5401163"/>
              <a:ext cx="433109" cy="437280"/>
            </a:xfrm>
            <a:prstGeom prst="rightArrow">
              <a:avLst/>
            </a:prstGeom>
            <a:solidFill>
              <a:schemeClr val="accent3"/>
            </a:solid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3608111" y="5692548"/>
            <a:ext cx="466968" cy="449431"/>
            <a:chOff x="7363985" y="5330551"/>
            <a:chExt cx="601664" cy="579068"/>
          </a:xfrm>
        </p:grpSpPr>
        <p:sp>
          <p:nvSpPr>
            <p:cNvPr id="159" name="Rectangle 158"/>
            <p:cNvSpPr/>
            <p:nvPr/>
          </p:nvSpPr>
          <p:spPr>
            <a:xfrm>
              <a:off x="7363985" y="5330551"/>
              <a:ext cx="601664" cy="579068"/>
            </a:xfrm>
            <a:prstGeom prst="rect">
              <a:avLst/>
            </a:prstGeom>
            <a:solidFill>
              <a:schemeClr val="bg1"/>
            </a:solidFill>
            <a:ln w="25400" cap="rnd">
              <a:solidFill>
                <a:schemeClr val="tx1"/>
              </a:solidFill>
              <a:roun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Right Arrow 159"/>
            <p:cNvSpPr/>
            <p:nvPr/>
          </p:nvSpPr>
          <p:spPr>
            <a:xfrm>
              <a:off x="7448262" y="5401163"/>
              <a:ext cx="433109" cy="437280"/>
            </a:xfrm>
            <a:prstGeom prst="rightArrow">
              <a:avLst/>
            </a:prstGeom>
            <a:solidFill>
              <a:schemeClr val="accent3"/>
            </a:solid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1" name="Group 160"/>
          <p:cNvGrpSpPr/>
          <p:nvPr/>
        </p:nvGrpSpPr>
        <p:grpSpPr>
          <a:xfrm>
            <a:off x="5194687" y="5686076"/>
            <a:ext cx="466968" cy="449431"/>
            <a:chOff x="7363985" y="5330551"/>
            <a:chExt cx="601664" cy="579068"/>
          </a:xfrm>
        </p:grpSpPr>
        <p:sp>
          <p:nvSpPr>
            <p:cNvPr id="162" name="Rectangle 161"/>
            <p:cNvSpPr/>
            <p:nvPr/>
          </p:nvSpPr>
          <p:spPr>
            <a:xfrm>
              <a:off x="7363985" y="5330551"/>
              <a:ext cx="601664" cy="579068"/>
            </a:xfrm>
            <a:prstGeom prst="rect">
              <a:avLst/>
            </a:prstGeom>
            <a:solidFill>
              <a:schemeClr val="bg1"/>
            </a:solidFill>
            <a:ln w="25400" cap="rnd">
              <a:solidFill>
                <a:schemeClr val="tx1"/>
              </a:solidFill>
              <a:roun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ight Arrow 162"/>
            <p:cNvSpPr/>
            <p:nvPr/>
          </p:nvSpPr>
          <p:spPr>
            <a:xfrm>
              <a:off x="7448262" y="5401163"/>
              <a:ext cx="433109" cy="437280"/>
            </a:xfrm>
            <a:prstGeom prst="rightArrow">
              <a:avLst/>
            </a:prstGeom>
            <a:solidFill>
              <a:schemeClr val="accent3"/>
            </a:solid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0" name="Group 169"/>
          <p:cNvGrpSpPr/>
          <p:nvPr/>
        </p:nvGrpSpPr>
        <p:grpSpPr>
          <a:xfrm>
            <a:off x="1644820" y="2318279"/>
            <a:ext cx="4299912" cy="2555208"/>
            <a:chOff x="1644820" y="2318279"/>
            <a:chExt cx="4299912" cy="2555208"/>
          </a:xfrm>
        </p:grpSpPr>
        <p:sp>
          <p:nvSpPr>
            <p:cNvPr id="8" name="Rounded Rectangle"/>
            <p:cNvSpPr/>
            <p:nvPr/>
          </p:nvSpPr>
          <p:spPr>
            <a:xfrm flipV="1">
              <a:off x="1644820" y="2342562"/>
              <a:ext cx="4299912" cy="2253940"/>
            </a:xfrm>
            <a:prstGeom prst="roundRect">
              <a:avLst>
                <a:gd name="adj" fmla="val 4644"/>
              </a:avLst>
            </a:prstGeom>
            <a:solidFill>
              <a:srgbClr val="EBEBEB"/>
            </a:solidFill>
            <a:ln w="12700">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8" name="Line"/>
            <p:cNvSpPr/>
            <p:nvPr/>
          </p:nvSpPr>
          <p:spPr>
            <a:xfrm flipV="1">
              <a:off x="2131593" y="3259665"/>
              <a:ext cx="1304697" cy="277682"/>
            </a:xfrm>
            <a:prstGeom prst="line">
              <a:avLst/>
            </a:prstGeom>
            <a:ln w="25400">
              <a:solidFill>
                <a:srgbClr val="000000">
                  <a:alpha val="30000"/>
                </a:srgbClr>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30" name="Line"/>
            <p:cNvSpPr/>
            <p:nvPr/>
          </p:nvSpPr>
          <p:spPr>
            <a:xfrm flipV="1">
              <a:off x="3463015" y="3225876"/>
              <a:ext cx="1" cy="324191"/>
            </a:xfrm>
            <a:prstGeom prst="line">
              <a:avLst/>
            </a:prstGeom>
            <a:ln w="25400">
              <a:solidFill>
                <a:srgbClr val="000000">
                  <a:alpha val="30000"/>
                </a:srgbClr>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31" name="Line"/>
            <p:cNvSpPr/>
            <p:nvPr/>
          </p:nvSpPr>
          <p:spPr>
            <a:xfrm flipH="1" flipV="1">
              <a:off x="3472592" y="3259665"/>
              <a:ext cx="1304696" cy="277682"/>
            </a:xfrm>
            <a:prstGeom prst="line">
              <a:avLst/>
            </a:prstGeom>
            <a:ln w="25400">
              <a:solidFill>
                <a:srgbClr val="000000">
                  <a:alpha val="30000"/>
                </a:srgbClr>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33" name="Oval"/>
            <p:cNvSpPr/>
            <p:nvPr/>
          </p:nvSpPr>
          <p:spPr>
            <a:xfrm flipV="1">
              <a:off x="3322669" y="3126985"/>
              <a:ext cx="275480" cy="268925"/>
            </a:xfrm>
            <a:prstGeom prst="ellipse">
              <a:avLst/>
            </a:prstGeom>
            <a:solidFill>
              <a:srgbClr val="FFFFFF"/>
            </a:solidFill>
            <a:ln w="25400">
              <a:solidFill>
                <a:srgbClr val="000000"/>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b="1">
                  <a:latin typeface="Helvetica"/>
                  <a:ea typeface="Helvetica"/>
                  <a:cs typeface="Helvetica"/>
                  <a:sym typeface="Helvetica"/>
                </a:defRPr>
              </a:pPr>
              <a:endParaRPr/>
            </a:p>
          </p:txBody>
        </p:sp>
        <p:sp>
          <p:nvSpPr>
            <p:cNvPr id="34" name="+"/>
            <p:cNvSpPr txBox="1"/>
            <p:nvPr/>
          </p:nvSpPr>
          <p:spPr>
            <a:xfrm flipV="1">
              <a:off x="3335072" y="3097609"/>
              <a:ext cx="250674" cy="373553"/>
            </a:xfrm>
            <a:prstGeom prst="rect">
              <a:avLst/>
            </a:prstGeom>
            <a:ln w="12700">
              <a:miter lim="400000"/>
            </a:ln>
            <a:extLst>
              <a:ext uri="{C572A759-6A51-4108-AA02-DFA0A04FC94B}">
                <ma14:wrappingTextBoxFlag xmlns="" xmlns:ma14="http://schemas.microsoft.com/office/mac/drawingml/2011/main" xmlns:lc="http://schemas.openxmlformats.org/drawingml/2006/lockedCanvas" val="1"/>
              </a:ext>
            </a:extLst>
          </p:spPr>
          <p:txBody>
            <a:bodyPr wrap="non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dirty="0"/>
                <a:t>+</a:t>
              </a:r>
            </a:p>
          </p:txBody>
        </p:sp>
        <p:sp>
          <p:nvSpPr>
            <p:cNvPr id="43" name="Literal…"/>
            <p:cNvSpPr txBox="1"/>
            <p:nvPr/>
          </p:nvSpPr>
          <p:spPr>
            <a:xfrm>
              <a:off x="1668004" y="2318279"/>
              <a:ext cx="1942841" cy="441146"/>
            </a:xfrm>
            <a:prstGeom prst="rect">
              <a:avLst/>
            </a:prstGeom>
            <a:ln w="12700">
              <a:miter lim="400000"/>
            </a:ln>
            <a:extLst>
              <a:ext uri="{C572A759-6A51-4108-AA02-DFA0A04FC94B}">
                <ma14:wrappingTextBoxFlag xmlns="" xmlns:ma14="http://schemas.microsoft.com/office/mac/drawingml/2011/main" xmlns:lc="http://schemas.openxmlformats.org/drawingml/2006/lockedCanvas" val="1"/>
              </a:ext>
            </a:extLst>
          </p:spPr>
          <p:txBody>
            <a:bodyPr wrap="non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000">
                  <a:latin typeface="Consolas"/>
                  <a:ea typeface="Consolas"/>
                  <a:cs typeface="Consolas"/>
                  <a:sym typeface="Consolas"/>
                </a:defRPr>
              </a:pPr>
              <a:r>
                <a:rPr lang="en-US" sz="2200" dirty="0" smtClean="0">
                  <a:latin typeface="Avenir-Book" panose="02000503020000020003" pitchFamily="2" charset="0"/>
                </a:rPr>
                <a:t>LSTM Encoder</a:t>
              </a:r>
              <a:endParaRPr sz="2200" dirty="0">
                <a:latin typeface="Avenir-Book" panose="02000503020000020003" pitchFamily="2" charset="0"/>
              </a:endParaRPr>
            </a:p>
          </p:txBody>
        </p:sp>
        <p:sp>
          <p:nvSpPr>
            <p:cNvPr id="53" name="Rectangle"/>
            <p:cNvSpPr/>
            <p:nvPr/>
          </p:nvSpPr>
          <p:spPr>
            <a:xfrm flipV="1">
              <a:off x="2060251" y="4135873"/>
              <a:ext cx="160788" cy="268925"/>
            </a:xfrm>
            <a:prstGeom prst="rect">
              <a:avLst/>
            </a:prstGeom>
            <a:solidFill>
              <a:schemeClr val="accent6"/>
            </a:solidFill>
            <a:ln w="25400">
              <a:solidFill>
                <a:srgbClr val="000000"/>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lnSpc>
                  <a:spcPts val="2200"/>
                </a:lnSpc>
                <a:defRPr sz="1900">
                  <a:latin typeface="Consolas"/>
                  <a:ea typeface="Consolas"/>
                  <a:cs typeface="Consolas"/>
                  <a:sym typeface="Consolas"/>
                </a:defRPr>
              </a:pPr>
              <a:endParaRPr/>
            </a:p>
          </p:txBody>
        </p:sp>
        <p:sp>
          <p:nvSpPr>
            <p:cNvPr id="54" name="Rectangle"/>
            <p:cNvSpPr/>
            <p:nvPr/>
          </p:nvSpPr>
          <p:spPr>
            <a:xfrm flipV="1">
              <a:off x="3389312" y="4135873"/>
              <a:ext cx="160789" cy="268925"/>
            </a:xfrm>
            <a:prstGeom prst="rect">
              <a:avLst/>
            </a:prstGeom>
            <a:solidFill>
              <a:schemeClr val="accent6"/>
            </a:solidFill>
            <a:ln w="25400">
              <a:solidFill>
                <a:srgbClr val="000000"/>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lnSpc>
                  <a:spcPts val="2200"/>
                </a:lnSpc>
                <a:defRPr sz="1900">
                  <a:latin typeface="Consolas"/>
                  <a:ea typeface="Consolas"/>
                  <a:cs typeface="Consolas"/>
                  <a:sym typeface="Consolas"/>
                </a:defRPr>
              </a:pPr>
              <a:endParaRPr/>
            </a:p>
          </p:txBody>
        </p:sp>
        <p:sp>
          <p:nvSpPr>
            <p:cNvPr id="55" name="Rectangle"/>
            <p:cNvSpPr/>
            <p:nvPr/>
          </p:nvSpPr>
          <p:spPr>
            <a:xfrm flipV="1">
              <a:off x="4718373" y="4135873"/>
              <a:ext cx="160789" cy="268925"/>
            </a:xfrm>
            <a:prstGeom prst="rect">
              <a:avLst/>
            </a:prstGeom>
            <a:solidFill>
              <a:schemeClr val="accent6"/>
            </a:solidFill>
            <a:ln w="25400">
              <a:solidFill>
                <a:srgbClr val="000000"/>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lnSpc>
                  <a:spcPts val="2200"/>
                </a:lnSpc>
                <a:defRPr sz="1900">
                  <a:latin typeface="Consolas"/>
                  <a:ea typeface="Consolas"/>
                  <a:cs typeface="Consolas"/>
                  <a:sym typeface="Consolas"/>
                </a:defRPr>
              </a:pPr>
              <a:endParaRPr/>
            </a:p>
          </p:txBody>
        </p:sp>
        <p:sp>
          <p:nvSpPr>
            <p:cNvPr id="56" name="Rectangle"/>
            <p:cNvSpPr/>
            <p:nvPr/>
          </p:nvSpPr>
          <p:spPr>
            <a:xfrm flipV="1">
              <a:off x="2060251" y="3540836"/>
              <a:ext cx="160789" cy="389421"/>
            </a:xfrm>
            <a:prstGeom prst="rect">
              <a:avLst/>
            </a:prstGeom>
            <a:solidFill>
              <a:schemeClr val="accent6"/>
            </a:solidFill>
            <a:ln w="25400">
              <a:solidFill>
                <a:srgbClr val="000000"/>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lnSpc>
                  <a:spcPts val="2200"/>
                </a:lnSpc>
                <a:defRPr sz="1900">
                  <a:latin typeface="Consolas"/>
                  <a:ea typeface="Consolas"/>
                  <a:cs typeface="Consolas"/>
                  <a:sym typeface="Consolas"/>
                </a:defRPr>
              </a:pPr>
              <a:endParaRPr/>
            </a:p>
          </p:txBody>
        </p:sp>
        <p:sp>
          <p:nvSpPr>
            <p:cNvPr id="57" name="Rectangle"/>
            <p:cNvSpPr/>
            <p:nvPr/>
          </p:nvSpPr>
          <p:spPr>
            <a:xfrm flipV="1">
              <a:off x="3389313" y="3540836"/>
              <a:ext cx="160788" cy="389421"/>
            </a:xfrm>
            <a:prstGeom prst="rect">
              <a:avLst/>
            </a:prstGeom>
            <a:solidFill>
              <a:schemeClr val="accent6"/>
            </a:solidFill>
            <a:ln w="25400">
              <a:solidFill>
                <a:srgbClr val="000000"/>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lnSpc>
                  <a:spcPts val="2200"/>
                </a:lnSpc>
                <a:defRPr sz="1900">
                  <a:latin typeface="Consolas"/>
                  <a:ea typeface="Consolas"/>
                  <a:cs typeface="Consolas"/>
                  <a:sym typeface="Consolas"/>
                </a:defRPr>
              </a:pPr>
              <a:endParaRPr/>
            </a:p>
          </p:txBody>
        </p:sp>
        <p:sp>
          <p:nvSpPr>
            <p:cNvPr id="58" name="Line"/>
            <p:cNvSpPr/>
            <p:nvPr/>
          </p:nvSpPr>
          <p:spPr>
            <a:xfrm flipH="1" flipV="1">
              <a:off x="2140645" y="3936359"/>
              <a:ext cx="1" cy="191320"/>
            </a:xfrm>
            <a:prstGeom prst="line">
              <a:avLst/>
            </a:prstGeom>
            <a:ln w="25400">
              <a:solidFill>
                <a:srgbClr val="000000"/>
              </a:solidFill>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59" name="Line"/>
            <p:cNvSpPr/>
            <p:nvPr/>
          </p:nvSpPr>
          <p:spPr>
            <a:xfrm flipV="1">
              <a:off x="3469706" y="3936359"/>
              <a:ext cx="1" cy="191320"/>
            </a:xfrm>
            <a:prstGeom prst="line">
              <a:avLst/>
            </a:prstGeom>
            <a:ln w="25400">
              <a:solidFill>
                <a:srgbClr val="000000"/>
              </a:solidFill>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60" name="Line"/>
            <p:cNvSpPr/>
            <p:nvPr/>
          </p:nvSpPr>
          <p:spPr>
            <a:xfrm flipV="1">
              <a:off x="4798767" y="3936359"/>
              <a:ext cx="1" cy="191320"/>
            </a:xfrm>
            <a:prstGeom prst="line">
              <a:avLst/>
            </a:prstGeom>
            <a:ln w="25400">
              <a:solidFill>
                <a:srgbClr val="000000"/>
              </a:solidFill>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61" name="…"/>
            <p:cNvSpPr txBox="1"/>
            <p:nvPr/>
          </p:nvSpPr>
          <p:spPr>
            <a:xfrm flipV="1">
              <a:off x="5286223" y="4158292"/>
              <a:ext cx="456384" cy="343453"/>
            </a:xfrm>
            <a:prstGeom prst="rect">
              <a:avLst/>
            </a:prstGeom>
            <a:ln w="12700">
              <a:miter lim="400000"/>
            </a:ln>
            <a:extLst>
              <a:ext uri="{C572A759-6A51-4108-AA02-DFA0A04FC94B}">
                <ma14:wrappingTextBoxFlag xmlns="" xmlns:ma14="http://schemas.microsoft.com/office/mac/drawingml/2011/main" xmlns:lc="http://schemas.openxmlformats.org/drawingml/2006/lockedCanvas" val="1"/>
              </a:ext>
            </a:extLst>
          </p:spPr>
          <p:txBody>
            <a:bodyPr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dirty="0"/>
                <a:t>…</a:t>
              </a:r>
            </a:p>
          </p:txBody>
        </p:sp>
        <p:sp>
          <p:nvSpPr>
            <p:cNvPr id="62" name="…"/>
            <p:cNvSpPr txBox="1"/>
            <p:nvPr/>
          </p:nvSpPr>
          <p:spPr>
            <a:xfrm flipV="1">
              <a:off x="5286223" y="3625560"/>
              <a:ext cx="456384" cy="343453"/>
            </a:xfrm>
            <a:prstGeom prst="rect">
              <a:avLst/>
            </a:prstGeom>
            <a:ln w="12700">
              <a:miter lim="400000"/>
            </a:ln>
            <a:extLst>
              <a:ext uri="{C572A759-6A51-4108-AA02-DFA0A04FC94B}">
                <ma14:wrappingTextBoxFlag xmlns="" xmlns:ma14="http://schemas.microsoft.com/office/mac/drawingml/2011/main" xmlns:lc="http://schemas.openxmlformats.org/drawingml/2006/lockedCanvas" val="1"/>
              </a:ext>
            </a:extLst>
          </p:spPr>
          <p:txBody>
            <a:bodyPr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dirty="0"/>
                <a:t>…</a:t>
              </a:r>
            </a:p>
          </p:txBody>
        </p:sp>
        <p:sp>
          <p:nvSpPr>
            <p:cNvPr id="63" name="Rectangle"/>
            <p:cNvSpPr/>
            <p:nvPr/>
          </p:nvSpPr>
          <p:spPr>
            <a:xfrm flipV="1">
              <a:off x="4718373" y="3540836"/>
              <a:ext cx="160789" cy="389421"/>
            </a:xfrm>
            <a:prstGeom prst="rect">
              <a:avLst/>
            </a:prstGeom>
            <a:solidFill>
              <a:schemeClr val="accent6"/>
            </a:solidFill>
            <a:ln w="25400">
              <a:solidFill>
                <a:srgbClr val="000000"/>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lnSpc>
                  <a:spcPts val="2200"/>
                </a:lnSpc>
                <a:defRPr sz="1900">
                  <a:latin typeface="Consolas"/>
                  <a:ea typeface="Consolas"/>
                  <a:cs typeface="Consolas"/>
                  <a:sym typeface="Consolas"/>
                </a:defRPr>
              </a:pPr>
              <a:endParaRPr/>
            </a:p>
          </p:txBody>
        </p:sp>
        <p:sp>
          <p:nvSpPr>
            <p:cNvPr id="64" name="Line"/>
            <p:cNvSpPr/>
            <p:nvPr/>
          </p:nvSpPr>
          <p:spPr>
            <a:xfrm flipH="1" flipV="1">
              <a:off x="2140645" y="4399301"/>
              <a:ext cx="1" cy="474186"/>
            </a:xfrm>
            <a:prstGeom prst="line">
              <a:avLst/>
            </a:prstGeom>
            <a:ln w="25400">
              <a:solidFill>
                <a:schemeClr val="tx1"/>
              </a:solidFill>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65" name="Line"/>
            <p:cNvSpPr/>
            <p:nvPr/>
          </p:nvSpPr>
          <p:spPr>
            <a:xfrm flipV="1">
              <a:off x="3469706" y="4399301"/>
              <a:ext cx="1" cy="474186"/>
            </a:xfrm>
            <a:prstGeom prst="line">
              <a:avLst/>
            </a:prstGeom>
            <a:ln w="25400">
              <a:solidFill>
                <a:schemeClr val="tx1"/>
              </a:solidFill>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66" name="Line"/>
            <p:cNvSpPr/>
            <p:nvPr/>
          </p:nvSpPr>
          <p:spPr>
            <a:xfrm flipV="1">
              <a:off x="4802528" y="4397035"/>
              <a:ext cx="1" cy="474186"/>
            </a:xfrm>
            <a:prstGeom prst="line">
              <a:avLst/>
            </a:prstGeom>
            <a:ln w="25400">
              <a:solidFill>
                <a:schemeClr val="tx1"/>
              </a:solidFill>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68" name="Line"/>
            <p:cNvSpPr/>
            <p:nvPr/>
          </p:nvSpPr>
          <p:spPr>
            <a:xfrm flipV="1">
              <a:off x="2221039" y="3659388"/>
              <a:ext cx="1168273" cy="0"/>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69" name="Line"/>
            <p:cNvSpPr/>
            <p:nvPr/>
          </p:nvSpPr>
          <p:spPr>
            <a:xfrm flipV="1">
              <a:off x="3550101" y="3659388"/>
              <a:ext cx="1168273" cy="0"/>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64" name="Line"/>
            <p:cNvSpPr/>
            <p:nvPr/>
          </p:nvSpPr>
          <p:spPr>
            <a:xfrm flipH="1">
              <a:off x="2219529" y="3820841"/>
              <a:ext cx="1168273" cy="0"/>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65" name="Line"/>
            <p:cNvSpPr/>
            <p:nvPr/>
          </p:nvSpPr>
          <p:spPr>
            <a:xfrm flipH="1">
              <a:off x="3548591" y="3820841"/>
              <a:ext cx="1168273" cy="0"/>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grpSp>
      <p:grpSp>
        <p:nvGrpSpPr>
          <p:cNvPr id="174" name="Group 173"/>
          <p:cNvGrpSpPr/>
          <p:nvPr/>
        </p:nvGrpSpPr>
        <p:grpSpPr>
          <a:xfrm>
            <a:off x="3620873" y="2364427"/>
            <a:ext cx="6917272" cy="3033818"/>
            <a:chOff x="3620873" y="2364427"/>
            <a:chExt cx="6917272" cy="3033818"/>
          </a:xfrm>
        </p:grpSpPr>
        <p:sp>
          <p:nvSpPr>
            <p:cNvPr id="6" name="Rounded Rectangle"/>
            <p:cNvSpPr/>
            <p:nvPr/>
          </p:nvSpPr>
          <p:spPr>
            <a:xfrm flipV="1">
              <a:off x="6238233" y="2364427"/>
              <a:ext cx="4299912" cy="2253940"/>
            </a:xfrm>
            <a:prstGeom prst="roundRect">
              <a:avLst>
                <a:gd name="adj" fmla="val 4644"/>
              </a:avLst>
            </a:prstGeom>
            <a:solidFill>
              <a:srgbClr val="EBEBEB"/>
            </a:solidFill>
            <a:ln w="12700">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dirty="0"/>
            </a:p>
          </p:txBody>
        </p:sp>
        <p:sp>
          <p:nvSpPr>
            <p:cNvPr id="67" name="Literal…"/>
            <p:cNvSpPr txBox="1"/>
            <p:nvPr/>
          </p:nvSpPr>
          <p:spPr>
            <a:xfrm>
              <a:off x="6285227" y="2394141"/>
              <a:ext cx="3855563" cy="441146"/>
            </a:xfrm>
            <a:prstGeom prst="rect">
              <a:avLst/>
            </a:prstGeom>
            <a:ln w="12700">
              <a:miter lim="400000"/>
            </a:ln>
            <a:extLst>
              <a:ext uri="{C572A759-6A51-4108-AA02-DFA0A04FC94B}">
                <ma14:wrappingTextBoxFlag xmlns="" xmlns:ma14="http://schemas.microsoft.com/office/mac/drawingml/2011/main" xmlns:lc="http://schemas.openxmlformats.org/drawingml/2006/lockedCanvas" val="1"/>
              </a:ext>
            </a:extLst>
          </p:spPr>
          <p:txBody>
            <a:bodyPr wrap="squar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000">
                  <a:latin typeface="Consolas"/>
                  <a:ea typeface="Consolas"/>
                  <a:cs typeface="Consolas"/>
                  <a:sym typeface="Consolas"/>
                </a:defRPr>
              </a:pPr>
              <a:r>
                <a:rPr lang="en-US" sz="2200" dirty="0" smtClean="0">
                  <a:latin typeface="Avenir-Book" panose="02000503020000020003" pitchFamily="2" charset="0"/>
                </a:rPr>
                <a:t>LSTM Decoder with Attention</a:t>
              </a:r>
              <a:endParaRPr sz="2200" dirty="0">
                <a:latin typeface="Avenir-Book" panose="02000503020000020003" pitchFamily="2" charset="0"/>
              </a:endParaRPr>
            </a:p>
          </p:txBody>
        </p:sp>
        <p:sp>
          <p:nvSpPr>
            <p:cNvPr id="116" name="Line"/>
            <p:cNvSpPr/>
            <p:nvPr/>
          </p:nvSpPr>
          <p:spPr>
            <a:xfrm flipH="1" flipV="1">
              <a:off x="6747433" y="3353117"/>
              <a:ext cx="1" cy="191320"/>
            </a:xfrm>
            <a:prstGeom prst="line">
              <a:avLst/>
            </a:prstGeom>
            <a:ln w="25400">
              <a:solidFill>
                <a:srgbClr val="000000"/>
              </a:solidFill>
              <a:prstDash val="sysDot"/>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20" name="Line"/>
            <p:cNvSpPr/>
            <p:nvPr/>
          </p:nvSpPr>
          <p:spPr>
            <a:xfrm flipH="1" flipV="1">
              <a:off x="8077691" y="3365791"/>
              <a:ext cx="1" cy="191320"/>
            </a:xfrm>
            <a:prstGeom prst="line">
              <a:avLst/>
            </a:prstGeom>
            <a:ln w="25400">
              <a:solidFill>
                <a:srgbClr val="000000"/>
              </a:solidFill>
              <a:prstDash val="sysDot"/>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21" name="Line"/>
            <p:cNvSpPr/>
            <p:nvPr/>
          </p:nvSpPr>
          <p:spPr>
            <a:xfrm flipH="1" flipV="1">
              <a:off x="9415677" y="3358796"/>
              <a:ext cx="1" cy="191320"/>
            </a:xfrm>
            <a:prstGeom prst="line">
              <a:avLst/>
            </a:prstGeom>
            <a:ln w="25400">
              <a:solidFill>
                <a:srgbClr val="000000"/>
              </a:solidFill>
              <a:prstDash val="sysDot"/>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22" name="Rectangle"/>
            <p:cNvSpPr/>
            <p:nvPr/>
          </p:nvSpPr>
          <p:spPr>
            <a:xfrm flipV="1">
              <a:off x="6668531" y="4167496"/>
              <a:ext cx="160788" cy="268925"/>
            </a:xfrm>
            <a:prstGeom prst="rect">
              <a:avLst/>
            </a:prstGeom>
            <a:solidFill>
              <a:schemeClr val="accent6"/>
            </a:solidFill>
            <a:ln w="25400">
              <a:solidFill>
                <a:srgbClr val="000000"/>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lnSpc>
                  <a:spcPts val="2200"/>
                </a:lnSpc>
                <a:defRPr sz="1900">
                  <a:latin typeface="Consolas"/>
                  <a:ea typeface="Consolas"/>
                  <a:cs typeface="Consolas"/>
                  <a:sym typeface="Consolas"/>
                </a:defRPr>
              </a:pPr>
              <a:endParaRPr/>
            </a:p>
          </p:txBody>
        </p:sp>
        <p:sp>
          <p:nvSpPr>
            <p:cNvPr id="123" name="Rectangle"/>
            <p:cNvSpPr/>
            <p:nvPr/>
          </p:nvSpPr>
          <p:spPr>
            <a:xfrm flipV="1">
              <a:off x="7333061" y="4167496"/>
              <a:ext cx="160789" cy="268925"/>
            </a:xfrm>
            <a:prstGeom prst="rect">
              <a:avLst/>
            </a:prstGeom>
            <a:solidFill>
              <a:schemeClr val="accent6"/>
            </a:solidFill>
            <a:ln w="25400">
              <a:solidFill>
                <a:srgbClr val="000000"/>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lnSpc>
                  <a:spcPts val="2200"/>
                </a:lnSpc>
                <a:defRPr sz="1900">
                  <a:latin typeface="Consolas"/>
                  <a:ea typeface="Consolas"/>
                  <a:cs typeface="Consolas"/>
                  <a:sym typeface="Consolas"/>
                </a:defRPr>
              </a:pPr>
              <a:endParaRPr/>
            </a:p>
          </p:txBody>
        </p:sp>
        <p:sp>
          <p:nvSpPr>
            <p:cNvPr id="124" name="Rectangle"/>
            <p:cNvSpPr/>
            <p:nvPr/>
          </p:nvSpPr>
          <p:spPr>
            <a:xfrm flipV="1">
              <a:off x="7997592" y="4167496"/>
              <a:ext cx="160789" cy="268925"/>
            </a:xfrm>
            <a:prstGeom prst="rect">
              <a:avLst/>
            </a:prstGeom>
            <a:solidFill>
              <a:schemeClr val="accent6"/>
            </a:solidFill>
            <a:ln w="25400">
              <a:solidFill>
                <a:srgbClr val="000000"/>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lnSpc>
                  <a:spcPts val="2200"/>
                </a:lnSpc>
                <a:defRPr sz="1900">
                  <a:latin typeface="Consolas"/>
                  <a:ea typeface="Consolas"/>
                  <a:cs typeface="Consolas"/>
                  <a:sym typeface="Consolas"/>
                </a:defRPr>
              </a:pPr>
              <a:endParaRPr/>
            </a:p>
          </p:txBody>
        </p:sp>
        <p:sp>
          <p:nvSpPr>
            <p:cNvPr id="125" name="Rectangle"/>
            <p:cNvSpPr/>
            <p:nvPr/>
          </p:nvSpPr>
          <p:spPr>
            <a:xfrm flipV="1">
              <a:off x="8662122" y="4167496"/>
              <a:ext cx="160789" cy="268925"/>
            </a:xfrm>
            <a:prstGeom prst="rect">
              <a:avLst/>
            </a:prstGeom>
            <a:solidFill>
              <a:schemeClr val="accent6"/>
            </a:solidFill>
            <a:ln w="25400">
              <a:solidFill>
                <a:srgbClr val="000000"/>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lnSpc>
                  <a:spcPts val="2200"/>
                </a:lnSpc>
                <a:defRPr sz="1900">
                  <a:latin typeface="Consolas"/>
                  <a:ea typeface="Consolas"/>
                  <a:cs typeface="Consolas"/>
                  <a:sym typeface="Consolas"/>
                </a:defRPr>
              </a:pPr>
              <a:endParaRPr/>
            </a:p>
          </p:txBody>
        </p:sp>
        <p:sp>
          <p:nvSpPr>
            <p:cNvPr id="126" name="Rectangle"/>
            <p:cNvSpPr/>
            <p:nvPr/>
          </p:nvSpPr>
          <p:spPr>
            <a:xfrm flipV="1">
              <a:off x="9326653" y="4167496"/>
              <a:ext cx="160789" cy="268925"/>
            </a:xfrm>
            <a:prstGeom prst="rect">
              <a:avLst/>
            </a:prstGeom>
            <a:solidFill>
              <a:schemeClr val="accent6"/>
            </a:solidFill>
            <a:ln w="25400">
              <a:solidFill>
                <a:srgbClr val="000000"/>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lnSpc>
                  <a:spcPts val="2200"/>
                </a:lnSpc>
                <a:defRPr sz="1900">
                  <a:latin typeface="Consolas"/>
                  <a:ea typeface="Consolas"/>
                  <a:cs typeface="Consolas"/>
                  <a:sym typeface="Consolas"/>
                </a:defRPr>
              </a:pPr>
              <a:endParaRPr/>
            </a:p>
          </p:txBody>
        </p:sp>
        <p:sp>
          <p:nvSpPr>
            <p:cNvPr id="127" name="Rectangle"/>
            <p:cNvSpPr/>
            <p:nvPr/>
          </p:nvSpPr>
          <p:spPr>
            <a:xfrm flipV="1">
              <a:off x="6668531" y="3572459"/>
              <a:ext cx="160789" cy="389421"/>
            </a:xfrm>
            <a:prstGeom prst="rect">
              <a:avLst/>
            </a:prstGeom>
            <a:solidFill>
              <a:schemeClr val="accent6"/>
            </a:solidFill>
            <a:ln w="25400">
              <a:solidFill>
                <a:srgbClr val="000000"/>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lnSpc>
                  <a:spcPts val="2200"/>
                </a:lnSpc>
                <a:defRPr sz="1900">
                  <a:latin typeface="Consolas"/>
                  <a:ea typeface="Consolas"/>
                  <a:cs typeface="Consolas"/>
                  <a:sym typeface="Consolas"/>
                </a:defRPr>
              </a:pPr>
              <a:endParaRPr/>
            </a:p>
          </p:txBody>
        </p:sp>
        <p:sp>
          <p:nvSpPr>
            <p:cNvPr id="128" name="Rectangle"/>
            <p:cNvSpPr/>
            <p:nvPr/>
          </p:nvSpPr>
          <p:spPr>
            <a:xfrm flipV="1">
              <a:off x="7333061" y="3572459"/>
              <a:ext cx="160789" cy="389421"/>
            </a:xfrm>
            <a:prstGeom prst="rect">
              <a:avLst/>
            </a:prstGeom>
            <a:solidFill>
              <a:schemeClr val="accent6"/>
            </a:solidFill>
            <a:ln w="25400">
              <a:solidFill>
                <a:srgbClr val="000000"/>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lnSpc>
                  <a:spcPts val="2200"/>
                </a:lnSpc>
                <a:defRPr sz="1900">
                  <a:latin typeface="Consolas"/>
                  <a:ea typeface="Consolas"/>
                  <a:cs typeface="Consolas"/>
                  <a:sym typeface="Consolas"/>
                </a:defRPr>
              </a:pPr>
              <a:endParaRPr/>
            </a:p>
          </p:txBody>
        </p:sp>
        <p:sp>
          <p:nvSpPr>
            <p:cNvPr id="129" name="Rectangle"/>
            <p:cNvSpPr/>
            <p:nvPr/>
          </p:nvSpPr>
          <p:spPr>
            <a:xfrm flipV="1">
              <a:off x="7997593" y="3572459"/>
              <a:ext cx="160788" cy="389421"/>
            </a:xfrm>
            <a:prstGeom prst="rect">
              <a:avLst/>
            </a:prstGeom>
            <a:solidFill>
              <a:schemeClr val="accent6"/>
            </a:solidFill>
            <a:ln w="25400">
              <a:solidFill>
                <a:srgbClr val="000000"/>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lnSpc>
                  <a:spcPts val="2200"/>
                </a:lnSpc>
                <a:defRPr sz="1900">
                  <a:latin typeface="Consolas"/>
                  <a:ea typeface="Consolas"/>
                  <a:cs typeface="Consolas"/>
                  <a:sym typeface="Consolas"/>
                </a:defRPr>
              </a:pPr>
              <a:endParaRPr/>
            </a:p>
          </p:txBody>
        </p:sp>
        <p:sp>
          <p:nvSpPr>
            <p:cNvPr id="131" name="Line"/>
            <p:cNvSpPr/>
            <p:nvPr/>
          </p:nvSpPr>
          <p:spPr>
            <a:xfrm flipV="1">
              <a:off x="6837047" y="3778567"/>
              <a:ext cx="488287" cy="0"/>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34" name="Line"/>
            <p:cNvSpPr/>
            <p:nvPr/>
          </p:nvSpPr>
          <p:spPr>
            <a:xfrm flipV="1">
              <a:off x="7501578" y="3778567"/>
              <a:ext cx="488287" cy="0"/>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37" name="Line"/>
            <p:cNvSpPr/>
            <p:nvPr/>
          </p:nvSpPr>
          <p:spPr>
            <a:xfrm flipV="1">
              <a:off x="8168210" y="3778567"/>
              <a:ext cx="488287" cy="0"/>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41" name="Line"/>
            <p:cNvSpPr/>
            <p:nvPr/>
          </p:nvSpPr>
          <p:spPr>
            <a:xfrm flipV="1">
              <a:off x="8830639" y="3778567"/>
              <a:ext cx="488287" cy="0"/>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43" name="Line"/>
            <p:cNvSpPr/>
            <p:nvPr/>
          </p:nvSpPr>
          <p:spPr>
            <a:xfrm flipH="1" flipV="1">
              <a:off x="6748925" y="3967982"/>
              <a:ext cx="1" cy="191320"/>
            </a:xfrm>
            <a:prstGeom prst="line">
              <a:avLst/>
            </a:prstGeom>
            <a:ln w="25400">
              <a:solidFill>
                <a:srgbClr val="000000"/>
              </a:solidFill>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44" name="Line"/>
            <p:cNvSpPr/>
            <p:nvPr/>
          </p:nvSpPr>
          <p:spPr>
            <a:xfrm flipV="1">
              <a:off x="7413456" y="3967982"/>
              <a:ext cx="1" cy="191320"/>
            </a:xfrm>
            <a:prstGeom prst="line">
              <a:avLst/>
            </a:prstGeom>
            <a:ln w="25400">
              <a:solidFill>
                <a:srgbClr val="000000"/>
              </a:solidFill>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45" name="Line"/>
            <p:cNvSpPr/>
            <p:nvPr/>
          </p:nvSpPr>
          <p:spPr>
            <a:xfrm flipV="1">
              <a:off x="8077986" y="3967982"/>
              <a:ext cx="1" cy="191320"/>
            </a:xfrm>
            <a:prstGeom prst="line">
              <a:avLst/>
            </a:prstGeom>
            <a:ln w="25400">
              <a:solidFill>
                <a:srgbClr val="000000"/>
              </a:solidFill>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46" name="Line"/>
            <p:cNvSpPr/>
            <p:nvPr/>
          </p:nvSpPr>
          <p:spPr>
            <a:xfrm flipV="1">
              <a:off x="8742517" y="3967982"/>
              <a:ext cx="1" cy="191320"/>
            </a:xfrm>
            <a:prstGeom prst="line">
              <a:avLst/>
            </a:prstGeom>
            <a:ln w="25400">
              <a:solidFill>
                <a:srgbClr val="000000"/>
              </a:solidFill>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47" name="Line"/>
            <p:cNvSpPr/>
            <p:nvPr/>
          </p:nvSpPr>
          <p:spPr>
            <a:xfrm flipV="1">
              <a:off x="9407047" y="3967982"/>
              <a:ext cx="1" cy="191320"/>
            </a:xfrm>
            <a:prstGeom prst="line">
              <a:avLst/>
            </a:prstGeom>
            <a:ln w="25400">
              <a:solidFill>
                <a:srgbClr val="000000"/>
              </a:solidFill>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48" name="…"/>
            <p:cNvSpPr txBox="1"/>
            <p:nvPr/>
          </p:nvSpPr>
          <p:spPr>
            <a:xfrm flipV="1">
              <a:off x="9894503" y="4189915"/>
              <a:ext cx="456384" cy="343453"/>
            </a:xfrm>
            <a:prstGeom prst="rect">
              <a:avLst/>
            </a:prstGeom>
            <a:ln w="12700">
              <a:miter lim="400000"/>
            </a:ln>
            <a:extLst>
              <a:ext uri="{C572A759-6A51-4108-AA02-DFA0A04FC94B}">
                <ma14:wrappingTextBoxFlag xmlns="" xmlns:ma14="http://schemas.microsoft.com/office/mac/drawingml/2011/main" xmlns:lc="http://schemas.openxmlformats.org/drawingml/2006/lockedCanvas" val="1"/>
              </a:ext>
            </a:extLst>
          </p:spPr>
          <p:txBody>
            <a:bodyPr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dirty="0"/>
                <a:t>…</a:t>
              </a:r>
            </a:p>
          </p:txBody>
        </p:sp>
        <p:sp>
          <p:nvSpPr>
            <p:cNvPr id="149" name="…"/>
            <p:cNvSpPr txBox="1"/>
            <p:nvPr/>
          </p:nvSpPr>
          <p:spPr>
            <a:xfrm flipV="1">
              <a:off x="9894503" y="3657183"/>
              <a:ext cx="456384" cy="343453"/>
            </a:xfrm>
            <a:prstGeom prst="rect">
              <a:avLst/>
            </a:prstGeom>
            <a:ln w="12700">
              <a:miter lim="400000"/>
            </a:ln>
            <a:extLst>
              <a:ext uri="{C572A759-6A51-4108-AA02-DFA0A04FC94B}">
                <ma14:wrappingTextBoxFlag xmlns="" xmlns:ma14="http://schemas.microsoft.com/office/mac/drawingml/2011/main" xmlns:lc="http://schemas.openxmlformats.org/drawingml/2006/lockedCanvas" val="1"/>
              </a:ext>
            </a:extLst>
          </p:spPr>
          <p:txBody>
            <a:bodyPr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dirty="0"/>
                <a:t>…</a:t>
              </a:r>
            </a:p>
          </p:txBody>
        </p:sp>
        <p:sp>
          <p:nvSpPr>
            <p:cNvPr id="150" name="Rectangle"/>
            <p:cNvSpPr/>
            <p:nvPr/>
          </p:nvSpPr>
          <p:spPr>
            <a:xfrm flipV="1">
              <a:off x="8662122" y="3572459"/>
              <a:ext cx="160789" cy="389421"/>
            </a:xfrm>
            <a:prstGeom prst="rect">
              <a:avLst/>
            </a:prstGeom>
            <a:solidFill>
              <a:schemeClr val="accent6"/>
            </a:solidFill>
            <a:ln w="25400">
              <a:solidFill>
                <a:srgbClr val="000000"/>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lnSpc>
                  <a:spcPts val="2200"/>
                </a:lnSpc>
                <a:defRPr sz="1900">
                  <a:latin typeface="Consolas"/>
                  <a:ea typeface="Consolas"/>
                  <a:cs typeface="Consolas"/>
                  <a:sym typeface="Consolas"/>
                </a:defRPr>
              </a:pPr>
              <a:endParaRPr/>
            </a:p>
          </p:txBody>
        </p:sp>
        <p:sp>
          <p:nvSpPr>
            <p:cNvPr id="151" name="Rectangle"/>
            <p:cNvSpPr/>
            <p:nvPr/>
          </p:nvSpPr>
          <p:spPr>
            <a:xfrm flipV="1">
              <a:off x="9326653" y="3572459"/>
              <a:ext cx="160789" cy="389421"/>
            </a:xfrm>
            <a:prstGeom prst="rect">
              <a:avLst/>
            </a:prstGeom>
            <a:solidFill>
              <a:schemeClr val="accent6"/>
            </a:solidFill>
            <a:ln w="25400">
              <a:solidFill>
                <a:srgbClr val="000000"/>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lnSpc>
                  <a:spcPts val="2200"/>
                </a:lnSpc>
                <a:defRPr sz="1900">
                  <a:latin typeface="Consolas"/>
                  <a:ea typeface="Consolas"/>
                  <a:cs typeface="Consolas"/>
                  <a:sym typeface="Consolas"/>
                </a:defRPr>
              </a:pPr>
              <a:endParaRPr/>
            </a:p>
          </p:txBody>
        </p:sp>
        <p:sp>
          <p:nvSpPr>
            <p:cNvPr id="152" name="Line"/>
            <p:cNvSpPr/>
            <p:nvPr/>
          </p:nvSpPr>
          <p:spPr>
            <a:xfrm flipH="1" flipV="1">
              <a:off x="6748925" y="4430924"/>
              <a:ext cx="1" cy="474186"/>
            </a:xfrm>
            <a:prstGeom prst="line">
              <a:avLst/>
            </a:prstGeom>
            <a:ln w="25400">
              <a:solidFill>
                <a:schemeClr val="bg1">
                  <a:lumMod val="65000"/>
                </a:schemeClr>
              </a:solidFill>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53" name="Line"/>
            <p:cNvSpPr/>
            <p:nvPr/>
          </p:nvSpPr>
          <p:spPr>
            <a:xfrm flipV="1">
              <a:off x="7413456" y="4430924"/>
              <a:ext cx="1" cy="474186"/>
            </a:xfrm>
            <a:prstGeom prst="line">
              <a:avLst/>
            </a:prstGeom>
            <a:ln w="25400">
              <a:solidFill>
                <a:schemeClr val="bg1">
                  <a:lumMod val="65000"/>
                </a:schemeClr>
              </a:solidFill>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54" name="Line"/>
            <p:cNvSpPr/>
            <p:nvPr/>
          </p:nvSpPr>
          <p:spPr>
            <a:xfrm flipV="1">
              <a:off x="8077986" y="4430924"/>
              <a:ext cx="1" cy="474186"/>
            </a:xfrm>
            <a:prstGeom prst="line">
              <a:avLst/>
            </a:prstGeom>
            <a:ln w="25400">
              <a:solidFill>
                <a:schemeClr val="bg1">
                  <a:lumMod val="65000"/>
                </a:schemeClr>
              </a:solidFill>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55" name="Line"/>
            <p:cNvSpPr/>
            <p:nvPr/>
          </p:nvSpPr>
          <p:spPr>
            <a:xfrm flipV="1">
              <a:off x="8746277" y="4428659"/>
              <a:ext cx="1" cy="474185"/>
            </a:xfrm>
            <a:prstGeom prst="line">
              <a:avLst/>
            </a:prstGeom>
            <a:ln w="25400">
              <a:solidFill>
                <a:schemeClr val="bg1">
                  <a:lumMod val="65000"/>
                </a:schemeClr>
              </a:solidFill>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56" name="Line"/>
            <p:cNvSpPr/>
            <p:nvPr/>
          </p:nvSpPr>
          <p:spPr>
            <a:xfrm flipV="1">
              <a:off x="9410808" y="4428658"/>
              <a:ext cx="1" cy="474186"/>
            </a:xfrm>
            <a:prstGeom prst="line">
              <a:avLst/>
            </a:prstGeom>
            <a:ln w="25400">
              <a:solidFill>
                <a:schemeClr val="bg1">
                  <a:lumMod val="65000"/>
                </a:schemeClr>
              </a:solidFill>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57" name="walk forward four times"/>
            <p:cNvSpPr txBox="1"/>
            <p:nvPr/>
          </p:nvSpPr>
          <p:spPr>
            <a:xfrm>
              <a:off x="6351540" y="2983987"/>
              <a:ext cx="835167" cy="456535"/>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wrap="squar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sz="2300" i="1" dirty="0" smtClean="0">
                  <a:latin typeface="+mj-lt"/>
                  <a:cs typeface="Times New Roman" panose="02020603050405020304" pitchFamily="18" charset="0"/>
                </a:rPr>
                <a:t>walk</a:t>
              </a:r>
              <a:endParaRPr sz="2300" i="1" dirty="0">
                <a:latin typeface="+mj-lt"/>
                <a:cs typeface="Times New Roman" panose="02020603050405020304" pitchFamily="18" charset="0"/>
              </a:endParaRPr>
            </a:p>
          </p:txBody>
        </p:sp>
        <p:sp>
          <p:nvSpPr>
            <p:cNvPr id="166" name="Rectangle 165"/>
            <p:cNvSpPr/>
            <p:nvPr/>
          </p:nvSpPr>
          <p:spPr>
            <a:xfrm>
              <a:off x="6478288" y="4916242"/>
              <a:ext cx="556563" cy="400110"/>
            </a:xfrm>
            <a:prstGeom prst="rect">
              <a:avLst/>
            </a:prstGeom>
          </p:spPr>
          <p:txBody>
            <a:bodyPr wrap="none">
              <a:spAutoFit/>
            </a:bodyPr>
            <a:lstStyle/>
            <a:p>
              <a:r>
                <a:rPr lang="en-US" sz="2000" i="1" dirty="0" smtClean="0">
                  <a:cs typeface="Times New Roman" panose="02020603050405020304" pitchFamily="18" charset="0"/>
                </a:rPr>
                <a:t>&lt;S&gt;</a:t>
              </a:r>
              <a:endParaRPr lang="en-US" sz="2000" dirty="0"/>
            </a:p>
          </p:txBody>
        </p:sp>
        <p:sp>
          <p:nvSpPr>
            <p:cNvPr id="167" name="walk forward four times"/>
            <p:cNvSpPr txBox="1"/>
            <p:nvPr/>
          </p:nvSpPr>
          <p:spPr>
            <a:xfrm>
              <a:off x="7088666" y="4844201"/>
              <a:ext cx="2569170" cy="471924"/>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wrap="squar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sz="2400" i="1" dirty="0" smtClean="0">
                  <a:latin typeface="+mj-lt"/>
                  <a:cs typeface="Times New Roman" panose="02020603050405020304" pitchFamily="18" charset="0"/>
                </a:rPr>
                <a:t>walk </a:t>
              </a:r>
              <a:r>
                <a:rPr lang="en-US" sz="2400" i="1" dirty="0" smtClean="0">
                  <a:latin typeface="+mj-lt"/>
                  <a:cs typeface="Times New Roman" panose="02020603050405020304" pitchFamily="18" charset="0"/>
                </a:rPr>
                <a:t>along</a:t>
              </a:r>
              <a:r>
                <a:rPr sz="2400" i="1" dirty="0" smtClean="0">
                  <a:latin typeface="+mj-lt"/>
                  <a:cs typeface="Times New Roman" panose="02020603050405020304" pitchFamily="18" charset="0"/>
                </a:rPr>
                <a:t> </a:t>
              </a:r>
              <a:r>
                <a:rPr lang="en-US" sz="2400" i="1" dirty="0" smtClean="0">
                  <a:latin typeface="+mj-lt"/>
                  <a:cs typeface="Times New Roman" panose="02020603050405020304" pitchFamily="18" charset="0"/>
                </a:rPr>
                <a:t>the blue</a:t>
              </a:r>
              <a:endParaRPr sz="2400" i="1" dirty="0">
                <a:latin typeface="+mj-lt"/>
                <a:cs typeface="Times New Roman" panose="02020603050405020304" pitchFamily="18" charset="0"/>
              </a:endParaRPr>
            </a:p>
          </p:txBody>
        </p:sp>
        <p:sp>
          <p:nvSpPr>
            <p:cNvPr id="168" name="Line"/>
            <p:cNvSpPr/>
            <p:nvPr/>
          </p:nvSpPr>
          <p:spPr>
            <a:xfrm flipH="1" flipV="1">
              <a:off x="7421893" y="3346605"/>
              <a:ext cx="1" cy="191320"/>
            </a:xfrm>
            <a:prstGeom prst="line">
              <a:avLst/>
            </a:prstGeom>
            <a:ln w="25400">
              <a:solidFill>
                <a:srgbClr val="000000"/>
              </a:solidFill>
              <a:prstDash val="sysDot"/>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69" name="Line"/>
            <p:cNvSpPr/>
            <p:nvPr/>
          </p:nvSpPr>
          <p:spPr>
            <a:xfrm flipH="1" flipV="1">
              <a:off x="8742820" y="3340898"/>
              <a:ext cx="1" cy="191320"/>
            </a:xfrm>
            <a:prstGeom prst="line">
              <a:avLst/>
            </a:prstGeom>
            <a:ln w="25400">
              <a:solidFill>
                <a:srgbClr val="000000"/>
              </a:solidFill>
              <a:prstDash val="sysDot"/>
              <a:miter lim="400000"/>
              <a:tailEnd type="triangle"/>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cxnSp>
          <p:nvCxnSpPr>
            <p:cNvPr id="112" name="Elbow Connector 111"/>
            <p:cNvCxnSpPr/>
            <p:nvPr/>
          </p:nvCxnSpPr>
          <p:spPr>
            <a:xfrm>
              <a:off x="3620873" y="3225876"/>
              <a:ext cx="5787077" cy="1522779"/>
            </a:xfrm>
            <a:prstGeom prst="bentConnector3">
              <a:avLst>
                <a:gd name="adj1" fmla="val 42344"/>
              </a:avLst>
            </a:prstGeom>
            <a:ln>
              <a:solidFill>
                <a:schemeClr val="bg1">
                  <a:lumMod val="65000"/>
                </a:schemeClr>
              </a:solidFill>
              <a:tailEnd type="none"/>
            </a:ln>
            <a:effectLst/>
          </p:spPr>
          <p:style>
            <a:lnRef idx="2">
              <a:schemeClr val="accent1"/>
            </a:lnRef>
            <a:fillRef idx="0">
              <a:schemeClr val="accent1"/>
            </a:fillRef>
            <a:effectRef idx="1">
              <a:schemeClr val="accent1"/>
            </a:effectRef>
            <a:fontRef idx="minor">
              <a:schemeClr val="tx1"/>
            </a:fontRef>
          </p:style>
        </p:cxnSp>
        <p:sp>
          <p:nvSpPr>
            <p:cNvPr id="171" name="Rectangle 170"/>
            <p:cNvSpPr/>
            <p:nvPr/>
          </p:nvSpPr>
          <p:spPr>
            <a:xfrm>
              <a:off x="7083966" y="2987179"/>
              <a:ext cx="2101857" cy="446276"/>
            </a:xfrm>
            <a:prstGeom prst="rect">
              <a:avLst/>
            </a:prstGeom>
          </p:spPr>
          <p:txBody>
            <a:bodyPr wrap="none">
              <a:spAutoFit/>
            </a:bodyPr>
            <a:lstStyle/>
            <a:p>
              <a:r>
                <a:rPr lang="en-US" sz="2300" i="1" dirty="0">
                  <a:cs typeface="Times New Roman" panose="02020603050405020304" pitchFamily="18" charset="0"/>
                </a:rPr>
                <a:t>along the </a:t>
              </a:r>
              <a:r>
                <a:rPr lang="en-US" sz="2300" i="1" dirty="0" smtClean="0">
                  <a:cs typeface="Times New Roman" panose="02020603050405020304" pitchFamily="18" charset="0"/>
                </a:rPr>
                <a:t>  blue</a:t>
              </a:r>
              <a:endParaRPr lang="en-US" sz="2300" i="1" dirty="0">
                <a:cs typeface="Times New Roman" panose="02020603050405020304" pitchFamily="18" charset="0"/>
              </a:endParaRPr>
            </a:p>
          </p:txBody>
        </p:sp>
        <p:sp>
          <p:nvSpPr>
            <p:cNvPr id="172" name="…"/>
            <p:cNvSpPr txBox="1"/>
            <p:nvPr/>
          </p:nvSpPr>
          <p:spPr>
            <a:xfrm flipV="1">
              <a:off x="9875018" y="5054792"/>
              <a:ext cx="456384" cy="343453"/>
            </a:xfrm>
            <a:prstGeom prst="rect">
              <a:avLst/>
            </a:prstGeom>
            <a:ln w="12700">
              <a:miter lim="400000"/>
            </a:ln>
            <a:extLst>
              <a:ext uri="{C572A759-6A51-4108-AA02-DFA0A04FC94B}">
                <ma14:wrappingTextBoxFlag xmlns="" xmlns:ma14="http://schemas.microsoft.com/office/mac/drawingml/2011/main" xmlns:lc="http://schemas.openxmlformats.org/drawingml/2006/lockedCanvas" val="1"/>
              </a:ext>
            </a:extLst>
          </p:spPr>
          <p:txBody>
            <a:bodyPr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dirty="0"/>
                <a:t>…</a:t>
              </a:r>
            </a:p>
          </p:txBody>
        </p:sp>
        <p:sp>
          <p:nvSpPr>
            <p:cNvPr id="173" name="…"/>
            <p:cNvSpPr txBox="1"/>
            <p:nvPr/>
          </p:nvSpPr>
          <p:spPr>
            <a:xfrm flipV="1">
              <a:off x="9170426" y="3191209"/>
              <a:ext cx="456384" cy="343453"/>
            </a:xfrm>
            <a:prstGeom prst="rect">
              <a:avLst/>
            </a:prstGeom>
            <a:ln w="12700">
              <a:miter lim="400000"/>
            </a:ln>
            <a:extLst>
              <a:ext uri="{C572A759-6A51-4108-AA02-DFA0A04FC94B}">
                <ma14:wrappingTextBoxFlag xmlns="" xmlns:ma14="http://schemas.microsoft.com/office/mac/drawingml/2011/main" xmlns:lc="http://schemas.openxmlformats.org/drawingml/2006/lockedCanvas" val="1"/>
              </a:ext>
            </a:extLst>
          </p:spPr>
          <p:txBody>
            <a:bodyPr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dirty="0"/>
                <a:t>…</a:t>
              </a:r>
            </a:p>
          </p:txBody>
        </p:sp>
      </p:grpSp>
      <p:pic>
        <p:nvPicPr>
          <p:cNvPr id="130" name="Picture 1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8890" y="5634636"/>
            <a:ext cx="465160" cy="524224"/>
          </a:xfrm>
          <a:prstGeom prst="rect">
            <a:avLst/>
          </a:prstGeom>
        </p:spPr>
      </p:pic>
      <p:pic>
        <p:nvPicPr>
          <p:cNvPr id="132" name="Picture 1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0618" y="5654932"/>
            <a:ext cx="465160" cy="524224"/>
          </a:xfrm>
          <a:prstGeom prst="rect">
            <a:avLst/>
          </a:prstGeom>
        </p:spPr>
      </p:pic>
      <p:pic>
        <p:nvPicPr>
          <p:cNvPr id="133" name="Picture 1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1779" y="5626470"/>
            <a:ext cx="465160" cy="524224"/>
          </a:xfrm>
          <a:prstGeom prst="rect">
            <a:avLst/>
          </a:prstGeom>
        </p:spPr>
      </p:pic>
      <p:grpSp>
        <p:nvGrpSpPr>
          <p:cNvPr id="4" name="Group 3"/>
          <p:cNvGrpSpPr/>
          <p:nvPr/>
        </p:nvGrpSpPr>
        <p:grpSpPr>
          <a:xfrm>
            <a:off x="1461107" y="4858976"/>
            <a:ext cx="1395700" cy="676797"/>
            <a:chOff x="1486359" y="4871221"/>
            <a:chExt cx="1370448" cy="664552"/>
          </a:xfrm>
        </p:grpSpPr>
        <p:grpSp>
          <p:nvGrpSpPr>
            <p:cNvPr id="136" name="Group"/>
            <p:cNvGrpSpPr/>
            <p:nvPr/>
          </p:nvGrpSpPr>
          <p:grpSpPr>
            <a:xfrm>
              <a:off x="1486359" y="5098259"/>
              <a:ext cx="1370448" cy="209229"/>
              <a:chOff x="0" y="0"/>
              <a:chExt cx="5187054" cy="791917"/>
            </a:xfrm>
          </p:grpSpPr>
          <p:sp>
            <p:nvSpPr>
              <p:cNvPr id="181" name="Square"/>
              <p:cNvSpPr/>
              <p:nvPr/>
            </p:nvSpPr>
            <p:spPr>
              <a:xfrm>
                <a:off x="0"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82" name="Square"/>
              <p:cNvSpPr/>
              <p:nvPr/>
            </p:nvSpPr>
            <p:spPr>
              <a:xfrm>
                <a:off x="87902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83" name="Square"/>
              <p:cNvSpPr/>
              <p:nvPr/>
            </p:nvSpPr>
            <p:spPr>
              <a:xfrm>
                <a:off x="1758054" y="0"/>
                <a:ext cx="791918"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84" name="Square"/>
              <p:cNvSpPr/>
              <p:nvPr/>
            </p:nvSpPr>
            <p:spPr>
              <a:xfrm>
                <a:off x="2637082"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85" name="Square"/>
              <p:cNvSpPr/>
              <p:nvPr/>
            </p:nvSpPr>
            <p:spPr>
              <a:xfrm>
                <a:off x="3516109"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186" name="Image" descr="Image"/>
              <p:cNvPicPr>
                <a:picLocks noChangeAspect="1"/>
              </p:cNvPicPr>
              <p:nvPr/>
            </p:nvPicPr>
            <p:blipFill>
              <a:blip r:embed="rId4">
                <a:extLst/>
              </a:blip>
              <a:stretch>
                <a:fillRect/>
              </a:stretch>
            </p:blipFill>
            <p:spPr>
              <a:xfrm>
                <a:off x="1850987" y="80307"/>
                <a:ext cx="606051" cy="631303"/>
              </a:xfrm>
              <a:prstGeom prst="rect">
                <a:avLst/>
              </a:prstGeom>
              <a:ln w="12700" cap="flat">
                <a:noFill/>
                <a:miter lim="400000"/>
              </a:ln>
              <a:effectLst/>
            </p:spPr>
          </p:pic>
          <p:sp>
            <p:nvSpPr>
              <p:cNvPr id="187" name="Square"/>
              <p:cNvSpPr/>
              <p:nvPr/>
            </p:nvSpPr>
            <p:spPr>
              <a:xfrm>
                <a:off x="439513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188" name="Image" descr="Image"/>
              <p:cNvPicPr>
                <a:picLocks noChangeAspect="1"/>
              </p:cNvPicPr>
              <p:nvPr/>
            </p:nvPicPr>
            <p:blipFill>
              <a:blip r:embed="rId5">
                <a:extLst/>
              </a:blip>
              <a:stretch>
                <a:fillRect/>
              </a:stretch>
            </p:blipFill>
            <p:spPr>
              <a:xfrm>
                <a:off x="2841580" y="80307"/>
                <a:ext cx="382921" cy="631303"/>
              </a:xfrm>
              <a:prstGeom prst="rect">
                <a:avLst/>
              </a:prstGeom>
              <a:ln w="12700" cap="flat">
                <a:noFill/>
                <a:miter lim="400000"/>
              </a:ln>
              <a:effectLst/>
            </p:spPr>
          </p:pic>
          <p:pic>
            <p:nvPicPr>
              <p:cNvPr id="189" name="Image" descr="Image"/>
              <p:cNvPicPr>
                <a:picLocks noChangeAspect="1"/>
              </p:cNvPicPr>
              <p:nvPr/>
            </p:nvPicPr>
            <p:blipFill>
              <a:blip r:embed="rId6">
                <a:extLst/>
              </a:blip>
              <a:stretch>
                <a:fillRect/>
              </a:stretch>
            </p:blipFill>
            <p:spPr>
              <a:xfrm>
                <a:off x="4441603" y="138777"/>
                <a:ext cx="698984" cy="514363"/>
              </a:xfrm>
              <a:prstGeom prst="rect">
                <a:avLst/>
              </a:prstGeom>
              <a:ln w="12700" cap="flat">
                <a:noFill/>
                <a:miter lim="400000"/>
              </a:ln>
              <a:effectLst/>
            </p:spPr>
          </p:pic>
        </p:grpSp>
        <p:sp>
          <p:nvSpPr>
            <p:cNvPr id="138" name="Square"/>
            <p:cNvSpPr/>
            <p:nvPr/>
          </p:nvSpPr>
          <p:spPr>
            <a:xfrm>
              <a:off x="2412575" y="4871221"/>
              <a:ext cx="209229" cy="209229"/>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39" name="Square"/>
            <p:cNvSpPr/>
            <p:nvPr/>
          </p:nvSpPr>
          <p:spPr>
            <a:xfrm>
              <a:off x="2415334" y="5326544"/>
              <a:ext cx="209229" cy="209229"/>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grpSp>
          <p:nvGrpSpPr>
            <p:cNvPr id="3" name="Group 2"/>
            <p:cNvGrpSpPr/>
            <p:nvPr/>
          </p:nvGrpSpPr>
          <p:grpSpPr>
            <a:xfrm>
              <a:off x="1511144" y="5112671"/>
              <a:ext cx="159639" cy="180403"/>
              <a:chOff x="1511144" y="5112671"/>
              <a:chExt cx="159639" cy="180403"/>
            </a:xfrm>
          </p:grpSpPr>
          <p:sp>
            <p:nvSpPr>
              <p:cNvPr id="179" name="Square"/>
              <p:cNvSpPr/>
              <p:nvPr/>
            </p:nvSpPr>
            <p:spPr>
              <a:xfrm>
                <a:off x="1511144" y="5115130"/>
                <a:ext cx="159638" cy="177944"/>
              </a:xfrm>
              <a:prstGeom prst="rect">
                <a:avLst/>
              </a:prstGeom>
              <a:solidFill>
                <a:schemeClr val="accent3">
                  <a:lumMod val="40000"/>
                  <a:lumOff val="60000"/>
                  <a:alpha val="66000"/>
                </a:schemeClr>
              </a:solidFill>
              <a:ln w="12700" cap="rnd">
                <a:solidFill>
                  <a:schemeClr val="tx1"/>
                </a:solidFill>
                <a:roun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180" name="Picture 17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2887" y="5112671"/>
                <a:ext cx="157896" cy="177944"/>
              </a:xfrm>
              <a:prstGeom prst="rect">
                <a:avLst/>
              </a:prstGeom>
            </p:spPr>
          </p:pic>
        </p:grpSp>
      </p:grpSp>
      <p:grpSp>
        <p:nvGrpSpPr>
          <p:cNvPr id="5" name="Group 4"/>
          <p:cNvGrpSpPr/>
          <p:nvPr/>
        </p:nvGrpSpPr>
        <p:grpSpPr>
          <a:xfrm>
            <a:off x="3021480" y="4858976"/>
            <a:ext cx="1395700" cy="676797"/>
            <a:chOff x="3021480" y="4858976"/>
            <a:chExt cx="1395700" cy="676797"/>
          </a:xfrm>
        </p:grpSpPr>
        <p:grpSp>
          <p:nvGrpSpPr>
            <p:cNvPr id="191" name="Group"/>
            <p:cNvGrpSpPr/>
            <p:nvPr/>
          </p:nvGrpSpPr>
          <p:grpSpPr>
            <a:xfrm>
              <a:off x="3021480" y="5090197"/>
              <a:ext cx="1395700" cy="213084"/>
              <a:chOff x="0" y="0"/>
              <a:chExt cx="5187054" cy="791917"/>
            </a:xfrm>
          </p:grpSpPr>
          <p:sp>
            <p:nvSpPr>
              <p:cNvPr id="197" name="Square"/>
              <p:cNvSpPr/>
              <p:nvPr/>
            </p:nvSpPr>
            <p:spPr>
              <a:xfrm>
                <a:off x="0"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98" name="Square"/>
              <p:cNvSpPr/>
              <p:nvPr/>
            </p:nvSpPr>
            <p:spPr>
              <a:xfrm>
                <a:off x="87902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99" name="Square"/>
              <p:cNvSpPr/>
              <p:nvPr/>
            </p:nvSpPr>
            <p:spPr>
              <a:xfrm>
                <a:off x="1758054" y="0"/>
                <a:ext cx="791918"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00" name="Square"/>
              <p:cNvSpPr/>
              <p:nvPr/>
            </p:nvSpPr>
            <p:spPr>
              <a:xfrm>
                <a:off x="2637082"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01" name="Square"/>
              <p:cNvSpPr/>
              <p:nvPr/>
            </p:nvSpPr>
            <p:spPr>
              <a:xfrm>
                <a:off x="3516109"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202" name="Image" descr="Image"/>
              <p:cNvPicPr>
                <a:picLocks noChangeAspect="1"/>
              </p:cNvPicPr>
              <p:nvPr/>
            </p:nvPicPr>
            <p:blipFill>
              <a:blip r:embed="rId4">
                <a:extLst/>
              </a:blip>
              <a:stretch>
                <a:fillRect/>
              </a:stretch>
            </p:blipFill>
            <p:spPr>
              <a:xfrm>
                <a:off x="1850987" y="80307"/>
                <a:ext cx="606051" cy="631303"/>
              </a:xfrm>
              <a:prstGeom prst="rect">
                <a:avLst/>
              </a:prstGeom>
              <a:ln w="12700" cap="flat">
                <a:noFill/>
                <a:miter lim="400000"/>
              </a:ln>
              <a:effectLst/>
            </p:spPr>
          </p:pic>
          <p:sp>
            <p:nvSpPr>
              <p:cNvPr id="203" name="Square"/>
              <p:cNvSpPr/>
              <p:nvPr/>
            </p:nvSpPr>
            <p:spPr>
              <a:xfrm>
                <a:off x="439513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204" name="Image" descr="Image"/>
              <p:cNvPicPr>
                <a:picLocks noChangeAspect="1"/>
              </p:cNvPicPr>
              <p:nvPr/>
            </p:nvPicPr>
            <p:blipFill>
              <a:blip r:embed="rId5">
                <a:extLst/>
              </a:blip>
              <a:stretch>
                <a:fillRect/>
              </a:stretch>
            </p:blipFill>
            <p:spPr>
              <a:xfrm>
                <a:off x="2841580" y="80307"/>
                <a:ext cx="382921" cy="631303"/>
              </a:xfrm>
              <a:prstGeom prst="rect">
                <a:avLst/>
              </a:prstGeom>
              <a:ln w="12700" cap="flat">
                <a:noFill/>
                <a:miter lim="400000"/>
              </a:ln>
              <a:effectLst/>
            </p:spPr>
          </p:pic>
          <p:pic>
            <p:nvPicPr>
              <p:cNvPr id="205" name="Image" descr="Image"/>
              <p:cNvPicPr>
                <a:picLocks noChangeAspect="1"/>
              </p:cNvPicPr>
              <p:nvPr/>
            </p:nvPicPr>
            <p:blipFill>
              <a:blip r:embed="rId6">
                <a:extLst/>
              </a:blip>
              <a:stretch>
                <a:fillRect/>
              </a:stretch>
            </p:blipFill>
            <p:spPr>
              <a:xfrm>
                <a:off x="4441603" y="138777"/>
                <a:ext cx="698984" cy="514363"/>
              </a:xfrm>
              <a:prstGeom prst="rect">
                <a:avLst/>
              </a:prstGeom>
              <a:ln w="12700" cap="flat">
                <a:noFill/>
                <a:miter lim="400000"/>
              </a:ln>
              <a:effectLst/>
            </p:spPr>
          </p:pic>
        </p:grpSp>
        <p:sp>
          <p:nvSpPr>
            <p:cNvPr id="192" name="Square"/>
            <p:cNvSpPr/>
            <p:nvPr/>
          </p:nvSpPr>
          <p:spPr>
            <a:xfrm>
              <a:off x="3964763" y="4858976"/>
              <a:ext cx="213084" cy="213084"/>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93" name="Square"/>
            <p:cNvSpPr/>
            <p:nvPr/>
          </p:nvSpPr>
          <p:spPr>
            <a:xfrm>
              <a:off x="3967572" y="5322689"/>
              <a:ext cx="213084" cy="213084"/>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grpSp>
          <p:nvGrpSpPr>
            <p:cNvPr id="194" name="Group 193"/>
            <p:cNvGrpSpPr/>
            <p:nvPr/>
          </p:nvGrpSpPr>
          <p:grpSpPr>
            <a:xfrm>
              <a:off x="3282942" y="5104875"/>
              <a:ext cx="162581" cy="183727"/>
              <a:chOff x="1511144" y="5112671"/>
              <a:chExt cx="159639" cy="180403"/>
            </a:xfrm>
          </p:grpSpPr>
          <p:sp>
            <p:nvSpPr>
              <p:cNvPr id="195" name="Square"/>
              <p:cNvSpPr/>
              <p:nvPr/>
            </p:nvSpPr>
            <p:spPr>
              <a:xfrm>
                <a:off x="1511144" y="5115130"/>
                <a:ext cx="159638" cy="177944"/>
              </a:xfrm>
              <a:prstGeom prst="rect">
                <a:avLst/>
              </a:prstGeom>
              <a:solidFill>
                <a:schemeClr val="accent3">
                  <a:lumMod val="40000"/>
                  <a:lumOff val="60000"/>
                  <a:alpha val="66000"/>
                </a:schemeClr>
              </a:solidFill>
              <a:ln w="12700" cap="rnd">
                <a:solidFill>
                  <a:schemeClr val="tx1"/>
                </a:solidFill>
                <a:roun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196" name="Picture 19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2887" y="5112671"/>
                <a:ext cx="157896" cy="177944"/>
              </a:xfrm>
              <a:prstGeom prst="rect">
                <a:avLst/>
              </a:prstGeom>
            </p:spPr>
          </p:pic>
        </p:grpSp>
      </p:grpSp>
      <p:grpSp>
        <p:nvGrpSpPr>
          <p:cNvPr id="7" name="Group 6"/>
          <p:cNvGrpSpPr/>
          <p:nvPr/>
        </p:nvGrpSpPr>
        <p:grpSpPr>
          <a:xfrm>
            <a:off x="4579841" y="4847713"/>
            <a:ext cx="1395700" cy="676797"/>
            <a:chOff x="4579841" y="4847713"/>
            <a:chExt cx="1395700" cy="676797"/>
          </a:xfrm>
        </p:grpSpPr>
        <p:grpSp>
          <p:nvGrpSpPr>
            <p:cNvPr id="207" name="Group"/>
            <p:cNvGrpSpPr/>
            <p:nvPr/>
          </p:nvGrpSpPr>
          <p:grpSpPr>
            <a:xfrm>
              <a:off x="4579841" y="5078934"/>
              <a:ext cx="1395700" cy="213084"/>
              <a:chOff x="0" y="0"/>
              <a:chExt cx="5187054" cy="791917"/>
            </a:xfrm>
          </p:grpSpPr>
          <p:sp>
            <p:nvSpPr>
              <p:cNvPr id="213" name="Square"/>
              <p:cNvSpPr/>
              <p:nvPr/>
            </p:nvSpPr>
            <p:spPr>
              <a:xfrm>
                <a:off x="0"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14" name="Square"/>
              <p:cNvSpPr/>
              <p:nvPr/>
            </p:nvSpPr>
            <p:spPr>
              <a:xfrm>
                <a:off x="87902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15" name="Square"/>
              <p:cNvSpPr/>
              <p:nvPr/>
            </p:nvSpPr>
            <p:spPr>
              <a:xfrm>
                <a:off x="1758054" y="0"/>
                <a:ext cx="791918"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16" name="Square"/>
              <p:cNvSpPr/>
              <p:nvPr/>
            </p:nvSpPr>
            <p:spPr>
              <a:xfrm>
                <a:off x="2637082"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17" name="Square"/>
              <p:cNvSpPr/>
              <p:nvPr/>
            </p:nvSpPr>
            <p:spPr>
              <a:xfrm>
                <a:off x="3516109"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218" name="Image" descr="Image"/>
              <p:cNvPicPr>
                <a:picLocks noChangeAspect="1"/>
              </p:cNvPicPr>
              <p:nvPr/>
            </p:nvPicPr>
            <p:blipFill>
              <a:blip r:embed="rId4">
                <a:extLst/>
              </a:blip>
              <a:stretch>
                <a:fillRect/>
              </a:stretch>
            </p:blipFill>
            <p:spPr>
              <a:xfrm>
                <a:off x="1850987" y="80307"/>
                <a:ext cx="606051" cy="631303"/>
              </a:xfrm>
              <a:prstGeom prst="rect">
                <a:avLst/>
              </a:prstGeom>
              <a:ln w="12700" cap="flat">
                <a:noFill/>
                <a:miter lim="400000"/>
              </a:ln>
              <a:effectLst/>
            </p:spPr>
          </p:pic>
          <p:sp>
            <p:nvSpPr>
              <p:cNvPr id="219" name="Square"/>
              <p:cNvSpPr/>
              <p:nvPr/>
            </p:nvSpPr>
            <p:spPr>
              <a:xfrm>
                <a:off x="439513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220" name="Image" descr="Image"/>
              <p:cNvPicPr>
                <a:picLocks noChangeAspect="1"/>
              </p:cNvPicPr>
              <p:nvPr/>
            </p:nvPicPr>
            <p:blipFill>
              <a:blip r:embed="rId5">
                <a:extLst/>
              </a:blip>
              <a:stretch>
                <a:fillRect/>
              </a:stretch>
            </p:blipFill>
            <p:spPr>
              <a:xfrm>
                <a:off x="2841580" y="80307"/>
                <a:ext cx="382921" cy="631303"/>
              </a:xfrm>
              <a:prstGeom prst="rect">
                <a:avLst/>
              </a:prstGeom>
              <a:ln w="12700" cap="flat">
                <a:noFill/>
                <a:miter lim="400000"/>
              </a:ln>
              <a:effectLst/>
            </p:spPr>
          </p:pic>
          <p:pic>
            <p:nvPicPr>
              <p:cNvPr id="221" name="Image" descr="Image"/>
              <p:cNvPicPr>
                <a:picLocks noChangeAspect="1"/>
              </p:cNvPicPr>
              <p:nvPr/>
            </p:nvPicPr>
            <p:blipFill>
              <a:blip r:embed="rId6">
                <a:extLst/>
              </a:blip>
              <a:stretch>
                <a:fillRect/>
              </a:stretch>
            </p:blipFill>
            <p:spPr>
              <a:xfrm>
                <a:off x="4441603" y="138777"/>
                <a:ext cx="698984" cy="514363"/>
              </a:xfrm>
              <a:prstGeom prst="rect">
                <a:avLst/>
              </a:prstGeom>
              <a:ln w="12700" cap="flat">
                <a:noFill/>
                <a:miter lim="400000"/>
              </a:ln>
              <a:effectLst/>
            </p:spPr>
          </p:pic>
        </p:grpSp>
        <p:sp>
          <p:nvSpPr>
            <p:cNvPr id="208" name="Square"/>
            <p:cNvSpPr/>
            <p:nvPr/>
          </p:nvSpPr>
          <p:spPr>
            <a:xfrm>
              <a:off x="5523124" y="4847713"/>
              <a:ext cx="213084" cy="213084"/>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09" name="Square"/>
            <p:cNvSpPr/>
            <p:nvPr/>
          </p:nvSpPr>
          <p:spPr>
            <a:xfrm>
              <a:off x="5525933" y="5311426"/>
              <a:ext cx="213084" cy="213084"/>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grpSp>
          <p:nvGrpSpPr>
            <p:cNvPr id="210" name="Group 209"/>
            <p:cNvGrpSpPr/>
            <p:nvPr/>
          </p:nvGrpSpPr>
          <p:grpSpPr>
            <a:xfrm>
              <a:off x="5069903" y="5093612"/>
              <a:ext cx="162581" cy="183727"/>
              <a:chOff x="1511144" y="5112671"/>
              <a:chExt cx="159639" cy="180403"/>
            </a:xfrm>
          </p:grpSpPr>
          <p:sp>
            <p:nvSpPr>
              <p:cNvPr id="211" name="Square"/>
              <p:cNvSpPr/>
              <p:nvPr/>
            </p:nvSpPr>
            <p:spPr>
              <a:xfrm>
                <a:off x="1511144" y="5115130"/>
                <a:ext cx="159638" cy="177944"/>
              </a:xfrm>
              <a:prstGeom prst="rect">
                <a:avLst/>
              </a:prstGeom>
              <a:solidFill>
                <a:schemeClr val="accent3">
                  <a:lumMod val="40000"/>
                  <a:lumOff val="60000"/>
                  <a:alpha val="66000"/>
                </a:schemeClr>
              </a:solidFill>
              <a:ln w="12700" cap="rnd">
                <a:solidFill>
                  <a:schemeClr val="tx1"/>
                </a:solidFill>
                <a:roun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212" name="Picture 2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2887" y="5112671"/>
                <a:ext cx="157896" cy="177944"/>
              </a:xfrm>
              <a:prstGeom prst="rect">
                <a:avLst/>
              </a:prstGeom>
            </p:spPr>
          </p:pic>
        </p:grpSp>
      </p:grpSp>
    </p:spTree>
    <p:extLst>
      <p:ext uri="{BB962C8B-B14F-4D97-AF65-F5344CB8AC3E}">
        <p14:creationId xmlns:p14="http://schemas.microsoft.com/office/powerpoint/2010/main" val="4034283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7971077" y="1719316"/>
            <a:ext cx="3104756" cy="1505546"/>
            <a:chOff x="7971077" y="1643116"/>
            <a:chExt cx="3104756" cy="1505546"/>
          </a:xfrm>
        </p:grpSpPr>
        <p:grpSp>
          <p:nvGrpSpPr>
            <p:cNvPr id="53" name="Group"/>
            <p:cNvGrpSpPr/>
            <p:nvPr/>
          </p:nvGrpSpPr>
          <p:grpSpPr>
            <a:xfrm>
              <a:off x="7971077" y="2157471"/>
              <a:ext cx="3104756" cy="474009"/>
              <a:chOff x="0" y="0"/>
              <a:chExt cx="5187054" cy="791917"/>
            </a:xfrm>
          </p:grpSpPr>
          <p:sp>
            <p:nvSpPr>
              <p:cNvPr id="62" name="Square"/>
              <p:cNvSpPr/>
              <p:nvPr/>
            </p:nvSpPr>
            <p:spPr>
              <a:xfrm>
                <a:off x="0"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63" name="Square"/>
              <p:cNvSpPr/>
              <p:nvPr/>
            </p:nvSpPr>
            <p:spPr>
              <a:xfrm>
                <a:off x="87902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64" name="Square"/>
              <p:cNvSpPr/>
              <p:nvPr/>
            </p:nvSpPr>
            <p:spPr>
              <a:xfrm>
                <a:off x="1758054" y="0"/>
                <a:ext cx="791918"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65" name="Square"/>
              <p:cNvSpPr/>
              <p:nvPr/>
            </p:nvSpPr>
            <p:spPr>
              <a:xfrm>
                <a:off x="2637082"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66" name="Square"/>
              <p:cNvSpPr/>
              <p:nvPr/>
            </p:nvSpPr>
            <p:spPr>
              <a:xfrm>
                <a:off x="3516109"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67" name="Image" descr="Image"/>
              <p:cNvPicPr>
                <a:picLocks noChangeAspect="1"/>
              </p:cNvPicPr>
              <p:nvPr/>
            </p:nvPicPr>
            <p:blipFill>
              <a:blip r:embed="rId3">
                <a:extLst/>
              </a:blip>
              <a:stretch>
                <a:fillRect/>
              </a:stretch>
            </p:blipFill>
            <p:spPr>
              <a:xfrm>
                <a:off x="1850987" y="80307"/>
                <a:ext cx="606051" cy="631303"/>
              </a:xfrm>
              <a:prstGeom prst="rect">
                <a:avLst/>
              </a:prstGeom>
              <a:ln w="12700" cap="flat">
                <a:noFill/>
                <a:miter lim="400000"/>
              </a:ln>
              <a:effectLst/>
            </p:spPr>
          </p:pic>
          <p:sp>
            <p:nvSpPr>
              <p:cNvPr id="68" name="Square"/>
              <p:cNvSpPr/>
              <p:nvPr/>
            </p:nvSpPr>
            <p:spPr>
              <a:xfrm>
                <a:off x="439513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69" name="Image" descr="Image"/>
              <p:cNvPicPr>
                <a:picLocks noChangeAspect="1"/>
              </p:cNvPicPr>
              <p:nvPr/>
            </p:nvPicPr>
            <p:blipFill>
              <a:blip r:embed="rId4">
                <a:extLst/>
              </a:blip>
              <a:stretch>
                <a:fillRect/>
              </a:stretch>
            </p:blipFill>
            <p:spPr>
              <a:xfrm>
                <a:off x="2841580" y="80307"/>
                <a:ext cx="382921" cy="631303"/>
              </a:xfrm>
              <a:prstGeom prst="rect">
                <a:avLst/>
              </a:prstGeom>
              <a:ln w="12700" cap="flat">
                <a:noFill/>
                <a:miter lim="400000"/>
              </a:ln>
              <a:effectLst/>
            </p:spPr>
          </p:pic>
          <p:pic>
            <p:nvPicPr>
              <p:cNvPr id="70" name="Image" descr="Image"/>
              <p:cNvPicPr>
                <a:picLocks noChangeAspect="1"/>
              </p:cNvPicPr>
              <p:nvPr/>
            </p:nvPicPr>
            <p:blipFill>
              <a:blip r:embed="rId5">
                <a:extLst/>
              </a:blip>
              <a:stretch>
                <a:fillRect/>
              </a:stretch>
            </p:blipFill>
            <p:spPr>
              <a:xfrm>
                <a:off x="4441603" y="138777"/>
                <a:ext cx="698984" cy="514363"/>
              </a:xfrm>
              <a:prstGeom prst="rect">
                <a:avLst/>
              </a:prstGeom>
              <a:ln w="12700" cap="flat">
                <a:noFill/>
                <a:miter lim="400000"/>
              </a:ln>
              <a:effectLst/>
            </p:spPr>
          </p:pic>
        </p:grpSp>
        <p:sp>
          <p:nvSpPr>
            <p:cNvPr id="54" name="Square"/>
            <p:cNvSpPr/>
            <p:nvPr/>
          </p:nvSpPr>
          <p:spPr>
            <a:xfrm>
              <a:off x="10069424" y="1643116"/>
              <a:ext cx="474009" cy="474009"/>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55" name="Square"/>
            <p:cNvSpPr/>
            <p:nvPr/>
          </p:nvSpPr>
          <p:spPr>
            <a:xfrm>
              <a:off x="10075674" y="2674653"/>
              <a:ext cx="474009" cy="474009"/>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56" name="Line"/>
            <p:cNvSpPr/>
            <p:nvPr/>
          </p:nvSpPr>
          <p:spPr>
            <a:xfrm>
              <a:off x="8239569" y="2384495"/>
              <a:ext cx="480681"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57" name="Line"/>
            <p:cNvSpPr/>
            <p:nvPr/>
          </p:nvSpPr>
          <p:spPr>
            <a:xfrm>
              <a:off x="8783035" y="2384495"/>
              <a:ext cx="480681"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58" name="Line"/>
            <p:cNvSpPr/>
            <p:nvPr/>
          </p:nvSpPr>
          <p:spPr>
            <a:xfrm>
              <a:off x="9329426" y="2384495"/>
              <a:ext cx="480681"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59" name="Line"/>
            <p:cNvSpPr/>
            <p:nvPr/>
          </p:nvSpPr>
          <p:spPr>
            <a:xfrm>
              <a:off x="9872892" y="2384495"/>
              <a:ext cx="480681"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60" name="Square"/>
            <p:cNvSpPr/>
            <p:nvPr/>
          </p:nvSpPr>
          <p:spPr>
            <a:xfrm>
              <a:off x="10122406" y="2190704"/>
              <a:ext cx="361662" cy="403133"/>
            </a:xfrm>
            <a:prstGeom prst="rect">
              <a:avLst/>
            </a:prstGeom>
            <a:solidFill>
              <a:schemeClr val="accent3">
                <a:lumMod val="40000"/>
                <a:lumOff val="60000"/>
                <a:alpha val="66000"/>
              </a:schemeClr>
            </a:solidFill>
            <a:ln w="19050" cap="rnd">
              <a:solidFill>
                <a:schemeClr val="tx1"/>
              </a:solidFill>
              <a:roun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61" name="Picture 6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26355" y="2185133"/>
              <a:ext cx="357713" cy="403133"/>
            </a:xfrm>
            <a:prstGeom prst="rect">
              <a:avLst/>
            </a:prstGeom>
          </p:spPr>
        </p:pic>
      </p:grpSp>
      <p:sp>
        <p:nvSpPr>
          <p:cNvPr id="39" name="Title 1"/>
          <p:cNvSpPr txBox="1">
            <a:spLocks/>
          </p:cNvSpPr>
          <p:nvPr/>
        </p:nvSpPr>
        <p:spPr>
          <a:xfrm>
            <a:off x="332512" y="311608"/>
            <a:ext cx="11219710" cy="7164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srgbClr val="333333"/>
                </a:solidFill>
                <a:latin typeface="Avenir-Book" panose="02000503020000020003" pitchFamily="2" charset="0"/>
              </a:rPr>
              <a:t>Listener tasks</a:t>
            </a:r>
            <a:endParaRPr lang="en-US" sz="4200" dirty="0">
              <a:solidFill>
                <a:srgbClr val="333333"/>
              </a:solidFill>
              <a:latin typeface="Avenir-Book" panose="02000503020000020003" pitchFamily="2" charset="0"/>
            </a:endParaRPr>
          </a:p>
        </p:txBody>
      </p:sp>
      <p:sp>
        <p:nvSpPr>
          <p:cNvPr id="7" name="Literal Listener"/>
          <p:cNvSpPr/>
          <p:nvPr/>
        </p:nvSpPr>
        <p:spPr>
          <a:xfrm>
            <a:off x="5107166" y="2084442"/>
            <a:ext cx="1684356" cy="738703"/>
          </a:xfrm>
          <a:prstGeom prst="rect">
            <a:avLst/>
          </a:prstGeom>
          <a:solidFill>
            <a:srgbClr val="8DCB69"/>
          </a:solidFill>
          <a:ln w="25400">
            <a:solidFill>
              <a:srgbClr val="000000"/>
            </a:solidFill>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sz="2200" dirty="0" smtClean="0">
                <a:latin typeface="Avenir-Book" panose="02000503020000020003" pitchFamily="2" charset="0"/>
                <a:cs typeface="Consolas" panose="020B0609020204030204" pitchFamily="49" charset="0"/>
              </a:rPr>
              <a:t>Listener</a:t>
            </a:r>
            <a:endParaRPr sz="2200" dirty="0">
              <a:latin typeface="Avenir-Book" panose="02000503020000020003" pitchFamily="2" charset="0"/>
              <a:cs typeface="Consolas" panose="020B0609020204030204" pitchFamily="49" charset="0"/>
            </a:endParaRPr>
          </a:p>
        </p:txBody>
      </p:sp>
      <p:sp>
        <p:nvSpPr>
          <p:cNvPr id="8" name="TextBox 7"/>
          <p:cNvSpPr txBox="1"/>
          <p:nvPr/>
        </p:nvSpPr>
        <p:spPr>
          <a:xfrm>
            <a:off x="1822669" y="1831113"/>
            <a:ext cx="2373998" cy="1508105"/>
          </a:xfrm>
          <a:prstGeom prst="rect">
            <a:avLst/>
          </a:prstGeom>
          <a:noFill/>
        </p:spPr>
        <p:txBody>
          <a:bodyPr wrap="square" rtlCol="0">
            <a:spAutoFit/>
          </a:bodyPr>
          <a:lstStyle/>
          <a:p>
            <a:pPr algn="ctr"/>
            <a:r>
              <a:rPr lang="en-US" sz="2300" i="1" dirty="0" smtClean="0">
                <a:latin typeface="Calibri" panose="020F0502020204030204" pitchFamily="34" charset="0"/>
              </a:rPr>
              <a:t>walk along the blue carpet and you pass two objects</a:t>
            </a:r>
            <a:endParaRPr lang="en-US" sz="2300" i="1" dirty="0">
              <a:latin typeface="Calibri" panose="020F0502020204030204" pitchFamily="34" charset="0"/>
            </a:endParaRPr>
          </a:p>
        </p:txBody>
      </p:sp>
      <p:cxnSp>
        <p:nvCxnSpPr>
          <p:cNvPr id="10" name="Straight Arrow Connector 9"/>
          <p:cNvCxnSpPr/>
          <p:nvPr/>
        </p:nvCxnSpPr>
        <p:spPr>
          <a:xfrm>
            <a:off x="4081045" y="2461112"/>
            <a:ext cx="876539" cy="0"/>
          </a:xfrm>
          <a:prstGeom prst="straightConnector1">
            <a:avLst/>
          </a:prstGeom>
          <a:ln w="38100">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6908259" y="2461112"/>
            <a:ext cx="876539" cy="0"/>
          </a:xfrm>
          <a:prstGeom prst="straightConnector1">
            <a:avLst/>
          </a:prstGeom>
          <a:ln w="38100">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8" name="TextBox 1"/>
          <p:cNvSpPr txBox="1"/>
          <p:nvPr/>
        </p:nvSpPr>
        <p:spPr>
          <a:xfrm>
            <a:off x="661690" y="1235579"/>
            <a:ext cx="9050898" cy="49712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smtClean="0">
                <a:latin typeface="Avenir-Book" panose="02000503020000020003" pitchFamily="2" charset="0"/>
              </a:rPr>
              <a:t>SAIL navigation [</a:t>
            </a:r>
            <a:r>
              <a:rPr lang="en-US" sz="2400" dirty="0" err="1" smtClean="0">
                <a:latin typeface="Avenir-Book" panose="02000503020000020003" pitchFamily="2" charset="0"/>
              </a:rPr>
              <a:t>MacMahon</a:t>
            </a:r>
            <a:r>
              <a:rPr lang="en-US" sz="2400" dirty="0" smtClean="0">
                <a:latin typeface="Avenir-Book" panose="02000503020000020003" pitchFamily="2" charset="0"/>
              </a:rPr>
              <a:t> et al., 2006</a:t>
            </a:r>
            <a:r>
              <a:rPr lang="en-US" sz="2400" dirty="0">
                <a:latin typeface="Avenir-Book" panose="02000503020000020003" pitchFamily="2" charset="0"/>
              </a:rPr>
              <a:t>;</a:t>
            </a:r>
            <a:r>
              <a:rPr lang="en-US" sz="2400" dirty="0" smtClean="0">
                <a:latin typeface="Avenir-Book" panose="02000503020000020003" pitchFamily="2" charset="0"/>
              </a:rPr>
              <a:t> Chen and Mooney, 2011]</a:t>
            </a:r>
            <a:endParaRPr lang="en-US" sz="2400" dirty="0">
              <a:latin typeface="Avenir-Book" panose="02000503020000020003" pitchFamily="2" charset="0"/>
            </a:endParaRPr>
          </a:p>
        </p:txBody>
      </p:sp>
      <p:sp>
        <p:nvSpPr>
          <p:cNvPr id="45" name="✔"/>
          <p:cNvSpPr txBox="1"/>
          <p:nvPr/>
        </p:nvSpPr>
        <p:spPr>
          <a:xfrm>
            <a:off x="10265472" y="2292986"/>
            <a:ext cx="439458" cy="610176"/>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wrap="non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dirty="0">
                <a:solidFill>
                  <a:srgbClr val="00B050"/>
                </a:solidFill>
              </a:rPr>
              <a:t>✔</a:t>
            </a:r>
          </a:p>
        </p:txBody>
      </p:sp>
      <p:grpSp>
        <p:nvGrpSpPr>
          <p:cNvPr id="52" name="Group 51"/>
          <p:cNvGrpSpPr/>
          <p:nvPr/>
        </p:nvGrpSpPr>
        <p:grpSpPr>
          <a:xfrm>
            <a:off x="547842" y="3612439"/>
            <a:ext cx="10897907" cy="2487088"/>
            <a:chOff x="547842" y="3612439"/>
            <a:chExt cx="10897907" cy="2487088"/>
          </a:xfrm>
        </p:grpSpPr>
        <p:sp>
          <p:nvSpPr>
            <p:cNvPr id="40" name="TextBox 1"/>
            <p:cNvSpPr txBox="1"/>
            <p:nvPr/>
          </p:nvSpPr>
          <p:spPr>
            <a:xfrm>
              <a:off x="547842" y="3612439"/>
              <a:ext cx="9424702" cy="49712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smtClean="0">
                  <a:latin typeface="Avenir-Book" panose="02000503020000020003" pitchFamily="2" charset="0"/>
                </a:rPr>
                <a:t>Sequential Context-dependent Execution (SCONE) [Long et al. 2016]</a:t>
              </a:r>
              <a:endParaRPr lang="en-US" sz="2400" dirty="0">
                <a:latin typeface="Avenir-Book" panose="02000503020000020003" pitchFamily="2" charset="0"/>
              </a:endParaRPr>
            </a:p>
          </p:txBody>
        </p:sp>
        <p:sp>
          <p:nvSpPr>
            <p:cNvPr id="41" name="TextBox 40"/>
            <p:cNvSpPr txBox="1"/>
            <p:nvPr/>
          </p:nvSpPr>
          <p:spPr>
            <a:xfrm>
              <a:off x="1135225" y="4517659"/>
              <a:ext cx="3061442" cy="1508105"/>
            </a:xfrm>
            <a:prstGeom prst="rect">
              <a:avLst/>
            </a:prstGeom>
            <a:noFill/>
          </p:spPr>
          <p:txBody>
            <a:bodyPr wrap="square" rtlCol="0">
              <a:spAutoFit/>
            </a:bodyPr>
            <a:lstStyle/>
            <a:p>
              <a:r>
                <a:rPr lang="en-US" sz="2300" i="1" dirty="0" smtClean="0">
                  <a:latin typeface="+mj-lt"/>
                </a:rPr>
                <a:t>1. a red guy appears on the far left</a:t>
              </a:r>
            </a:p>
            <a:p>
              <a:r>
                <a:rPr lang="en-US" sz="2300" i="1" dirty="0" smtClean="0">
                  <a:latin typeface="+mj-lt"/>
                </a:rPr>
                <a:t>2. then to orange’s other side</a:t>
              </a:r>
            </a:p>
          </p:txBody>
        </p:sp>
        <p:grpSp>
          <p:nvGrpSpPr>
            <p:cNvPr id="2" name="Group 1"/>
            <p:cNvGrpSpPr/>
            <p:nvPr/>
          </p:nvGrpSpPr>
          <p:grpSpPr>
            <a:xfrm>
              <a:off x="4084373" y="4882801"/>
              <a:ext cx="3703753" cy="738703"/>
              <a:chOff x="4196344" y="4882801"/>
              <a:chExt cx="3703753" cy="738703"/>
            </a:xfrm>
          </p:grpSpPr>
          <p:sp>
            <p:nvSpPr>
              <p:cNvPr id="42" name="Literal Listener"/>
              <p:cNvSpPr/>
              <p:nvPr/>
            </p:nvSpPr>
            <p:spPr>
              <a:xfrm>
                <a:off x="5222465" y="4882801"/>
                <a:ext cx="1684356" cy="738703"/>
              </a:xfrm>
              <a:prstGeom prst="rect">
                <a:avLst/>
              </a:prstGeom>
              <a:solidFill>
                <a:srgbClr val="8DCB69"/>
              </a:solidFill>
              <a:ln w="25400">
                <a:solidFill>
                  <a:srgbClr val="000000"/>
                </a:solidFill>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sz="2200" dirty="0" smtClean="0">
                    <a:latin typeface="Avenir-Book" panose="02000503020000020003" pitchFamily="2" charset="0"/>
                    <a:cs typeface="Consolas" panose="020B0609020204030204" pitchFamily="49" charset="0"/>
                  </a:rPr>
                  <a:t>Listener</a:t>
                </a:r>
                <a:endParaRPr sz="2200" dirty="0">
                  <a:latin typeface="Avenir-Book" panose="02000503020000020003" pitchFamily="2" charset="0"/>
                  <a:cs typeface="Consolas" panose="020B0609020204030204" pitchFamily="49" charset="0"/>
                </a:endParaRPr>
              </a:p>
            </p:txBody>
          </p:sp>
          <p:cxnSp>
            <p:nvCxnSpPr>
              <p:cNvPr id="43" name="Straight Arrow Connector 42"/>
              <p:cNvCxnSpPr/>
              <p:nvPr/>
            </p:nvCxnSpPr>
            <p:spPr>
              <a:xfrm>
                <a:off x="4196344" y="5259471"/>
                <a:ext cx="876539" cy="0"/>
              </a:xfrm>
              <a:prstGeom prst="straightConnector1">
                <a:avLst/>
              </a:prstGeom>
              <a:ln w="38100">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7023558" y="5259471"/>
                <a:ext cx="876539" cy="0"/>
              </a:xfrm>
              <a:prstGeom prst="straightConnector1">
                <a:avLst/>
              </a:prstGeom>
              <a:ln w="38100">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46" name="Group 45"/>
            <p:cNvGrpSpPr/>
            <p:nvPr/>
          </p:nvGrpSpPr>
          <p:grpSpPr>
            <a:xfrm>
              <a:off x="8061645" y="4464206"/>
              <a:ext cx="2865211" cy="1635321"/>
              <a:chOff x="4772025" y="1643062"/>
              <a:chExt cx="6648450" cy="3886200"/>
            </a:xfrm>
          </p:grpSpPr>
          <p:pic>
            <p:nvPicPr>
              <p:cNvPr id="47" name="Pictur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72025" y="1643062"/>
                <a:ext cx="6648450" cy="1171575"/>
              </a:xfrm>
              <a:prstGeom prst="rect">
                <a:avLst/>
              </a:prstGeom>
            </p:spPr>
          </p:pic>
          <p:pic>
            <p:nvPicPr>
              <p:cNvPr id="48" name="Picture 4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72025" y="3005137"/>
                <a:ext cx="6648450" cy="1171575"/>
              </a:xfrm>
              <a:prstGeom prst="rect">
                <a:avLst/>
              </a:prstGeom>
            </p:spPr>
          </p:pic>
          <p:pic>
            <p:nvPicPr>
              <p:cNvPr id="49" name="Picture 4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72025" y="4357687"/>
                <a:ext cx="6648450" cy="1171575"/>
              </a:xfrm>
              <a:prstGeom prst="rect">
                <a:avLst/>
              </a:prstGeom>
            </p:spPr>
          </p:pic>
        </p:grpSp>
        <p:sp>
          <p:nvSpPr>
            <p:cNvPr id="50" name="✔"/>
            <p:cNvSpPr txBox="1"/>
            <p:nvPr/>
          </p:nvSpPr>
          <p:spPr>
            <a:xfrm>
              <a:off x="11006291" y="5489351"/>
              <a:ext cx="439458" cy="610176"/>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wrap="non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dirty="0">
                  <a:solidFill>
                    <a:srgbClr val="00B050"/>
                  </a:solidFill>
                </a:rPr>
                <a:t>✔</a:t>
              </a:r>
            </a:p>
          </p:txBody>
        </p:sp>
      </p:grpSp>
      <p:sp>
        <p:nvSpPr>
          <p:cNvPr id="3" name="Slide Number Placeholder 2"/>
          <p:cNvSpPr>
            <a:spLocks noGrp="1"/>
          </p:cNvSpPr>
          <p:nvPr>
            <p:ph type="sldNum" sz="quarter" idx="12"/>
          </p:nvPr>
        </p:nvSpPr>
        <p:spPr/>
        <p:txBody>
          <a:bodyPr/>
          <a:lstStyle/>
          <a:p>
            <a:fld id="{556D4C2F-3DDF-0E4B-A4E4-62E14C8D3C1D}" type="slidenum">
              <a:rPr lang="en-US" smtClean="0"/>
              <a:t>25</a:t>
            </a:fld>
            <a:endParaRPr lang="en-US" dirty="0"/>
          </a:p>
        </p:txBody>
      </p:sp>
    </p:spTree>
    <p:extLst>
      <p:ext uri="{BB962C8B-B14F-4D97-AF65-F5344CB8AC3E}">
        <p14:creationId xmlns:p14="http://schemas.microsoft.com/office/powerpoint/2010/main" val="2779581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9143" y="1359598"/>
            <a:ext cx="2297185" cy="49192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itle 1"/>
          <p:cNvSpPr>
            <a:spLocks noGrp="1"/>
          </p:cNvSpPr>
          <p:nvPr>
            <p:ph type="title"/>
          </p:nvPr>
        </p:nvSpPr>
        <p:spPr>
          <a:xfrm>
            <a:off x="1583115" y="146242"/>
            <a:ext cx="9544243" cy="1009698"/>
          </a:xfrm>
        </p:spPr>
        <p:txBody>
          <a:bodyPr>
            <a:normAutofit/>
          </a:bodyPr>
          <a:lstStyle/>
          <a:p>
            <a:r>
              <a:rPr lang="en-US" sz="4200" dirty="0" smtClean="0">
                <a:latin typeface="Avenir-Book" panose="02000503020000020003" pitchFamily="2" charset="0"/>
              </a:rPr>
              <a:t>Listener results, SAIL</a:t>
            </a:r>
            <a:endParaRPr lang="en-US" sz="4200" dirty="0">
              <a:latin typeface="Avenir-Book" panose="02000503020000020003" pitchFamily="2" charset="0"/>
            </a:endParaRPr>
          </a:p>
        </p:txBody>
      </p:sp>
      <p:graphicFrame>
        <p:nvGraphicFramePr>
          <p:cNvPr id="6" name="Chart 5"/>
          <p:cNvGraphicFramePr/>
          <p:nvPr>
            <p:extLst>
              <p:ext uri="{D42A27DB-BD31-4B8C-83A1-F6EECF244321}">
                <p14:modId xmlns:p14="http://schemas.microsoft.com/office/powerpoint/2010/main" val="3279924385"/>
              </p:ext>
            </p:extLst>
          </p:nvPr>
        </p:nvGraphicFramePr>
        <p:xfrm>
          <a:off x="1147665" y="1068997"/>
          <a:ext cx="10338319"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
          <p:cNvSpPr txBox="1"/>
          <p:nvPr/>
        </p:nvSpPr>
        <p:spPr>
          <a:xfrm>
            <a:off x="7619123" y="5769263"/>
            <a:ext cx="2205872" cy="82023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err="1" smtClean="0">
                <a:latin typeface="Avenir-Book" panose="02000503020000020003" pitchFamily="2" charset="0"/>
              </a:rPr>
              <a:t>Artzi</a:t>
            </a:r>
            <a:r>
              <a:rPr lang="en-US" sz="2400" dirty="0" smtClean="0">
                <a:latin typeface="Avenir-Book" panose="02000503020000020003" pitchFamily="2" charset="0"/>
              </a:rPr>
              <a:t> &amp; </a:t>
            </a:r>
          </a:p>
          <a:p>
            <a:pPr algn="ctr"/>
            <a:r>
              <a:rPr lang="en-US" sz="2400" dirty="0" err="1" smtClean="0">
                <a:latin typeface="Avenir-Book" panose="02000503020000020003" pitchFamily="2" charset="0"/>
              </a:rPr>
              <a:t>Zettlemoyer</a:t>
            </a:r>
            <a:endParaRPr lang="en-US" sz="2400" dirty="0">
              <a:latin typeface="Avenir-Book" panose="02000503020000020003" pitchFamily="2" charset="0"/>
            </a:endParaRPr>
          </a:p>
        </p:txBody>
      </p:sp>
      <p:sp>
        <p:nvSpPr>
          <p:cNvPr id="4" name="Slide Number Placeholder 3"/>
          <p:cNvSpPr>
            <a:spLocks noGrp="1"/>
          </p:cNvSpPr>
          <p:nvPr>
            <p:ph type="sldNum" sz="quarter" idx="12"/>
          </p:nvPr>
        </p:nvSpPr>
        <p:spPr/>
        <p:txBody>
          <a:bodyPr/>
          <a:lstStyle/>
          <a:p>
            <a:fld id="{556D4C2F-3DDF-0E4B-A4E4-62E14C8D3C1D}" type="slidenum">
              <a:rPr lang="en-US" smtClean="0"/>
              <a:t>26</a:t>
            </a:fld>
            <a:endParaRPr lang="en-US" dirty="0"/>
          </a:p>
        </p:txBody>
      </p:sp>
      <p:sp>
        <p:nvSpPr>
          <p:cNvPr id="10" name="TextBox 1"/>
          <p:cNvSpPr txBox="1"/>
          <p:nvPr/>
        </p:nvSpPr>
        <p:spPr>
          <a:xfrm>
            <a:off x="3588318" y="5759648"/>
            <a:ext cx="1443994" cy="82023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smtClean="0">
                <a:latin typeface="Avenir-Book" panose="02000503020000020003" pitchFamily="2" charset="0"/>
              </a:rPr>
              <a:t>Base </a:t>
            </a:r>
          </a:p>
          <a:p>
            <a:pPr algn="ctr"/>
            <a:r>
              <a:rPr lang="en-US" sz="2400" dirty="0" smtClean="0">
                <a:latin typeface="Avenir-Book" panose="02000503020000020003" pitchFamily="2" charset="0"/>
              </a:rPr>
              <a:t>listener</a:t>
            </a:r>
            <a:endParaRPr lang="en-US" sz="2400" dirty="0">
              <a:latin typeface="Avenir-Book" panose="02000503020000020003" pitchFamily="2" charset="0"/>
            </a:endParaRPr>
          </a:p>
        </p:txBody>
      </p:sp>
      <p:sp>
        <p:nvSpPr>
          <p:cNvPr id="12" name="TextBox 1"/>
          <p:cNvSpPr txBox="1"/>
          <p:nvPr/>
        </p:nvSpPr>
        <p:spPr>
          <a:xfrm>
            <a:off x="5413251" y="5756612"/>
            <a:ext cx="2205872" cy="82023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smtClean="0">
                <a:latin typeface="Avenir-Book" panose="02000503020000020003" pitchFamily="2" charset="0"/>
              </a:rPr>
              <a:t>Pragmatic </a:t>
            </a:r>
          </a:p>
          <a:p>
            <a:pPr algn="ctr"/>
            <a:r>
              <a:rPr lang="en-US" sz="2400" dirty="0" smtClean="0">
                <a:latin typeface="Avenir-Book" panose="02000503020000020003" pitchFamily="2" charset="0"/>
              </a:rPr>
              <a:t>listener</a:t>
            </a:r>
            <a:endParaRPr lang="en-US" sz="2400" dirty="0">
              <a:latin typeface="Avenir-Book" panose="02000503020000020003" pitchFamily="2" charset="0"/>
            </a:endParaRPr>
          </a:p>
        </p:txBody>
      </p:sp>
    </p:spTree>
    <p:extLst>
      <p:ext uri="{BB962C8B-B14F-4D97-AF65-F5344CB8AC3E}">
        <p14:creationId xmlns:p14="http://schemas.microsoft.com/office/powerpoint/2010/main" val="1847681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6">
                                            <p:graphicEl>
                                              <a:chart seriesIdx="0" categoryIdx="-4" bldStep="series"/>
                                            </p:graphic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6" grpId="0" uiExpand="1">
        <p:bldSub>
          <a:bldChart bld="series"/>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struction"/>
          <p:cNvSpPr txBox="1"/>
          <p:nvPr/>
        </p:nvSpPr>
        <p:spPr>
          <a:xfrm>
            <a:off x="2349346" y="1448379"/>
            <a:ext cx="1780937" cy="533479"/>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wrap="non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sz="2800" dirty="0">
                <a:latin typeface="Avenir-Book" panose="02000503020000020003" pitchFamily="2" charset="0"/>
              </a:rPr>
              <a:t>Instruction</a:t>
            </a:r>
          </a:p>
        </p:txBody>
      </p:sp>
      <p:sp>
        <p:nvSpPr>
          <p:cNvPr id="6" name="walk along the blue carpet and you pass…"/>
          <p:cNvSpPr txBox="1"/>
          <p:nvPr/>
        </p:nvSpPr>
        <p:spPr>
          <a:xfrm>
            <a:off x="4351375" y="1275404"/>
            <a:ext cx="5285493" cy="872034"/>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lgn="l">
              <a:defRPr sz="2500" i="1">
                <a:latin typeface="Times New Roman"/>
                <a:ea typeface="Times New Roman"/>
                <a:cs typeface="Times New Roman"/>
                <a:sym typeface="Times New Roman"/>
              </a:defRPr>
            </a:pPr>
            <a:r>
              <a:rPr dirty="0">
                <a:latin typeface="+mj-lt"/>
              </a:rPr>
              <a:t>walk along the blue carpet and you pass </a:t>
            </a:r>
          </a:p>
          <a:p>
            <a:pPr algn="l">
              <a:defRPr sz="2500" i="1">
                <a:latin typeface="Times New Roman"/>
                <a:ea typeface="Times New Roman"/>
                <a:cs typeface="Times New Roman"/>
                <a:sym typeface="Times New Roman"/>
              </a:defRPr>
            </a:pPr>
            <a:r>
              <a:rPr dirty="0">
                <a:latin typeface="+mj-lt"/>
              </a:rPr>
              <a:t>two objects</a:t>
            </a:r>
          </a:p>
        </p:txBody>
      </p:sp>
      <p:grpSp>
        <p:nvGrpSpPr>
          <p:cNvPr id="44" name="Group 43"/>
          <p:cNvGrpSpPr/>
          <p:nvPr/>
        </p:nvGrpSpPr>
        <p:grpSpPr>
          <a:xfrm>
            <a:off x="2527700" y="1755193"/>
            <a:ext cx="6727896" cy="2337481"/>
            <a:chOff x="2527700" y="1755193"/>
            <a:chExt cx="7239667" cy="2515286"/>
          </a:xfrm>
        </p:grpSpPr>
        <p:grpSp>
          <p:nvGrpSpPr>
            <p:cNvPr id="4" name="Group"/>
            <p:cNvGrpSpPr/>
            <p:nvPr/>
          </p:nvGrpSpPr>
          <p:grpSpPr>
            <a:xfrm>
              <a:off x="4400594" y="2614515"/>
              <a:ext cx="5187054" cy="791918"/>
              <a:chOff x="0" y="0"/>
              <a:chExt cx="5187054" cy="791917"/>
            </a:xfrm>
          </p:grpSpPr>
          <p:sp>
            <p:nvSpPr>
              <p:cNvPr id="29" name="Square"/>
              <p:cNvSpPr/>
              <p:nvPr/>
            </p:nvSpPr>
            <p:spPr>
              <a:xfrm>
                <a:off x="0"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30" name="Square"/>
              <p:cNvSpPr/>
              <p:nvPr/>
            </p:nvSpPr>
            <p:spPr>
              <a:xfrm>
                <a:off x="87902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31" name="Square"/>
              <p:cNvSpPr/>
              <p:nvPr/>
            </p:nvSpPr>
            <p:spPr>
              <a:xfrm>
                <a:off x="1758054" y="0"/>
                <a:ext cx="791918"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32" name="Square"/>
              <p:cNvSpPr/>
              <p:nvPr/>
            </p:nvSpPr>
            <p:spPr>
              <a:xfrm>
                <a:off x="2637082"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33" name="Square"/>
              <p:cNvSpPr/>
              <p:nvPr/>
            </p:nvSpPr>
            <p:spPr>
              <a:xfrm>
                <a:off x="3516109"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34" name="Image" descr="Image"/>
              <p:cNvPicPr>
                <a:picLocks noChangeAspect="1"/>
              </p:cNvPicPr>
              <p:nvPr/>
            </p:nvPicPr>
            <p:blipFill>
              <a:blip r:embed="rId3">
                <a:extLst/>
              </a:blip>
              <a:stretch>
                <a:fillRect/>
              </a:stretch>
            </p:blipFill>
            <p:spPr>
              <a:xfrm>
                <a:off x="1850987" y="80307"/>
                <a:ext cx="606051" cy="631303"/>
              </a:xfrm>
              <a:prstGeom prst="rect">
                <a:avLst/>
              </a:prstGeom>
              <a:ln w="12700" cap="flat">
                <a:noFill/>
                <a:miter lim="400000"/>
              </a:ln>
              <a:effectLst/>
            </p:spPr>
          </p:pic>
          <p:sp>
            <p:nvSpPr>
              <p:cNvPr id="35" name="Square"/>
              <p:cNvSpPr/>
              <p:nvPr/>
            </p:nvSpPr>
            <p:spPr>
              <a:xfrm>
                <a:off x="439513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36" name="Image" descr="Image"/>
              <p:cNvPicPr>
                <a:picLocks noChangeAspect="1"/>
              </p:cNvPicPr>
              <p:nvPr/>
            </p:nvPicPr>
            <p:blipFill>
              <a:blip r:embed="rId4">
                <a:extLst/>
              </a:blip>
              <a:stretch>
                <a:fillRect/>
              </a:stretch>
            </p:blipFill>
            <p:spPr>
              <a:xfrm>
                <a:off x="2841580" y="80307"/>
                <a:ext cx="382921" cy="631303"/>
              </a:xfrm>
              <a:prstGeom prst="rect">
                <a:avLst/>
              </a:prstGeom>
              <a:ln w="12700" cap="flat">
                <a:noFill/>
                <a:miter lim="400000"/>
              </a:ln>
              <a:effectLst/>
            </p:spPr>
          </p:pic>
          <p:pic>
            <p:nvPicPr>
              <p:cNvPr id="37" name="Image" descr="Image"/>
              <p:cNvPicPr>
                <a:picLocks noChangeAspect="1"/>
              </p:cNvPicPr>
              <p:nvPr/>
            </p:nvPicPr>
            <p:blipFill>
              <a:blip r:embed="rId5">
                <a:extLst/>
              </a:blip>
              <a:stretch>
                <a:fillRect/>
              </a:stretch>
            </p:blipFill>
            <p:spPr>
              <a:xfrm>
                <a:off x="4441603" y="138777"/>
                <a:ext cx="698984" cy="514363"/>
              </a:xfrm>
              <a:prstGeom prst="rect">
                <a:avLst/>
              </a:prstGeom>
              <a:ln w="12700" cap="flat">
                <a:noFill/>
                <a:miter lim="400000"/>
              </a:ln>
              <a:effectLst/>
            </p:spPr>
          </p:pic>
        </p:grpSp>
        <p:sp>
          <p:nvSpPr>
            <p:cNvPr id="7" name="Literal Listener"/>
            <p:cNvSpPr/>
            <p:nvPr/>
          </p:nvSpPr>
          <p:spPr>
            <a:xfrm>
              <a:off x="2527700" y="2627215"/>
              <a:ext cx="1569046" cy="766517"/>
            </a:xfrm>
            <a:prstGeom prst="rect">
              <a:avLst/>
            </a:prstGeom>
            <a:solidFill>
              <a:srgbClr val="C6E5B4"/>
            </a:solidFill>
            <a:ln w="25400">
              <a:solidFill>
                <a:srgbClr val="000000"/>
              </a:solidFill>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lang="en-US" sz="2200" dirty="0" smtClean="0">
                  <a:latin typeface="Avenir-Book" panose="02000503020000020003" pitchFamily="2" charset="0"/>
                  <a:cs typeface="Consolas" panose="020B0609020204030204" pitchFamily="49" charset="0"/>
                </a:rPr>
                <a:t>Base</a:t>
              </a:r>
              <a:r>
                <a:rPr sz="2200" dirty="0" smtClean="0">
                  <a:latin typeface="Avenir-Book" panose="02000503020000020003" pitchFamily="2" charset="0"/>
                  <a:cs typeface="Consolas" panose="020B0609020204030204" pitchFamily="49" charset="0"/>
                </a:rPr>
                <a:t> </a:t>
              </a:r>
              <a:r>
                <a:rPr sz="2200" dirty="0">
                  <a:latin typeface="Avenir-Book" panose="02000503020000020003" pitchFamily="2" charset="0"/>
                  <a:cs typeface="Consolas" panose="020B0609020204030204" pitchFamily="49" charset="0"/>
                </a:rPr>
                <a:t>Listener</a:t>
              </a:r>
            </a:p>
          </p:txBody>
        </p:sp>
        <p:sp>
          <p:nvSpPr>
            <p:cNvPr id="10" name="✗"/>
            <p:cNvSpPr txBox="1"/>
            <p:nvPr/>
          </p:nvSpPr>
          <p:spPr>
            <a:xfrm>
              <a:off x="9251610" y="2939343"/>
              <a:ext cx="515757" cy="706535"/>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wrap="non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b="1" dirty="0">
                  <a:solidFill>
                    <a:schemeClr val="accent2"/>
                  </a:solidFill>
                </a:rPr>
                <a:t>✗</a:t>
              </a:r>
            </a:p>
          </p:txBody>
        </p:sp>
        <p:grpSp>
          <p:nvGrpSpPr>
            <p:cNvPr id="13" name="Group"/>
            <p:cNvGrpSpPr/>
            <p:nvPr/>
          </p:nvGrpSpPr>
          <p:grpSpPr>
            <a:xfrm>
              <a:off x="4750124" y="2848995"/>
              <a:ext cx="4510743" cy="322958"/>
              <a:chOff x="0" y="0"/>
              <a:chExt cx="4510741" cy="322958"/>
            </a:xfrm>
          </p:grpSpPr>
          <p:sp>
            <p:nvSpPr>
              <p:cNvPr id="14" name="Line"/>
              <p:cNvSpPr/>
              <p:nvPr/>
            </p:nvSpPr>
            <p:spPr>
              <a:xfrm>
                <a:off x="0" y="161478"/>
                <a:ext cx="4305953" cy="1"/>
              </a:xfrm>
              <a:prstGeom prst="line">
                <a:avLst/>
              </a:prstGeom>
              <a:noFill/>
              <a:ln w="101600" cap="flat">
                <a:solidFill>
                  <a:srgbClr val="000000"/>
                </a:solidFill>
                <a:prstDash val="solid"/>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5" name="Triangle"/>
              <p:cNvSpPr/>
              <p:nvPr/>
            </p:nvSpPr>
            <p:spPr>
              <a:xfrm rot="5400000">
                <a:off x="4200930" y="13146"/>
                <a:ext cx="322958" cy="29666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0000"/>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6" name="Line"/>
              <p:cNvSpPr/>
              <p:nvPr/>
            </p:nvSpPr>
            <p:spPr>
              <a:xfrm>
                <a:off x="28371" y="161478"/>
                <a:ext cx="4431253" cy="1"/>
              </a:xfrm>
              <a:prstGeom prst="line">
                <a:avLst/>
              </a:prstGeom>
              <a:noFill/>
              <a:ln w="50800" cap="flat">
                <a:solidFill>
                  <a:srgbClr val="C258D1"/>
                </a:solidFill>
                <a:prstDash val="solid"/>
                <a:miter lim="400000"/>
                <a:tailEnd type="triangle" w="med" len="me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grpSp>
        <p:sp>
          <p:nvSpPr>
            <p:cNvPr id="38" name="Square"/>
            <p:cNvSpPr/>
            <p:nvPr/>
          </p:nvSpPr>
          <p:spPr>
            <a:xfrm>
              <a:off x="7906260" y="1755193"/>
              <a:ext cx="791917" cy="791918"/>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40" name="Square"/>
            <p:cNvSpPr/>
            <p:nvPr/>
          </p:nvSpPr>
          <p:spPr>
            <a:xfrm>
              <a:off x="7916703" y="3478561"/>
              <a:ext cx="791917" cy="791918"/>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grpSp>
      <p:grpSp>
        <p:nvGrpSpPr>
          <p:cNvPr id="45" name="Group 44"/>
          <p:cNvGrpSpPr/>
          <p:nvPr/>
        </p:nvGrpSpPr>
        <p:grpSpPr>
          <a:xfrm>
            <a:off x="2527700" y="4327514"/>
            <a:ext cx="6560882" cy="2337481"/>
            <a:chOff x="2527700" y="4327514"/>
            <a:chExt cx="6560882" cy="2337481"/>
          </a:xfrm>
        </p:grpSpPr>
        <p:sp>
          <p:nvSpPr>
            <p:cNvPr id="43" name="Square"/>
            <p:cNvSpPr/>
            <p:nvPr/>
          </p:nvSpPr>
          <p:spPr>
            <a:xfrm>
              <a:off x="7531997" y="5929058"/>
              <a:ext cx="735937" cy="735937"/>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grpSp>
          <p:nvGrpSpPr>
            <p:cNvPr id="5" name="Group"/>
            <p:cNvGrpSpPr/>
            <p:nvPr/>
          </p:nvGrpSpPr>
          <p:grpSpPr>
            <a:xfrm>
              <a:off x="4268200" y="5123887"/>
              <a:ext cx="4820382" cy="735937"/>
              <a:chOff x="0" y="0"/>
              <a:chExt cx="5187054" cy="791917"/>
            </a:xfrm>
          </p:grpSpPr>
          <p:sp>
            <p:nvSpPr>
              <p:cNvPr id="20" name="Square"/>
              <p:cNvSpPr/>
              <p:nvPr/>
            </p:nvSpPr>
            <p:spPr>
              <a:xfrm>
                <a:off x="0"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1" name="Square"/>
              <p:cNvSpPr/>
              <p:nvPr/>
            </p:nvSpPr>
            <p:spPr>
              <a:xfrm>
                <a:off x="87902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2" name="Square"/>
              <p:cNvSpPr/>
              <p:nvPr/>
            </p:nvSpPr>
            <p:spPr>
              <a:xfrm>
                <a:off x="1758054" y="0"/>
                <a:ext cx="791918"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3" name="Square"/>
              <p:cNvSpPr/>
              <p:nvPr/>
            </p:nvSpPr>
            <p:spPr>
              <a:xfrm>
                <a:off x="2637082"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4" name="Square"/>
              <p:cNvSpPr/>
              <p:nvPr/>
            </p:nvSpPr>
            <p:spPr>
              <a:xfrm>
                <a:off x="3516109"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25" name="Image" descr="Image"/>
              <p:cNvPicPr>
                <a:picLocks noChangeAspect="1"/>
              </p:cNvPicPr>
              <p:nvPr/>
            </p:nvPicPr>
            <p:blipFill>
              <a:blip r:embed="rId3">
                <a:extLst/>
              </a:blip>
              <a:stretch>
                <a:fillRect/>
              </a:stretch>
            </p:blipFill>
            <p:spPr>
              <a:xfrm>
                <a:off x="1850988" y="80307"/>
                <a:ext cx="606050" cy="631303"/>
              </a:xfrm>
              <a:prstGeom prst="rect">
                <a:avLst/>
              </a:prstGeom>
              <a:ln w="12700" cap="flat">
                <a:noFill/>
                <a:miter lim="400000"/>
              </a:ln>
              <a:effectLst/>
            </p:spPr>
          </p:pic>
          <p:sp>
            <p:nvSpPr>
              <p:cNvPr id="26" name="Square"/>
              <p:cNvSpPr/>
              <p:nvPr/>
            </p:nvSpPr>
            <p:spPr>
              <a:xfrm>
                <a:off x="439513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27" name="Image" descr="Image"/>
              <p:cNvPicPr>
                <a:picLocks noChangeAspect="1"/>
              </p:cNvPicPr>
              <p:nvPr/>
            </p:nvPicPr>
            <p:blipFill>
              <a:blip r:embed="rId4">
                <a:extLst/>
              </a:blip>
              <a:stretch>
                <a:fillRect/>
              </a:stretch>
            </p:blipFill>
            <p:spPr>
              <a:xfrm>
                <a:off x="2841580" y="80307"/>
                <a:ext cx="382921" cy="631303"/>
              </a:xfrm>
              <a:prstGeom prst="rect">
                <a:avLst/>
              </a:prstGeom>
              <a:ln w="12700" cap="flat">
                <a:noFill/>
                <a:miter lim="400000"/>
              </a:ln>
              <a:effectLst/>
            </p:spPr>
          </p:pic>
          <p:pic>
            <p:nvPicPr>
              <p:cNvPr id="28" name="Image" descr="Image"/>
              <p:cNvPicPr>
                <a:picLocks noChangeAspect="1"/>
              </p:cNvPicPr>
              <p:nvPr/>
            </p:nvPicPr>
            <p:blipFill>
              <a:blip r:embed="rId5">
                <a:extLst/>
              </a:blip>
              <a:stretch>
                <a:fillRect/>
              </a:stretch>
            </p:blipFill>
            <p:spPr>
              <a:xfrm>
                <a:off x="4441603" y="138777"/>
                <a:ext cx="698984" cy="514363"/>
              </a:xfrm>
              <a:prstGeom prst="rect">
                <a:avLst/>
              </a:prstGeom>
              <a:ln w="12700" cap="flat">
                <a:noFill/>
                <a:miter lim="400000"/>
              </a:ln>
              <a:effectLst/>
            </p:spPr>
          </p:pic>
        </p:grpSp>
        <p:sp>
          <p:nvSpPr>
            <p:cNvPr id="8" name="Rectangle"/>
            <p:cNvSpPr/>
            <p:nvPr/>
          </p:nvSpPr>
          <p:spPr>
            <a:xfrm>
              <a:off x="2527700" y="5135689"/>
              <a:ext cx="1458131" cy="712333"/>
            </a:xfrm>
            <a:prstGeom prst="rect">
              <a:avLst/>
            </a:prstGeom>
            <a:solidFill>
              <a:srgbClr val="8DCB69"/>
            </a:solidFill>
            <a:ln w="25400">
              <a:solidFill>
                <a:srgbClr val="000000"/>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lnSpc>
                  <a:spcPts val="2200"/>
                </a:lnSpc>
                <a:defRPr sz="1900">
                  <a:latin typeface="Consolas"/>
                  <a:ea typeface="Consolas"/>
                  <a:cs typeface="Consolas"/>
                  <a:sym typeface="Consolas"/>
                </a:defRPr>
              </a:pPr>
              <a:endParaRPr/>
            </a:p>
          </p:txBody>
        </p:sp>
        <p:sp>
          <p:nvSpPr>
            <p:cNvPr id="9" name="Pragmatic Listener"/>
            <p:cNvSpPr/>
            <p:nvPr/>
          </p:nvSpPr>
          <p:spPr>
            <a:xfrm>
              <a:off x="2569598" y="5177587"/>
              <a:ext cx="1374335" cy="628537"/>
            </a:xfrm>
            <a:prstGeom prst="rect">
              <a:avLst/>
            </a:prstGeom>
            <a:solidFill>
              <a:srgbClr val="8DCB69"/>
            </a:solidFill>
            <a:ln w="25400">
              <a:solidFill>
                <a:srgbClr val="000000"/>
              </a:solidFill>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sz="2200" dirty="0">
                  <a:latin typeface="Avenir-Book" panose="02000503020000020003" pitchFamily="2" charset="0"/>
                  <a:cs typeface="Consolas" panose="020B0609020204030204" pitchFamily="49" charset="0"/>
                </a:rPr>
                <a:t>Pragmatic Listener</a:t>
              </a:r>
            </a:p>
          </p:txBody>
        </p:sp>
        <p:sp>
          <p:nvSpPr>
            <p:cNvPr id="11" name="✔"/>
            <p:cNvSpPr txBox="1"/>
            <p:nvPr/>
          </p:nvSpPr>
          <p:spPr>
            <a:xfrm>
              <a:off x="7929743" y="5462785"/>
              <a:ext cx="472886" cy="656590"/>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wrap="non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b="1" dirty="0">
                  <a:solidFill>
                    <a:srgbClr val="00B050"/>
                  </a:solidFill>
                </a:rPr>
                <a:t>✔</a:t>
              </a:r>
            </a:p>
          </p:txBody>
        </p:sp>
        <p:grpSp>
          <p:nvGrpSpPr>
            <p:cNvPr id="12" name="Group"/>
            <p:cNvGrpSpPr/>
            <p:nvPr/>
          </p:nvGrpSpPr>
          <p:grpSpPr>
            <a:xfrm>
              <a:off x="4582452" y="5341791"/>
              <a:ext cx="3474303" cy="300128"/>
              <a:chOff x="0" y="0"/>
              <a:chExt cx="3738581" cy="322958"/>
            </a:xfrm>
          </p:grpSpPr>
          <p:sp>
            <p:nvSpPr>
              <p:cNvPr id="17" name="Line"/>
              <p:cNvSpPr/>
              <p:nvPr/>
            </p:nvSpPr>
            <p:spPr>
              <a:xfrm>
                <a:off x="0" y="161478"/>
                <a:ext cx="3504226" cy="1"/>
              </a:xfrm>
              <a:prstGeom prst="line">
                <a:avLst/>
              </a:prstGeom>
              <a:noFill/>
              <a:ln w="101600" cap="flat">
                <a:solidFill>
                  <a:srgbClr val="000000"/>
                </a:solidFill>
                <a:prstDash val="solid"/>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18" name="Triangle"/>
              <p:cNvSpPr/>
              <p:nvPr/>
            </p:nvSpPr>
            <p:spPr>
              <a:xfrm rot="5400000">
                <a:off x="3428770" y="13146"/>
                <a:ext cx="322958" cy="29666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0000"/>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9" name="Line"/>
              <p:cNvSpPr/>
              <p:nvPr/>
            </p:nvSpPr>
            <p:spPr>
              <a:xfrm>
                <a:off x="28371" y="161478"/>
                <a:ext cx="3661322" cy="1"/>
              </a:xfrm>
              <a:prstGeom prst="line">
                <a:avLst/>
              </a:prstGeom>
              <a:noFill/>
              <a:ln w="50800" cap="flat">
                <a:solidFill>
                  <a:srgbClr val="C258D1"/>
                </a:solidFill>
                <a:prstDash val="solid"/>
                <a:miter lim="400000"/>
                <a:tailEnd type="triangle" w="med" len="me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grpSp>
        <p:sp>
          <p:nvSpPr>
            <p:cNvPr id="42" name="Square"/>
            <p:cNvSpPr/>
            <p:nvPr/>
          </p:nvSpPr>
          <p:spPr>
            <a:xfrm>
              <a:off x="7540764" y="4327514"/>
              <a:ext cx="735937" cy="735937"/>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grpSp>
      <p:sp>
        <p:nvSpPr>
          <p:cNvPr id="46" name="Title 1"/>
          <p:cNvSpPr>
            <a:spLocks noGrp="1"/>
          </p:cNvSpPr>
          <p:nvPr>
            <p:ph type="title"/>
          </p:nvPr>
        </p:nvSpPr>
        <p:spPr>
          <a:xfrm>
            <a:off x="1621495" y="146242"/>
            <a:ext cx="9544243" cy="1009698"/>
          </a:xfrm>
        </p:spPr>
        <p:txBody>
          <a:bodyPr>
            <a:normAutofit/>
          </a:bodyPr>
          <a:lstStyle/>
          <a:p>
            <a:r>
              <a:rPr lang="en-US" dirty="0" smtClean="0"/>
              <a:t>Listener example, SAIL</a:t>
            </a:r>
            <a:endParaRPr lang="en-US" dirty="0"/>
          </a:p>
        </p:txBody>
      </p:sp>
      <p:sp>
        <p:nvSpPr>
          <p:cNvPr id="2" name="Slide Number Placeholder 1"/>
          <p:cNvSpPr>
            <a:spLocks noGrp="1"/>
          </p:cNvSpPr>
          <p:nvPr>
            <p:ph type="sldNum" sz="quarter" idx="12"/>
          </p:nvPr>
        </p:nvSpPr>
        <p:spPr/>
        <p:txBody>
          <a:bodyPr/>
          <a:lstStyle/>
          <a:p>
            <a:fld id="{556D4C2F-3DDF-0E4B-A4E4-62E14C8D3C1D}" type="slidenum">
              <a:rPr lang="en-US" smtClean="0"/>
              <a:t>27</a:t>
            </a:fld>
            <a:endParaRPr lang="en-US" dirty="0"/>
          </a:p>
        </p:txBody>
      </p:sp>
    </p:spTree>
    <p:extLst>
      <p:ext uri="{BB962C8B-B14F-4D97-AF65-F5344CB8AC3E}">
        <p14:creationId xmlns:p14="http://schemas.microsoft.com/office/powerpoint/2010/main" val="854741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9143" y="1359598"/>
            <a:ext cx="2297185" cy="49192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itle 1"/>
          <p:cNvSpPr>
            <a:spLocks noGrp="1"/>
          </p:cNvSpPr>
          <p:nvPr>
            <p:ph type="title"/>
          </p:nvPr>
        </p:nvSpPr>
        <p:spPr>
          <a:xfrm>
            <a:off x="1621495" y="146242"/>
            <a:ext cx="9544243" cy="1009698"/>
          </a:xfrm>
        </p:spPr>
        <p:txBody>
          <a:bodyPr>
            <a:normAutofit/>
          </a:bodyPr>
          <a:lstStyle/>
          <a:p>
            <a:r>
              <a:rPr lang="en-US" sz="4200" dirty="0" smtClean="0">
                <a:latin typeface="Avenir-Book" panose="02000503020000020003" pitchFamily="2" charset="0"/>
              </a:rPr>
              <a:t>Listener results, SCONE</a:t>
            </a:r>
            <a:endParaRPr lang="en-US" sz="4200" dirty="0">
              <a:latin typeface="Avenir-Book" panose="02000503020000020003" pitchFamily="2" charset="0"/>
            </a:endParaRPr>
          </a:p>
        </p:txBody>
      </p:sp>
      <p:graphicFrame>
        <p:nvGraphicFramePr>
          <p:cNvPr id="6" name="Chart 5"/>
          <p:cNvGraphicFramePr/>
          <p:nvPr>
            <p:extLst>
              <p:ext uri="{D42A27DB-BD31-4B8C-83A1-F6EECF244321}">
                <p14:modId xmlns:p14="http://schemas.microsoft.com/office/powerpoint/2010/main" val="3201090209"/>
              </p:ext>
            </p:extLst>
          </p:nvPr>
        </p:nvGraphicFramePr>
        <p:xfrm>
          <a:off x="904973" y="1155940"/>
          <a:ext cx="10652289" cy="560346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556D4C2F-3DDF-0E4B-A4E4-62E14C8D3C1D}" type="slidenum">
              <a:rPr lang="en-US" smtClean="0"/>
              <a:t>28</a:t>
            </a:fld>
            <a:endParaRPr lang="en-US" dirty="0"/>
          </a:p>
        </p:txBody>
      </p:sp>
    </p:spTree>
    <p:extLst>
      <p:ext uri="{BB962C8B-B14F-4D97-AF65-F5344CB8AC3E}">
        <p14:creationId xmlns:p14="http://schemas.microsoft.com/office/powerpoint/2010/main" val="668583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6" grpId="0" uiExpand="1">
        <p:bldSub>
          <a:bldChart bld="series"/>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Listener example, SCONE</a:t>
            </a:r>
            <a:endParaRPr lang="en-US" dirty="0"/>
          </a:p>
        </p:txBody>
      </p:sp>
      <p:sp>
        <p:nvSpPr>
          <p:cNvPr id="20" name="TextBox 19"/>
          <p:cNvSpPr txBox="1"/>
          <p:nvPr/>
        </p:nvSpPr>
        <p:spPr>
          <a:xfrm>
            <a:off x="4997172" y="1461828"/>
            <a:ext cx="4860754" cy="954107"/>
          </a:xfrm>
          <a:prstGeom prst="rect">
            <a:avLst/>
          </a:prstGeom>
          <a:noFill/>
        </p:spPr>
        <p:txBody>
          <a:bodyPr wrap="none" rtlCol="0">
            <a:spAutoFit/>
          </a:bodyPr>
          <a:lstStyle/>
          <a:p>
            <a:r>
              <a:rPr lang="en-US" sz="2800" i="1" dirty="0">
                <a:latin typeface="+mj-lt"/>
              </a:rPr>
              <a:t>a</a:t>
            </a:r>
            <a:r>
              <a:rPr lang="en-US" sz="2800" i="1" dirty="0" smtClean="0">
                <a:latin typeface="+mj-lt"/>
              </a:rPr>
              <a:t> red guy appears on the far left</a:t>
            </a:r>
          </a:p>
          <a:p>
            <a:r>
              <a:rPr lang="en-US" sz="2800" i="1" dirty="0">
                <a:latin typeface="+mj-lt"/>
              </a:rPr>
              <a:t>t</a:t>
            </a:r>
            <a:r>
              <a:rPr lang="en-US" sz="2800" i="1" dirty="0" smtClean="0">
                <a:latin typeface="+mj-lt"/>
              </a:rPr>
              <a:t>hen to orange’s other side</a:t>
            </a:r>
            <a:endParaRPr lang="en-US" sz="2800" i="1" dirty="0">
              <a:latin typeface="+mj-lt"/>
            </a:endParaRPr>
          </a:p>
        </p:txBody>
      </p:sp>
      <p:sp>
        <p:nvSpPr>
          <p:cNvPr id="21" name="Instruction"/>
          <p:cNvSpPr txBox="1"/>
          <p:nvPr/>
        </p:nvSpPr>
        <p:spPr>
          <a:xfrm>
            <a:off x="3073246" y="1646495"/>
            <a:ext cx="1780937" cy="533479"/>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wrap="non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sz="2800" dirty="0">
                <a:latin typeface="Avenir-Book" panose="02000503020000020003" pitchFamily="2" charset="0"/>
              </a:rPr>
              <a:t>Instruction</a:t>
            </a:r>
          </a:p>
        </p:txBody>
      </p:sp>
      <p:grpSp>
        <p:nvGrpSpPr>
          <p:cNvPr id="4" name="Group 3"/>
          <p:cNvGrpSpPr/>
          <p:nvPr/>
        </p:nvGrpSpPr>
        <p:grpSpPr>
          <a:xfrm>
            <a:off x="6586780" y="2906490"/>
            <a:ext cx="4239279" cy="3211655"/>
            <a:chOff x="6586780" y="2906490"/>
            <a:chExt cx="4239279" cy="3211655"/>
          </a:xfrm>
        </p:grpSpPr>
        <p:grpSp>
          <p:nvGrpSpPr>
            <p:cNvPr id="14" name="Group 13"/>
            <p:cNvGrpSpPr/>
            <p:nvPr/>
          </p:nvGrpSpPr>
          <p:grpSpPr>
            <a:xfrm>
              <a:off x="6586780" y="2906490"/>
              <a:ext cx="4019550" cy="2294161"/>
              <a:chOff x="4772025" y="1643062"/>
              <a:chExt cx="6648450" cy="388620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2025" y="1643062"/>
                <a:ext cx="6648450" cy="117157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2025" y="3005137"/>
                <a:ext cx="6648450" cy="117157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2025" y="4357687"/>
                <a:ext cx="6648450" cy="1171575"/>
              </a:xfrm>
              <a:prstGeom prst="rect">
                <a:avLst/>
              </a:prstGeom>
            </p:spPr>
          </p:pic>
        </p:grpSp>
        <p:sp>
          <p:nvSpPr>
            <p:cNvPr id="24" name="Rectangle"/>
            <p:cNvSpPr/>
            <p:nvPr/>
          </p:nvSpPr>
          <p:spPr>
            <a:xfrm>
              <a:off x="7899800" y="5405812"/>
              <a:ext cx="1458131" cy="712333"/>
            </a:xfrm>
            <a:prstGeom prst="rect">
              <a:avLst/>
            </a:prstGeom>
            <a:solidFill>
              <a:srgbClr val="8DCB69"/>
            </a:solidFill>
            <a:ln w="25400">
              <a:solidFill>
                <a:srgbClr val="000000"/>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lnSpc>
                  <a:spcPts val="2200"/>
                </a:lnSpc>
                <a:defRPr sz="1900">
                  <a:latin typeface="Consolas"/>
                  <a:ea typeface="Consolas"/>
                  <a:cs typeface="Consolas"/>
                  <a:sym typeface="Consolas"/>
                </a:defRPr>
              </a:pPr>
              <a:endParaRPr/>
            </a:p>
          </p:txBody>
        </p:sp>
        <p:sp>
          <p:nvSpPr>
            <p:cNvPr id="25" name="Pragmatic Listener"/>
            <p:cNvSpPr/>
            <p:nvPr/>
          </p:nvSpPr>
          <p:spPr>
            <a:xfrm>
              <a:off x="7941698" y="5447710"/>
              <a:ext cx="1374335" cy="628537"/>
            </a:xfrm>
            <a:prstGeom prst="rect">
              <a:avLst/>
            </a:prstGeom>
            <a:solidFill>
              <a:srgbClr val="8DCB69"/>
            </a:solidFill>
            <a:ln w="25400">
              <a:solidFill>
                <a:srgbClr val="000000"/>
              </a:solidFill>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sz="2200" dirty="0">
                  <a:latin typeface="Avenir-Book" panose="02000503020000020003" pitchFamily="2" charset="0"/>
                  <a:cs typeface="Consolas" panose="020B0609020204030204" pitchFamily="49" charset="0"/>
                </a:rPr>
                <a:t>Pragmatic Listener</a:t>
              </a:r>
            </a:p>
          </p:txBody>
        </p:sp>
        <p:sp>
          <p:nvSpPr>
            <p:cNvPr id="26" name="✔"/>
            <p:cNvSpPr txBox="1"/>
            <p:nvPr/>
          </p:nvSpPr>
          <p:spPr>
            <a:xfrm>
              <a:off x="10386601" y="5002399"/>
              <a:ext cx="439458" cy="610176"/>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wrap="non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dirty="0">
                  <a:solidFill>
                    <a:srgbClr val="00B050"/>
                  </a:solidFill>
                </a:rPr>
                <a:t>✔</a:t>
              </a:r>
            </a:p>
          </p:txBody>
        </p:sp>
      </p:grpSp>
      <p:grpSp>
        <p:nvGrpSpPr>
          <p:cNvPr id="3" name="Group 2"/>
          <p:cNvGrpSpPr/>
          <p:nvPr/>
        </p:nvGrpSpPr>
        <p:grpSpPr>
          <a:xfrm>
            <a:off x="1621495" y="2906490"/>
            <a:ext cx="4301097" cy="3228914"/>
            <a:chOff x="1621495" y="2906490"/>
            <a:chExt cx="4301097" cy="3228914"/>
          </a:xfrm>
        </p:grpSpPr>
        <p:grpSp>
          <p:nvGrpSpPr>
            <p:cNvPr id="19" name="Group 18"/>
            <p:cNvGrpSpPr/>
            <p:nvPr/>
          </p:nvGrpSpPr>
          <p:grpSpPr>
            <a:xfrm>
              <a:off x="1621495" y="2906490"/>
              <a:ext cx="4019550" cy="2294160"/>
              <a:chOff x="1314450" y="2649315"/>
              <a:chExt cx="4578959" cy="2676525"/>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450" y="2649315"/>
                <a:ext cx="4578959" cy="806894"/>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4450" y="3587411"/>
                <a:ext cx="4578959" cy="806894"/>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4450" y="4518947"/>
                <a:ext cx="4578959" cy="806893"/>
              </a:xfrm>
              <a:prstGeom prst="rect">
                <a:avLst/>
              </a:prstGeom>
            </p:spPr>
          </p:pic>
        </p:grpSp>
        <p:sp>
          <p:nvSpPr>
            <p:cNvPr id="22" name="Literal Listener"/>
            <p:cNvSpPr/>
            <p:nvPr/>
          </p:nvSpPr>
          <p:spPr>
            <a:xfrm>
              <a:off x="2775350" y="5423072"/>
              <a:ext cx="1458130" cy="712332"/>
            </a:xfrm>
            <a:prstGeom prst="rect">
              <a:avLst/>
            </a:prstGeom>
            <a:solidFill>
              <a:srgbClr val="C6E5B4"/>
            </a:solidFill>
            <a:ln w="25400">
              <a:solidFill>
                <a:srgbClr val="000000"/>
              </a:solidFill>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lang="en-US" sz="2200" dirty="0" smtClean="0">
                  <a:latin typeface="Avenir-Book" panose="02000503020000020003" pitchFamily="2" charset="0"/>
                  <a:cs typeface="Consolas" panose="020B0609020204030204" pitchFamily="49" charset="0"/>
                </a:rPr>
                <a:t>Base</a:t>
              </a:r>
              <a:r>
                <a:rPr sz="2200" dirty="0" smtClean="0">
                  <a:latin typeface="Avenir-Book" panose="02000503020000020003" pitchFamily="2" charset="0"/>
                  <a:cs typeface="Consolas" panose="020B0609020204030204" pitchFamily="49" charset="0"/>
                </a:rPr>
                <a:t> </a:t>
              </a:r>
              <a:r>
                <a:rPr sz="2200" dirty="0">
                  <a:latin typeface="Avenir-Book" panose="02000503020000020003" pitchFamily="2" charset="0"/>
                  <a:cs typeface="Consolas" panose="020B0609020204030204" pitchFamily="49" charset="0"/>
                </a:rPr>
                <a:t>Listener</a:t>
              </a:r>
            </a:p>
          </p:txBody>
        </p:sp>
        <p:sp>
          <p:nvSpPr>
            <p:cNvPr id="27" name="✗"/>
            <p:cNvSpPr txBox="1"/>
            <p:nvPr/>
          </p:nvSpPr>
          <p:spPr>
            <a:xfrm>
              <a:off x="5443294" y="5051389"/>
              <a:ext cx="479298" cy="656590"/>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wrap="non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b="1" dirty="0">
                  <a:solidFill>
                    <a:schemeClr val="accent2"/>
                  </a:solidFill>
                </a:rPr>
                <a:t>✗</a:t>
              </a:r>
            </a:p>
          </p:txBody>
        </p:sp>
      </p:grpSp>
      <p:sp>
        <p:nvSpPr>
          <p:cNvPr id="5" name="Slide Number Placeholder 4"/>
          <p:cNvSpPr>
            <a:spLocks noGrp="1"/>
          </p:cNvSpPr>
          <p:nvPr>
            <p:ph type="sldNum" sz="quarter" idx="12"/>
          </p:nvPr>
        </p:nvSpPr>
        <p:spPr/>
        <p:txBody>
          <a:bodyPr/>
          <a:lstStyle/>
          <a:p>
            <a:fld id="{556D4C2F-3DDF-0E4B-A4E4-62E14C8D3C1D}" type="slidenum">
              <a:rPr lang="en-US" smtClean="0"/>
              <a:t>29</a:t>
            </a:fld>
            <a:endParaRPr lang="en-US" dirty="0"/>
          </a:p>
        </p:txBody>
      </p:sp>
    </p:spTree>
    <p:extLst>
      <p:ext uri="{BB962C8B-B14F-4D97-AF65-F5344CB8AC3E}">
        <p14:creationId xmlns:p14="http://schemas.microsoft.com/office/powerpoint/2010/main" val="242517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319362"/>
            <a:ext cx="12192000" cy="7164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200" dirty="0">
                <a:solidFill>
                  <a:srgbClr val="333333"/>
                </a:solidFill>
                <a:latin typeface="Avenir-Book" panose="02000503020000020003" pitchFamily="2" charset="0"/>
              </a:rPr>
              <a:t>Interpreting instructions</a:t>
            </a:r>
          </a:p>
        </p:txBody>
      </p:sp>
      <p:sp>
        <p:nvSpPr>
          <p:cNvPr id="10" name="Instruction"/>
          <p:cNvSpPr txBox="1"/>
          <p:nvPr/>
        </p:nvSpPr>
        <p:spPr>
          <a:xfrm>
            <a:off x="2349346" y="1864835"/>
            <a:ext cx="1780937" cy="533479"/>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wrap="non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sz="2800" dirty="0">
                <a:latin typeface="Avenir-Book" panose="02000503020000020003" pitchFamily="2" charset="0"/>
              </a:rPr>
              <a:t>Instruction</a:t>
            </a:r>
          </a:p>
        </p:txBody>
      </p:sp>
      <p:sp>
        <p:nvSpPr>
          <p:cNvPr id="11" name="walk along the blue carpet and you pass…"/>
          <p:cNvSpPr txBox="1"/>
          <p:nvPr/>
        </p:nvSpPr>
        <p:spPr>
          <a:xfrm>
            <a:off x="4351375" y="1691860"/>
            <a:ext cx="5285493" cy="872034"/>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lgn="l">
              <a:defRPr sz="2500" i="1">
                <a:latin typeface="Times New Roman"/>
                <a:ea typeface="Times New Roman"/>
                <a:cs typeface="Times New Roman"/>
                <a:sym typeface="Times New Roman"/>
              </a:defRPr>
            </a:pPr>
            <a:r>
              <a:rPr dirty="0">
                <a:latin typeface="+mj-lt"/>
              </a:rPr>
              <a:t>walk along the blue carpet and you pass </a:t>
            </a:r>
          </a:p>
          <a:p>
            <a:pPr algn="l">
              <a:defRPr sz="2500" i="1">
                <a:latin typeface="Times New Roman"/>
                <a:ea typeface="Times New Roman"/>
                <a:cs typeface="Times New Roman"/>
                <a:sym typeface="Times New Roman"/>
              </a:defRPr>
            </a:pPr>
            <a:r>
              <a:rPr dirty="0">
                <a:latin typeface="+mj-lt"/>
              </a:rPr>
              <a:t>two objects</a:t>
            </a:r>
          </a:p>
        </p:txBody>
      </p:sp>
      <p:sp>
        <p:nvSpPr>
          <p:cNvPr id="5" name="Slide Number Placeholder 4"/>
          <p:cNvSpPr>
            <a:spLocks noGrp="1"/>
          </p:cNvSpPr>
          <p:nvPr>
            <p:ph type="sldNum" sz="quarter" idx="12"/>
          </p:nvPr>
        </p:nvSpPr>
        <p:spPr/>
        <p:txBody>
          <a:bodyPr/>
          <a:lstStyle/>
          <a:p>
            <a:fld id="{556D4C2F-3DDF-0E4B-A4E4-62E14C8D3C1D}" type="slidenum">
              <a:rPr lang="en-US" smtClean="0"/>
              <a:t>3</a:t>
            </a:fld>
            <a:endParaRPr lang="en-US" dirty="0"/>
          </a:p>
        </p:txBody>
      </p:sp>
      <p:grpSp>
        <p:nvGrpSpPr>
          <p:cNvPr id="13" name="Group"/>
          <p:cNvGrpSpPr/>
          <p:nvPr/>
        </p:nvGrpSpPr>
        <p:grpSpPr>
          <a:xfrm>
            <a:off x="2697630" y="3652181"/>
            <a:ext cx="6569134" cy="1002922"/>
            <a:chOff x="0" y="0"/>
            <a:chExt cx="5187054" cy="791917"/>
          </a:xfrm>
        </p:grpSpPr>
        <p:sp>
          <p:nvSpPr>
            <p:cNvPr id="22" name="Square"/>
            <p:cNvSpPr/>
            <p:nvPr/>
          </p:nvSpPr>
          <p:spPr>
            <a:xfrm>
              <a:off x="0"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3" name="Square"/>
            <p:cNvSpPr/>
            <p:nvPr/>
          </p:nvSpPr>
          <p:spPr>
            <a:xfrm>
              <a:off x="87902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4" name="Square"/>
            <p:cNvSpPr/>
            <p:nvPr/>
          </p:nvSpPr>
          <p:spPr>
            <a:xfrm>
              <a:off x="1758054" y="0"/>
              <a:ext cx="791918"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5" name="Square"/>
            <p:cNvSpPr/>
            <p:nvPr/>
          </p:nvSpPr>
          <p:spPr>
            <a:xfrm>
              <a:off x="2637082"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6" name="Square"/>
            <p:cNvSpPr/>
            <p:nvPr/>
          </p:nvSpPr>
          <p:spPr>
            <a:xfrm>
              <a:off x="3516109"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27" name="Image" descr="Image"/>
            <p:cNvPicPr>
              <a:picLocks noChangeAspect="1"/>
            </p:cNvPicPr>
            <p:nvPr/>
          </p:nvPicPr>
          <p:blipFill>
            <a:blip r:embed="rId3">
              <a:extLst/>
            </a:blip>
            <a:stretch>
              <a:fillRect/>
            </a:stretch>
          </p:blipFill>
          <p:spPr>
            <a:xfrm>
              <a:off x="1850987" y="80307"/>
              <a:ext cx="606051" cy="631303"/>
            </a:xfrm>
            <a:prstGeom prst="rect">
              <a:avLst/>
            </a:prstGeom>
            <a:ln w="12700" cap="flat">
              <a:noFill/>
              <a:miter lim="400000"/>
            </a:ln>
            <a:effectLst/>
          </p:spPr>
        </p:pic>
        <p:sp>
          <p:nvSpPr>
            <p:cNvPr id="28" name="Square"/>
            <p:cNvSpPr/>
            <p:nvPr/>
          </p:nvSpPr>
          <p:spPr>
            <a:xfrm>
              <a:off x="439513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29" name="Image" descr="Image"/>
            <p:cNvPicPr>
              <a:picLocks noChangeAspect="1"/>
            </p:cNvPicPr>
            <p:nvPr/>
          </p:nvPicPr>
          <p:blipFill>
            <a:blip r:embed="rId4">
              <a:extLst/>
            </a:blip>
            <a:stretch>
              <a:fillRect/>
            </a:stretch>
          </p:blipFill>
          <p:spPr>
            <a:xfrm>
              <a:off x="2841580" y="80307"/>
              <a:ext cx="382921" cy="631303"/>
            </a:xfrm>
            <a:prstGeom prst="rect">
              <a:avLst/>
            </a:prstGeom>
            <a:ln w="12700" cap="flat">
              <a:noFill/>
              <a:miter lim="400000"/>
            </a:ln>
            <a:effectLst/>
          </p:spPr>
        </p:pic>
        <p:pic>
          <p:nvPicPr>
            <p:cNvPr id="30" name="Image" descr="Image"/>
            <p:cNvPicPr>
              <a:picLocks noChangeAspect="1"/>
            </p:cNvPicPr>
            <p:nvPr/>
          </p:nvPicPr>
          <p:blipFill>
            <a:blip r:embed="rId5">
              <a:extLst/>
            </a:blip>
            <a:stretch>
              <a:fillRect/>
            </a:stretch>
          </p:blipFill>
          <p:spPr>
            <a:xfrm>
              <a:off x="4441603" y="138777"/>
              <a:ext cx="698984" cy="514363"/>
            </a:xfrm>
            <a:prstGeom prst="rect">
              <a:avLst/>
            </a:prstGeom>
            <a:ln w="12700" cap="flat">
              <a:noFill/>
              <a:miter lim="400000"/>
            </a:ln>
            <a:effectLst/>
          </p:spPr>
        </p:pic>
      </p:grpSp>
      <p:sp>
        <p:nvSpPr>
          <p:cNvPr id="17" name="Square"/>
          <p:cNvSpPr/>
          <p:nvPr/>
        </p:nvSpPr>
        <p:spPr>
          <a:xfrm>
            <a:off x="7137374" y="2563894"/>
            <a:ext cx="1002922" cy="1002922"/>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8" name="Square"/>
          <p:cNvSpPr/>
          <p:nvPr/>
        </p:nvSpPr>
        <p:spPr>
          <a:xfrm>
            <a:off x="7150599" y="4746451"/>
            <a:ext cx="1002922" cy="1002922"/>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40" name="Line"/>
          <p:cNvSpPr/>
          <p:nvPr/>
        </p:nvSpPr>
        <p:spPr>
          <a:xfrm>
            <a:off x="3265714" y="4132525"/>
            <a:ext cx="1017038" cy="0"/>
          </a:xfrm>
          <a:prstGeom prst="line">
            <a:avLst/>
          </a:prstGeom>
          <a:noFill/>
          <a:ln w="762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48" name="Line"/>
          <p:cNvSpPr/>
          <p:nvPr/>
        </p:nvSpPr>
        <p:spPr>
          <a:xfrm>
            <a:off x="4415595" y="4132525"/>
            <a:ext cx="1017038" cy="0"/>
          </a:xfrm>
          <a:prstGeom prst="line">
            <a:avLst/>
          </a:prstGeom>
          <a:noFill/>
          <a:ln w="762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58" name="Line"/>
          <p:cNvSpPr/>
          <p:nvPr/>
        </p:nvSpPr>
        <p:spPr>
          <a:xfrm>
            <a:off x="5571665" y="4132525"/>
            <a:ext cx="1017038" cy="0"/>
          </a:xfrm>
          <a:prstGeom prst="line">
            <a:avLst/>
          </a:prstGeom>
          <a:noFill/>
          <a:ln w="762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59" name="Line"/>
          <p:cNvSpPr/>
          <p:nvPr/>
        </p:nvSpPr>
        <p:spPr>
          <a:xfrm>
            <a:off x="6721546" y="4132525"/>
            <a:ext cx="1017038" cy="0"/>
          </a:xfrm>
          <a:prstGeom prst="line">
            <a:avLst/>
          </a:prstGeom>
          <a:noFill/>
          <a:ln w="762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grpSp>
        <p:nvGrpSpPr>
          <p:cNvPr id="33" name="Group 32"/>
          <p:cNvGrpSpPr/>
          <p:nvPr/>
        </p:nvGrpSpPr>
        <p:grpSpPr>
          <a:xfrm>
            <a:off x="7249475" y="3710710"/>
            <a:ext cx="765215" cy="864749"/>
            <a:chOff x="2816483" y="3727161"/>
            <a:chExt cx="765215" cy="864749"/>
          </a:xfrm>
        </p:grpSpPr>
        <p:sp>
          <p:nvSpPr>
            <p:cNvPr id="34" name="Square"/>
            <p:cNvSpPr/>
            <p:nvPr/>
          </p:nvSpPr>
          <p:spPr>
            <a:xfrm>
              <a:off x="2816483" y="3738949"/>
              <a:ext cx="765215" cy="852961"/>
            </a:xfrm>
            <a:prstGeom prst="rect">
              <a:avLst/>
            </a:prstGeom>
            <a:solidFill>
              <a:schemeClr val="accent3">
                <a:lumMod val="40000"/>
                <a:lumOff val="60000"/>
                <a:alpha val="66000"/>
              </a:schemeClr>
            </a:solidFill>
            <a:ln w="38100" cap="rnd">
              <a:solidFill>
                <a:schemeClr val="tx1"/>
              </a:solidFill>
              <a:roun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38" name="Picture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4839" y="3727161"/>
              <a:ext cx="756859" cy="852961"/>
            </a:xfrm>
            <a:prstGeom prst="rect">
              <a:avLst/>
            </a:prstGeom>
          </p:spPr>
        </p:pic>
      </p:grpSp>
      <p:sp>
        <p:nvSpPr>
          <p:cNvPr id="37" name="✔"/>
          <p:cNvSpPr txBox="1"/>
          <p:nvPr/>
        </p:nvSpPr>
        <p:spPr>
          <a:xfrm>
            <a:off x="7794961" y="4174261"/>
            <a:ext cx="439458" cy="610176"/>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wrap="non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dirty="0">
                <a:solidFill>
                  <a:srgbClr val="00B050"/>
                </a:solidFill>
              </a:rPr>
              <a:t>✔</a:t>
            </a:r>
          </a:p>
        </p:txBody>
      </p:sp>
    </p:spTree>
    <p:extLst>
      <p:ext uri="{BB962C8B-B14F-4D97-AF65-F5344CB8AC3E}">
        <p14:creationId xmlns:p14="http://schemas.microsoft.com/office/powerpoint/2010/main" val="306114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p:cNvSpPr txBox="1">
            <a:spLocks/>
          </p:cNvSpPr>
          <p:nvPr/>
        </p:nvSpPr>
        <p:spPr>
          <a:xfrm>
            <a:off x="332512" y="311608"/>
            <a:ext cx="12192000" cy="7164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srgbClr val="333333"/>
                </a:solidFill>
                <a:latin typeface="Avenir-Book" panose="02000503020000020003" pitchFamily="2" charset="0"/>
              </a:rPr>
              <a:t>Speaker task and evaluation</a:t>
            </a:r>
            <a:endParaRPr lang="en-US" sz="4200" dirty="0">
              <a:solidFill>
                <a:srgbClr val="333333"/>
              </a:solidFill>
              <a:latin typeface="Avenir-Book" panose="02000503020000020003" pitchFamily="2" charset="0"/>
            </a:endParaRPr>
          </a:p>
        </p:txBody>
      </p:sp>
      <p:sp>
        <p:nvSpPr>
          <p:cNvPr id="6" name="Literal Speaker"/>
          <p:cNvSpPr/>
          <p:nvPr/>
        </p:nvSpPr>
        <p:spPr>
          <a:xfrm>
            <a:off x="5030032" y="2179974"/>
            <a:ext cx="1684356" cy="738702"/>
          </a:xfrm>
          <a:prstGeom prst="rect">
            <a:avLst/>
          </a:prstGeom>
          <a:solidFill>
            <a:srgbClr val="F4A74C"/>
          </a:solidFill>
          <a:ln w="25400">
            <a:solidFill>
              <a:srgbClr val="000000"/>
            </a:solidFill>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sz="2200" dirty="0" smtClean="0">
                <a:latin typeface="Avenir-Book" panose="02000503020000020003" pitchFamily="2" charset="0"/>
                <a:cs typeface="Consolas" panose="020B0609020204030204" pitchFamily="49" charset="0"/>
              </a:rPr>
              <a:t>Speaker</a:t>
            </a:r>
            <a:endParaRPr sz="2200" dirty="0">
              <a:latin typeface="Avenir-Book" panose="02000503020000020003" pitchFamily="2" charset="0"/>
              <a:cs typeface="Consolas" panose="020B0609020204030204" pitchFamily="49" charset="0"/>
            </a:endParaRPr>
          </a:p>
        </p:txBody>
      </p:sp>
      <p:grpSp>
        <p:nvGrpSpPr>
          <p:cNvPr id="13" name="Group"/>
          <p:cNvGrpSpPr/>
          <p:nvPr/>
        </p:nvGrpSpPr>
        <p:grpSpPr>
          <a:xfrm>
            <a:off x="684386" y="2298476"/>
            <a:ext cx="3132820" cy="478294"/>
            <a:chOff x="0" y="0"/>
            <a:chExt cx="5187054" cy="791917"/>
          </a:xfrm>
        </p:grpSpPr>
        <p:sp>
          <p:nvSpPr>
            <p:cNvPr id="28" name="Square"/>
            <p:cNvSpPr/>
            <p:nvPr/>
          </p:nvSpPr>
          <p:spPr>
            <a:xfrm>
              <a:off x="0" y="0"/>
              <a:ext cx="791917" cy="791917"/>
            </a:xfrm>
            <a:prstGeom prst="rect">
              <a:avLst/>
            </a:prstGeom>
            <a:solidFill>
              <a:srgbClr val="C98711">
                <a:alpha val="65882"/>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9" name="Square"/>
            <p:cNvSpPr/>
            <p:nvPr/>
          </p:nvSpPr>
          <p:spPr>
            <a:xfrm>
              <a:off x="879027" y="0"/>
              <a:ext cx="791917" cy="791917"/>
            </a:xfrm>
            <a:prstGeom prst="rect">
              <a:avLst/>
            </a:prstGeom>
            <a:solidFill>
              <a:srgbClr val="C98711">
                <a:alpha val="65882"/>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30" name="Square"/>
            <p:cNvSpPr/>
            <p:nvPr/>
          </p:nvSpPr>
          <p:spPr>
            <a:xfrm>
              <a:off x="1758054" y="0"/>
              <a:ext cx="791918" cy="791917"/>
            </a:xfrm>
            <a:prstGeom prst="rect">
              <a:avLst/>
            </a:prstGeom>
            <a:solidFill>
              <a:srgbClr val="C98711">
                <a:alpha val="65882"/>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31" name="Square"/>
            <p:cNvSpPr/>
            <p:nvPr/>
          </p:nvSpPr>
          <p:spPr>
            <a:xfrm>
              <a:off x="2637082" y="0"/>
              <a:ext cx="791917" cy="791917"/>
            </a:xfrm>
            <a:prstGeom prst="rect">
              <a:avLst/>
            </a:prstGeom>
            <a:solidFill>
              <a:srgbClr val="C98711">
                <a:alpha val="65882"/>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32" name="Square"/>
            <p:cNvSpPr/>
            <p:nvPr/>
          </p:nvSpPr>
          <p:spPr>
            <a:xfrm>
              <a:off x="3516109" y="0"/>
              <a:ext cx="791917" cy="791917"/>
            </a:xfrm>
            <a:prstGeom prst="rect">
              <a:avLst/>
            </a:prstGeom>
            <a:solidFill>
              <a:schemeClr val="bg1">
                <a:lumMod val="75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34" name="Square"/>
            <p:cNvSpPr/>
            <p:nvPr/>
          </p:nvSpPr>
          <p:spPr>
            <a:xfrm>
              <a:off x="4395137" y="0"/>
              <a:ext cx="791917" cy="791917"/>
            </a:xfrm>
            <a:prstGeom prst="rect">
              <a:avLst/>
            </a:prstGeom>
            <a:solidFill>
              <a:srgbClr val="C98711">
                <a:alpha val="65882"/>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36" name="Image" descr="Image"/>
            <p:cNvPicPr>
              <a:picLocks noChangeAspect="1"/>
            </p:cNvPicPr>
            <p:nvPr/>
          </p:nvPicPr>
          <p:blipFill>
            <a:blip r:embed="rId3">
              <a:extLst/>
            </a:blip>
            <a:stretch>
              <a:fillRect/>
            </a:stretch>
          </p:blipFill>
          <p:spPr>
            <a:xfrm>
              <a:off x="3530946" y="150286"/>
              <a:ext cx="698985" cy="514363"/>
            </a:xfrm>
            <a:prstGeom prst="rect">
              <a:avLst/>
            </a:prstGeom>
            <a:ln w="12700" cap="flat">
              <a:noFill/>
              <a:miter lim="400000"/>
            </a:ln>
            <a:effectLst/>
          </p:spPr>
        </p:pic>
      </p:grpSp>
      <p:sp>
        <p:nvSpPr>
          <p:cNvPr id="14" name="Square"/>
          <p:cNvSpPr/>
          <p:nvPr/>
        </p:nvSpPr>
        <p:spPr>
          <a:xfrm>
            <a:off x="2801700" y="1779472"/>
            <a:ext cx="478294" cy="478294"/>
          </a:xfrm>
          <a:prstGeom prst="rect">
            <a:avLst/>
          </a:prstGeom>
          <a:solidFill>
            <a:schemeClr val="accent2">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5" name="Square"/>
          <p:cNvSpPr/>
          <p:nvPr/>
        </p:nvSpPr>
        <p:spPr>
          <a:xfrm>
            <a:off x="2808007" y="2820333"/>
            <a:ext cx="478294" cy="478294"/>
          </a:xfrm>
          <a:prstGeom prst="rect">
            <a:avLst/>
          </a:prstGeom>
          <a:solidFill>
            <a:schemeClr val="accent2">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8" name="TextBox 7"/>
          <p:cNvSpPr txBox="1"/>
          <p:nvPr/>
        </p:nvSpPr>
        <p:spPr>
          <a:xfrm>
            <a:off x="7714715" y="1960542"/>
            <a:ext cx="2373998" cy="1154162"/>
          </a:xfrm>
          <a:prstGeom prst="rect">
            <a:avLst/>
          </a:prstGeom>
          <a:noFill/>
        </p:spPr>
        <p:txBody>
          <a:bodyPr wrap="square" rtlCol="0">
            <a:spAutoFit/>
          </a:bodyPr>
          <a:lstStyle/>
          <a:p>
            <a:pPr algn="ctr"/>
            <a:r>
              <a:rPr lang="en-US" sz="2300" i="1" dirty="0" smtClean="0">
                <a:latin typeface="Calibri" panose="020F0502020204030204" pitchFamily="34" charset="0"/>
              </a:rPr>
              <a:t>walk along the wood path to the chair</a:t>
            </a:r>
            <a:endParaRPr lang="en-US" sz="2300" i="1" dirty="0">
              <a:latin typeface="Calibri" panose="020F0502020204030204" pitchFamily="34" charset="0"/>
            </a:endParaRPr>
          </a:p>
        </p:txBody>
      </p:sp>
      <p:cxnSp>
        <p:nvCxnSpPr>
          <p:cNvPr id="9" name="Straight Arrow Connector 8"/>
          <p:cNvCxnSpPr/>
          <p:nvPr/>
        </p:nvCxnSpPr>
        <p:spPr>
          <a:xfrm>
            <a:off x="4019959" y="2544574"/>
            <a:ext cx="876539" cy="0"/>
          </a:xfrm>
          <a:prstGeom prst="straightConnector1">
            <a:avLst/>
          </a:prstGeom>
          <a:ln w="38100">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6837673" y="2566388"/>
            <a:ext cx="876539" cy="0"/>
          </a:xfrm>
          <a:prstGeom prst="straightConnector1">
            <a:avLst/>
          </a:prstGeom>
          <a:ln w="38100">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46" name="Group 45"/>
          <p:cNvGrpSpPr/>
          <p:nvPr/>
        </p:nvGrpSpPr>
        <p:grpSpPr>
          <a:xfrm>
            <a:off x="1471624" y="3953147"/>
            <a:ext cx="10455722" cy="2527693"/>
            <a:chOff x="1471624" y="3953147"/>
            <a:chExt cx="10455722" cy="2527693"/>
          </a:xfrm>
        </p:grpSpPr>
        <p:pic>
          <p:nvPicPr>
            <p:cNvPr id="4" name="Picture 3"/>
            <p:cNvPicPr>
              <a:picLocks noChangeAspect="1"/>
            </p:cNvPicPr>
            <p:nvPr/>
          </p:nvPicPr>
          <p:blipFill>
            <a:blip r:embed="rId4"/>
            <a:stretch>
              <a:fillRect/>
            </a:stretch>
          </p:blipFill>
          <p:spPr>
            <a:xfrm>
              <a:off x="7788988" y="3953147"/>
              <a:ext cx="4138358" cy="2046441"/>
            </a:xfrm>
            <a:prstGeom prst="rect">
              <a:avLst/>
            </a:prstGeom>
          </p:spPr>
        </p:pic>
        <p:sp>
          <p:nvSpPr>
            <p:cNvPr id="38" name="TextBox 37"/>
            <p:cNvSpPr txBox="1"/>
            <p:nvPr/>
          </p:nvSpPr>
          <p:spPr>
            <a:xfrm>
              <a:off x="1471624" y="4324294"/>
              <a:ext cx="2373998" cy="1154162"/>
            </a:xfrm>
            <a:prstGeom prst="rect">
              <a:avLst/>
            </a:prstGeom>
            <a:noFill/>
          </p:spPr>
          <p:txBody>
            <a:bodyPr wrap="square" rtlCol="0">
              <a:spAutoFit/>
            </a:bodyPr>
            <a:lstStyle/>
            <a:p>
              <a:pPr algn="ctr"/>
              <a:r>
                <a:rPr lang="en-US" sz="2300" i="1" dirty="0" smtClean="0">
                  <a:latin typeface="Calibri" panose="020F0502020204030204" pitchFamily="34" charset="0"/>
                </a:rPr>
                <a:t>walk along the wood path to the chair</a:t>
              </a:r>
              <a:endParaRPr lang="en-US" sz="2300" i="1" dirty="0">
                <a:latin typeface="Calibri" panose="020F0502020204030204" pitchFamily="34" charset="0"/>
              </a:endParaRPr>
            </a:p>
          </p:txBody>
        </p:sp>
        <p:cxnSp>
          <p:nvCxnSpPr>
            <p:cNvPr id="40" name="Straight Arrow Connector 39"/>
            <p:cNvCxnSpPr/>
            <p:nvPr/>
          </p:nvCxnSpPr>
          <p:spPr>
            <a:xfrm>
              <a:off x="3929763" y="4901375"/>
              <a:ext cx="876539" cy="0"/>
            </a:xfrm>
            <a:prstGeom prst="straightConnector1">
              <a:avLst/>
            </a:prstGeom>
            <a:ln w="38100">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pic>
          <p:nvPicPr>
            <p:cNvPr id="41" name="Pictur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436" y="4111585"/>
              <a:ext cx="1375548" cy="1579577"/>
            </a:xfrm>
            <a:prstGeom prst="rect">
              <a:avLst/>
            </a:prstGeom>
          </p:spPr>
        </p:pic>
        <p:cxnSp>
          <p:nvCxnSpPr>
            <p:cNvPr id="42" name="Straight Arrow Connector 41"/>
            <p:cNvCxnSpPr/>
            <p:nvPr/>
          </p:nvCxnSpPr>
          <p:spPr>
            <a:xfrm>
              <a:off x="6837672" y="4901374"/>
              <a:ext cx="876539" cy="0"/>
            </a:xfrm>
            <a:prstGeom prst="straightConnector1">
              <a:avLst/>
            </a:prstGeom>
            <a:ln w="38100">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4702659" y="5711399"/>
              <a:ext cx="2339102" cy="769441"/>
            </a:xfrm>
            <a:prstGeom prst="rect">
              <a:avLst/>
            </a:prstGeom>
            <a:noFill/>
          </p:spPr>
          <p:txBody>
            <a:bodyPr wrap="none" rtlCol="0">
              <a:spAutoFit/>
            </a:bodyPr>
            <a:lstStyle/>
            <a:p>
              <a:r>
                <a:rPr lang="en-US" sz="2200" dirty="0" smtClean="0">
                  <a:latin typeface="Avenir-Book" panose="02000503020000020003" pitchFamily="2" charset="0"/>
                </a:rPr>
                <a:t>Human direction</a:t>
              </a:r>
            </a:p>
            <a:p>
              <a:r>
                <a:rPr lang="en-US" sz="2200" dirty="0">
                  <a:latin typeface="Avenir-Book" panose="02000503020000020003" pitchFamily="2" charset="0"/>
                </a:rPr>
                <a:t>f</a:t>
              </a:r>
              <a:r>
                <a:rPr lang="en-US" sz="2200" dirty="0" smtClean="0">
                  <a:latin typeface="Avenir-Book" panose="02000503020000020003" pitchFamily="2" charset="0"/>
                </a:rPr>
                <a:t>ollowers (</a:t>
              </a:r>
              <a:r>
                <a:rPr lang="en-US" sz="2200" dirty="0" err="1" smtClean="0">
                  <a:latin typeface="Avenir-Book" panose="02000503020000020003" pitchFamily="2" charset="0"/>
                </a:rPr>
                <a:t>MTurk</a:t>
              </a:r>
              <a:r>
                <a:rPr lang="en-US" sz="2200" dirty="0" smtClean="0">
                  <a:latin typeface="Avenir-Book" panose="02000503020000020003" pitchFamily="2" charset="0"/>
                </a:rPr>
                <a:t>)</a:t>
              </a:r>
              <a:endParaRPr lang="en-US" sz="2200" dirty="0">
                <a:latin typeface="Avenir-Book" panose="02000503020000020003" pitchFamily="2" charset="0"/>
              </a:endParaRPr>
            </a:p>
          </p:txBody>
        </p:sp>
      </p:grpSp>
      <p:sp>
        <p:nvSpPr>
          <p:cNvPr id="44" name="TextBox 1"/>
          <p:cNvSpPr txBox="1"/>
          <p:nvPr/>
        </p:nvSpPr>
        <p:spPr>
          <a:xfrm>
            <a:off x="684386" y="3543042"/>
            <a:ext cx="3565004" cy="42762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smtClean="0">
                <a:latin typeface="Avenir-Book" panose="02000503020000020003" pitchFamily="2" charset="0"/>
              </a:rPr>
              <a:t>Humans try to interpret it</a:t>
            </a:r>
            <a:endParaRPr lang="en-US" sz="2400" dirty="0">
              <a:latin typeface="Avenir-Book" panose="02000503020000020003" pitchFamily="2" charset="0"/>
            </a:endParaRPr>
          </a:p>
        </p:txBody>
      </p:sp>
      <p:sp>
        <p:nvSpPr>
          <p:cNvPr id="45" name="TextBox 1"/>
          <p:cNvSpPr txBox="1"/>
          <p:nvPr/>
        </p:nvSpPr>
        <p:spPr>
          <a:xfrm>
            <a:off x="645529" y="1307433"/>
            <a:ext cx="4370346" cy="46645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smtClean="0">
                <a:latin typeface="Avenir-Book" panose="02000503020000020003" pitchFamily="2" charset="0"/>
              </a:rPr>
              <a:t>Speaker produces an instruction</a:t>
            </a:r>
            <a:endParaRPr lang="en-US" sz="2400" dirty="0">
              <a:latin typeface="Avenir-Book" panose="02000503020000020003" pitchFamily="2" charset="0"/>
            </a:endParaRPr>
          </a:p>
        </p:txBody>
      </p:sp>
      <p:sp>
        <p:nvSpPr>
          <p:cNvPr id="2" name="Slide Number Placeholder 1"/>
          <p:cNvSpPr>
            <a:spLocks noGrp="1"/>
          </p:cNvSpPr>
          <p:nvPr>
            <p:ph type="sldNum" sz="quarter" idx="12"/>
          </p:nvPr>
        </p:nvSpPr>
        <p:spPr/>
        <p:txBody>
          <a:bodyPr/>
          <a:lstStyle/>
          <a:p>
            <a:fld id="{556D4C2F-3DDF-0E4B-A4E4-62E14C8D3C1D}" type="slidenum">
              <a:rPr lang="en-US" smtClean="0"/>
              <a:t>30</a:t>
            </a:fld>
            <a:endParaRPr lang="en-US" dirty="0"/>
          </a:p>
        </p:txBody>
      </p:sp>
    </p:spTree>
    <p:extLst>
      <p:ext uri="{BB962C8B-B14F-4D97-AF65-F5344CB8AC3E}">
        <p14:creationId xmlns:p14="http://schemas.microsoft.com/office/powerpoint/2010/main" val="2503100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9143" y="1359598"/>
            <a:ext cx="2297185" cy="49192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itle 1"/>
          <p:cNvSpPr>
            <a:spLocks noGrp="1"/>
          </p:cNvSpPr>
          <p:nvPr>
            <p:ph type="title"/>
          </p:nvPr>
        </p:nvSpPr>
        <p:spPr>
          <a:xfrm>
            <a:off x="1" y="146242"/>
            <a:ext cx="12192000" cy="1009698"/>
          </a:xfrm>
        </p:spPr>
        <p:txBody>
          <a:bodyPr>
            <a:normAutofit/>
          </a:bodyPr>
          <a:lstStyle/>
          <a:p>
            <a:r>
              <a:rPr lang="en-US" sz="4200" dirty="0" smtClean="0">
                <a:latin typeface="Avenir-Book" panose="02000503020000020003" pitchFamily="2" charset="0"/>
              </a:rPr>
              <a:t>Speaker results</a:t>
            </a:r>
            <a:endParaRPr lang="en-US" sz="4200" dirty="0">
              <a:latin typeface="Avenir-Book" panose="02000503020000020003" pitchFamily="2" charset="0"/>
            </a:endParaRPr>
          </a:p>
        </p:txBody>
      </p:sp>
      <p:graphicFrame>
        <p:nvGraphicFramePr>
          <p:cNvPr id="6" name="Chart 5"/>
          <p:cNvGraphicFramePr/>
          <p:nvPr>
            <p:extLst>
              <p:ext uri="{D42A27DB-BD31-4B8C-83A1-F6EECF244321}">
                <p14:modId xmlns:p14="http://schemas.microsoft.com/office/powerpoint/2010/main" val="1245409302"/>
              </p:ext>
            </p:extLst>
          </p:nvPr>
        </p:nvGraphicFramePr>
        <p:xfrm>
          <a:off x="933254" y="1155940"/>
          <a:ext cx="10232484" cy="5418667"/>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089607" y="2489876"/>
            <a:ext cx="8440133" cy="719579"/>
            <a:chOff x="2089607" y="2489876"/>
            <a:chExt cx="8440133" cy="719579"/>
          </a:xfrm>
        </p:grpSpPr>
        <p:cxnSp>
          <p:nvCxnSpPr>
            <p:cNvPr id="12" name="Straight Connector 11"/>
            <p:cNvCxnSpPr/>
            <p:nvPr/>
          </p:nvCxnSpPr>
          <p:spPr>
            <a:xfrm>
              <a:off x="4465163" y="2489876"/>
              <a:ext cx="1275761" cy="0"/>
            </a:xfrm>
            <a:prstGeom prst="line">
              <a:avLst/>
            </a:prstGeom>
            <a:ln>
              <a:prstDash val="sysDash"/>
            </a:ln>
            <a:effectLst/>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6881567" y="2698837"/>
              <a:ext cx="1242767" cy="0"/>
            </a:xfrm>
            <a:prstGeom prst="line">
              <a:avLst/>
            </a:prstGeom>
            <a:ln>
              <a:prstDash val="sysDash"/>
            </a:ln>
            <a:effectLst/>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a:off x="9238268" y="3209455"/>
              <a:ext cx="1291472" cy="0"/>
            </a:xfrm>
            <a:prstGeom prst="line">
              <a:avLst/>
            </a:prstGeom>
            <a:ln>
              <a:prstDash val="sysDash"/>
            </a:ln>
            <a:effectLst/>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2089607" y="2932936"/>
              <a:ext cx="1272619" cy="0"/>
            </a:xfrm>
            <a:prstGeom prst="line">
              <a:avLst/>
            </a:prstGeom>
            <a:ln>
              <a:prstDash val="sysDash"/>
            </a:ln>
            <a:effectLst/>
          </p:spPr>
          <p:style>
            <a:lnRef idx="2">
              <a:schemeClr val="dk1"/>
            </a:lnRef>
            <a:fillRef idx="0">
              <a:schemeClr val="dk1"/>
            </a:fillRef>
            <a:effectRef idx="1">
              <a:schemeClr val="dk1"/>
            </a:effectRef>
            <a:fontRef idx="minor">
              <a:schemeClr val="tx1"/>
            </a:fontRef>
          </p:style>
        </p:cxnSp>
      </p:grpSp>
      <p:sp>
        <p:nvSpPr>
          <p:cNvPr id="3" name="Slide Number Placeholder 2"/>
          <p:cNvSpPr>
            <a:spLocks noGrp="1"/>
          </p:cNvSpPr>
          <p:nvPr>
            <p:ph type="sldNum" sz="quarter" idx="12"/>
          </p:nvPr>
        </p:nvSpPr>
        <p:spPr/>
        <p:txBody>
          <a:bodyPr/>
          <a:lstStyle/>
          <a:p>
            <a:fld id="{556D4C2F-3DDF-0E4B-A4E4-62E14C8D3C1D}" type="slidenum">
              <a:rPr lang="en-US" smtClean="0"/>
              <a:t>31</a:t>
            </a:fld>
            <a:endParaRPr lang="en-US" dirty="0"/>
          </a:p>
        </p:txBody>
      </p:sp>
      <p:sp>
        <p:nvSpPr>
          <p:cNvPr id="17" name="TextBox 1"/>
          <p:cNvSpPr txBox="1"/>
          <p:nvPr/>
        </p:nvSpPr>
        <p:spPr>
          <a:xfrm>
            <a:off x="5740924" y="2327314"/>
            <a:ext cx="625017" cy="32512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latin typeface="Avenir-Book" panose="02000503020000020003" pitchFamily="2" charset="0"/>
              </a:rPr>
              <a:t>83.3</a:t>
            </a:r>
            <a:endParaRPr lang="en-US" sz="1800" dirty="0">
              <a:latin typeface="Avenir-Book" panose="02000503020000020003" pitchFamily="2" charset="0"/>
            </a:endParaRPr>
          </a:p>
        </p:txBody>
      </p:sp>
      <p:sp>
        <p:nvSpPr>
          <p:cNvPr id="18" name="TextBox 1"/>
          <p:cNvSpPr txBox="1"/>
          <p:nvPr/>
        </p:nvSpPr>
        <p:spPr>
          <a:xfrm>
            <a:off x="8091626" y="2536275"/>
            <a:ext cx="625017" cy="32512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latin typeface="Avenir-Book" panose="02000503020000020003" pitchFamily="2" charset="0"/>
              </a:rPr>
              <a:t>78.0</a:t>
            </a:r>
            <a:endParaRPr lang="en-US" sz="1800" dirty="0">
              <a:latin typeface="Avenir-Book" panose="02000503020000020003" pitchFamily="2" charset="0"/>
            </a:endParaRPr>
          </a:p>
        </p:txBody>
      </p:sp>
      <p:sp>
        <p:nvSpPr>
          <p:cNvPr id="19" name="TextBox 1"/>
          <p:cNvSpPr txBox="1"/>
          <p:nvPr/>
        </p:nvSpPr>
        <p:spPr>
          <a:xfrm>
            <a:off x="10529740" y="3046893"/>
            <a:ext cx="625017" cy="32512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latin typeface="Avenir-Book" panose="02000503020000020003" pitchFamily="2" charset="0"/>
              </a:rPr>
              <a:t>66.0</a:t>
            </a:r>
            <a:endParaRPr lang="en-US" sz="1800" dirty="0">
              <a:latin typeface="Avenir-Book" panose="02000503020000020003" pitchFamily="2" charset="0"/>
            </a:endParaRPr>
          </a:p>
        </p:txBody>
      </p:sp>
      <p:sp>
        <p:nvSpPr>
          <p:cNvPr id="20" name="TextBox 1"/>
          <p:cNvSpPr txBox="1"/>
          <p:nvPr/>
        </p:nvSpPr>
        <p:spPr>
          <a:xfrm>
            <a:off x="3362226" y="2770374"/>
            <a:ext cx="625017" cy="32512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latin typeface="Avenir-Book" panose="02000503020000020003" pitchFamily="2" charset="0"/>
              </a:rPr>
              <a:t>73.2</a:t>
            </a:r>
            <a:endParaRPr lang="en-US" sz="1800" dirty="0">
              <a:latin typeface="Avenir-Book" panose="02000503020000020003" pitchFamily="2" charset="0"/>
            </a:endParaRPr>
          </a:p>
        </p:txBody>
      </p:sp>
      <p:sp>
        <p:nvSpPr>
          <p:cNvPr id="21" name="TextBox 20"/>
          <p:cNvSpPr txBox="1"/>
          <p:nvPr/>
        </p:nvSpPr>
        <p:spPr>
          <a:xfrm>
            <a:off x="5449976" y="1813365"/>
            <a:ext cx="1545616" cy="369332"/>
          </a:xfrm>
          <a:prstGeom prst="rect">
            <a:avLst/>
          </a:prstGeom>
          <a:noFill/>
        </p:spPr>
        <p:txBody>
          <a:bodyPr wrap="none" rtlCol="0">
            <a:spAutoFit/>
          </a:bodyPr>
          <a:lstStyle/>
          <a:p>
            <a:r>
              <a:rPr lang="en-US" dirty="0" smtClean="0">
                <a:latin typeface="Avenir-Book" panose="02000503020000020003" pitchFamily="2" charset="0"/>
              </a:rPr>
              <a:t>Base speaker</a:t>
            </a:r>
            <a:endParaRPr lang="en-US" dirty="0">
              <a:latin typeface="Avenir-Book" panose="02000503020000020003" pitchFamily="2" charset="0"/>
            </a:endParaRPr>
          </a:p>
        </p:txBody>
      </p:sp>
      <p:sp>
        <p:nvSpPr>
          <p:cNvPr id="24" name="Rectangle 23"/>
          <p:cNvSpPr/>
          <p:nvPr/>
        </p:nvSpPr>
        <p:spPr>
          <a:xfrm>
            <a:off x="5297191" y="1908268"/>
            <a:ext cx="198194" cy="193148"/>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26" name="TextBox 25"/>
          <p:cNvSpPr txBox="1"/>
          <p:nvPr/>
        </p:nvSpPr>
        <p:spPr>
          <a:xfrm>
            <a:off x="7271665" y="1824656"/>
            <a:ext cx="2085827" cy="369332"/>
          </a:xfrm>
          <a:prstGeom prst="rect">
            <a:avLst/>
          </a:prstGeom>
          <a:noFill/>
        </p:spPr>
        <p:txBody>
          <a:bodyPr wrap="none" rtlCol="0">
            <a:spAutoFit/>
          </a:bodyPr>
          <a:lstStyle/>
          <a:p>
            <a:r>
              <a:rPr lang="en-US" dirty="0" smtClean="0">
                <a:latin typeface="Avenir-Book" panose="02000503020000020003" pitchFamily="2" charset="0"/>
              </a:rPr>
              <a:t>Pragmatic speaker</a:t>
            </a:r>
            <a:endParaRPr lang="en-US" dirty="0">
              <a:latin typeface="Avenir-Book" panose="02000503020000020003" pitchFamily="2" charset="0"/>
            </a:endParaRPr>
          </a:p>
        </p:txBody>
      </p:sp>
      <p:sp>
        <p:nvSpPr>
          <p:cNvPr id="27" name="Rectangle 26"/>
          <p:cNvSpPr/>
          <p:nvPr/>
        </p:nvSpPr>
        <p:spPr>
          <a:xfrm>
            <a:off x="7130796" y="1924065"/>
            <a:ext cx="198194" cy="19314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cxnSp>
        <p:nvCxnSpPr>
          <p:cNvPr id="28" name="Straight Connector 27"/>
          <p:cNvCxnSpPr/>
          <p:nvPr/>
        </p:nvCxnSpPr>
        <p:spPr>
          <a:xfrm>
            <a:off x="3263995" y="1989925"/>
            <a:ext cx="288637" cy="0"/>
          </a:xfrm>
          <a:prstGeom prst="line">
            <a:avLst/>
          </a:prstGeom>
          <a:ln>
            <a:prstDash val="sysDash"/>
          </a:ln>
          <a:effectLst/>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3494548" y="1824656"/>
            <a:ext cx="1657826" cy="369332"/>
          </a:xfrm>
          <a:prstGeom prst="rect">
            <a:avLst/>
          </a:prstGeom>
          <a:noFill/>
        </p:spPr>
        <p:txBody>
          <a:bodyPr wrap="none" rtlCol="0">
            <a:spAutoFit/>
          </a:bodyPr>
          <a:lstStyle/>
          <a:p>
            <a:r>
              <a:rPr lang="en-US" dirty="0" smtClean="0">
                <a:latin typeface="Avenir-Book" panose="02000503020000020003" pitchFamily="2" charset="0"/>
              </a:rPr>
              <a:t>Other humans</a:t>
            </a:r>
            <a:endParaRPr lang="en-US" dirty="0">
              <a:latin typeface="Avenir-Book" panose="02000503020000020003" pitchFamily="2" charset="0"/>
            </a:endParaRPr>
          </a:p>
        </p:txBody>
      </p:sp>
    </p:spTree>
    <p:extLst>
      <p:ext uri="{BB962C8B-B14F-4D97-AF65-F5344CB8AC3E}">
        <p14:creationId xmlns:p14="http://schemas.microsoft.com/office/powerpoint/2010/main" val="3699447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chart seriesIdx="0" categoryIdx="-4" bldStep="series"/>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graphicEl>
                                              <a:chart seriesIdx="1" categoryIdx="-4" bldStep="series"/>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6" grpId="0" uiExpand="1">
        <p:bldSub>
          <a:bldChart bld="series"/>
        </p:bldSub>
      </p:bldGraphic>
      <p:bldP spid="17" grpId="0"/>
      <p:bldP spid="18" grpId="0"/>
      <p:bldP spid="19" grpId="0"/>
      <p:bldP spid="20" grpId="0"/>
      <p:bldP spid="21" grpId="0"/>
      <p:bldP spid="24" grpId="0" animBg="1"/>
      <p:bldP spid="26" grpId="0"/>
      <p:bldP spid="27" grpId="0" animBg="1"/>
      <p:bldP spid="2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Speaker example, SCONE</a:t>
            </a:r>
            <a:endParaRPr lang="en-US" dirty="0"/>
          </a:p>
        </p:txBody>
      </p:sp>
      <p:grpSp>
        <p:nvGrpSpPr>
          <p:cNvPr id="6" name="Group 5"/>
          <p:cNvGrpSpPr/>
          <p:nvPr/>
        </p:nvGrpSpPr>
        <p:grpSpPr>
          <a:xfrm>
            <a:off x="4743449" y="1177541"/>
            <a:ext cx="2693023" cy="2028825"/>
            <a:chOff x="3971924" y="2886075"/>
            <a:chExt cx="4248150" cy="320040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6687" y="2886075"/>
              <a:ext cx="4238625" cy="10858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1924" y="3971925"/>
              <a:ext cx="4248150" cy="10668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5737" y="5057775"/>
              <a:ext cx="4219575" cy="1028700"/>
            </a:xfrm>
            <a:prstGeom prst="rect">
              <a:avLst/>
            </a:prstGeom>
          </p:spPr>
        </p:pic>
      </p:grpSp>
      <p:grpSp>
        <p:nvGrpSpPr>
          <p:cNvPr id="8" name="Group 7"/>
          <p:cNvGrpSpPr/>
          <p:nvPr/>
        </p:nvGrpSpPr>
        <p:grpSpPr>
          <a:xfrm>
            <a:off x="2499880" y="3423378"/>
            <a:ext cx="6954529" cy="954107"/>
            <a:chOff x="2499880" y="3423378"/>
            <a:chExt cx="6954529" cy="954107"/>
          </a:xfrm>
        </p:grpSpPr>
        <p:sp>
          <p:nvSpPr>
            <p:cNvPr id="9" name="Literal Speaker"/>
            <p:cNvSpPr/>
            <p:nvPr/>
          </p:nvSpPr>
          <p:spPr>
            <a:xfrm>
              <a:off x="2499880" y="3563343"/>
              <a:ext cx="1569046" cy="766517"/>
            </a:xfrm>
            <a:prstGeom prst="rect">
              <a:avLst/>
            </a:prstGeom>
            <a:solidFill>
              <a:srgbClr val="F9D3A6"/>
            </a:solidFill>
            <a:ln w="25400">
              <a:solidFill>
                <a:srgbClr val="000000"/>
              </a:solidFill>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lang="en-US" sz="2200" dirty="0" smtClean="0">
                  <a:latin typeface="Avenir-Book" panose="02000503020000020003" pitchFamily="2" charset="0"/>
                  <a:cs typeface="Consolas" panose="020B0609020204030204" pitchFamily="49" charset="0"/>
                </a:rPr>
                <a:t>Base</a:t>
              </a:r>
              <a:r>
                <a:rPr sz="2200" dirty="0" smtClean="0">
                  <a:latin typeface="Avenir-Book" panose="02000503020000020003" pitchFamily="2" charset="0"/>
                  <a:cs typeface="Consolas" panose="020B0609020204030204" pitchFamily="49" charset="0"/>
                </a:rPr>
                <a:t> </a:t>
              </a:r>
              <a:r>
                <a:rPr sz="2200" dirty="0">
                  <a:latin typeface="Avenir-Book" panose="02000503020000020003" pitchFamily="2" charset="0"/>
                  <a:cs typeface="Consolas" panose="020B0609020204030204" pitchFamily="49" charset="0"/>
                </a:rPr>
                <a:t>Speaker</a:t>
              </a:r>
            </a:p>
          </p:txBody>
        </p:sp>
        <p:sp>
          <p:nvSpPr>
            <p:cNvPr id="15" name="TextBox 14"/>
            <p:cNvSpPr txBox="1"/>
            <p:nvPr/>
          </p:nvSpPr>
          <p:spPr>
            <a:xfrm>
              <a:off x="4304407" y="3423378"/>
              <a:ext cx="3375411" cy="954107"/>
            </a:xfrm>
            <a:prstGeom prst="rect">
              <a:avLst/>
            </a:prstGeom>
            <a:noFill/>
          </p:spPr>
          <p:txBody>
            <a:bodyPr wrap="none" rtlCol="0">
              <a:spAutoFit/>
            </a:bodyPr>
            <a:lstStyle/>
            <a:p>
              <a:r>
                <a:rPr lang="en-US" sz="2800" i="1" dirty="0" smtClean="0">
                  <a:latin typeface="+mj-lt"/>
                </a:rPr>
                <a:t>remove the last figure</a:t>
              </a:r>
            </a:p>
            <a:p>
              <a:r>
                <a:rPr lang="en-US" sz="2800" i="1" dirty="0" smtClean="0">
                  <a:latin typeface="+mj-lt"/>
                </a:rPr>
                <a:t>add it back</a:t>
              </a:r>
              <a:endParaRPr lang="en-US" sz="2800" i="1" dirty="0">
                <a:latin typeface="+mj-lt"/>
              </a:endParaRPr>
            </a:p>
          </p:txBody>
        </p:sp>
        <p:sp>
          <p:nvSpPr>
            <p:cNvPr id="21" name="✗"/>
            <p:cNvSpPr txBox="1"/>
            <p:nvPr/>
          </p:nvSpPr>
          <p:spPr>
            <a:xfrm>
              <a:off x="8975111" y="3563343"/>
              <a:ext cx="479298" cy="656590"/>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wrap="non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b="1" dirty="0">
                  <a:solidFill>
                    <a:schemeClr val="accent2"/>
                  </a:solidFill>
                </a:rPr>
                <a:t>✗</a:t>
              </a:r>
            </a:p>
          </p:txBody>
        </p:sp>
      </p:grpSp>
      <p:grpSp>
        <p:nvGrpSpPr>
          <p:cNvPr id="13" name="Group 12"/>
          <p:cNvGrpSpPr/>
          <p:nvPr/>
        </p:nvGrpSpPr>
        <p:grpSpPr>
          <a:xfrm>
            <a:off x="2499880" y="4526654"/>
            <a:ext cx="6914689" cy="954107"/>
            <a:chOff x="2499880" y="4526654"/>
            <a:chExt cx="6914689" cy="954107"/>
          </a:xfrm>
        </p:grpSpPr>
        <p:grpSp>
          <p:nvGrpSpPr>
            <p:cNvPr id="12" name="Group 11"/>
            <p:cNvGrpSpPr/>
            <p:nvPr/>
          </p:nvGrpSpPr>
          <p:grpSpPr>
            <a:xfrm>
              <a:off x="2499880" y="4657093"/>
              <a:ext cx="1569046" cy="766518"/>
              <a:chOff x="2544965" y="5003381"/>
              <a:chExt cx="1569046" cy="766518"/>
            </a:xfrm>
          </p:grpSpPr>
          <p:sp>
            <p:nvSpPr>
              <p:cNvPr id="10" name="Rectangle"/>
              <p:cNvSpPr/>
              <p:nvPr/>
            </p:nvSpPr>
            <p:spPr>
              <a:xfrm>
                <a:off x="2544965" y="5003381"/>
                <a:ext cx="1569046" cy="766518"/>
              </a:xfrm>
              <a:prstGeom prst="rect">
                <a:avLst/>
              </a:prstGeom>
              <a:solidFill>
                <a:srgbClr val="F4A74C"/>
              </a:solidFill>
              <a:ln w="25400">
                <a:solidFill>
                  <a:srgbClr val="000000"/>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lnSpc>
                    <a:spcPts val="2200"/>
                  </a:lnSpc>
                  <a:defRPr sz="1900">
                    <a:latin typeface="Consolas"/>
                    <a:ea typeface="Consolas"/>
                    <a:cs typeface="Consolas"/>
                    <a:sym typeface="Consolas"/>
                  </a:defRPr>
                </a:pPr>
                <a:endParaRPr/>
              </a:p>
            </p:txBody>
          </p:sp>
          <p:sp>
            <p:nvSpPr>
              <p:cNvPr id="11" name="Pragmatic Speaker"/>
              <p:cNvSpPr/>
              <p:nvPr/>
            </p:nvSpPr>
            <p:spPr>
              <a:xfrm>
                <a:off x="2590050" y="5048466"/>
                <a:ext cx="1478876" cy="676348"/>
              </a:xfrm>
              <a:prstGeom prst="rect">
                <a:avLst/>
              </a:prstGeom>
              <a:solidFill>
                <a:srgbClr val="F4A74C"/>
              </a:solidFill>
              <a:ln w="25400">
                <a:solidFill>
                  <a:srgbClr val="000000"/>
                </a:solidFill>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sz="2100" dirty="0">
                    <a:latin typeface="Avenir-Book" panose="02000503020000020003" pitchFamily="2" charset="0"/>
                    <a:cs typeface="Consolas" panose="020B0609020204030204" pitchFamily="49" charset="0"/>
                  </a:rPr>
                  <a:t>Pragmatic Speaker</a:t>
                </a:r>
              </a:p>
            </p:txBody>
          </p:sp>
        </p:grpSp>
        <p:sp>
          <p:nvSpPr>
            <p:cNvPr id="18" name="TextBox 17"/>
            <p:cNvSpPr txBox="1"/>
            <p:nvPr/>
          </p:nvSpPr>
          <p:spPr>
            <a:xfrm>
              <a:off x="4304406" y="4526654"/>
              <a:ext cx="4504759" cy="954107"/>
            </a:xfrm>
            <a:prstGeom prst="rect">
              <a:avLst/>
            </a:prstGeom>
            <a:noFill/>
          </p:spPr>
          <p:txBody>
            <a:bodyPr wrap="none" rtlCol="0">
              <a:spAutoFit/>
            </a:bodyPr>
            <a:lstStyle/>
            <a:p>
              <a:r>
                <a:rPr lang="en-US" sz="2800" i="1" dirty="0" smtClean="0">
                  <a:latin typeface="+mj-lt"/>
                </a:rPr>
                <a:t>remove the last figure</a:t>
              </a:r>
            </a:p>
            <a:p>
              <a:r>
                <a:rPr lang="en-US" sz="2800" i="1" dirty="0" smtClean="0">
                  <a:latin typeface="+mj-lt"/>
                </a:rPr>
                <a:t>add it back in the 3rd position</a:t>
              </a:r>
              <a:endParaRPr lang="en-US" sz="2800" i="1" dirty="0">
                <a:latin typeface="+mj-lt"/>
              </a:endParaRPr>
            </a:p>
          </p:txBody>
        </p:sp>
        <p:sp>
          <p:nvSpPr>
            <p:cNvPr id="22" name="✔"/>
            <p:cNvSpPr txBox="1"/>
            <p:nvPr/>
          </p:nvSpPr>
          <p:spPr>
            <a:xfrm>
              <a:off x="8975111" y="4638702"/>
              <a:ext cx="439458" cy="610176"/>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wrap="non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dirty="0">
                  <a:solidFill>
                    <a:srgbClr val="00B050"/>
                  </a:solidFill>
                </a:rPr>
                <a:t>✔</a:t>
              </a:r>
            </a:p>
          </p:txBody>
        </p:sp>
      </p:grpSp>
      <p:grpSp>
        <p:nvGrpSpPr>
          <p:cNvPr id="14" name="Group 13"/>
          <p:cNvGrpSpPr/>
          <p:nvPr/>
        </p:nvGrpSpPr>
        <p:grpSpPr>
          <a:xfrm>
            <a:off x="2499880" y="5618530"/>
            <a:ext cx="6904529" cy="954107"/>
            <a:chOff x="2499880" y="5618530"/>
            <a:chExt cx="6904529" cy="954107"/>
          </a:xfrm>
        </p:grpSpPr>
        <p:sp>
          <p:nvSpPr>
            <p:cNvPr id="23" name="Literal Speaker"/>
            <p:cNvSpPr/>
            <p:nvPr/>
          </p:nvSpPr>
          <p:spPr>
            <a:xfrm>
              <a:off x="2499880" y="5747220"/>
              <a:ext cx="1569046" cy="766517"/>
            </a:xfrm>
            <a:prstGeom prst="rect">
              <a:avLst/>
            </a:prstGeom>
            <a:solidFill>
              <a:srgbClr val="FFC000"/>
            </a:solidFill>
            <a:ln w="25400">
              <a:solidFill>
                <a:srgbClr val="000000"/>
              </a:solidFill>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lang="en-US" sz="2200" dirty="0" smtClean="0">
                  <a:latin typeface="Avenir-Book" panose="02000503020000020003" pitchFamily="2" charset="0"/>
                  <a:cs typeface="Consolas" panose="020B0609020204030204" pitchFamily="49" charset="0"/>
                </a:rPr>
                <a:t>Human</a:t>
              </a:r>
              <a:endParaRPr sz="2200" dirty="0">
                <a:latin typeface="Avenir-Book" panose="02000503020000020003" pitchFamily="2" charset="0"/>
                <a:cs typeface="Consolas" panose="020B0609020204030204" pitchFamily="49" charset="0"/>
              </a:endParaRPr>
            </a:p>
          </p:txBody>
        </p:sp>
        <p:sp>
          <p:nvSpPr>
            <p:cNvPr id="24" name="TextBox 23"/>
            <p:cNvSpPr txBox="1"/>
            <p:nvPr/>
          </p:nvSpPr>
          <p:spPr>
            <a:xfrm>
              <a:off x="4304407" y="5618530"/>
              <a:ext cx="3571106" cy="954107"/>
            </a:xfrm>
            <a:prstGeom prst="rect">
              <a:avLst/>
            </a:prstGeom>
            <a:noFill/>
          </p:spPr>
          <p:txBody>
            <a:bodyPr wrap="none" rtlCol="0">
              <a:spAutoFit/>
            </a:bodyPr>
            <a:lstStyle/>
            <a:p>
              <a:r>
                <a:rPr lang="en-US" sz="2800" i="1" dirty="0" smtClean="0">
                  <a:latin typeface="+mj-lt"/>
                </a:rPr>
                <a:t>take away the last item</a:t>
              </a:r>
            </a:p>
            <a:p>
              <a:r>
                <a:rPr lang="en-US" sz="2800" i="1" dirty="0" smtClean="0">
                  <a:latin typeface="+mj-lt"/>
                </a:rPr>
                <a:t>undo the last step</a:t>
              </a:r>
              <a:endParaRPr lang="en-US" sz="2800" i="1" dirty="0">
                <a:latin typeface="+mj-lt"/>
              </a:endParaRPr>
            </a:p>
          </p:txBody>
        </p:sp>
        <p:sp>
          <p:nvSpPr>
            <p:cNvPr id="25" name="✗"/>
            <p:cNvSpPr txBox="1"/>
            <p:nvPr/>
          </p:nvSpPr>
          <p:spPr>
            <a:xfrm>
              <a:off x="8925111" y="5747220"/>
              <a:ext cx="479298" cy="656590"/>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wrap="non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b="1" dirty="0">
                  <a:solidFill>
                    <a:schemeClr val="accent2"/>
                  </a:solidFill>
                </a:rPr>
                <a:t>✗</a:t>
              </a:r>
            </a:p>
          </p:txBody>
        </p:sp>
      </p:grpSp>
      <p:sp>
        <p:nvSpPr>
          <p:cNvPr id="7" name="Slide Number Placeholder 6"/>
          <p:cNvSpPr>
            <a:spLocks noGrp="1"/>
          </p:cNvSpPr>
          <p:nvPr>
            <p:ph type="sldNum" sz="quarter" idx="12"/>
          </p:nvPr>
        </p:nvSpPr>
        <p:spPr/>
        <p:txBody>
          <a:bodyPr/>
          <a:lstStyle/>
          <a:p>
            <a:fld id="{556D4C2F-3DDF-0E4B-A4E4-62E14C8D3C1D}" type="slidenum">
              <a:rPr lang="en-US" smtClean="0"/>
              <a:t>32</a:t>
            </a:fld>
            <a:endParaRPr lang="en-US" dirty="0"/>
          </a:p>
        </p:txBody>
      </p:sp>
    </p:spTree>
    <p:extLst>
      <p:ext uri="{BB962C8B-B14F-4D97-AF65-F5344CB8AC3E}">
        <p14:creationId xmlns:p14="http://schemas.microsoft.com/office/powerpoint/2010/main" val="177929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46242"/>
            <a:ext cx="12192000" cy="1009698"/>
          </a:xfrm>
        </p:spPr>
        <p:txBody>
          <a:bodyPr>
            <a:normAutofit/>
          </a:bodyPr>
          <a:lstStyle/>
          <a:p>
            <a:r>
              <a:rPr lang="en-US" dirty="0" smtClean="0"/>
              <a:t>Real-world navigation</a:t>
            </a:r>
            <a:endParaRPr lang="en-US" dirty="0"/>
          </a:p>
        </p:txBody>
      </p:sp>
      <p:sp>
        <p:nvSpPr>
          <p:cNvPr id="19" name="Rectangle 18"/>
          <p:cNvSpPr/>
          <p:nvPr/>
        </p:nvSpPr>
        <p:spPr>
          <a:xfrm>
            <a:off x="6217233" y="1962008"/>
            <a:ext cx="5399805" cy="3785652"/>
          </a:xfrm>
          <a:prstGeom prst="rect">
            <a:avLst/>
          </a:prstGeom>
        </p:spPr>
        <p:txBody>
          <a:bodyPr wrap="square">
            <a:spAutoFit/>
          </a:bodyPr>
          <a:lstStyle/>
          <a:p>
            <a:r>
              <a:rPr lang="en-US" sz="2000" b="1" dirty="0" smtClean="0">
                <a:solidFill>
                  <a:srgbClr val="333333"/>
                </a:solidFill>
                <a:latin typeface="Avenir-Book" panose="02000503020000020003" pitchFamily="2" charset="0"/>
              </a:rPr>
              <a:t>human </a:t>
            </a:r>
            <a:r>
              <a:rPr lang="en-US" sz="2000" b="1" dirty="0">
                <a:solidFill>
                  <a:srgbClr val="333333"/>
                </a:solidFill>
                <a:latin typeface="Avenir-Book" panose="02000503020000020003" pitchFamily="2" charset="0"/>
              </a:rPr>
              <a:t>description:</a:t>
            </a:r>
            <a:r>
              <a:rPr lang="en-US" sz="2000" dirty="0">
                <a:solidFill>
                  <a:srgbClr val="333333"/>
                </a:solidFill>
                <a:latin typeface="Avenir-Book" panose="02000503020000020003" pitchFamily="2" charset="0"/>
              </a:rPr>
              <a:t> </a:t>
            </a:r>
          </a:p>
          <a:p>
            <a:r>
              <a:rPr lang="en-US" sz="2000" dirty="0" smtClean="0">
                <a:solidFill>
                  <a:srgbClr val="333333"/>
                </a:solidFill>
                <a:latin typeface="Avenir-Book" panose="02000503020000020003" pitchFamily="2" charset="0"/>
              </a:rPr>
              <a:t>walk </a:t>
            </a:r>
            <a:r>
              <a:rPr lang="en-US" sz="2000" dirty="0">
                <a:solidFill>
                  <a:srgbClr val="333333"/>
                </a:solidFill>
                <a:latin typeface="Avenir-Book" panose="02000503020000020003" pitchFamily="2" charset="0"/>
              </a:rPr>
              <a:t>through the kitchen. go right into the living room and stop by the rug. </a:t>
            </a:r>
            <a:endParaRPr lang="en-US" sz="2000" dirty="0" smtClean="0">
              <a:solidFill>
                <a:srgbClr val="333333"/>
              </a:solidFill>
              <a:latin typeface="Avenir-Book" panose="02000503020000020003" pitchFamily="2" charset="0"/>
            </a:endParaRPr>
          </a:p>
          <a:p>
            <a:endParaRPr lang="en-US" sz="2000" dirty="0">
              <a:solidFill>
                <a:srgbClr val="333333"/>
              </a:solidFill>
              <a:latin typeface="Avenir-Book" panose="02000503020000020003" pitchFamily="2" charset="0"/>
            </a:endParaRPr>
          </a:p>
          <a:p>
            <a:r>
              <a:rPr lang="en-US" sz="2000" b="1" dirty="0" smtClean="0">
                <a:solidFill>
                  <a:srgbClr val="333333"/>
                </a:solidFill>
                <a:latin typeface="Avenir-Book" panose="02000503020000020003" pitchFamily="2" charset="0"/>
              </a:rPr>
              <a:t>base </a:t>
            </a:r>
            <a:r>
              <a:rPr lang="en-US" sz="2000" b="1" dirty="0">
                <a:solidFill>
                  <a:srgbClr val="333333"/>
                </a:solidFill>
                <a:latin typeface="Avenir-Book" panose="02000503020000020003" pitchFamily="2" charset="0"/>
              </a:rPr>
              <a:t>speaker:</a:t>
            </a:r>
            <a:r>
              <a:rPr lang="en-US" sz="2000" dirty="0">
                <a:solidFill>
                  <a:srgbClr val="333333"/>
                </a:solidFill>
                <a:latin typeface="Avenir-Book" panose="02000503020000020003" pitchFamily="2" charset="0"/>
              </a:rPr>
              <a:t> </a:t>
            </a:r>
          </a:p>
          <a:p>
            <a:r>
              <a:rPr lang="en-US" sz="2000" dirty="0">
                <a:solidFill>
                  <a:srgbClr val="333333"/>
                </a:solidFill>
                <a:latin typeface="Avenir-Book" panose="02000503020000020003" pitchFamily="2" charset="0"/>
              </a:rPr>
              <a:t>walk past the dining room table and chairs and wait there . </a:t>
            </a:r>
          </a:p>
          <a:p>
            <a:r>
              <a:rPr lang="en-US" sz="2000" dirty="0">
                <a:latin typeface="Avenir-Book" panose="02000503020000020003" pitchFamily="2" charset="0"/>
              </a:rPr>
              <a:t/>
            </a:r>
            <a:br>
              <a:rPr lang="en-US" sz="2000" dirty="0">
                <a:latin typeface="Avenir-Book" panose="02000503020000020003" pitchFamily="2" charset="0"/>
              </a:rPr>
            </a:br>
            <a:r>
              <a:rPr lang="en-US" sz="2000" b="1" dirty="0" smtClean="0">
                <a:solidFill>
                  <a:srgbClr val="333333"/>
                </a:solidFill>
                <a:latin typeface="Avenir-Book" panose="02000503020000020003" pitchFamily="2" charset="0"/>
              </a:rPr>
              <a:t>pragmatic </a:t>
            </a:r>
            <a:r>
              <a:rPr lang="en-US" sz="2000" b="1" dirty="0">
                <a:solidFill>
                  <a:srgbClr val="333333"/>
                </a:solidFill>
                <a:latin typeface="Avenir-Book" panose="02000503020000020003" pitchFamily="2" charset="0"/>
              </a:rPr>
              <a:t>speaker:</a:t>
            </a:r>
            <a:r>
              <a:rPr lang="en-US" sz="2000" dirty="0">
                <a:solidFill>
                  <a:srgbClr val="333333"/>
                </a:solidFill>
                <a:latin typeface="Avenir-Book" panose="02000503020000020003" pitchFamily="2" charset="0"/>
              </a:rPr>
              <a:t> </a:t>
            </a:r>
          </a:p>
          <a:p>
            <a:r>
              <a:rPr lang="en-US" sz="2000" dirty="0">
                <a:solidFill>
                  <a:srgbClr val="333333"/>
                </a:solidFill>
                <a:latin typeface="Avenir-Book" panose="02000503020000020003" pitchFamily="2" charset="0"/>
              </a:rPr>
              <a:t>walk past the dining room table and chairs and take a right into the living room . stop once you are on the rug </a:t>
            </a:r>
            <a:r>
              <a:rPr lang="en-US" sz="2000" dirty="0" smtClean="0">
                <a:solidFill>
                  <a:srgbClr val="333333"/>
                </a:solidFill>
                <a:latin typeface="Avenir-Book" panose="02000503020000020003" pitchFamily="2" charset="0"/>
              </a:rPr>
              <a:t>.</a:t>
            </a:r>
            <a:endParaRPr lang="en-US" sz="2000" dirty="0">
              <a:solidFill>
                <a:srgbClr val="333333"/>
              </a:solidFill>
              <a:latin typeface="Avenir-Book" panose="02000503020000020003" pitchFamily="2" charset="0"/>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136" y="1858106"/>
            <a:ext cx="5358246" cy="4018685"/>
          </a:xfrm>
          <a:prstGeom prst="rect">
            <a:avLst/>
          </a:prstGeom>
        </p:spPr>
      </p:pic>
      <p:sp>
        <p:nvSpPr>
          <p:cNvPr id="6" name="Content Placeholder 2"/>
          <p:cNvSpPr txBox="1">
            <a:spLocks/>
          </p:cNvSpPr>
          <p:nvPr/>
        </p:nvSpPr>
        <p:spPr>
          <a:xfrm>
            <a:off x="1" y="1237569"/>
            <a:ext cx="10954692" cy="469131"/>
          </a:xfrm>
          <a:prstGeom prst="rect">
            <a:avLst/>
          </a:prstGeom>
        </p:spPr>
        <p:txBody>
          <a:bodyPr vert="horz" lIns="91440" tIns="45720" rIns="91440" bIns="45720" rtlCol="0" anchor="ctr" anchorCtr="0">
            <a:noAutofit/>
          </a:bodyPr>
          <a:lstStyle>
            <a:lvl1pPr marL="342900" indent="-342900" algn="l" defTabSz="457200" rtl="0" eaLnBrk="1" latinLnBrk="0" hangingPunct="1">
              <a:spcBef>
                <a:spcPct val="20000"/>
              </a:spcBef>
              <a:buClr>
                <a:schemeClr val="accent1">
                  <a:lumMod val="75000"/>
                </a:schemeClr>
              </a:buClr>
              <a:buFont typeface="Arial"/>
              <a:buChar char="•"/>
              <a:defRPr sz="3200" kern="1200">
                <a:solidFill>
                  <a:schemeClr val="tx1"/>
                </a:solidFill>
                <a:latin typeface="Avenir-Book" panose="02000503020000020003" pitchFamily="2" charset="0"/>
                <a:ea typeface="+mn-ea"/>
                <a:cs typeface="+mn-cs"/>
              </a:defRPr>
            </a:lvl1pPr>
            <a:lvl2pPr marL="742950" indent="-285750" algn="l" defTabSz="457200" rtl="0" eaLnBrk="1" latinLnBrk="0" hangingPunct="1">
              <a:spcBef>
                <a:spcPct val="20000"/>
              </a:spcBef>
              <a:buClr>
                <a:schemeClr val="accent1">
                  <a:lumMod val="75000"/>
                </a:schemeClr>
              </a:buClr>
              <a:buFont typeface="Arial"/>
              <a:buChar char="–"/>
              <a:defRPr sz="2800" kern="1200">
                <a:solidFill>
                  <a:schemeClr val="tx1"/>
                </a:solidFill>
                <a:latin typeface="Avenir-Book" panose="02000503020000020003" pitchFamily="2"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venir-Book" panose="02000503020000020003" pitchFamily="2"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venir-Book" panose="02000503020000020003" pitchFamily="2"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venir-Book" panose="02000503020000020003"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Clr>
                <a:srgbClr val="BDD0F0">
                  <a:lumMod val="75000"/>
                </a:srgbClr>
              </a:buClr>
              <a:buFont typeface="Arial"/>
              <a:buNone/>
            </a:pPr>
            <a:r>
              <a:rPr lang="en-US" sz="2200" dirty="0" smtClean="0">
                <a:solidFill>
                  <a:srgbClr val="333333"/>
                </a:solidFill>
              </a:rPr>
              <a:t>Matterport3D vision-and-language navigation dataset [Anderson et al., 2018]</a:t>
            </a:r>
            <a:endParaRPr lang="en-US" sz="3000" b="1" dirty="0" smtClean="0">
              <a:solidFill>
                <a:srgbClr val="FF9900"/>
              </a:solidFill>
            </a:endParaRPr>
          </a:p>
        </p:txBody>
      </p:sp>
      <p:sp>
        <p:nvSpPr>
          <p:cNvPr id="3" name="Slide Number Placeholder 2"/>
          <p:cNvSpPr>
            <a:spLocks noGrp="1"/>
          </p:cNvSpPr>
          <p:nvPr>
            <p:ph type="sldNum" sz="quarter" idx="12"/>
          </p:nvPr>
        </p:nvSpPr>
        <p:spPr/>
        <p:txBody>
          <a:bodyPr/>
          <a:lstStyle/>
          <a:p>
            <a:fld id="{556D4C2F-3DDF-0E4B-A4E4-62E14C8D3C1D}" type="slidenum">
              <a:rPr lang="en-US" smtClean="0"/>
              <a:t>33</a:t>
            </a:fld>
            <a:endParaRPr lang="en-US" dirty="0"/>
          </a:p>
        </p:txBody>
      </p:sp>
    </p:spTree>
    <p:extLst>
      <p:ext uri="{BB962C8B-B14F-4D97-AF65-F5344CB8AC3E}">
        <p14:creationId xmlns:p14="http://schemas.microsoft.com/office/powerpoint/2010/main" val="3631695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TextBox 2"/>
          <p:cNvSpPr txBox="1"/>
          <p:nvPr/>
        </p:nvSpPr>
        <p:spPr>
          <a:xfrm>
            <a:off x="3368113" y="1574507"/>
            <a:ext cx="8357041" cy="4401205"/>
          </a:xfrm>
          <a:prstGeom prst="rect">
            <a:avLst/>
          </a:prstGeom>
          <a:noFill/>
        </p:spPr>
        <p:txBody>
          <a:bodyPr wrap="square" rtlCol="0">
            <a:spAutoFit/>
          </a:bodyPr>
          <a:lstStyle/>
          <a:p>
            <a:r>
              <a:rPr lang="en-US" sz="2800" dirty="0" smtClean="0">
                <a:latin typeface="Avenir-Book" panose="02000503020000020003" pitchFamily="2" charset="0"/>
              </a:rPr>
              <a:t>Unified inference for sequential interpretation and generation</a:t>
            </a:r>
            <a:endParaRPr lang="en-US" sz="2800" dirty="0">
              <a:latin typeface="Avenir-Book" panose="02000503020000020003" pitchFamily="2" charset="0"/>
            </a:endParaRPr>
          </a:p>
          <a:p>
            <a:endParaRPr lang="en-US" sz="2800" dirty="0" smtClean="0">
              <a:latin typeface="Avenir-Book" panose="02000503020000020003" pitchFamily="2" charset="0"/>
            </a:endParaRPr>
          </a:p>
          <a:p>
            <a:endParaRPr lang="en-US" sz="2800" dirty="0" smtClean="0">
              <a:latin typeface="Avenir-Book" panose="02000503020000020003" pitchFamily="2" charset="0"/>
            </a:endParaRPr>
          </a:p>
          <a:p>
            <a:r>
              <a:rPr lang="en-US" sz="2800" dirty="0" smtClean="0">
                <a:latin typeface="Avenir-Book" panose="02000503020000020003" pitchFamily="2" charset="0"/>
              </a:rPr>
              <a:t>Reasoning counterfactually, and about likely interpretations</a:t>
            </a:r>
          </a:p>
          <a:p>
            <a:endParaRPr lang="en-US" sz="2800" dirty="0" smtClean="0">
              <a:latin typeface="Avenir-Book" panose="02000503020000020003" pitchFamily="2" charset="0"/>
            </a:endParaRPr>
          </a:p>
          <a:p>
            <a:endParaRPr lang="en-US" sz="2800" dirty="0" smtClean="0">
              <a:latin typeface="Avenir-Book" panose="02000503020000020003" pitchFamily="2" charset="0"/>
            </a:endParaRPr>
          </a:p>
          <a:p>
            <a:r>
              <a:rPr lang="en-US" sz="2800" dirty="0" smtClean="0">
                <a:latin typeface="Avenir-Book" panose="02000503020000020003" pitchFamily="2" charset="0"/>
              </a:rPr>
              <a:t>Pragmatics helps for complex tasks in structured domains</a:t>
            </a:r>
            <a:endParaRPr lang="en-US" sz="2800" dirty="0">
              <a:latin typeface="Avenir-Book" panose="02000503020000020003" pitchFamily="2" charset="0"/>
            </a:endParaRPr>
          </a:p>
        </p:txBody>
      </p:sp>
      <p:sp>
        <p:nvSpPr>
          <p:cNvPr id="4" name="Slide Number Placeholder 3"/>
          <p:cNvSpPr>
            <a:spLocks noGrp="1"/>
          </p:cNvSpPr>
          <p:nvPr>
            <p:ph type="sldNum" sz="quarter" idx="12"/>
          </p:nvPr>
        </p:nvSpPr>
        <p:spPr/>
        <p:txBody>
          <a:bodyPr/>
          <a:lstStyle/>
          <a:p>
            <a:fld id="{556D4C2F-3DDF-0E4B-A4E4-62E14C8D3C1D}" type="slidenum">
              <a:rPr lang="en-US" smtClean="0"/>
              <a:t>34</a:t>
            </a:fld>
            <a:endParaRPr lang="en-US" dirty="0"/>
          </a:p>
        </p:txBody>
      </p:sp>
      <p:sp>
        <p:nvSpPr>
          <p:cNvPr id="5" name="Literal Speaker"/>
          <p:cNvSpPr/>
          <p:nvPr/>
        </p:nvSpPr>
        <p:spPr>
          <a:xfrm>
            <a:off x="1143482" y="3051302"/>
            <a:ext cx="1393316" cy="611062"/>
          </a:xfrm>
          <a:prstGeom prst="rect">
            <a:avLst/>
          </a:prstGeom>
          <a:solidFill>
            <a:srgbClr val="F4A74C"/>
          </a:solidFill>
          <a:ln w="25400">
            <a:solidFill>
              <a:srgbClr val="000000"/>
            </a:solidFill>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sz="2000" dirty="0" smtClean="0">
                <a:latin typeface="Avenir-Book" panose="02000503020000020003" pitchFamily="2" charset="0"/>
                <a:cs typeface="Consolas" panose="020B0609020204030204" pitchFamily="49" charset="0"/>
              </a:rPr>
              <a:t>Speaker</a:t>
            </a:r>
            <a:endParaRPr sz="2000" dirty="0">
              <a:latin typeface="Avenir-Book" panose="02000503020000020003" pitchFamily="2" charset="0"/>
              <a:cs typeface="Consolas" panose="020B0609020204030204" pitchFamily="49" charset="0"/>
            </a:endParaRPr>
          </a:p>
        </p:txBody>
      </p:sp>
      <p:sp>
        <p:nvSpPr>
          <p:cNvPr id="6" name="Literal Listener"/>
          <p:cNvSpPr/>
          <p:nvPr/>
        </p:nvSpPr>
        <p:spPr>
          <a:xfrm>
            <a:off x="1143482" y="2074439"/>
            <a:ext cx="1393316" cy="611062"/>
          </a:xfrm>
          <a:prstGeom prst="rect">
            <a:avLst/>
          </a:prstGeom>
          <a:solidFill>
            <a:schemeClr val="accent3">
              <a:lumMod val="60000"/>
              <a:lumOff val="40000"/>
            </a:schemeClr>
          </a:solidFill>
          <a:ln w="25400">
            <a:solidFill>
              <a:srgbClr val="000000"/>
            </a:solidFill>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sz="2000" dirty="0" smtClean="0">
                <a:latin typeface="Avenir-Book" panose="02000503020000020003" pitchFamily="2" charset="0"/>
                <a:cs typeface="Consolas" panose="020B0609020204030204" pitchFamily="49" charset="0"/>
              </a:rPr>
              <a:t>Listener</a:t>
            </a:r>
            <a:endParaRPr sz="2000" dirty="0">
              <a:latin typeface="Avenir-Book" panose="02000503020000020003" pitchFamily="2" charset="0"/>
              <a:cs typeface="Consolas" panose="020B0609020204030204" pitchFamily="49" charset="0"/>
            </a:endParaRPr>
          </a:p>
        </p:txBody>
      </p:sp>
      <p:cxnSp>
        <p:nvCxnSpPr>
          <p:cNvPr id="9" name="Curved Connector 8"/>
          <p:cNvCxnSpPr/>
          <p:nvPr/>
        </p:nvCxnSpPr>
        <p:spPr>
          <a:xfrm>
            <a:off x="2606246" y="2379970"/>
            <a:ext cx="12700" cy="976863"/>
          </a:xfrm>
          <a:prstGeom prst="curvedConnector3">
            <a:avLst>
              <a:gd name="adj1" fmla="val 4169622"/>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Curved Connector 11"/>
          <p:cNvCxnSpPr/>
          <p:nvPr/>
        </p:nvCxnSpPr>
        <p:spPr>
          <a:xfrm rot="10800000">
            <a:off x="1054983" y="2379970"/>
            <a:ext cx="12700" cy="976863"/>
          </a:xfrm>
          <a:prstGeom prst="curvedConnector3">
            <a:avLst>
              <a:gd name="adj1" fmla="val 4260764"/>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24" name="Group 23"/>
          <p:cNvGrpSpPr/>
          <p:nvPr/>
        </p:nvGrpSpPr>
        <p:grpSpPr>
          <a:xfrm>
            <a:off x="472444" y="4713962"/>
            <a:ext cx="2712241" cy="1315209"/>
            <a:chOff x="3036916" y="1676372"/>
            <a:chExt cx="2712241" cy="1315209"/>
          </a:xfrm>
        </p:grpSpPr>
        <p:grpSp>
          <p:nvGrpSpPr>
            <p:cNvPr id="25" name="Group"/>
            <p:cNvGrpSpPr/>
            <p:nvPr/>
          </p:nvGrpSpPr>
          <p:grpSpPr>
            <a:xfrm>
              <a:off x="3036916" y="2125700"/>
              <a:ext cx="2712241" cy="414083"/>
              <a:chOff x="0" y="0"/>
              <a:chExt cx="5187054" cy="791917"/>
            </a:xfrm>
          </p:grpSpPr>
          <p:sp>
            <p:nvSpPr>
              <p:cNvPr id="36" name="Square"/>
              <p:cNvSpPr/>
              <p:nvPr/>
            </p:nvSpPr>
            <p:spPr>
              <a:xfrm>
                <a:off x="0"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37" name="Square"/>
              <p:cNvSpPr/>
              <p:nvPr/>
            </p:nvSpPr>
            <p:spPr>
              <a:xfrm>
                <a:off x="87902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38" name="Square"/>
              <p:cNvSpPr/>
              <p:nvPr/>
            </p:nvSpPr>
            <p:spPr>
              <a:xfrm>
                <a:off x="1758054" y="0"/>
                <a:ext cx="791918"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39" name="Square"/>
              <p:cNvSpPr/>
              <p:nvPr/>
            </p:nvSpPr>
            <p:spPr>
              <a:xfrm>
                <a:off x="2637082"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40" name="Square"/>
              <p:cNvSpPr/>
              <p:nvPr/>
            </p:nvSpPr>
            <p:spPr>
              <a:xfrm>
                <a:off x="3516109"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41" name="Image" descr="Image"/>
              <p:cNvPicPr>
                <a:picLocks noChangeAspect="1"/>
              </p:cNvPicPr>
              <p:nvPr/>
            </p:nvPicPr>
            <p:blipFill>
              <a:blip r:embed="rId3">
                <a:extLst/>
              </a:blip>
              <a:stretch>
                <a:fillRect/>
              </a:stretch>
            </p:blipFill>
            <p:spPr>
              <a:xfrm>
                <a:off x="1850987" y="80307"/>
                <a:ext cx="606051" cy="631303"/>
              </a:xfrm>
              <a:prstGeom prst="rect">
                <a:avLst/>
              </a:prstGeom>
              <a:ln w="12700" cap="flat">
                <a:noFill/>
                <a:miter lim="400000"/>
              </a:ln>
              <a:effectLst/>
            </p:spPr>
          </p:pic>
          <p:sp>
            <p:nvSpPr>
              <p:cNvPr id="42" name="Square"/>
              <p:cNvSpPr/>
              <p:nvPr/>
            </p:nvSpPr>
            <p:spPr>
              <a:xfrm>
                <a:off x="439513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43" name="Image" descr="Image"/>
              <p:cNvPicPr>
                <a:picLocks noChangeAspect="1"/>
              </p:cNvPicPr>
              <p:nvPr/>
            </p:nvPicPr>
            <p:blipFill>
              <a:blip r:embed="rId4">
                <a:extLst/>
              </a:blip>
              <a:stretch>
                <a:fillRect/>
              </a:stretch>
            </p:blipFill>
            <p:spPr>
              <a:xfrm>
                <a:off x="2841580" y="80307"/>
                <a:ext cx="382921" cy="631303"/>
              </a:xfrm>
              <a:prstGeom prst="rect">
                <a:avLst/>
              </a:prstGeom>
              <a:ln w="12700" cap="flat">
                <a:noFill/>
                <a:miter lim="400000"/>
              </a:ln>
              <a:effectLst/>
            </p:spPr>
          </p:pic>
          <p:pic>
            <p:nvPicPr>
              <p:cNvPr id="44" name="Image" descr="Image"/>
              <p:cNvPicPr>
                <a:picLocks noChangeAspect="1"/>
              </p:cNvPicPr>
              <p:nvPr/>
            </p:nvPicPr>
            <p:blipFill>
              <a:blip r:embed="rId5">
                <a:extLst/>
              </a:blip>
              <a:stretch>
                <a:fillRect/>
              </a:stretch>
            </p:blipFill>
            <p:spPr>
              <a:xfrm>
                <a:off x="4441603" y="138777"/>
                <a:ext cx="698984" cy="514363"/>
              </a:xfrm>
              <a:prstGeom prst="rect">
                <a:avLst/>
              </a:prstGeom>
              <a:ln w="12700" cap="flat">
                <a:noFill/>
                <a:miter lim="400000"/>
              </a:ln>
              <a:effectLst/>
            </p:spPr>
          </p:pic>
        </p:grpSp>
        <p:sp>
          <p:nvSpPr>
            <p:cNvPr id="26" name="Square"/>
            <p:cNvSpPr/>
            <p:nvPr/>
          </p:nvSpPr>
          <p:spPr>
            <a:xfrm>
              <a:off x="4869982" y="1676372"/>
              <a:ext cx="414083" cy="414083"/>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7" name="Square"/>
            <p:cNvSpPr/>
            <p:nvPr/>
          </p:nvSpPr>
          <p:spPr>
            <a:xfrm>
              <a:off x="4875442" y="2577498"/>
              <a:ext cx="414083" cy="414083"/>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8" name="Line"/>
            <p:cNvSpPr/>
            <p:nvPr/>
          </p:nvSpPr>
          <p:spPr>
            <a:xfrm>
              <a:off x="3271464" y="2324023"/>
              <a:ext cx="419911"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29" name="Line"/>
            <p:cNvSpPr/>
            <p:nvPr/>
          </p:nvSpPr>
          <p:spPr>
            <a:xfrm>
              <a:off x="3746223" y="2324023"/>
              <a:ext cx="419911"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30" name="Line"/>
            <p:cNvSpPr/>
            <p:nvPr/>
          </p:nvSpPr>
          <p:spPr>
            <a:xfrm>
              <a:off x="4223537" y="2324023"/>
              <a:ext cx="419911"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31" name="Line"/>
            <p:cNvSpPr/>
            <p:nvPr/>
          </p:nvSpPr>
          <p:spPr>
            <a:xfrm>
              <a:off x="4698296" y="2324023"/>
              <a:ext cx="419911"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32" name="Line"/>
            <p:cNvSpPr/>
            <p:nvPr/>
          </p:nvSpPr>
          <p:spPr>
            <a:xfrm>
              <a:off x="5133242" y="2332741"/>
              <a:ext cx="419911"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grpSp>
          <p:nvGrpSpPr>
            <p:cNvPr id="33" name="Group 32"/>
            <p:cNvGrpSpPr/>
            <p:nvPr/>
          </p:nvGrpSpPr>
          <p:grpSpPr>
            <a:xfrm>
              <a:off x="5382544" y="2147403"/>
              <a:ext cx="315940" cy="357034"/>
              <a:chOff x="5411119" y="2149865"/>
              <a:chExt cx="315940" cy="357034"/>
            </a:xfrm>
          </p:grpSpPr>
          <p:sp>
            <p:nvSpPr>
              <p:cNvPr id="34" name="Square"/>
              <p:cNvSpPr/>
              <p:nvPr/>
            </p:nvSpPr>
            <p:spPr>
              <a:xfrm>
                <a:off x="5411119" y="2154732"/>
                <a:ext cx="315939" cy="352167"/>
              </a:xfrm>
              <a:prstGeom prst="rect">
                <a:avLst/>
              </a:prstGeom>
              <a:solidFill>
                <a:schemeClr val="accent3">
                  <a:lumMod val="40000"/>
                  <a:lumOff val="60000"/>
                  <a:alpha val="66000"/>
                </a:schemeClr>
              </a:solidFill>
              <a:ln w="19050" cap="rnd">
                <a:solidFill>
                  <a:schemeClr val="tx1"/>
                </a:solidFill>
                <a:roun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35" name="Pictur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4569" y="2149865"/>
                <a:ext cx="312490" cy="352167"/>
              </a:xfrm>
              <a:prstGeom prst="rect">
                <a:avLst/>
              </a:prstGeom>
            </p:spPr>
          </p:pic>
        </p:grpSp>
      </p:grpSp>
    </p:spTree>
    <p:extLst>
      <p:ext uri="{BB962C8B-B14F-4D97-AF65-F5344CB8AC3E}">
        <p14:creationId xmlns:p14="http://schemas.microsoft.com/office/powerpoint/2010/main" val="3231628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0" y="1308100"/>
            <a:ext cx="12192000" cy="4108450"/>
          </a:xfrm>
        </p:spPr>
        <p:txBody>
          <a:bodyPr>
            <a:normAutofit/>
          </a:bodyPr>
          <a:lstStyle/>
          <a:p>
            <a:pPr marL="0" indent="0" algn="ctr">
              <a:buNone/>
            </a:pPr>
            <a:r>
              <a:rPr lang="en-US" sz="4400" dirty="0" smtClean="0"/>
              <a:t>Thanks!</a:t>
            </a:r>
            <a:endParaRPr lang="en-US" sz="4400" dirty="0"/>
          </a:p>
        </p:txBody>
      </p:sp>
      <p:sp>
        <p:nvSpPr>
          <p:cNvPr id="2" name="Rectangle 1"/>
          <p:cNvSpPr/>
          <p:nvPr/>
        </p:nvSpPr>
        <p:spPr>
          <a:xfrm>
            <a:off x="1617851" y="3892259"/>
            <a:ext cx="8956298" cy="492443"/>
          </a:xfrm>
          <a:prstGeom prst="rect">
            <a:avLst/>
          </a:prstGeom>
        </p:spPr>
        <p:txBody>
          <a:bodyPr wrap="none">
            <a:spAutoFit/>
          </a:bodyPr>
          <a:lstStyle/>
          <a:p>
            <a:r>
              <a:rPr lang="en-US" sz="2600" dirty="0">
                <a:latin typeface="Consolas" panose="020B0609020204030204" pitchFamily="49" charset="0"/>
                <a:cs typeface="Consolas" panose="020B0609020204030204" pitchFamily="49" charset="0"/>
              </a:rPr>
              <a:t>http://github.com/dpfried/pragmatic-instructions</a:t>
            </a:r>
          </a:p>
        </p:txBody>
      </p:sp>
      <p:sp>
        <p:nvSpPr>
          <p:cNvPr id="3" name="Slide Number Placeholder 2"/>
          <p:cNvSpPr>
            <a:spLocks noGrp="1"/>
          </p:cNvSpPr>
          <p:nvPr>
            <p:ph type="sldNum" sz="quarter" idx="12"/>
          </p:nvPr>
        </p:nvSpPr>
        <p:spPr/>
        <p:txBody>
          <a:bodyPr/>
          <a:lstStyle/>
          <a:p>
            <a:fld id="{556D4C2F-3DDF-0E4B-A4E4-62E14C8D3C1D}" type="slidenum">
              <a:rPr lang="en-US" smtClean="0"/>
              <a:t>35</a:t>
            </a:fld>
            <a:endParaRPr lang="en-US"/>
          </a:p>
        </p:txBody>
      </p:sp>
    </p:spTree>
    <p:extLst>
      <p:ext uri="{BB962C8B-B14F-4D97-AF65-F5344CB8AC3E}">
        <p14:creationId xmlns:p14="http://schemas.microsoft.com/office/powerpoint/2010/main" val="1213970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319362"/>
            <a:ext cx="12192000" cy="7164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200" dirty="0">
                <a:solidFill>
                  <a:srgbClr val="333333"/>
                </a:solidFill>
                <a:latin typeface="Avenir-Book" panose="02000503020000020003" pitchFamily="2" charset="0"/>
              </a:rPr>
              <a:t>Interpreting instructions</a:t>
            </a:r>
          </a:p>
        </p:txBody>
      </p:sp>
      <p:sp>
        <p:nvSpPr>
          <p:cNvPr id="10" name="Instruction"/>
          <p:cNvSpPr txBox="1"/>
          <p:nvPr/>
        </p:nvSpPr>
        <p:spPr>
          <a:xfrm>
            <a:off x="2349346" y="1864835"/>
            <a:ext cx="1780937" cy="533479"/>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wrap="non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sz="2800" dirty="0">
                <a:latin typeface="Avenir-Book" panose="02000503020000020003" pitchFamily="2" charset="0"/>
              </a:rPr>
              <a:t>Instruction</a:t>
            </a:r>
          </a:p>
        </p:txBody>
      </p:sp>
      <p:sp>
        <p:nvSpPr>
          <p:cNvPr id="11" name="walk along the blue carpet and you pass…"/>
          <p:cNvSpPr txBox="1"/>
          <p:nvPr/>
        </p:nvSpPr>
        <p:spPr>
          <a:xfrm>
            <a:off x="4351375" y="1691860"/>
            <a:ext cx="5285493" cy="872034"/>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lgn="l">
              <a:defRPr sz="2500" i="1">
                <a:latin typeface="Times New Roman"/>
                <a:ea typeface="Times New Roman"/>
                <a:cs typeface="Times New Roman"/>
                <a:sym typeface="Times New Roman"/>
              </a:defRPr>
            </a:pPr>
            <a:r>
              <a:rPr dirty="0">
                <a:latin typeface="+mj-lt"/>
              </a:rPr>
              <a:t>walk along the blue carpet and you pass </a:t>
            </a:r>
          </a:p>
          <a:p>
            <a:pPr algn="l">
              <a:defRPr sz="2500" i="1">
                <a:latin typeface="Times New Roman"/>
                <a:ea typeface="Times New Roman"/>
                <a:cs typeface="Times New Roman"/>
                <a:sym typeface="Times New Roman"/>
              </a:defRPr>
            </a:pPr>
            <a:r>
              <a:rPr dirty="0">
                <a:latin typeface="+mj-lt"/>
              </a:rPr>
              <a:t>two objects</a:t>
            </a:r>
          </a:p>
        </p:txBody>
      </p:sp>
      <p:grpSp>
        <p:nvGrpSpPr>
          <p:cNvPr id="13" name="Group"/>
          <p:cNvGrpSpPr/>
          <p:nvPr/>
        </p:nvGrpSpPr>
        <p:grpSpPr>
          <a:xfrm>
            <a:off x="2697630" y="3652181"/>
            <a:ext cx="6569134" cy="1002922"/>
            <a:chOff x="0" y="0"/>
            <a:chExt cx="5187054" cy="791917"/>
          </a:xfrm>
        </p:grpSpPr>
        <p:sp>
          <p:nvSpPr>
            <p:cNvPr id="22" name="Square"/>
            <p:cNvSpPr/>
            <p:nvPr/>
          </p:nvSpPr>
          <p:spPr>
            <a:xfrm>
              <a:off x="0"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3" name="Square"/>
            <p:cNvSpPr/>
            <p:nvPr/>
          </p:nvSpPr>
          <p:spPr>
            <a:xfrm>
              <a:off x="87902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4" name="Square"/>
            <p:cNvSpPr/>
            <p:nvPr/>
          </p:nvSpPr>
          <p:spPr>
            <a:xfrm>
              <a:off x="1758054" y="0"/>
              <a:ext cx="791918"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5" name="Square"/>
            <p:cNvSpPr/>
            <p:nvPr/>
          </p:nvSpPr>
          <p:spPr>
            <a:xfrm>
              <a:off x="2637082"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6" name="Square"/>
            <p:cNvSpPr/>
            <p:nvPr/>
          </p:nvSpPr>
          <p:spPr>
            <a:xfrm>
              <a:off x="3516109"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27" name="Image" descr="Image"/>
            <p:cNvPicPr>
              <a:picLocks noChangeAspect="1"/>
            </p:cNvPicPr>
            <p:nvPr/>
          </p:nvPicPr>
          <p:blipFill>
            <a:blip r:embed="rId3">
              <a:extLst/>
            </a:blip>
            <a:stretch>
              <a:fillRect/>
            </a:stretch>
          </p:blipFill>
          <p:spPr>
            <a:xfrm>
              <a:off x="1850987" y="80307"/>
              <a:ext cx="606051" cy="631303"/>
            </a:xfrm>
            <a:prstGeom prst="rect">
              <a:avLst/>
            </a:prstGeom>
            <a:ln w="12700" cap="flat">
              <a:noFill/>
              <a:miter lim="400000"/>
            </a:ln>
            <a:effectLst/>
          </p:spPr>
        </p:pic>
        <p:sp>
          <p:nvSpPr>
            <p:cNvPr id="28" name="Square"/>
            <p:cNvSpPr/>
            <p:nvPr/>
          </p:nvSpPr>
          <p:spPr>
            <a:xfrm>
              <a:off x="439513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29" name="Image" descr="Image"/>
            <p:cNvPicPr>
              <a:picLocks noChangeAspect="1"/>
            </p:cNvPicPr>
            <p:nvPr/>
          </p:nvPicPr>
          <p:blipFill>
            <a:blip r:embed="rId4">
              <a:extLst/>
            </a:blip>
            <a:stretch>
              <a:fillRect/>
            </a:stretch>
          </p:blipFill>
          <p:spPr>
            <a:xfrm>
              <a:off x="2841580" y="80307"/>
              <a:ext cx="382921" cy="631303"/>
            </a:xfrm>
            <a:prstGeom prst="rect">
              <a:avLst/>
            </a:prstGeom>
            <a:ln w="12700" cap="flat">
              <a:noFill/>
              <a:miter lim="400000"/>
            </a:ln>
            <a:effectLst/>
          </p:spPr>
        </p:pic>
        <p:pic>
          <p:nvPicPr>
            <p:cNvPr id="30" name="Image" descr="Image"/>
            <p:cNvPicPr>
              <a:picLocks noChangeAspect="1"/>
            </p:cNvPicPr>
            <p:nvPr/>
          </p:nvPicPr>
          <p:blipFill>
            <a:blip r:embed="rId5">
              <a:extLst/>
            </a:blip>
            <a:stretch>
              <a:fillRect/>
            </a:stretch>
          </p:blipFill>
          <p:spPr>
            <a:xfrm>
              <a:off x="4441603" y="138777"/>
              <a:ext cx="698984" cy="514363"/>
            </a:xfrm>
            <a:prstGeom prst="rect">
              <a:avLst/>
            </a:prstGeom>
            <a:ln w="12700" cap="flat">
              <a:noFill/>
              <a:miter lim="400000"/>
            </a:ln>
            <a:effectLst/>
          </p:spPr>
        </p:pic>
      </p:grpSp>
      <p:sp>
        <p:nvSpPr>
          <p:cNvPr id="17" name="Square"/>
          <p:cNvSpPr/>
          <p:nvPr/>
        </p:nvSpPr>
        <p:spPr>
          <a:xfrm>
            <a:off x="7137374" y="2563894"/>
            <a:ext cx="1002922" cy="1002922"/>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8" name="Square"/>
          <p:cNvSpPr/>
          <p:nvPr/>
        </p:nvSpPr>
        <p:spPr>
          <a:xfrm>
            <a:off x="7150599" y="4746451"/>
            <a:ext cx="1002922" cy="1002922"/>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5" name="Slide Number Placeholder 4"/>
          <p:cNvSpPr>
            <a:spLocks noGrp="1"/>
          </p:cNvSpPr>
          <p:nvPr>
            <p:ph type="sldNum" sz="quarter" idx="12"/>
          </p:nvPr>
        </p:nvSpPr>
        <p:spPr/>
        <p:txBody>
          <a:bodyPr/>
          <a:lstStyle/>
          <a:p>
            <a:fld id="{556D4C2F-3DDF-0E4B-A4E4-62E14C8D3C1D}" type="slidenum">
              <a:rPr lang="en-US" smtClean="0"/>
              <a:t>4</a:t>
            </a:fld>
            <a:endParaRPr lang="en-US" dirty="0"/>
          </a:p>
        </p:txBody>
      </p:sp>
      <p:sp>
        <p:nvSpPr>
          <p:cNvPr id="34" name="Line"/>
          <p:cNvSpPr/>
          <p:nvPr/>
        </p:nvSpPr>
        <p:spPr>
          <a:xfrm>
            <a:off x="3265714" y="4132525"/>
            <a:ext cx="1017038" cy="0"/>
          </a:xfrm>
          <a:prstGeom prst="line">
            <a:avLst/>
          </a:prstGeom>
          <a:noFill/>
          <a:ln w="762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grpSp>
        <p:nvGrpSpPr>
          <p:cNvPr id="31" name="Group 30"/>
          <p:cNvGrpSpPr/>
          <p:nvPr/>
        </p:nvGrpSpPr>
        <p:grpSpPr>
          <a:xfrm>
            <a:off x="3926750" y="3720444"/>
            <a:ext cx="765215" cy="864749"/>
            <a:chOff x="2816483" y="3727161"/>
            <a:chExt cx="765215" cy="864749"/>
          </a:xfrm>
        </p:grpSpPr>
        <p:sp>
          <p:nvSpPr>
            <p:cNvPr id="32" name="Square"/>
            <p:cNvSpPr/>
            <p:nvPr/>
          </p:nvSpPr>
          <p:spPr>
            <a:xfrm>
              <a:off x="2816483" y="3738949"/>
              <a:ext cx="765215" cy="852961"/>
            </a:xfrm>
            <a:prstGeom prst="rect">
              <a:avLst/>
            </a:prstGeom>
            <a:solidFill>
              <a:schemeClr val="accent3">
                <a:lumMod val="40000"/>
                <a:lumOff val="60000"/>
                <a:alpha val="66000"/>
              </a:schemeClr>
            </a:solidFill>
            <a:ln w="38100" cap="rnd">
              <a:solidFill>
                <a:schemeClr val="tx1"/>
              </a:solidFill>
              <a:roun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4839" y="3727161"/>
              <a:ext cx="756859" cy="852961"/>
            </a:xfrm>
            <a:prstGeom prst="rect">
              <a:avLst/>
            </a:prstGeom>
          </p:spPr>
        </p:pic>
      </p:grpSp>
      <p:sp>
        <p:nvSpPr>
          <p:cNvPr id="15" name="✗"/>
          <p:cNvSpPr txBox="1"/>
          <p:nvPr/>
        </p:nvSpPr>
        <p:spPr>
          <a:xfrm>
            <a:off x="4419679" y="4137798"/>
            <a:ext cx="653179" cy="894790"/>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wrap="non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b="1" dirty="0">
                <a:solidFill>
                  <a:schemeClr val="accent2"/>
                </a:solidFill>
              </a:rPr>
              <a:t>✗</a:t>
            </a:r>
          </a:p>
        </p:txBody>
      </p:sp>
    </p:spTree>
    <p:extLst>
      <p:ext uri="{BB962C8B-B14F-4D97-AF65-F5344CB8AC3E}">
        <p14:creationId xmlns:p14="http://schemas.microsoft.com/office/powerpoint/2010/main" val="2901398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319362"/>
            <a:ext cx="12192000" cy="7164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200" dirty="0">
                <a:solidFill>
                  <a:srgbClr val="333333"/>
                </a:solidFill>
                <a:latin typeface="Avenir-Book" panose="02000503020000020003" pitchFamily="2" charset="0"/>
              </a:rPr>
              <a:t>Interpreting instructions</a:t>
            </a:r>
          </a:p>
        </p:txBody>
      </p:sp>
      <p:sp>
        <p:nvSpPr>
          <p:cNvPr id="10" name="Instruction"/>
          <p:cNvSpPr txBox="1"/>
          <p:nvPr/>
        </p:nvSpPr>
        <p:spPr>
          <a:xfrm>
            <a:off x="2349346" y="1864835"/>
            <a:ext cx="1780937" cy="533479"/>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wrap="non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sz="2800" dirty="0">
                <a:latin typeface="Avenir-Book" panose="02000503020000020003" pitchFamily="2" charset="0"/>
              </a:rPr>
              <a:t>Instruction</a:t>
            </a:r>
          </a:p>
        </p:txBody>
      </p:sp>
      <p:sp>
        <p:nvSpPr>
          <p:cNvPr id="11" name="walk along the blue carpet and you pass…"/>
          <p:cNvSpPr txBox="1"/>
          <p:nvPr/>
        </p:nvSpPr>
        <p:spPr>
          <a:xfrm>
            <a:off x="4351375" y="1691860"/>
            <a:ext cx="5285493" cy="872034"/>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lgn="l">
              <a:defRPr sz="2500" i="1">
                <a:latin typeface="Times New Roman"/>
                <a:ea typeface="Times New Roman"/>
                <a:cs typeface="Times New Roman"/>
                <a:sym typeface="Times New Roman"/>
              </a:defRPr>
            </a:pPr>
            <a:r>
              <a:rPr dirty="0">
                <a:latin typeface="+mj-lt"/>
              </a:rPr>
              <a:t>walk along the blue carpet and you pass </a:t>
            </a:r>
          </a:p>
          <a:p>
            <a:pPr algn="l">
              <a:defRPr sz="2500" i="1">
                <a:latin typeface="Times New Roman"/>
                <a:ea typeface="Times New Roman"/>
                <a:cs typeface="Times New Roman"/>
                <a:sym typeface="Times New Roman"/>
              </a:defRPr>
            </a:pPr>
            <a:r>
              <a:rPr dirty="0">
                <a:latin typeface="+mj-lt"/>
              </a:rPr>
              <a:t>two objects</a:t>
            </a:r>
          </a:p>
        </p:txBody>
      </p:sp>
      <p:grpSp>
        <p:nvGrpSpPr>
          <p:cNvPr id="13" name="Group"/>
          <p:cNvGrpSpPr/>
          <p:nvPr/>
        </p:nvGrpSpPr>
        <p:grpSpPr>
          <a:xfrm>
            <a:off x="2697630" y="3652181"/>
            <a:ext cx="6569134" cy="1002922"/>
            <a:chOff x="0" y="0"/>
            <a:chExt cx="5187054" cy="791917"/>
          </a:xfrm>
        </p:grpSpPr>
        <p:sp>
          <p:nvSpPr>
            <p:cNvPr id="22" name="Square"/>
            <p:cNvSpPr/>
            <p:nvPr/>
          </p:nvSpPr>
          <p:spPr>
            <a:xfrm>
              <a:off x="0"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3" name="Square"/>
            <p:cNvSpPr/>
            <p:nvPr/>
          </p:nvSpPr>
          <p:spPr>
            <a:xfrm>
              <a:off x="87902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4" name="Square"/>
            <p:cNvSpPr/>
            <p:nvPr/>
          </p:nvSpPr>
          <p:spPr>
            <a:xfrm>
              <a:off x="1758054" y="0"/>
              <a:ext cx="791918"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5" name="Square"/>
            <p:cNvSpPr/>
            <p:nvPr/>
          </p:nvSpPr>
          <p:spPr>
            <a:xfrm>
              <a:off x="2637082"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26" name="Square"/>
            <p:cNvSpPr/>
            <p:nvPr/>
          </p:nvSpPr>
          <p:spPr>
            <a:xfrm>
              <a:off x="3516109"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27" name="Image" descr="Image"/>
            <p:cNvPicPr>
              <a:picLocks noChangeAspect="1"/>
            </p:cNvPicPr>
            <p:nvPr/>
          </p:nvPicPr>
          <p:blipFill>
            <a:blip r:embed="rId3">
              <a:extLst/>
            </a:blip>
            <a:stretch>
              <a:fillRect/>
            </a:stretch>
          </p:blipFill>
          <p:spPr>
            <a:xfrm>
              <a:off x="1850987" y="80307"/>
              <a:ext cx="606051" cy="631303"/>
            </a:xfrm>
            <a:prstGeom prst="rect">
              <a:avLst/>
            </a:prstGeom>
            <a:ln w="12700" cap="flat">
              <a:noFill/>
              <a:miter lim="400000"/>
            </a:ln>
            <a:effectLst/>
          </p:spPr>
        </p:pic>
        <p:sp>
          <p:nvSpPr>
            <p:cNvPr id="28" name="Square"/>
            <p:cNvSpPr/>
            <p:nvPr/>
          </p:nvSpPr>
          <p:spPr>
            <a:xfrm>
              <a:off x="439513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29" name="Image" descr="Image"/>
            <p:cNvPicPr>
              <a:picLocks noChangeAspect="1"/>
            </p:cNvPicPr>
            <p:nvPr/>
          </p:nvPicPr>
          <p:blipFill>
            <a:blip r:embed="rId4">
              <a:extLst/>
            </a:blip>
            <a:stretch>
              <a:fillRect/>
            </a:stretch>
          </p:blipFill>
          <p:spPr>
            <a:xfrm>
              <a:off x="2841580" y="80307"/>
              <a:ext cx="382921" cy="631303"/>
            </a:xfrm>
            <a:prstGeom prst="rect">
              <a:avLst/>
            </a:prstGeom>
            <a:ln w="12700" cap="flat">
              <a:noFill/>
              <a:miter lim="400000"/>
            </a:ln>
            <a:effectLst/>
          </p:spPr>
        </p:pic>
        <p:pic>
          <p:nvPicPr>
            <p:cNvPr id="30" name="Image" descr="Image"/>
            <p:cNvPicPr>
              <a:picLocks noChangeAspect="1"/>
            </p:cNvPicPr>
            <p:nvPr/>
          </p:nvPicPr>
          <p:blipFill>
            <a:blip r:embed="rId5">
              <a:extLst/>
            </a:blip>
            <a:stretch>
              <a:fillRect/>
            </a:stretch>
          </p:blipFill>
          <p:spPr>
            <a:xfrm>
              <a:off x="4441603" y="138777"/>
              <a:ext cx="698984" cy="514363"/>
            </a:xfrm>
            <a:prstGeom prst="rect">
              <a:avLst/>
            </a:prstGeom>
            <a:ln w="12700" cap="flat">
              <a:noFill/>
              <a:miter lim="400000"/>
            </a:ln>
            <a:effectLst/>
          </p:spPr>
        </p:pic>
      </p:grpSp>
      <p:sp>
        <p:nvSpPr>
          <p:cNvPr id="17" name="Square"/>
          <p:cNvSpPr/>
          <p:nvPr/>
        </p:nvSpPr>
        <p:spPr>
          <a:xfrm>
            <a:off x="7137373" y="2563894"/>
            <a:ext cx="1002922" cy="1002922"/>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18" name="Square"/>
          <p:cNvSpPr/>
          <p:nvPr/>
        </p:nvSpPr>
        <p:spPr>
          <a:xfrm>
            <a:off x="7150599" y="4746451"/>
            <a:ext cx="1002922" cy="1002922"/>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5" name="Slide Number Placeholder 4"/>
          <p:cNvSpPr>
            <a:spLocks noGrp="1"/>
          </p:cNvSpPr>
          <p:nvPr>
            <p:ph type="sldNum" sz="quarter" idx="12"/>
          </p:nvPr>
        </p:nvSpPr>
        <p:spPr/>
        <p:txBody>
          <a:bodyPr/>
          <a:lstStyle/>
          <a:p>
            <a:fld id="{556D4C2F-3DDF-0E4B-A4E4-62E14C8D3C1D}" type="slidenum">
              <a:rPr lang="en-US" smtClean="0"/>
              <a:t>5</a:t>
            </a:fld>
            <a:endParaRPr lang="en-US" dirty="0"/>
          </a:p>
        </p:txBody>
      </p:sp>
      <p:sp>
        <p:nvSpPr>
          <p:cNvPr id="41" name="Line"/>
          <p:cNvSpPr/>
          <p:nvPr/>
        </p:nvSpPr>
        <p:spPr>
          <a:xfrm>
            <a:off x="3265714" y="4132525"/>
            <a:ext cx="1017038" cy="0"/>
          </a:xfrm>
          <a:prstGeom prst="line">
            <a:avLst/>
          </a:prstGeom>
          <a:noFill/>
          <a:ln w="762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42" name="Line"/>
          <p:cNvSpPr/>
          <p:nvPr/>
        </p:nvSpPr>
        <p:spPr>
          <a:xfrm>
            <a:off x="4415595" y="4132525"/>
            <a:ext cx="1017038" cy="0"/>
          </a:xfrm>
          <a:prstGeom prst="line">
            <a:avLst/>
          </a:prstGeom>
          <a:noFill/>
          <a:ln w="762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43" name="Line"/>
          <p:cNvSpPr/>
          <p:nvPr/>
        </p:nvSpPr>
        <p:spPr>
          <a:xfrm>
            <a:off x="5571665" y="4132525"/>
            <a:ext cx="1017038" cy="0"/>
          </a:xfrm>
          <a:prstGeom prst="line">
            <a:avLst/>
          </a:prstGeom>
          <a:noFill/>
          <a:ln w="762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45" name="Line"/>
          <p:cNvSpPr/>
          <p:nvPr/>
        </p:nvSpPr>
        <p:spPr>
          <a:xfrm>
            <a:off x="7802754" y="4132525"/>
            <a:ext cx="922176" cy="0"/>
          </a:xfrm>
          <a:prstGeom prst="line">
            <a:avLst/>
          </a:prstGeom>
          <a:noFill/>
          <a:ln w="762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44" name="Line"/>
          <p:cNvSpPr/>
          <p:nvPr/>
        </p:nvSpPr>
        <p:spPr>
          <a:xfrm>
            <a:off x="6721546" y="4132525"/>
            <a:ext cx="922176" cy="0"/>
          </a:xfrm>
          <a:prstGeom prst="line">
            <a:avLst/>
          </a:prstGeom>
          <a:noFill/>
          <a:ln w="762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grpSp>
        <p:nvGrpSpPr>
          <p:cNvPr id="37" name="Group 36"/>
          <p:cNvGrpSpPr/>
          <p:nvPr/>
        </p:nvGrpSpPr>
        <p:grpSpPr>
          <a:xfrm>
            <a:off x="8379404" y="3721267"/>
            <a:ext cx="765215" cy="864749"/>
            <a:chOff x="2816483" y="3727161"/>
            <a:chExt cx="765215" cy="864749"/>
          </a:xfrm>
        </p:grpSpPr>
        <p:sp>
          <p:nvSpPr>
            <p:cNvPr id="38" name="Square"/>
            <p:cNvSpPr/>
            <p:nvPr/>
          </p:nvSpPr>
          <p:spPr>
            <a:xfrm>
              <a:off x="2816483" y="3738949"/>
              <a:ext cx="765215" cy="852961"/>
            </a:xfrm>
            <a:prstGeom prst="rect">
              <a:avLst/>
            </a:prstGeom>
            <a:solidFill>
              <a:schemeClr val="accent3">
                <a:lumMod val="40000"/>
                <a:lumOff val="60000"/>
                <a:alpha val="66000"/>
              </a:schemeClr>
            </a:solidFill>
            <a:ln w="38100" cap="rnd">
              <a:solidFill>
                <a:schemeClr val="tx1"/>
              </a:solidFill>
              <a:roun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39" name="Picture 3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4839" y="3727161"/>
              <a:ext cx="756859" cy="852961"/>
            </a:xfrm>
            <a:prstGeom prst="rect">
              <a:avLst/>
            </a:prstGeom>
          </p:spPr>
        </p:pic>
      </p:grpSp>
      <p:sp>
        <p:nvSpPr>
          <p:cNvPr id="40" name="✗"/>
          <p:cNvSpPr txBox="1"/>
          <p:nvPr/>
        </p:nvSpPr>
        <p:spPr>
          <a:xfrm>
            <a:off x="8872333" y="4138621"/>
            <a:ext cx="653179" cy="894790"/>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wrap="non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b="1" dirty="0">
                <a:solidFill>
                  <a:schemeClr val="accent2"/>
                </a:solidFill>
              </a:rPr>
              <a:t>✗</a:t>
            </a:r>
          </a:p>
        </p:txBody>
      </p:sp>
    </p:spTree>
    <p:extLst>
      <p:ext uri="{BB962C8B-B14F-4D97-AF65-F5344CB8AC3E}">
        <p14:creationId xmlns:p14="http://schemas.microsoft.com/office/powerpoint/2010/main" val="1444267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319362"/>
            <a:ext cx="12192000" cy="7164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200" dirty="0">
                <a:solidFill>
                  <a:srgbClr val="333333"/>
                </a:solidFill>
                <a:latin typeface="Avenir-Book" panose="02000503020000020003" pitchFamily="2" charset="0"/>
              </a:rPr>
              <a:t>Interpreting instructions</a:t>
            </a:r>
          </a:p>
        </p:txBody>
      </p:sp>
      <p:sp>
        <p:nvSpPr>
          <p:cNvPr id="10" name="Instruction"/>
          <p:cNvSpPr txBox="1"/>
          <p:nvPr/>
        </p:nvSpPr>
        <p:spPr>
          <a:xfrm>
            <a:off x="2349346" y="1864835"/>
            <a:ext cx="1780937" cy="533479"/>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wrap="non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sz="2800" dirty="0">
                <a:latin typeface="Avenir-Book" panose="02000503020000020003" pitchFamily="2" charset="0"/>
              </a:rPr>
              <a:t>Instruction</a:t>
            </a:r>
          </a:p>
        </p:txBody>
      </p:sp>
      <p:sp>
        <p:nvSpPr>
          <p:cNvPr id="11" name="walk along the blue carpet and you pass…"/>
          <p:cNvSpPr txBox="1"/>
          <p:nvPr/>
        </p:nvSpPr>
        <p:spPr>
          <a:xfrm>
            <a:off x="4351375" y="1691860"/>
            <a:ext cx="5285493" cy="872034"/>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lgn="l">
              <a:defRPr sz="2500" i="1">
                <a:latin typeface="Times New Roman"/>
                <a:ea typeface="Times New Roman"/>
                <a:cs typeface="Times New Roman"/>
                <a:sym typeface="Times New Roman"/>
              </a:defRPr>
            </a:pPr>
            <a:r>
              <a:rPr dirty="0">
                <a:latin typeface="+mj-lt"/>
              </a:rPr>
              <a:t>walk along the blue carpet and you pass </a:t>
            </a:r>
          </a:p>
          <a:p>
            <a:pPr algn="l">
              <a:defRPr sz="2500" i="1">
                <a:latin typeface="Times New Roman"/>
                <a:ea typeface="Times New Roman"/>
                <a:cs typeface="Times New Roman"/>
                <a:sym typeface="Times New Roman"/>
              </a:defRPr>
            </a:pPr>
            <a:r>
              <a:rPr dirty="0">
                <a:latin typeface="+mj-lt"/>
              </a:rPr>
              <a:t>two objects</a:t>
            </a:r>
          </a:p>
        </p:txBody>
      </p:sp>
      <p:sp>
        <p:nvSpPr>
          <p:cNvPr id="5" name="Slide Number Placeholder 4"/>
          <p:cNvSpPr>
            <a:spLocks noGrp="1"/>
          </p:cNvSpPr>
          <p:nvPr>
            <p:ph type="sldNum" sz="quarter" idx="12"/>
          </p:nvPr>
        </p:nvSpPr>
        <p:spPr>
          <a:xfrm>
            <a:off x="9207916" y="6375619"/>
            <a:ext cx="2844800" cy="365125"/>
          </a:xfrm>
        </p:spPr>
        <p:txBody>
          <a:bodyPr/>
          <a:lstStyle/>
          <a:p>
            <a:fld id="{556D4C2F-3DDF-0E4B-A4E4-62E14C8D3C1D}" type="slidenum">
              <a:rPr lang="en-US" smtClean="0"/>
              <a:t>6</a:t>
            </a:fld>
            <a:endParaRPr lang="en-US" dirty="0"/>
          </a:p>
        </p:txBody>
      </p:sp>
      <p:grpSp>
        <p:nvGrpSpPr>
          <p:cNvPr id="33" name="Group 32"/>
          <p:cNvGrpSpPr/>
          <p:nvPr/>
        </p:nvGrpSpPr>
        <p:grpSpPr>
          <a:xfrm>
            <a:off x="2697630" y="2563894"/>
            <a:ext cx="6569134" cy="3185479"/>
            <a:chOff x="2697630" y="2563894"/>
            <a:chExt cx="6569134" cy="3185479"/>
          </a:xfrm>
        </p:grpSpPr>
        <p:grpSp>
          <p:nvGrpSpPr>
            <p:cNvPr id="34" name="Group"/>
            <p:cNvGrpSpPr/>
            <p:nvPr/>
          </p:nvGrpSpPr>
          <p:grpSpPr>
            <a:xfrm>
              <a:off x="2697630" y="3652181"/>
              <a:ext cx="6569134" cy="1002922"/>
              <a:chOff x="0" y="0"/>
              <a:chExt cx="5187054" cy="791917"/>
            </a:xfrm>
          </p:grpSpPr>
          <p:sp>
            <p:nvSpPr>
              <p:cNvPr id="48" name="Square"/>
              <p:cNvSpPr/>
              <p:nvPr/>
            </p:nvSpPr>
            <p:spPr>
              <a:xfrm>
                <a:off x="0"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58" name="Square"/>
              <p:cNvSpPr/>
              <p:nvPr/>
            </p:nvSpPr>
            <p:spPr>
              <a:xfrm>
                <a:off x="87902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59" name="Square"/>
              <p:cNvSpPr/>
              <p:nvPr/>
            </p:nvSpPr>
            <p:spPr>
              <a:xfrm>
                <a:off x="1758054" y="0"/>
                <a:ext cx="791918"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60" name="Square"/>
              <p:cNvSpPr/>
              <p:nvPr/>
            </p:nvSpPr>
            <p:spPr>
              <a:xfrm>
                <a:off x="2637082"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61" name="Square"/>
              <p:cNvSpPr/>
              <p:nvPr/>
            </p:nvSpPr>
            <p:spPr>
              <a:xfrm>
                <a:off x="3516109"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62" name="Image" descr="Image"/>
              <p:cNvPicPr>
                <a:picLocks noChangeAspect="1"/>
              </p:cNvPicPr>
              <p:nvPr/>
            </p:nvPicPr>
            <p:blipFill>
              <a:blip r:embed="rId3">
                <a:extLst/>
              </a:blip>
              <a:stretch>
                <a:fillRect/>
              </a:stretch>
            </p:blipFill>
            <p:spPr>
              <a:xfrm>
                <a:off x="1850987" y="80307"/>
                <a:ext cx="606051" cy="631303"/>
              </a:xfrm>
              <a:prstGeom prst="rect">
                <a:avLst/>
              </a:prstGeom>
              <a:ln w="12700" cap="flat">
                <a:noFill/>
                <a:miter lim="400000"/>
              </a:ln>
              <a:effectLst/>
            </p:spPr>
          </p:pic>
          <p:sp>
            <p:nvSpPr>
              <p:cNvPr id="63" name="Square"/>
              <p:cNvSpPr/>
              <p:nvPr/>
            </p:nvSpPr>
            <p:spPr>
              <a:xfrm>
                <a:off x="439513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64" name="Image" descr="Image"/>
              <p:cNvPicPr>
                <a:picLocks noChangeAspect="1"/>
              </p:cNvPicPr>
              <p:nvPr/>
            </p:nvPicPr>
            <p:blipFill>
              <a:blip r:embed="rId4">
                <a:extLst/>
              </a:blip>
              <a:stretch>
                <a:fillRect/>
              </a:stretch>
            </p:blipFill>
            <p:spPr>
              <a:xfrm>
                <a:off x="2841580" y="80307"/>
                <a:ext cx="382921" cy="631303"/>
              </a:xfrm>
              <a:prstGeom prst="rect">
                <a:avLst/>
              </a:prstGeom>
              <a:ln w="12700" cap="flat">
                <a:noFill/>
                <a:miter lim="400000"/>
              </a:ln>
              <a:effectLst/>
            </p:spPr>
          </p:pic>
          <p:pic>
            <p:nvPicPr>
              <p:cNvPr id="65" name="Image" descr="Image"/>
              <p:cNvPicPr>
                <a:picLocks noChangeAspect="1"/>
              </p:cNvPicPr>
              <p:nvPr/>
            </p:nvPicPr>
            <p:blipFill>
              <a:blip r:embed="rId5">
                <a:extLst/>
              </a:blip>
              <a:stretch>
                <a:fillRect/>
              </a:stretch>
            </p:blipFill>
            <p:spPr>
              <a:xfrm>
                <a:off x="4441603" y="138777"/>
                <a:ext cx="698984" cy="514363"/>
              </a:xfrm>
              <a:prstGeom prst="rect">
                <a:avLst/>
              </a:prstGeom>
              <a:ln w="12700" cap="flat">
                <a:noFill/>
                <a:miter lim="400000"/>
              </a:ln>
              <a:effectLst/>
            </p:spPr>
          </p:pic>
        </p:grpSp>
        <p:sp>
          <p:nvSpPr>
            <p:cNvPr id="38" name="Square"/>
            <p:cNvSpPr/>
            <p:nvPr/>
          </p:nvSpPr>
          <p:spPr>
            <a:xfrm>
              <a:off x="7137374" y="2563894"/>
              <a:ext cx="1002922" cy="1002922"/>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39" name="Square"/>
            <p:cNvSpPr/>
            <p:nvPr/>
          </p:nvSpPr>
          <p:spPr>
            <a:xfrm>
              <a:off x="7150599" y="4746451"/>
              <a:ext cx="1002922" cy="1002922"/>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40" name="Line"/>
            <p:cNvSpPr/>
            <p:nvPr/>
          </p:nvSpPr>
          <p:spPr>
            <a:xfrm>
              <a:off x="3265714" y="4132525"/>
              <a:ext cx="1017038" cy="0"/>
            </a:xfrm>
            <a:prstGeom prst="line">
              <a:avLst/>
            </a:prstGeom>
            <a:noFill/>
            <a:ln w="762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41" name="Line"/>
            <p:cNvSpPr/>
            <p:nvPr/>
          </p:nvSpPr>
          <p:spPr>
            <a:xfrm>
              <a:off x="4415595" y="4132525"/>
              <a:ext cx="1017038" cy="0"/>
            </a:xfrm>
            <a:prstGeom prst="line">
              <a:avLst/>
            </a:prstGeom>
            <a:noFill/>
            <a:ln w="762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42" name="Line"/>
            <p:cNvSpPr/>
            <p:nvPr/>
          </p:nvSpPr>
          <p:spPr>
            <a:xfrm>
              <a:off x="5571665" y="4132525"/>
              <a:ext cx="1017038" cy="0"/>
            </a:xfrm>
            <a:prstGeom prst="line">
              <a:avLst/>
            </a:prstGeom>
            <a:noFill/>
            <a:ln w="762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43" name="Line"/>
            <p:cNvSpPr/>
            <p:nvPr/>
          </p:nvSpPr>
          <p:spPr>
            <a:xfrm>
              <a:off x="6721546" y="4132525"/>
              <a:ext cx="1017038" cy="0"/>
            </a:xfrm>
            <a:prstGeom prst="line">
              <a:avLst/>
            </a:prstGeom>
            <a:noFill/>
            <a:ln w="762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grpSp>
          <p:nvGrpSpPr>
            <p:cNvPr id="44" name="Group 43"/>
            <p:cNvGrpSpPr/>
            <p:nvPr/>
          </p:nvGrpSpPr>
          <p:grpSpPr>
            <a:xfrm>
              <a:off x="7249475" y="3710710"/>
              <a:ext cx="765215" cy="864749"/>
              <a:chOff x="2816483" y="3727161"/>
              <a:chExt cx="765215" cy="864749"/>
            </a:xfrm>
          </p:grpSpPr>
          <p:sp>
            <p:nvSpPr>
              <p:cNvPr id="46" name="Square"/>
              <p:cNvSpPr/>
              <p:nvPr/>
            </p:nvSpPr>
            <p:spPr>
              <a:xfrm>
                <a:off x="2816483" y="3738949"/>
                <a:ext cx="765215" cy="852961"/>
              </a:xfrm>
              <a:prstGeom prst="rect">
                <a:avLst/>
              </a:prstGeom>
              <a:solidFill>
                <a:schemeClr val="accent3">
                  <a:lumMod val="40000"/>
                  <a:lumOff val="60000"/>
                  <a:alpha val="66000"/>
                </a:schemeClr>
              </a:solidFill>
              <a:ln w="38100" cap="rnd">
                <a:solidFill>
                  <a:schemeClr val="tx1"/>
                </a:solidFill>
                <a:roun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47" name="Picture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4839" y="3727161"/>
                <a:ext cx="756859" cy="852961"/>
              </a:xfrm>
              <a:prstGeom prst="rect">
                <a:avLst/>
              </a:prstGeom>
            </p:spPr>
          </p:pic>
        </p:grpSp>
        <p:sp>
          <p:nvSpPr>
            <p:cNvPr id="45" name="✔"/>
            <p:cNvSpPr txBox="1"/>
            <p:nvPr/>
          </p:nvSpPr>
          <p:spPr>
            <a:xfrm>
              <a:off x="7794961" y="4174261"/>
              <a:ext cx="439458" cy="610176"/>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wrap="non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dirty="0">
                  <a:solidFill>
                    <a:srgbClr val="00B050"/>
                  </a:solidFill>
                </a:rPr>
                <a:t>✔</a:t>
              </a:r>
            </a:p>
          </p:txBody>
        </p:sp>
      </p:grpSp>
    </p:spTree>
    <p:extLst>
      <p:ext uri="{BB962C8B-B14F-4D97-AF65-F5344CB8AC3E}">
        <p14:creationId xmlns:p14="http://schemas.microsoft.com/office/powerpoint/2010/main" val="1804493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ounded Rectangle 144"/>
          <p:cNvSpPr/>
          <p:nvPr/>
        </p:nvSpPr>
        <p:spPr>
          <a:xfrm>
            <a:off x="755780" y="1222306"/>
            <a:ext cx="10795518" cy="4336225"/>
          </a:xfrm>
          <a:prstGeom prst="roundRect">
            <a:avLst/>
          </a:prstGeom>
          <a:noFill/>
          <a:ln w="508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332512" y="311608"/>
            <a:ext cx="12192000" cy="7164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srgbClr val="333333"/>
                </a:solidFill>
                <a:latin typeface="Avenir-Book" panose="02000503020000020003" pitchFamily="2" charset="0"/>
              </a:rPr>
              <a:t>Listener: reasoning about routes</a:t>
            </a:r>
            <a:endParaRPr lang="en-US" sz="4200" dirty="0">
              <a:solidFill>
                <a:srgbClr val="333333"/>
              </a:solidFill>
              <a:latin typeface="Avenir-Book" panose="02000503020000020003" pitchFamily="2" charset="0"/>
            </a:endParaRPr>
          </a:p>
        </p:txBody>
      </p:sp>
      <p:sp>
        <p:nvSpPr>
          <p:cNvPr id="2" name="Oval 1"/>
          <p:cNvSpPr/>
          <p:nvPr/>
        </p:nvSpPr>
        <p:spPr>
          <a:xfrm>
            <a:off x="1055802" y="-131975"/>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556D4C2F-3DDF-0E4B-A4E4-62E14C8D3C1D}" type="slidenum">
              <a:rPr lang="en-US" smtClean="0"/>
              <a:t>7</a:t>
            </a:fld>
            <a:endParaRPr lang="en-US" dirty="0"/>
          </a:p>
        </p:txBody>
      </p:sp>
      <p:grpSp>
        <p:nvGrpSpPr>
          <p:cNvPr id="60" name="Group 59"/>
          <p:cNvGrpSpPr/>
          <p:nvPr/>
        </p:nvGrpSpPr>
        <p:grpSpPr>
          <a:xfrm>
            <a:off x="3644742" y="5808312"/>
            <a:ext cx="779741" cy="881164"/>
            <a:chOff x="2816483" y="3727161"/>
            <a:chExt cx="765215" cy="864749"/>
          </a:xfrm>
        </p:grpSpPr>
        <p:sp>
          <p:nvSpPr>
            <p:cNvPr id="61" name="Square"/>
            <p:cNvSpPr/>
            <p:nvPr/>
          </p:nvSpPr>
          <p:spPr>
            <a:xfrm>
              <a:off x="2816483" y="3738949"/>
              <a:ext cx="765215" cy="852961"/>
            </a:xfrm>
            <a:prstGeom prst="rect">
              <a:avLst/>
            </a:prstGeom>
            <a:solidFill>
              <a:schemeClr val="accent3">
                <a:lumMod val="40000"/>
                <a:lumOff val="60000"/>
                <a:alpha val="66000"/>
              </a:schemeClr>
            </a:solidFill>
            <a:ln w="19050" cap="rnd">
              <a:solidFill>
                <a:schemeClr val="tx1"/>
              </a:solidFill>
              <a:roun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62" name="Picture 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839" y="3727161"/>
              <a:ext cx="756859" cy="852961"/>
            </a:xfrm>
            <a:prstGeom prst="rect">
              <a:avLst/>
            </a:prstGeom>
          </p:spPr>
        </p:pic>
      </p:grpSp>
      <p:sp>
        <p:nvSpPr>
          <p:cNvPr id="63" name="Oval 62"/>
          <p:cNvSpPr/>
          <p:nvPr/>
        </p:nvSpPr>
        <p:spPr>
          <a:xfrm>
            <a:off x="4573529" y="6008914"/>
            <a:ext cx="280983" cy="270588"/>
          </a:xfrm>
          <a:prstGeom prst="ellipse">
            <a:avLst/>
          </a:prstGeom>
          <a:noFill/>
          <a:ln w="508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4881277" y="5646509"/>
            <a:ext cx="410391" cy="395209"/>
          </a:xfrm>
          <a:prstGeom prst="ellipse">
            <a:avLst/>
          </a:prstGeom>
          <a:noFill/>
          <a:ln w="508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3" name="Straight Arrow Connector 92"/>
          <p:cNvCxnSpPr/>
          <p:nvPr/>
        </p:nvCxnSpPr>
        <p:spPr>
          <a:xfrm flipV="1">
            <a:off x="6861059" y="3235817"/>
            <a:ext cx="716145" cy="1"/>
          </a:xfrm>
          <a:prstGeom prst="straightConnector1">
            <a:avLst/>
          </a:prstGeom>
          <a:ln w="381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52681" y="5621331"/>
            <a:ext cx="2882928" cy="1200329"/>
          </a:xfrm>
          <a:prstGeom prst="rect">
            <a:avLst/>
          </a:prstGeom>
          <a:noFill/>
        </p:spPr>
        <p:txBody>
          <a:bodyPr wrap="square" rtlCol="0">
            <a:spAutoFit/>
          </a:bodyPr>
          <a:lstStyle/>
          <a:p>
            <a:pPr algn="ctr"/>
            <a:r>
              <a:rPr lang="en-US" sz="2400" i="1" dirty="0" smtClean="0">
                <a:latin typeface="Calibri" panose="020F0502020204030204" pitchFamily="34" charset="0"/>
              </a:rPr>
              <a:t>walk along the blue carpet and you pass two objects</a:t>
            </a:r>
            <a:endParaRPr lang="en-US" sz="2400" i="1" dirty="0">
              <a:latin typeface="Calibri" panose="020F0502020204030204" pitchFamily="34" charset="0"/>
            </a:endParaRPr>
          </a:p>
        </p:txBody>
      </p:sp>
      <p:cxnSp>
        <p:nvCxnSpPr>
          <p:cNvPr id="44" name="Straight Arrow Connector 43"/>
          <p:cNvCxnSpPr/>
          <p:nvPr/>
        </p:nvCxnSpPr>
        <p:spPr>
          <a:xfrm flipV="1">
            <a:off x="2817040" y="6242887"/>
            <a:ext cx="716145" cy="1"/>
          </a:xfrm>
          <a:prstGeom prst="straightConnector1">
            <a:avLst/>
          </a:prstGeom>
          <a:ln w="38100">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46" name="Group 45"/>
          <p:cNvGrpSpPr/>
          <p:nvPr/>
        </p:nvGrpSpPr>
        <p:grpSpPr>
          <a:xfrm>
            <a:off x="5511151" y="2511981"/>
            <a:ext cx="1227922" cy="1410053"/>
            <a:chOff x="5511151" y="2475669"/>
            <a:chExt cx="1227922" cy="1410053"/>
          </a:xfrm>
        </p:grpSpPr>
        <p:sp>
          <p:nvSpPr>
            <p:cNvPr id="48" name="Square"/>
            <p:cNvSpPr/>
            <p:nvPr/>
          </p:nvSpPr>
          <p:spPr>
            <a:xfrm>
              <a:off x="5513266" y="2521265"/>
              <a:ext cx="1181747" cy="1293231"/>
            </a:xfrm>
            <a:prstGeom prst="rect">
              <a:avLst/>
            </a:prstGeom>
            <a:solidFill>
              <a:schemeClr val="accent6">
                <a:lumMod val="60000"/>
                <a:lumOff val="40000"/>
                <a:alpha val="66000"/>
              </a:schemeClr>
            </a:solidFill>
            <a:ln w="19050" cap="rnd">
              <a:solidFill>
                <a:schemeClr val="tx1"/>
              </a:solidFill>
              <a:roun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49" name="Picture 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1151" y="2475669"/>
              <a:ext cx="1227922" cy="1410053"/>
            </a:xfrm>
            <a:prstGeom prst="rect">
              <a:avLst/>
            </a:prstGeom>
          </p:spPr>
        </p:pic>
      </p:grpSp>
      <p:cxnSp>
        <p:nvCxnSpPr>
          <p:cNvPr id="50" name="Straight Arrow Connector 49"/>
          <p:cNvCxnSpPr/>
          <p:nvPr/>
        </p:nvCxnSpPr>
        <p:spPr>
          <a:xfrm flipV="1">
            <a:off x="4750946" y="3217009"/>
            <a:ext cx="716145" cy="1"/>
          </a:xfrm>
          <a:prstGeom prst="straightConnector1">
            <a:avLst/>
          </a:prstGeom>
          <a:ln w="381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4004887" y="2706830"/>
            <a:ext cx="333550" cy="1015663"/>
          </a:xfrm>
          <a:prstGeom prst="rect">
            <a:avLst/>
          </a:prstGeom>
          <a:noFill/>
          <a:ln>
            <a:noFill/>
          </a:ln>
        </p:spPr>
        <p:txBody>
          <a:bodyPr wrap="square" rtlCol="0">
            <a:spAutoFit/>
          </a:bodyPr>
          <a:lstStyle/>
          <a:p>
            <a:r>
              <a:rPr lang="en-US" sz="6000" b="1" dirty="0" smtClean="0">
                <a:solidFill>
                  <a:schemeClr val="accent1">
                    <a:lumMod val="75000"/>
                  </a:schemeClr>
                </a:solidFill>
              </a:rPr>
              <a:t>?</a:t>
            </a:r>
            <a:endParaRPr lang="en-US" sz="6000" b="1" dirty="0">
              <a:solidFill>
                <a:schemeClr val="accent1">
                  <a:lumMod val="75000"/>
                </a:schemeClr>
              </a:solidFill>
            </a:endParaRPr>
          </a:p>
        </p:txBody>
      </p:sp>
      <p:sp>
        <p:nvSpPr>
          <p:cNvPr id="40" name="TextBox 39"/>
          <p:cNvSpPr txBox="1"/>
          <p:nvPr/>
        </p:nvSpPr>
        <p:spPr>
          <a:xfrm>
            <a:off x="7627694" y="2630319"/>
            <a:ext cx="3055740" cy="1200329"/>
          </a:xfrm>
          <a:prstGeom prst="rect">
            <a:avLst/>
          </a:prstGeom>
          <a:noFill/>
        </p:spPr>
        <p:txBody>
          <a:bodyPr wrap="square" rtlCol="0">
            <a:spAutoFit/>
          </a:bodyPr>
          <a:lstStyle/>
          <a:p>
            <a:pPr algn="ctr"/>
            <a:r>
              <a:rPr lang="en-US" sz="2400" i="1" dirty="0" smtClean="0">
                <a:latin typeface="Calibri" panose="020F0502020204030204" pitchFamily="34" charset="0"/>
              </a:rPr>
              <a:t>walk along the blue carpet and you pass two objects</a:t>
            </a:r>
            <a:endParaRPr lang="en-US" sz="2400" i="1" dirty="0">
              <a:latin typeface="Calibri" panose="020F0502020204030204" pitchFamily="34" charset="0"/>
            </a:endParaRPr>
          </a:p>
        </p:txBody>
      </p:sp>
    </p:spTree>
    <p:extLst>
      <p:ext uri="{BB962C8B-B14F-4D97-AF65-F5344CB8AC3E}">
        <p14:creationId xmlns:p14="http://schemas.microsoft.com/office/powerpoint/2010/main" val="1743773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3"/>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5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63" grpId="0" animBg="1"/>
      <p:bldP spid="64" grpId="0" animBg="1"/>
      <p:bldP spid="43"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ounded Rectangle 144"/>
          <p:cNvSpPr/>
          <p:nvPr/>
        </p:nvSpPr>
        <p:spPr>
          <a:xfrm>
            <a:off x="755780" y="1222306"/>
            <a:ext cx="10795518" cy="4336225"/>
          </a:xfrm>
          <a:prstGeom prst="roundRect">
            <a:avLst/>
          </a:prstGeom>
          <a:noFill/>
          <a:ln w="508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332512" y="311608"/>
            <a:ext cx="12192000" cy="7164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200" dirty="0">
                <a:solidFill>
                  <a:srgbClr val="333333"/>
                </a:solidFill>
                <a:latin typeface="Avenir-Book" panose="02000503020000020003" pitchFamily="2" charset="0"/>
              </a:rPr>
              <a:t>Listener: reasoning about </a:t>
            </a:r>
            <a:r>
              <a:rPr lang="en-US" sz="4200" dirty="0" smtClean="0">
                <a:solidFill>
                  <a:srgbClr val="333333"/>
                </a:solidFill>
                <a:latin typeface="Avenir-Book" panose="02000503020000020003" pitchFamily="2" charset="0"/>
              </a:rPr>
              <a:t>routes</a:t>
            </a:r>
            <a:endParaRPr lang="en-US" sz="4200" dirty="0">
              <a:solidFill>
                <a:srgbClr val="333333"/>
              </a:solidFill>
              <a:latin typeface="Avenir-Book" panose="02000503020000020003" pitchFamily="2" charset="0"/>
            </a:endParaRPr>
          </a:p>
        </p:txBody>
      </p:sp>
      <p:sp>
        <p:nvSpPr>
          <p:cNvPr id="2" name="Oval 1"/>
          <p:cNvSpPr/>
          <p:nvPr/>
        </p:nvSpPr>
        <p:spPr>
          <a:xfrm>
            <a:off x="1055802" y="-131975"/>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556D4C2F-3DDF-0E4B-A4E4-62E14C8D3C1D}" type="slidenum">
              <a:rPr lang="en-US" smtClean="0"/>
              <a:t>8</a:t>
            </a:fld>
            <a:endParaRPr lang="en-US" dirty="0"/>
          </a:p>
        </p:txBody>
      </p:sp>
      <p:grpSp>
        <p:nvGrpSpPr>
          <p:cNvPr id="65" name="Group 64"/>
          <p:cNvGrpSpPr/>
          <p:nvPr/>
        </p:nvGrpSpPr>
        <p:grpSpPr>
          <a:xfrm>
            <a:off x="3644742" y="5808312"/>
            <a:ext cx="779741" cy="881164"/>
            <a:chOff x="2816483" y="3727161"/>
            <a:chExt cx="765215" cy="864749"/>
          </a:xfrm>
        </p:grpSpPr>
        <p:sp>
          <p:nvSpPr>
            <p:cNvPr id="69" name="Square"/>
            <p:cNvSpPr/>
            <p:nvPr/>
          </p:nvSpPr>
          <p:spPr>
            <a:xfrm>
              <a:off x="2816483" y="3738949"/>
              <a:ext cx="765215" cy="852961"/>
            </a:xfrm>
            <a:prstGeom prst="rect">
              <a:avLst/>
            </a:prstGeom>
            <a:solidFill>
              <a:schemeClr val="accent3">
                <a:lumMod val="40000"/>
                <a:lumOff val="60000"/>
                <a:alpha val="66000"/>
              </a:schemeClr>
            </a:solidFill>
            <a:ln w="19050" cap="rnd">
              <a:solidFill>
                <a:schemeClr val="tx1"/>
              </a:solidFill>
              <a:roun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70" name="Picture 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839" y="3727161"/>
              <a:ext cx="756859" cy="852961"/>
            </a:xfrm>
            <a:prstGeom prst="rect">
              <a:avLst/>
            </a:prstGeom>
          </p:spPr>
        </p:pic>
      </p:grpSp>
      <p:sp>
        <p:nvSpPr>
          <p:cNvPr id="71" name="Oval 70"/>
          <p:cNvSpPr/>
          <p:nvPr/>
        </p:nvSpPr>
        <p:spPr>
          <a:xfrm>
            <a:off x="4573529" y="6008914"/>
            <a:ext cx="280983" cy="270588"/>
          </a:xfrm>
          <a:prstGeom prst="ellipse">
            <a:avLst/>
          </a:prstGeom>
          <a:noFill/>
          <a:ln w="508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4881277" y="5646509"/>
            <a:ext cx="410391" cy="395209"/>
          </a:xfrm>
          <a:prstGeom prst="ellipse">
            <a:avLst/>
          </a:prstGeom>
          <a:noFill/>
          <a:ln w="508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52681" y="5621331"/>
            <a:ext cx="2882928" cy="1200329"/>
          </a:xfrm>
          <a:prstGeom prst="rect">
            <a:avLst/>
          </a:prstGeom>
          <a:noFill/>
        </p:spPr>
        <p:txBody>
          <a:bodyPr wrap="square" rtlCol="0">
            <a:spAutoFit/>
          </a:bodyPr>
          <a:lstStyle/>
          <a:p>
            <a:pPr algn="ctr"/>
            <a:r>
              <a:rPr lang="en-US" sz="2400" i="1" dirty="0" smtClean="0">
                <a:latin typeface="Calibri" panose="020F0502020204030204" pitchFamily="34" charset="0"/>
              </a:rPr>
              <a:t>walk along the blue carpet and you pass two objects</a:t>
            </a:r>
            <a:endParaRPr lang="en-US" sz="2400" i="1" dirty="0">
              <a:latin typeface="Calibri" panose="020F0502020204030204" pitchFamily="34" charset="0"/>
            </a:endParaRPr>
          </a:p>
        </p:txBody>
      </p:sp>
      <p:cxnSp>
        <p:nvCxnSpPr>
          <p:cNvPr id="40" name="Straight Arrow Connector 39"/>
          <p:cNvCxnSpPr/>
          <p:nvPr/>
        </p:nvCxnSpPr>
        <p:spPr>
          <a:xfrm flipV="1">
            <a:off x="2817040" y="6242887"/>
            <a:ext cx="716145" cy="1"/>
          </a:xfrm>
          <a:prstGeom prst="straightConnector1">
            <a:avLst/>
          </a:prstGeom>
          <a:ln w="38100">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44" name="Group 43"/>
          <p:cNvGrpSpPr/>
          <p:nvPr/>
        </p:nvGrpSpPr>
        <p:grpSpPr>
          <a:xfrm>
            <a:off x="5511151" y="2511981"/>
            <a:ext cx="1227922" cy="1410053"/>
            <a:chOff x="5511151" y="2475669"/>
            <a:chExt cx="1227922" cy="1410053"/>
          </a:xfrm>
        </p:grpSpPr>
        <p:sp>
          <p:nvSpPr>
            <p:cNvPr id="45" name="Square"/>
            <p:cNvSpPr/>
            <p:nvPr/>
          </p:nvSpPr>
          <p:spPr>
            <a:xfrm>
              <a:off x="5513266" y="2521265"/>
              <a:ext cx="1181747" cy="1293231"/>
            </a:xfrm>
            <a:prstGeom prst="rect">
              <a:avLst/>
            </a:prstGeom>
            <a:solidFill>
              <a:schemeClr val="accent6">
                <a:lumMod val="60000"/>
                <a:lumOff val="40000"/>
                <a:alpha val="66000"/>
              </a:schemeClr>
            </a:solidFill>
            <a:ln w="19050" cap="rnd">
              <a:solidFill>
                <a:schemeClr val="tx1"/>
              </a:solidFill>
              <a:roun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46" name="Pictur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1151" y="2475669"/>
              <a:ext cx="1227922" cy="1410053"/>
            </a:xfrm>
            <a:prstGeom prst="rect">
              <a:avLst/>
            </a:prstGeom>
          </p:spPr>
        </p:pic>
      </p:grpSp>
      <p:cxnSp>
        <p:nvCxnSpPr>
          <p:cNvPr id="47" name="Straight Arrow Connector 46"/>
          <p:cNvCxnSpPr/>
          <p:nvPr/>
        </p:nvCxnSpPr>
        <p:spPr>
          <a:xfrm flipV="1">
            <a:off x="4750946" y="3217009"/>
            <a:ext cx="716145" cy="1"/>
          </a:xfrm>
          <a:prstGeom prst="straightConnector1">
            <a:avLst/>
          </a:prstGeom>
          <a:ln w="381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83" name="Group"/>
          <p:cNvGrpSpPr/>
          <p:nvPr/>
        </p:nvGrpSpPr>
        <p:grpSpPr>
          <a:xfrm>
            <a:off x="1104108" y="2944718"/>
            <a:ext cx="3514117" cy="536507"/>
            <a:chOff x="0" y="0"/>
            <a:chExt cx="5187054" cy="791917"/>
          </a:xfrm>
        </p:grpSpPr>
        <p:sp>
          <p:nvSpPr>
            <p:cNvPr id="94" name="Square"/>
            <p:cNvSpPr/>
            <p:nvPr/>
          </p:nvSpPr>
          <p:spPr>
            <a:xfrm>
              <a:off x="0"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95" name="Square"/>
            <p:cNvSpPr/>
            <p:nvPr/>
          </p:nvSpPr>
          <p:spPr>
            <a:xfrm>
              <a:off x="87902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96" name="Square"/>
            <p:cNvSpPr/>
            <p:nvPr/>
          </p:nvSpPr>
          <p:spPr>
            <a:xfrm>
              <a:off x="1758054" y="0"/>
              <a:ext cx="791918"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97" name="Square"/>
            <p:cNvSpPr/>
            <p:nvPr/>
          </p:nvSpPr>
          <p:spPr>
            <a:xfrm>
              <a:off x="2637082"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98" name="Square"/>
            <p:cNvSpPr/>
            <p:nvPr/>
          </p:nvSpPr>
          <p:spPr>
            <a:xfrm>
              <a:off x="3516109"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99" name="Image" descr="Image"/>
            <p:cNvPicPr>
              <a:picLocks noChangeAspect="1"/>
            </p:cNvPicPr>
            <p:nvPr/>
          </p:nvPicPr>
          <p:blipFill>
            <a:blip r:embed="rId5">
              <a:extLst/>
            </a:blip>
            <a:stretch>
              <a:fillRect/>
            </a:stretch>
          </p:blipFill>
          <p:spPr>
            <a:xfrm>
              <a:off x="1850987" y="80307"/>
              <a:ext cx="606051" cy="631303"/>
            </a:xfrm>
            <a:prstGeom prst="rect">
              <a:avLst/>
            </a:prstGeom>
            <a:ln w="12700" cap="flat">
              <a:noFill/>
              <a:miter lim="400000"/>
            </a:ln>
            <a:effectLst/>
          </p:spPr>
        </p:pic>
        <p:sp>
          <p:nvSpPr>
            <p:cNvPr id="100" name="Square"/>
            <p:cNvSpPr/>
            <p:nvPr/>
          </p:nvSpPr>
          <p:spPr>
            <a:xfrm>
              <a:off x="439513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101" name="Image" descr="Image"/>
            <p:cNvPicPr>
              <a:picLocks noChangeAspect="1"/>
            </p:cNvPicPr>
            <p:nvPr/>
          </p:nvPicPr>
          <p:blipFill>
            <a:blip r:embed="rId6">
              <a:extLst/>
            </a:blip>
            <a:stretch>
              <a:fillRect/>
            </a:stretch>
          </p:blipFill>
          <p:spPr>
            <a:xfrm>
              <a:off x="2841580" y="80307"/>
              <a:ext cx="382921" cy="631303"/>
            </a:xfrm>
            <a:prstGeom prst="rect">
              <a:avLst/>
            </a:prstGeom>
            <a:ln w="12700" cap="flat">
              <a:noFill/>
              <a:miter lim="400000"/>
            </a:ln>
            <a:effectLst/>
          </p:spPr>
        </p:pic>
        <p:pic>
          <p:nvPicPr>
            <p:cNvPr id="102" name="Image" descr="Image"/>
            <p:cNvPicPr>
              <a:picLocks noChangeAspect="1"/>
            </p:cNvPicPr>
            <p:nvPr/>
          </p:nvPicPr>
          <p:blipFill>
            <a:blip r:embed="rId7">
              <a:extLst/>
            </a:blip>
            <a:stretch>
              <a:fillRect/>
            </a:stretch>
          </p:blipFill>
          <p:spPr>
            <a:xfrm>
              <a:off x="4441603" y="138777"/>
              <a:ext cx="698984" cy="514363"/>
            </a:xfrm>
            <a:prstGeom prst="rect">
              <a:avLst/>
            </a:prstGeom>
            <a:ln w="12700" cap="flat">
              <a:noFill/>
              <a:miter lim="400000"/>
            </a:ln>
            <a:effectLst/>
          </p:spPr>
        </p:pic>
      </p:grpSp>
      <p:sp>
        <p:nvSpPr>
          <p:cNvPr id="84" name="Square"/>
          <p:cNvSpPr/>
          <p:nvPr/>
        </p:nvSpPr>
        <p:spPr>
          <a:xfrm>
            <a:off x="3479121" y="2362546"/>
            <a:ext cx="536507" cy="536507"/>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85" name="Square"/>
          <p:cNvSpPr/>
          <p:nvPr/>
        </p:nvSpPr>
        <p:spPr>
          <a:xfrm>
            <a:off x="3486196" y="3530091"/>
            <a:ext cx="536507" cy="536507"/>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86" name="Line"/>
          <p:cNvSpPr/>
          <p:nvPr/>
        </p:nvSpPr>
        <p:spPr>
          <a:xfrm>
            <a:off x="1408001" y="3201675"/>
            <a:ext cx="544058"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grpSp>
        <p:nvGrpSpPr>
          <p:cNvPr id="91" name="Group 90"/>
          <p:cNvGrpSpPr/>
          <p:nvPr/>
        </p:nvGrpSpPr>
        <p:grpSpPr>
          <a:xfrm>
            <a:off x="1769062" y="2972361"/>
            <a:ext cx="409347" cy="462592"/>
            <a:chOff x="2816483" y="3727161"/>
            <a:chExt cx="765215" cy="864749"/>
          </a:xfrm>
        </p:grpSpPr>
        <p:sp>
          <p:nvSpPr>
            <p:cNvPr id="92" name="Square"/>
            <p:cNvSpPr/>
            <p:nvPr/>
          </p:nvSpPr>
          <p:spPr>
            <a:xfrm>
              <a:off x="2816483" y="3738949"/>
              <a:ext cx="765215" cy="852961"/>
            </a:xfrm>
            <a:prstGeom prst="rect">
              <a:avLst/>
            </a:prstGeom>
            <a:solidFill>
              <a:schemeClr val="accent3">
                <a:lumMod val="40000"/>
                <a:lumOff val="60000"/>
                <a:alpha val="66000"/>
              </a:schemeClr>
            </a:solidFill>
            <a:ln w="19050" cap="rnd">
              <a:solidFill>
                <a:schemeClr val="tx1"/>
              </a:solidFill>
              <a:roun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93" name="Picture 9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839" y="3727161"/>
              <a:ext cx="756859" cy="852961"/>
            </a:xfrm>
            <a:prstGeom prst="rect">
              <a:avLst/>
            </a:prstGeom>
          </p:spPr>
        </p:pic>
      </p:grpSp>
      <p:cxnSp>
        <p:nvCxnSpPr>
          <p:cNvPr id="42" name="Straight Arrow Connector 41"/>
          <p:cNvCxnSpPr/>
          <p:nvPr/>
        </p:nvCxnSpPr>
        <p:spPr>
          <a:xfrm flipV="1">
            <a:off x="6861059" y="3235817"/>
            <a:ext cx="716145" cy="1"/>
          </a:xfrm>
          <a:prstGeom prst="straightConnector1">
            <a:avLst/>
          </a:prstGeom>
          <a:ln w="381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7627694" y="2630319"/>
            <a:ext cx="3055740" cy="1200329"/>
          </a:xfrm>
          <a:prstGeom prst="rect">
            <a:avLst/>
          </a:prstGeom>
          <a:noFill/>
        </p:spPr>
        <p:txBody>
          <a:bodyPr wrap="square" rtlCol="0">
            <a:spAutoFit/>
          </a:bodyPr>
          <a:lstStyle/>
          <a:p>
            <a:pPr algn="ctr"/>
            <a:r>
              <a:rPr lang="en-US" sz="2400" i="1" dirty="0" smtClean="0">
                <a:latin typeface="Calibri" panose="020F0502020204030204" pitchFamily="34" charset="0"/>
              </a:rPr>
              <a:t>walk along the blue carpet and you pass two objects</a:t>
            </a:r>
            <a:endParaRPr lang="en-US" sz="2400" i="1" dirty="0">
              <a:latin typeface="Calibri" panose="020F0502020204030204" pitchFamily="34" charset="0"/>
            </a:endParaRPr>
          </a:p>
        </p:txBody>
      </p:sp>
    </p:spTree>
    <p:extLst>
      <p:ext uri="{BB962C8B-B14F-4D97-AF65-F5344CB8AC3E}">
        <p14:creationId xmlns:p14="http://schemas.microsoft.com/office/powerpoint/2010/main" val="672188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ounded Rectangle 144"/>
          <p:cNvSpPr/>
          <p:nvPr/>
        </p:nvSpPr>
        <p:spPr>
          <a:xfrm>
            <a:off x="755780" y="1222306"/>
            <a:ext cx="10795518" cy="4336225"/>
          </a:xfrm>
          <a:prstGeom prst="roundRect">
            <a:avLst/>
          </a:prstGeom>
          <a:noFill/>
          <a:ln w="508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332512" y="311608"/>
            <a:ext cx="12192000" cy="7164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200" dirty="0">
                <a:solidFill>
                  <a:srgbClr val="333333"/>
                </a:solidFill>
                <a:latin typeface="Avenir-Book" panose="02000503020000020003" pitchFamily="2" charset="0"/>
              </a:rPr>
              <a:t>Listener: reasoning about </a:t>
            </a:r>
            <a:r>
              <a:rPr lang="en-US" sz="4200" dirty="0" smtClean="0">
                <a:solidFill>
                  <a:srgbClr val="333333"/>
                </a:solidFill>
                <a:latin typeface="Avenir-Book" panose="02000503020000020003" pitchFamily="2" charset="0"/>
              </a:rPr>
              <a:t>routes</a:t>
            </a:r>
            <a:endParaRPr lang="en-US" sz="4200" dirty="0">
              <a:solidFill>
                <a:srgbClr val="333333"/>
              </a:solidFill>
              <a:latin typeface="Avenir-Book" panose="02000503020000020003" pitchFamily="2" charset="0"/>
            </a:endParaRPr>
          </a:p>
        </p:txBody>
      </p:sp>
      <p:sp>
        <p:nvSpPr>
          <p:cNvPr id="2" name="Oval 1"/>
          <p:cNvSpPr/>
          <p:nvPr/>
        </p:nvSpPr>
        <p:spPr>
          <a:xfrm>
            <a:off x="1055802" y="-131975"/>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556D4C2F-3DDF-0E4B-A4E4-62E14C8D3C1D}" type="slidenum">
              <a:rPr lang="en-US" smtClean="0"/>
              <a:t>9</a:t>
            </a:fld>
            <a:endParaRPr lang="en-US" dirty="0"/>
          </a:p>
        </p:txBody>
      </p:sp>
      <p:grpSp>
        <p:nvGrpSpPr>
          <p:cNvPr id="65" name="Group 64"/>
          <p:cNvGrpSpPr/>
          <p:nvPr/>
        </p:nvGrpSpPr>
        <p:grpSpPr>
          <a:xfrm>
            <a:off x="3644742" y="5808312"/>
            <a:ext cx="779741" cy="881164"/>
            <a:chOff x="2816483" y="3727161"/>
            <a:chExt cx="765215" cy="864749"/>
          </a:xfrm>
        </p:grpSpPr>
        <p:sp>
          <p:nvSpPr>
            <p:cNvPr id="69" name="Square"/>
            <p:cNvSpPr/>
            <p:nvPr/>
          </p:nvSpPr>
          <p:spPr>
            <a:xfrm>
              <a:off x="2816483" y="3738949"/>
              <a:ext cx="765215" cy="852961"/>
            </a:xfrm>
            <a:prstGeom prst="rect">
              <a:avLst/>
            </a:prstGeom>
            <a:solidFill>
              <a:schemeClr val="accent3">
                <a:lumMod val="40000"/>
                <a:lumOff val="60000"/>
                <a:alpha val="66000"/>
              </a:schemeClr>
            </a:solidFill>
            <a:ln w="19050" cap="rnd">
              <a:solidFill>
                <a:schemeClr val="tx1"/>
              </a:solidFill>
              <a:roun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70" name="Picture 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839" y="3727161"/>
              <a:ext cx="756859" cy="852961"/>
            </a:xfrm>
            <a:prstGeom prst="rect">
              <a:avLst/>
            </a:prstGeom>
          </p:spPr>
        </p:pic>
      </p:grpSp>
      <p:sp>
        <p:nvSpPr>
          <p:cNvPr id="71" name="Oval 70"/>
          <p:cNvSpPr/>
          <p:nvPr/>
        </p:nvSpPr>
        <p:spPr>
          <a:xfrm>
            <a:off x="4573529" y="6008914"/>
            <a:ext cx="280983" cy="270588"/>
          </a:xfrm>
          <a:prstGeom prst="ellipse">
            <a:avLst/>
          </a:prstGeom>
          <a:noFill/>
          <a:ln w="508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4881277" y="5646509"/>
            <a:ext cx="410391" cy="395209"/>
          </a:xfrm>
          <a:prstGeom prst="ellipse">
            <a:avLst/>
          </a:prstGeom>
          <a:noFill/>
          <a:ln w="508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52681" y="5621331"/>
            <a:ext cx="2882928" cy="1200329"/>
          </a:xfrm>
          <a:prstGeom prst="rect">
            <a:avLst/>
          </a:prstGeom>
          <a:noFill/>
        </p:spPr>
        <p:txBody>
          <a:bodyPr wrap="square" rtlCol="0">
            <a:spAutoFit/>
          </a:bodyPr>
          <a:lstStyle/>
          <a:p>
            <a:pPr algn="ctr"/>
            <a:r>
              <a:rPr lang="en-US" sz="2400" i="1" dirty="0" smtClean="0">
                <a:latin typeface="Calibri" panose="020F0502020204030204" pitchFamily="34" charset="0"/>
              </a:rPr>
              <a:t>walk along the blue carpet and you pass two objects</a:t>
            </a:r>
            <a:endParaRPr lang="en-US" sz="2400" i="1" dirty="0">
              <a:latin typeface="Calibri" panose="020F0502020204030204" pitchFamily="34" charset="0"/>
            </a:endParaRPr>
          </a:p>
        </p:txBody>
      </p:sp>
      <p:cxnSp>
        <p:nvCxnSpPr>
          <p:cNvPr id="40" name="Straight Arrow Connector 39"/>
          <p:cNvCxnSpPr/>
          <p:nvPr/>
        </p:nvCxnSpPr>
        <p:spPr>
          <a:xfrm flipV="1">
            <a:off x="2817040" y="6242887"/>
            <a:ext cx="716145" cy="1"/>
          </a:xfrm>
          <a:prstGeom prst="straightConnector1">
            <a:avLst/>
          </a:prstGeom>
          <a:ln w="38100">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44" name="Group 43"/>
          <p:cNvGrpSpPr/>
          <p:nvPr/>
        </p:nvGrpSpPr>
        <p:grpSpPr>
          <a:xfrm>
            <a:off x="5511151" y="2511981"/>
            <a:ext cx="1227922" cy="1410053"/>
            <a:chOff x="5511151" y="2475669"/>
            <a:chExt cx="1227922" cy="1410053"/>
          </a:xfrm>
        </p:grpSpPr>
        <p:sp>
          <p:nvSpPr>
            <p:cNvPr id="45" name="Square"/>
            <p:cNvSpPr/>
            <p:nvPr/>
          </p:nvSpPr>
          <p:spPr>
            <a:xfrm>
              <a:off x="5513266" y="2521265"/>
              <a:ext cx="1181747" cy="1293231"/>
            </a:xfrm>
            <a:prstGeom prst="rect">
              <a:avLst/>
            </a:prstGeom>
            <a:solidFill>
              <a:schemeClr val="accent6">
                <a:lumMod val="60000"/>
                <a:lumOff val="40000"/>
                <a:alpha val="66000"/>
              </a:schemeClr>
            </a:solidFill>
            <a:ln w="19050" cap="rnd">
              <a:solidFill>
                <a:schemeClr val="tx1"/>
              </a:solidFill>
              <a:roun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46" name="Pictur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1151" y="2475669"/>
              <a:ext cx="1227922" cy="1410053"/>
            </a:xfrm>
            <a:prstGeom prst="rect">
              <a:avLst/>
            </a:prstGeom>
          </p:spPr>
        </p:pic>
      </p:grpSp>
      <p:cxnSp>
        <p:nvCxnSpPr>
          <p:cNvPr id="47" name="Straight Arrow Connector 46"/>
          <p:cNvCxnSpPr/>
          <p:nvPr/>
        </p:nvCxnSpPr>
        <p:spPr>
          <a:xfrm flipV="1">
            <a:off x="4750946" y="3217009"/>
            <a:ext cx="716145" cy="1"/>
          </a:xfrm>
          <a:prstGeom prst="straightConnector1">
            <a:avLst/>
          </a:prstGeom>
          <a:ln w="381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82" name="Group 81"/>
          <p:cNvGrpSpPr/>
          <p:nvPr/>
        </p:nvGrpSpPr>
        <p:grpSpPr>
          <a:xfrm>
            <a:off x="1104108" y="2362546"/>
            <a:ext cx="3514117" cy="1704052"/>
            <a:chOff x="1104108" y="2479282"/>
            <a:chExt cx="3514117" cy="1704052"/>
          </a:xfrm>
        </p:grpSpPr>
        <p:grpSp>
          <p:nvGrpSpPr>
            <p:cNvPr id="83" name="Group"/>
            <p:cNvGrpSpPr/>
            <p:nvPr/>
          </p:nvGrpSpPr>
          <p:grpSpPr>
            <a:xfrm>
              <a:off x="1104108" y="3061454"/>
              <a:ext cx="3514117" cy="536507"/>
              <a:chOff x="0" y="0"/>
              <a:chExt cx="5187054" cy="791917"/>
            </a:xfrm>
          </p:grpSpPr>
          <p:sp>
            <p:nvSpPr>
              <p:cNvPr id="94" name="Square"/>
              <p:cNvSpPr/>
              <p:nvPr/>
            </p:nvSpPr>
            <p:spPr>
              <a:xfrm>
                <a:off x="0"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95" name="Square"/>
              <p:cNvSpPr/>
              <p:nvPr/>
            </p:nvSpPr>
            <p:spPr>
              <a:xfrm>
                <a:off x="87902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96" name="Square"/>
              <p:cNvSpPr/>
              <p:nvPr/>
            </p:nvSpPr>
            <p:spPr>
              <a:xfrm>
                <a:off x="1758054" y="0"/>
                <a:ext cx="791918"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97" name="Square"/>
              <p:cNvSpPr/>
              <p:nvPr/>
            </p:nvSpPr>
            <p:spPr>
              <a:xfrm>
                <a:off x="2637082"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98" name="Square"/>
              <p:cNvSpPr/>
              <p:nvPr/>
            </p:nvSpPr>
            <p:spPr>
              <a:xfrm>
                <a:off x="3516109"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99" name="Image" descr="Image"/>
              <p:cNvPicPr>
                <a:picLocks noChangeAspect="1"/>
              </p:cNvPicPr>
              <p:nvPr/>
            </p:nvPicPr>
            <p:blipFill>
              <a:blip r:embed="rId5">
                <a:extLst/>
              </a:blip>
              <a:stretch>
                <a:fillRect/>
              </a:stretch>
            </p:blipFill>
            <p:spPr>
              <a:xfrm>
                <a:off x="1850987" y="80307"/>
                <a:ext cx="606051" cy="631303"/>
              </a:xfrm>
              <a:prstGeom prst="rect">
                <a:avLst/>
              </a:prstGeom>
              <a:ln w="12700" cap="flat">
                <a:noFill/>
                <a:miter lim="400000"/>
              </a:ln>
              <a:effectLst/>
            </p:spPr>
          </p:pic>
          <p:sp>
            <p:nvSpPr>
              <p:cNvPr id="100" name="Square"/>
              <p:cNvSpPr/>
              <p:nvPr/>
            </p:nvSpPr>
            <p:spPr>
              <a:xfrm>
                <a:off x="4395137" y="0"/>
                <a:ext cx="791917" cy="791917"/>
              </a:xfrm>
              <a:prstGeom prst="rect">
                <a:avLst/>
              </a:prstGeom>
              <a:solidFill>
                <a:srgbClr val="A6D1FA">
                  <a:alpha val="66000"/>
                </a:srgb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101" name="Image" descr="Image"/>
              <p:cNvPicPr>
                <a:picLocks noChangeAspect="1"/>
              </p:cNvPicPr>
              <p:nvPr/>
            </p:nvPicPr>
            <p:blipFill>
              <a:blip r:embed="rId6">
                <a:extLst/>
              </a:blip>
              <a:stretch>
                <a:fillRect/>
              </a:stretch>
            </p:blipFill>
            <p:spPr>
              <a:xfrm>
                <a:off x="2841580" y="80307"/>
                <a:ext cx="382921" cy="631303"/>
              </a:xfrm>
              <a:prstGeom prst="rect">
                <a:avLst/>
              </a:prstGeom>
              <a:ln w="12700" cap="flat">
                <a:noFill/>
                <a:miter lim="400000"/>
              </a:ln>
              <a:effectLst/>
            </p:spPr>
          </p:pic>
          <p:pic>
            <p:nvPicPr>
              <p:cNvPr id="102" name="Image" descr="Image"/>
              <p:cNvPicPr>
                <a:picLocks noChangeAspect="1"/>
              </p:cNvPicPr>
              <p:nvPr/>
            </p:nvPicPr>
            <p:blipFill>
              <a:blip r:embed="rId7">
                <a:extLst/>
              </a:blip>
              <a:stretch>
                <a:fillRect/>
              </a:stretch>
            </p:blipFill>
            <p:spPr>
              <a:xfrm>
                <a:off x="4441603" y="138777"/>
                <a:ext cx="698984" cy="514363"/>
              </a:xfrm>
              <a:prstGeom prst="rect">
                <a:avLst/>
              </a:prstGeom>
              <a:ln w="12700" cap="flat">
                <a:noFill/>
                <a:miter lim="400000"/>
              </a:ln>
              <a:effectLst/>
            </p:spPr>
          </p:pic>
        </p:grpSp>
        <p:sp>
          <p:nvSpPr>
            <p:cNvPr id="84" name="Square"/>
            <p:cNvSpPr/>
            <p:nvPr/>
          </p:nvSpPr>
          <p:spPr>
            <a:xfrm>
              <a:off x="3479121" y="2479282"/>
              <a:ext cx="536507" cy="536507"/>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85" name="Square"/>
            <p:cNvSpPr/>
            <p:nvPr/>
          </p:nvSpPr>
          <p:spPr>
            <a:xfrm>
              <a:off x="3486196" y="3646827"/>
              <a:ext cx="536507" cy="536507"/>
            </a:xfrm>
            <a:prstGeom prst="rect">
              <a:avLst/>
            </a:prstGeom>
            <a:solidFill>
              <a:schemeClr val="bg1">
                <a:lumMod val="50000"/>
                <a:alpha val="66000"/>
              </a:schemeClr>
            </a:solidFill>
            <a:ln w="12700" cap="flat">
              <a:no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sp>
          <p:nvSpPr>
            <p:cNvPr id="86" name="Line"/>
            <p:cNvSpPr/>
            <p:nvPr/>
          </p:nvSpPr>
          <p:spPr>
            <a:xfrm>
              <a:off x="1408001" y="3318411"/>
              <a:ext cx="544058"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87" name="Line"/>
            <p:cNvSpPr/>
            <p:nvPr/>
          </p:nvSpPr>
          <p:spPr>
            <a:xfrm>
              <a:off x="2019347" y="3318411"/>
              <a:ext cx="544058"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88" name="Line"/>
            <p:cNvSpPr/>
            <p:nvPr/>
          </p:nvSpPr>
          <p:spPr>
            <a:xfrm>
              <a:off x="2629403" y="3313297"/>
              <a:ext cx="544058"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89" name="Line"/>
            <p:cNvSpPr/>
            <p:nvPr/>
          </p:nvSpPr>
          <p:spPr>
            <a:xfrm>
              <a:off x="3199249" y="3327969"/>
              <a:ext cx="544058"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sp>
          <p:nvSpPr>
            <p:cNvPr id="90" name="Line"/>
            <p:cNvSpPr/>
            <p:nvPr/>
          </p:nvSpPr>
          <p:spPr>
            <a:xfrm>
              <a:off x="3807503" y="3323370"/>
              <a:ext cx="544058" cy="0"/>
            </a:xfrm>
            <a:prstGeom prst="line">
              <a:avLst/>
            </a:prstGeom>
            <a:noFill/>
            <a:ln w="38100" cap="flat">
              <a:solidFill>
                <a:schemeClr val="accent3"/>
              </a:solidFill>
              <a:prstDash val="solid"/>
              <a:miter lim="400000"/>
              <a:tailEnd type="triangle" w="lg" len="lg"/>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pPr>
              <a:endParaRPr/>
            </a:p>
          </p:txBody>
        </p:sp>
        <p:grpSp>
          <p:nvGrpSpPr>
            <p:cNvPr id="91" name="Group 90"/>
            <p:cNvGrpSpPr/>
            <p:nvPr/>
          </p:nvGrpSpPr>
          <p:grpSpPr>
            <a:xfrm>
              <a:off x="4130293" y="3089097"/>
              <a:ext cx="409347" cy="462592"/>
              <a:chOff x="2816483" y="3727161"/>
              <a:chExt cx="765215" cy="864749"/>
            </a:xfrm>
          </p:grpSpPr>
          <p:sp>
            <p:nvSpPr>
              <p:cNvPr id="92" name="Square"/>
              <p:cNvSpPr/>
              <p:nvPr/>
            </p:nvSpPr>
            <p:spPr>
              <a:xfrm>
                <a:off x="2816483" y="3738949"/>
                <a:ext cx="765215" cy="852961"/>
              </a:xfrm>
              <a:prstGeom prst="rect">
                <a:avLst/>
              </a:prstGeom>
              <a:solidFill>
                <a:schemeClr val="accent3">
                  <a:lumMod val="40000"/>
                  <a:lumOff val="60000"/>
                  <a:alpha val="66000"/>
                </a:schemeClr>
              </a:solidFill>
              <a:ln w="19050" cap="rnd">
                <a:solidFill>
                  <a:schemeClr val="tx1"/>
                </a:solidFill>
                <a:round/>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a:defRPr sz="2400">
                    <a:solidFill>
                      <a:srgbClr val="FFFFFF"/>
                    </a:solidFill>
                  </a:defRPr>
                </a:pPr>
                <a:endParaRPr/>
              </a:p>
            </p:txBody>
          </p:sp>
          <p:pic>
            <p:nvPicPr>
              <p:cNvPr id="93" name="Picture 9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839" y="3727161"/>
                <a:ext cx="756859" cy="852961"/>
              </a:xfrm>
              <a:prstGeom prst="rect">
                <a:avLst/>
              </a:prstGeom>
            </p:spPr>
          </p:pic>
        </p:grpSp>
      </p:grpSp>
      <p:cxnSp>
        <p:nvCxnSpPr>
          <p:cNvPr id="42" name="Straight Arrow Connector 41"/>
          <p:cNvCxnSpPr/>
          <p:nvPr/>
        </p:nvCxnSpPr>
        <p:spPr>
          <a:xfrm flipV="1">
            <a:off x="6861059" y="3235817"/>
            <a:ext cx="716145" cy="1"/>
          </a:xfrm>
          <a:prstGeom prst="straightConnector1">
            <a:avLst/>
          </a:prstGeom>
          <a:ln w="381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7627694" y="2630319"/>
            <a:ext cx="3055740" cy="1200329"/>
          </a:xfrm>
          <a:prstGeom prst="rect">
            <a:avLst/>
          </a:prstGeom>
          <a:noFill/>
        </p:spPr>
        <p:txBody>
          <a:bodyPr wrap="square" rtlCol="0">
            <a:spAutoFit/>
          </a:bodyPr>
          <a:lstStyle/>
          <a:p>
            <a:pPr algn="ctr"/>
            <a:r>
              <a:rPr lang="en-US" sz="2400" i="1" dirty="0" smtClean="0">
                <a:latin typeface="Calibri" panose="020F0502020204030204" pitchFamily="34" charset="0"/>
              </a:rPr>
              <a:t>walk along the blue carpet and you pass two objects</a:t>
            </a:r>
            <a:endParaRPr lang="en-US" sz="2400" i="1" dirty="0">
              <a:latin typeface="Calibri" panose="020F0502020204030204" pitchFamily="34" charset="0"/>
            </a:endParaRPr>
          </a:p>
        </p:txBody>
      </p:sp>
    </p:spTree>
    <p:extLst>
      <p:ext uri="{BB962C8B-B14F-4D97-AF65-F5344CB8AC3E}">
        <p14:creationId xmlns:p14="http://schemas.microsoft.com/office/powerpoint/2010/main" val="3396872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333333"/>
      </a:dk1>
      <a:lt1>
        <a:sysClr val="window" lastClr="FFFFFF"/>
      </a:lt1>
      <a:dk2>
        <a:srgbClr val="BDD0F0"/>
      </a:dk2>
      <a:lt2>
        <a:srgbClr val="EEECE1"/>
      </a:lt2>
      <a:accent1>
        <a:srgbClr val="BDD0F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21091</TotalTime>
  <Words>2728</Words>
  <Application>Microsoft Office PowerPoint</Application>
  <PresentationFormat>Widescreen</PresentationFormat>
  <Paragraphs>359</Paragraphs>
  <Slides>35</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Avenir-Book</vt:lpstr>
      <vt:lpstr>Calibri</vt:lpstr>
      <vt:lpstr>Consolas</vt:lpstr>
      <vt:lpstr>Helvetica</vt:lpstr>
      <vt:lpstr>Helvetica Light</vt:lpstr>
      <vt:lpstr>Times New Roman</vt:lpstr>
      <vt:lpstr>Office Theme</vt:lpstr>
      <vt:lpstr>Unified Pragmatic Models for  Generating and Following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Listener results, SAIL</vt:lpstr>
      <vt:lpstr>Listener example, SAIL</vt:lpstr>
      <vt:lpstr>Listener results, SCONE</vt:lpstr>
      <vt:lpstr>Listener example, SCONE</vt:lpstr>
      <vt:lpstr>PowerPoint Presentation</vt:lpstr>
      <vt:lpstr>Speaker results</vt:lpstr>
      <vt:lpstr>Speaker example, SCONE</vt:lpstr>
      <vt:lpstr>Real-world navigation</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Parsing</dc:title>
  <dc:creator>Jonathan Kummerfeld</dc:creator>
  <cp:lastModifiedBy>Daniel Fried</cp:lastModifiedBy>
  <cp:revision>1168</cp:revision>
  <cp:lastPrinted>2014-06-18T19:51:17Z</cp:lastPrinted>
  <dcterms:created xsi:type="dcterms:W3CDTF">2014-06-12T20:25:57Z</dcterms:created>
  <dcterms:modified xsi:type="dcterms:W3CDTF">2018-06-13T05:32:30Z</dcterms:modified>
</cp:coreProperties>
</file>