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29" r:id="rId3"/>
    <p:sldId id="301" r:id="rId4"/>
    <p:sldId id="334" r:id="rId5"/>
    <p:sldId id="703" r:id="rId6"/>
    <p:sldId id="704" r:id="rId7"/>
    <p:sldId id="705" r:id="rId8"/>
    <p:sldId id="335" r:id="rId9"/>
    <p:sldId id="707" r:id="rId10"/>
    <p:sldId id="336" r:id="rId11"/>
    <p:sldId id="337" r:id="rId12"/>
    <p:sldId id="338" r:id="rId13"/>
    <p:sldId id="340" r:id="rId14"/>
    <p:sldId id="708" r:id="rId1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1173" autoAdjust="0"/>
    <p:restoredTop sz="74342" autoAdjust="0"/>
  </p:normalViewPr>
  <p:slideViewPr>
    <p:cSldViewPr snapToGrid="0" snapToObjects="1">
      <p:cViewPr varScale="1">
        <p:scale>
          <a:sx n="55" d="100"/>
          <a:sy n="55" d="100"/>
        </p:scale>
        <p:origin x="13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E594C6-8C5F-F84E-9505-4860378B1A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B47E5D-5268-6943-9029-CAA22B5D30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73DCD-B827-B44E-81EE-B23F85F48BBA}" type="datetimeFigureOut">
              <a:rPr lang="en-US" smtClean="0"/>
              <a:t>9/28/21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69C57A-592D-6C46-B37A-9AD0A58D4B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51848-3BFD-B744-B791-622A23B1B4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B2FA5-3FA5-614A-941E-111426D4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27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024E-CE19-7E44-A3C1-5034EFE0A30B}" type="datetimeFigureOut">
              <a:rPr lang="en-US" smtClean="0"/>
              <a:t>9/28/21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F38E-6259-E846-A60D-C6D2BF2FB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9F38E-6259-E846-A60D-C6D2BF2FB0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02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USS Yorktown, 21 Sept 1997, 0 field in data base =&gt; divide-by-zero =&gt; crashed DB, then OS, then whole</a:t>
            </a:r>
          </a:p>
          <a:p>
            <a:r>
              <a:rPr lang="en-US" dirty="0"/>
              <a:t>   ship’s control system (for ~3 hours, fortunately no damage)</a:t>
            </a:r>
          </a:p>
          <a:p>
            <a:r>
              <a:rPr lang="en-US" dirty="0"/>
              <a:t>Ariane 5: 4 June 1996, overflow in Ada led to failure of flight control, cost = $500M</a:t>
            </a:r>
          </a:p>
          <a:p>
            <a:r>
              <a:rPr lang="en-US" dirty="0"/>
              <a:t>Air France #447, Airbus 330, 1 June 2009, failure of flight sensors led to failure of flight control, 228 lives lost</a:t>
            </a:r>
          </a:p>
          <a:p>
            <a:r>
              <a:rPr lang="en-US" dirty="0"/>
              <a:t>(thanks to </a:t>
            </a:r>
            <a:r>
              <a:rPr lang="en-US" dirty="0" err="1"/>
              <a:t>Velvel</a:t>
            </a:r>
            <a:r>
              <a:rPr lang="en-US" dirty="0"/>
              <a:t> for examples)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9F38E-6259-E846-A60D-C6D2BF2FB0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97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9F38E-6259-E846-A60D-C6D2BF2FB0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01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Repeat slide 9?</a:t>
            </a:r>
          </a:p>
          <a:p>
            <a:r>
              <a:rPr lang="en-US" dirty="0"/>
              <a:t>Choose example (from old draft proposal) ,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9F38E-6259-E846-A60D-C6D2BF2FB0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2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9AFB0-257E-924A-8185-6C343553E962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8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854B-5232-6843-9028-843F6F4C20BD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8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DF64-EDF3-E447-8C5B-B7B20D0020FE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6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F52C-223E-284B-BEC4-6B893BFDAE82}" type="datetime1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F91A-BB75-6549-9194-A23DB85C8B7A}" type="datetime1">
              <a:rPr lang="en-US" smtClean="0"/>
              <a:t>9/28/21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21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9227-D901-F644-A264-D13AB4037C30}" type="datetime1">
              <a:rPr lang="en-US" smtClean="0"/>
              <a:t>9/28/21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97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EA33B-8C26-394C-AA08-20D2BA9A1DF4}" type="datetime1">
              <a:rPr lang="en-US" smtClean="0"/>
              <a:t>9/28/21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9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2F-E10E-2543-BD9C-6607CA48E9B7}" type="datetime1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5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2D231-B398-1E4C-A8D5-BF741CA32AB1}" type="datetime1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5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494C-A0E8-4C4C-9A66-D0A8718AAB79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7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699B-52FB-424A-94A1-A2AD028DC8F9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68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-75" y="6727600"/>
            <a:ext cx="9144000" cy="1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600"/>
              <a:buNone/>
              <a:defRPr/>
            </a:lvl1pPr>
            <a:lvl2pPr lvl="1">
              <a:spcBef>
                <a:spcPts val="0"/>
              </a:spcBef>
              <a:buSzPts val="3600"/>
              <a:buNone/>
              <a:defRPr/>
            </a:lvl2pPr>
            <a:lvl3pPr lvl="2">
              <a:spcBef>
                <a:spcPts val="0"/>
              </a:spcBef>
              <a:buSzPts val="3600"/>
              <a:buNone/>
              <a:defRPr/>
            </a:lvl3pPr>
            <a:lvl4pPr lvl="3">
              <a:spcBef>
                <a:spcPts val="0"/>
              </a:spcBef>
              <a:buSzPts val="3600"/>
              <a:buNone/>
              <a:defRPr/>
            </a:lvl4pPr>
            <a:lvl5pPr lvl="4">
              <a:spcBef>
                <a:spcPts val="0"/>
              </a:spcBef>
              <a:buSzPts val="3600"/>
              <a:buNone/>
              <a:defRPr/>
            </a:lvl5pPr>
            <a:lvl6pPr lvl="5">
              <a:spcBef>
                <a:spcPts val="0"/>
              </a:spcBef>
              <a:buSzPts val="3600"/>
              <a:buNone/>
              <a:defRPr/>
            </a:lvl6pPr>
            <a:lvl7pPr lvl="6">
              <a:spcBef>
                <a:spcPts val="0"/>
              </a:spcBef>
              <a:buSzPts val="3600"/>
              <a:buNone/>
              <a:defRPr/>
            </a:lvl7pPr>
            <a:lvl8pPr lvl="7">
              <a:spcBef>
                <a:spcPts val="0"/>
              </a:spcBef>
              <a:buSzPts val="3600"/>
              <a:buNone/>
              <a:defRPr/>
            </a:lvl8pPr>
            <a:lvl9pPr lvl="8">
              <a:spcBef>
                <a:spcPts val="0"/>
              </a:spcBef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rgbClr val="000000"/>
              </a:buClr>
              <a:buSzPts val="1800"/>
              <a:buChar char="●"/>
              <a:defRPr>
                <a:solidFill>
                  <a:srgbClr val="000000"/>
                </a:solidFill>
              </a:defRPr>
            </a:lvl1pPr>
            <a:lvl2pPr lvl="1">
              <a:spcBef>
                <a:spcPts val="0"/>
              </a:spcBef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lvl="2">
              <a:spcBef>
                <a:spcPts val="0"/>
              </a:spcBef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lvl="3">
              <a:spcBef>
                <a:spcPts val="0"/>
              </a:spcBef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lvl="4">
              <a:spcBef>
                <a:spcPts val="0"/>
              </a:spcBef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lvl="5">
              <a:spcBef>
                <a:spcPts val="0"/>
              </a:spcBef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lvl="6">
              <a:spcBef>
                <a:spcPts val="0"/>
              </a:spcBef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lvl="7">
              <a:spcBef>
                <a:spcPts val="0"/>
              </a:spcBef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lvl="8">
              <a:spcBef>
                <a:spcPts val="0"/>
              </a:spcBef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744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FF86A-C84A-2546-A0E9-D402F9C0DBB0}" type="datetime1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051C4-780D-8042-8F34-0524E49E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1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eecs.berkeley.edu/~demmel/Exception_Handling_for_the_BLAS_and_LAPACK_13072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31" y="674340"/>
            <a:ext cx="8464011" cy="2994234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Improving Exception Handling </a:t>
            </a:r>
            <a:br>
              <a:rPr lang="en-US" dirty="0"/>
            </a:br>
            <a:r>
              <a:rPr lang="en-US" dirty="0"/>
              <a:t>in the BLAS and LAPACK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0293" y="4380047"/>
            <a:ext cx="7192108" cy="175260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00"/>
                </a:solidFill>
              </a:rPr>
              <a:t>Jim Demmel, Jack </a:t>
            </a:r>
            <a:r>
              <a:rPr lang="en-US" dirty="0" err="1">
                <a:solidFill>
                  <a:srgbClr val="000000"/>
                </a:solidFill>
              </a:rPr>
              <a:t>Dongarra</a:t>
            </a:r>
            <a:r>
              <a:rPr lang="en-US" dirty="0">
                <a:solidFill>
                  <a:srgbClr val="000000"/>
                </a:solidFill>
              </a:rPr>
              <a:t>, Mark Gates, Greg Henry, </a:t>
            </a:r>
            <a:r>
              <a:rPr lang="en-US" dirty="0" err="1">
                <a:solidFill>
                  <a:srgbClr val="000000"/>
                </a:solidFill>
              </a:rPr>
              <a:t>Xiaoye</a:t>
            </a:r>
            <a:r>
              <a:rPr lang="en-US" dirty="0">
                <a:solidFill>
                  <a:srgbClr val="000000"/>
                </a:solidFill>
              </a:rPr>
              <a:t> Li, Jason </a:t>
            </a:r>
            <a:r>
              <a:rPr lang="en-US" dirty="0" err="1">
                <a:solidFill>
                  <a:srgbClr val="000000"/>
                </a:solidFill>
              </a:rPr>
              <a:t>Riedy</a:t>
            </a:r>
            <a:r>
              <a:rPr lang="en-US" dirty="0">
                <a:solidFill>
                  <a:srgbClr val="000000"/>
                </a:solidFill>
              </a:rPr>
              <a:t>,      </a:t>
            </a:r>
            <a:r>
              <a:rPr lang="en-US" dirty="0" err="1">
                <a:solidFill>
                  <a:srgbClr val="000000"/>
                </a:solidFill>
              </a:rPr>
              <a:t>Weslley</a:t>
            </a:r>
            <a:r>
              <a:rPr lang="en-US" dirty="0">
                <a:solidFill>
                  <a:srgbClr val="000000"/>
                </a:solidFill>
              </a:rPr>
              <a:t> Pereira, Julien </a:t>
            </a:r>
            <a:r>
              <a:rPr lang="en-US" dirty="0" err="1">
                <a:solidFill>
                  <a:srgbClr val="000000"/>
                </a:solidFill>
              </a:rPr>
              <a:t>Langou</a:t>
            </a:r>
            <a:r>
              <a:rPr lang="en-US" dirty="0">
                <a:solidFill>
                  <a:srgbClr val="000000"/>
                </a:solidFill>
              </a:rPr>
              <a:t>, Piotr </a:t>
            </a:r>
            <a:r>
              <a:rPr lang="en-US" dirty="0" err="1">
                <a:solidFill>
                  <a:srgbClr val="000000"/>
                </a:solidFill>
              </a:rPr>
              <a:t>Luszczek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7A6BB-3DC5-6149-BDC3-BBEA1281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96150" y="6478995"/>
            <a:ext cx="2133600" cy="365125"/>
          </a:xfrm>
        </p:spPr>
        <p:txBody>
          <a:bodyPr/>
          <a:lstStyle/>
          <a:p>
            <a:fld id="{8F0051C4-780D-8042-8F34-0524E49E79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1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CD8FD-9ADE-B346-BF36-EBEA784DB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5947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 of handling exceptions badly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2C314-373D-B841-8595-F0E593051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9B6E63-DD3F-7B49-9691-A6E744D137C0}"/>
              </a:ext>
            </a:extLst>
          </p:cNvPr>
          <p:cNvSpPr txBox="1"/>
          <p:nvPr/>
        </p:nvSpPr>
        <p:spPr>
          <a:xfrm>
            <a:off x="150376" y="5894685"/>
            <a:ext cx="55061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 https://</a:t>
            </a:r>
            <a:r>
              <a:rPr lang="en-US" dirty="0" err="1"/>
              <a:t>www.reddit.com</a:t>
            </a:r>
            <a:r>
              <a:rPr lang="en-US" dirty="0"/>
              <a:t>/r/formula1/comments/jk9jrg/</a:t>
            </a:r>
          </a:p>
          <a:p>
            <a:r>
              <a:rPr lang="en-US" dirty="0" err="1"/>
              <a:t>ot_roborace_driverless_racecar_drives_straight</a:t>
            </a:r>
            <a:r>
              <a:rPr lang="en-US" dirty="0"/>
              <a:t>/gai295l/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913A1-342C-E444-B41A-4AAD6949D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0585"/>
            <a:ext cx="8229600" cy="4525963"/>
          </a:xfrm>
        </p:spPr>
        <p:txBody>
          <a:bodyPr/>
          <a:lstStyle/>
          <a:p>
            <a:r>
              <a:rPr lang="en-US" dirty="0"/>
              <a:t>USS Yorktown out-of-service</a:t>
            </a:r>
          </a:p>
          <a:p>
            <a:r>
              <a:rPr lang="en-US" dirty="0"/>
              <a:t>Ariane 5 Rocket crash </a:t>
            </a:r>
          </a:p>
          <a:p>
            <a:r>
              <a:rPr lang="en-US" dirty="0"/>
              <a:t>Air France Flight crash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C2D21C-951A-654C-967E-ABA4F5E25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3138"/>
            <a:ext cx="9144000" cy="42917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4A91CE-2000-8E49-9CBB-BB95139ED4A3}"/>
              </a:ext>
            </a:extLst>
          </p:cNvPr>
          <p:cNvSpPr txBox="1"/>
          <p:nvPr/>
        </p:nvSpPr>
        <p:spPr>
          <a:xfrm>
            <a:off x="5728233" y="5617686"/>
            <a:ext cx="2958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“During this initialization lap</a:t>
            </a:r>
          </a:p>
          <a:p>
            <a:r>
              <a:rPr lang="en-US" dirty="0"/>
              <a:t>something happened which</a:t>
            </a:r>
          </a:p>
          <a:p>
            <a:r>
              <a:rPr lang="en-US" dirty="0"/>
              <a:t>apparently cause the steering</a:t>
            </a:r>
          </a:p>
          <a:p>
            <a:r>
              <a:rPr lang="en-US" dirty="0"/>
              <a:t>control signal to go to </a:t>
            </a:r>
            <a:r>
              <a:rPr lang="en-US" dirty="0" err="1"/>
              <a:t>NaN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82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A89A-BE83-704F-82A6-E0BE838C9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5B51-E6C6-5544-84D1-12214864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/>
              <a:t>Basic high level goals: handle exceptions “consistently”</a:t>
            </a:r>
          </a:p>
          <a:p>
            <a:r>
              <a:rPr lang="en-US" dirty="0"/>
              <a:t>Goals for BLAS</a:t>
            </a:r>
          </a:p>
          <a:p>
            <a:r>
              <a:rPr lang="en-US" dirty="0"/>
              <a:t>Goals for LAPACK</a:t>
            </a:r>
          </a:p>
          <a:p>
            <a:r>
              <a:rPr lang="en-US" dirty="0"/>
              <a:t>Comments welcome!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020DB-FBDB-B740-8721-8F8C2571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51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52F4-D249-0C42-A2DD-6FEE71A1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A39C-BE79-3D4F-92C4-A80C47B35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24012"/>
            <a:ext cx="86868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Handle exceptions “consistently”</a:t>
            </a:r>
          </a:p>
          <a:p>
            <a:pPr lvl="1"/>
            <a:r>
              <a:rPr lang="en-US" dirty="0"/>
              <a:t>Always terminate, despite exceptions</a:t>
            </a:r>
          </a:p>
          <a:p>
            <a:pPr lvl="1"/>
            <a:r>
              <a:rPr lang="en-US" dirty="0"/>
              <a:t>Report exceptions for which problem “ill-posed”</a:t>
            </a:r>
          </a:p>
          <a:p>
            <a:pPr lvl="2"/>
            <a:r>
              <a:rPr lang="en-US" dirty="0"/>
              <a:t>Ex: </a:t>
            </a:r>
            <a:r>
              <a:rPr lang="en-US" dirty="0" err="1"/>
              <a:t>eig</a:t>
            </a:r>
            <a:r>
              <a:rPr lang="en-US" dirty="0"/>
              <a:t>(</a:t>
            </a:r>
            <a:r>
              <a:rPr lang="en-US" dirty="0" err="1"/>
              <a:t>NaN</a:t>
            </a:r>
            <a:r>
              <a:rPr lang="en-US" dirty="0"/>
              <a:t>), not </a:t>
            </a:r>
            <a:r>
              <a:rPr lang="en-US" dirty="0" err="1"/>
              <a:t>inv</a:t>
            </a:r>
            <a:r>
              <a:rPr lang="en-US" dirty="0"/>
              <a:t>(</a:t>
            </a:r>
            <a:r>
              <a:rPr lang="en-US" dirty="0" err="1"/>
              <a:t>Inf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Propagate exceptions “consistently” (see later examples)</a:t>
            </a:r>
          </a:p>
          <a:p>
            <a:r>
              <a:rPr lang="en-US" dirty="0"/>
              <a:t>Do not change default interface semantics</a:t>
            </a:r>
          </a:p>
          <a:p>
            <a:pPr lvl="1"/>
            <a:r>
              <a:rPr lang="en-US" dirty="0"/>
              <a:t>Allow options for more detailed reporting</a:t>
            </a:r>
          </a:p>
          <a:p>
            <a:pPr lvl="2"/>
            <a:r>
              <a:rPr lang="en-US" dirty="0" err="1"/>
              <a:t>NaN</a:t>
            </a:r>
            <a:r>
              <a:rPr lang="en-US" dirty="0"/>
              <a:t> and/or </a:t>
            </a:r>
            <a:r>
              <a:rPr lang="en-US" dirty="0" err="1"/>
              <a:t>Inf</a:t>
            </a:r>
            <a:r>
              <a:rPr lang="en-US" dirty="0"/>
              <a:t> appear in inputs, outputs, or internally</a:t>
            </a:r>
          </a:p>
          <a:p>
            <a:r>
              <a:rPr lang="en-US" dirty="0"/>
              <a:t>Do not slow down (much)</a:t>
            </a:r>
          </a:p>
          <a:p>
            <a:r>
              <a:rPr lang="en-US" dirty="0"/>
              <a:t>Accommodate inconsistent building blocks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: How compilers implement max or complex/complex, how vendors optimize BLAS,  summation order,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DE986-CAAC-144E-A575-03922B5F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5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D6D97-7E08-0C4A-A5E4-7E4B7A549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“Bug” 1/3 in BLAS: </a:t>
            </a:r>
            <a:r>
              <a:rPr lang="en-US" dirty="0" err="1"/>
              <a:t>IxAMAX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E1931-B7B5-3547-9C44-0F4B474CC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IxAMAX</a:t>
            </a:r>
            <a:r>
              <a:rPr lang="en-US" dirty="0"/>
              <a:t> returns index of first entry of largest “absolute value”</a:t>
            </a:r>
          </a:p>
          <a:p>
            <a:r>
              <a:rPr lang="en-US" dirty="0"/>
              <a:t>ISAMAX:</a:t>
            </a:r>
          </a:p>
          <a:p>
            <a:pPr lvl="1"/>
            <a:r>
              <a:rPr lang="en-US" dirty="0"/>
              <a:t>ISAMAX([0,NaN,2]) = 3 and ISAMAX([NaN,0,2]) = 1</a:t>
            </a:r>
          </a:p>
          <a:p>
            <a:pPr lvl="1"/>
            <a:r>
              <a:rPr lang="en-US" dirty="0" err="1"/>
              <a:t>NaNs</a:t>
            </a:r>
            <a:r>
              <a:rPr lang="en-US" dirty="0"/>
              <a:t> do not propagate consistently</a:t>
            </a:r>
          </a:p>
          <a:p>
            <a:r>
              <a:rPr lang="en-US" dirty="0"/>
              <a:t>ICAMAX</a:t>
            </a:r>
          </a:p>
          <a:p>
            <a:pPr lvl="1"/>
            <a:r>
              <a:rPr lang="en-US" dirty="0"/>
              <a:t>OV = overflow threshold</a:t>
            </a:r>
          </a:p>
          <a:p>
            <a:pPr lvl="1"/>
            <a:r>
              <a:rPr lang="en-US" dirty="0"/>
              <a:t>ICAMAX([OV + </a:t>
            </a:r>
            <a:r>
              <a:rPr lang="en-US" dirty="0" err="1"/>
              <a:t>i</a:t>
            </a:r>
            <a:r>
              <a:rPr lang="en-US" dirty="0"/>
              <a:t>*OV, </a:t>
            </a:r>
            <a:r>
              <a:rPr lang="en-US" dirty="0" err="1"/>
              <a:t>Inf</a:t>
            </a:r>
            <a:r>
              <a:rPr lang="en-US" dirty="0"/>
              <a:t> + </a:t>
            </a:r>
            <a:r>
              <a:rPr lang="en-US" dirty="0" err="1"/>
              <a:t>i</a:t>
            </a:r>
            <a:r>
              <a:rPr lang="en-US" dirty="0"/>
              <a:t>*0]) = 1</a:t>
            </a:r>
          </a:p>
          <a:p>
            <a:pPr lvl="1"/>
            <a:r>
              <a:rPr lang="en-US" dirty="0"/>
              <a:t>ICAMAX points to finite entry instead of </a:t>
            </a:r>
            <a:r>
              <a:rPr lang="en-US" dirty="0" err="1"/>
              <a:t>Inf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82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7F40-CB32-2B4B-9DDF-52A068E11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“Bug” 2/3 in BLAS: GER and SYR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90B3F5C-DA12-6D47-86A5-A23BDBD87E3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688433"/>
                <a:ext cx="8679900" cy="4403600"/>
              </a:xfrm>
            </p:spPr>
            <p:txBody>
              <a:bodyPr/>
              <a:lstStyle/>
              <a:p>
                <a:r>
                  <a:rPr lang="en-US" dirty="0"/>
                  <a:t>GER computes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GER checks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does not multiply by it</a:t>
                </a:r>
              </a:p>
              <a:p>
                <a:pPr lvl="1"/>
                <a:r>
                  <a:rPr lang="en-US" dirty="0" err="1"/>
                  <a:t>Inf</a:t>
                </a:r>
                <a:r>
                  <a:rPr lang="en-US" dirty="0"/>
                  <a:t>/</a:t>
                </a:r>
                <a:r>
                  <a:rPr lang="en-US" dirty="0" err="1"/>
                  <a:t>NaN</a:t>
                </a:r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does not propagate to column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no </a:t>
                </a:r>
                <a:r>
                  <a:rPr lang="en-US" dirty="0" err="1"/>
                  <a:t>Infs</a:t>
                </a:r>
                <a:r>
                  <a:rPr lang="en-US" dirty="0"/>
                  <a:t>/</a:t>
                </a:r>
                <a:r>
                  <a:rPr lang="en-US" dirty="0" err="1"/>
                  <a:t>NaNs</a:t>
                </a:r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propagate</a:t>
                </a:r>
              </a:p>
              <a:p>
                <a:pPr lvl="1"/>
                <a:r>
                  <a:rPr lang="en-US" dirty="0"/>
                  <a:t>No checking for zeros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SYR computes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Can update upper or lower triangle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Code only checks for 0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, so can get different answer for upper and lower triangle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90B3F5C-DA12-6D47-86A5-A23BDBD87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688433"/>
                <a:ext cx="8679900" cy="4403600"/>
              </a:xfrm>
              <a:blipFill>
                <a:blip r:embed="rId2"/>
                <a:stretch>
                  <a:fillRect l="-439" t="-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513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6BA5E-04C4-4841-8B18-890D9A78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“Bug” 3/3 in BLAS: TRSV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3D8BB86-BCFC-BC4A-BEE3-714A380171E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688432"/>
                <a:ext cx="8520600" cy="516956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TRSV solves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TRSV checks for zeros in x like GER and SYR</a:t>
                </a:r>
              </a:p>
              <a:p>
                <a:r>
                  <a:rPr lang="en-US" dirty="0"/>
                  <a:t>Ex: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𝑁𝑎𝑁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</m:m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</m:m>
                  </m:oMath>
                </a14:m>
                <a:r>
                  <a:rPr lang="en-US" dirty="0"/>
                  <a:t>  yields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</m:m>
                  </m:oMath>
                </a14:m>
                <a:endParaRPr lang="en-US" dirty="0"/>
              </a:p>
              <a:p>
                <a:r>
                  <a:rPr lang="en-US" dirty="0" err="1"/>
                  <a:t>NaN</a:t>
                </a:r>
                <a:r>
                  <a:rPr lang="en-US" dirty="0"/>
                  <a:t> does not propagate</a:t>
                </a:r>
              </a:p>
              <a:p>
                <a:r>
                  <a:rPr lang="en-US" dirty="0"/>
                  <a:t>Solving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does not check for zeros, so </a:t>
                </a:r>
                <a:r>
                  <a:rPr lang="en-US" dirty="0" err="1"/>
                  <a:t>NaN</a:t>
                </a:r>
                <a:r>
                  <a:rPr lang="en-US" dirty="0"/>
                  <a:t> does propagate</a:t>
                </a:r>
              </a:p>
              <a:p>
                <a:r>
                  <a:rPr lang="en-US" dirty="0"/>
                  <a:t>BLAS Bugs 1,2 and 3 combine so that SGESV does not propagate </a:t>
                </a:r>
                <a:r>
                  <a:rPr lang="en-US" dirty="0" err="1"/>
                  <a:t>NaNs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3D8BB86-BCFC-BC4A-BEE3-714A380171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688432"/>
                <a:ext cx="8520600" cy="5169568"/>
              </a:xfrm>
              <a:blipFill>
                <a:blip r:embed="rId2"/>
                <a:stretch>
                  <a:fillRect l="-447" t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3DDEBE-8D22-2D48-B39A-0E8654782BF5}"/>
              </a:ext>
            </a:extLst>
          </p:cNvPr>
          <p:cNvCxnSpPr/>
          <p:nvPr/>
        </p:nvCxnSpPr>
        <p:spPr>
          <a:xfrm>
            <a:off x="20574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D4D87B-E55F-4643-AEDC-39446EAFB752}"/>
              </a:ext>
            </a:extLst>
          </p:cNvPr>
          <p:cNvCxnSpPr/>
          <p:nvPr/>
        </p:nvCxnSpPr>
        <p:spPr>
          <a:xfrm>
            <a:off x="41910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453606-FEE9-5D43-B52B-A66C50479BC2}"/>
              </a:ext>
            </a:extLst>
          </p:cNvPr>
          <p:cNvCxnSpPr/>
          <p:nvPr/>
        </p:nvCxnSpPr>
        <p:spPr>
          <a:xfrm>
            <a:off x="52578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EB5C83-8241-3C4C-A033-B61209C73D05}"/>
              </a:ext>
            </a:extLst>
          </p:cNvPr>
          <p:cNvCxnSpPr/>
          <p:nvPr/>
        </p:nvCxnSpPr>
        <p:spPr>
          <a:xfrm>
            <a:off x="56388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36DB47-86AD-5B43-A456-5D9E6399ACC5}"/>
              </a:ext>
            </a:extLst>
          </p:cNvPr>
          <p:cNvCxnSpPr/>
          <p:nvPr/>
        </p:nvCxnSpPr>
        <p:spPr>
          <a:xfrm>
            <a:off x="75438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35DFA1-137E-504D-905C-099F3A8F45F8}"/>
              </a:ext>
            </a:extLst>
          </p:cNvPr>
          <p:cNvCxnSpPr/>
          <p:nvPr/>
        </p:nvCxnSpPr>
        <p:spPr>
          <a:xfrm>
            <a:off x="7924800" y="2819400"/>
            <a:ext cx="0" cy="12192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47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9D9C-4AE6-684D-9606-342F0B4F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Bugs in BLAS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E5460-F40F-FB4B-A799-207378BF3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 = 0*A*B + beta*C = beta*C:  expected semantics</a:t>
            </a:r>
          </a:p>
          <a:p>
            <a:r>
              <a:rPr lang="en-US" dirty="0"/>
              <a:t>Different rules for complex*complex in C vs Fortran: live with it</a:t>
            </a:r>
          </a:p>
          <a:p>
            <a:r>
              <a:rPr lang="en-US" dirty="0"/>
              <a:t>Different orders of summation, algorithms (Strassen, Gauss’s complex*complex) may cause different exceptions: live with it</a:t>
            </a:r>
          </a:p>
          <a:p>
            <a:r>
              <a:rPr lang="en-US" dirty="0"/>
              <a:t>Goals: </a:t>
            </a:r>
          </a:p>
          <a:p>
            <a:pPr lvl="1"/>
            <a:r>
              <a:rPr lang="en-US" dirty="0"/>
              <a:t>Provide new reference BLAS that propagates </a:t>
            </a:r>
            <a:r>
              <a:rPr lang="en-US" dirty="0" err="1"/>
              <a:t>NaN</a:t>
            </a:r>
            <a:r>
              <a:rPr lang="en-US" dirty="0"/>
              <a:t> and </a:t>
            </a:r>
            <a:r>
              <a:rPr lang="en-US" dirty="0" err="1"/>
              <a:t>Inf</a:t>
            </a:r>
            <a:r>
              <a:rPr lang="en-US" dirty="0"/>
              <a:t> “consistently”, </a:t>
            </a:r>
          </a:p>
          <a:p>
            <a:pPr lvl="1"/>
            <a:r>
              <a:rPr lang="en-US" dirty="0"/>
              <a:t>Provide test code for exception handling</a:t>
            </a:r>
          </a:p>
          <a:p>
            <a:pPr lvl="1"/>
            <a:r>
              <a:rPr lang="en-US" dirty="0"/>
              <a:t>Encourage vendor adoption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A6405-247C-3B47-A3C2-91FB1912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BCF2D-A858-374B-A2F3-B35973E5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”Bug” in SGESV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8B811-395A-1146-94A9-3FFB9BB8A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Assume version that calls GER to update Schur complement, not newer recursive version that uses GEMM</a:t>
            </a:r>
          </a:p>
          <a:p>
            <a:r>
              <a:rPr lang="en-US" dirty="0"/>
              <a:t>Solve </a:t>
            </a:r>
          </a:p>
          <a:p>
            <a:r>
              <a:rPr lang="en-US" dirty="0"/>
              <a:t>ISAMAX chooses 1 as pivot, not </a:t>
            </a:r>
            <a:r>
              <a:rPr lang="en-US" dirty="0" err="1"/>
              <a:t>NaN</a:t>
            </a:r>
            <a:endParaRPr lang="en-US" dirty="0"/>
          </a:p>
          <a:p>
            <a:r>
              <a:rPr lang="en-US" dirty="0"/>
              <a:t>GER updates 2 – </a:t>
            </a:r>
            <a:r>
              <a:rPr lang="en-US" dirty="0" err="1"/>
              <a:t>NaN</a:t>
            </a:r>
            <a:r>
              <a:rPr lang="en-US" dirty="0"/>
              <a:t>*0 = 2, </a:t>
            </a:r>
            <a:r>
              <a:rPr lang="en-US" dirty="0" err="1"/>
              <a:t>NaN</a:t>
            </a:r>
            <a:r>
              <a:rPr lang="en-US" dirty="0"/>
              <a:t> does not propagate</a:t>
            </a:r>
          </a:p>
          <a:p>
            <a:r>
              <a:rPr lang="en-US" dirty="0"/>
              <a:t>TRSV does not multiply by 0 in x, </a:t>
            </a:r>
            <a:r>
              <a:rPr lang="en-US" dirty="0" err="1"/>
              <a:t>NaN</a:t>
            </a:r>
            <a:r>
              <a:rPr lang="en-US" dirty="0"/>
              <a:t> does not propagate, get x = [0; .5]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8792A3-04F7-A54C-8188-F578B6EFFA2F}"/>
                  </a:ext>
                </a:extLst>
              </p:cNvPr>
              <p:cNvSpPr txBox="1"/>
              <p:nvPr/>
            </p:nvSpPr>
            <p:spPr>
              <a:xfrm>
                <a:off x="1828800" y="3070493"/>
                <a:ext cx="1981200" cy="461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𝑁𝑎𝑁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* x =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</m:m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8792A3-04F7-A54C-8188-F578B6EFF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3070493"/>
                <a:ext cx="1981200" cy="461921"/>
              </a:xfrm>
              <a:prstGeom prst="rect">
                <a:avLst/>
              </a:prstGeom>
              <a:blipFill>
                <a:blip r:embed="rId2"/>
                <a:stretch>
                  <a:fillRect t="-5405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5647D9-B323-B342-82B2-047017755C94}"/>
              </a:ext>
            </a:extLst>
          </p:cNvPr>
          <p:cNvCxnSpPr/>
          <p:nvPr/>
        </p:nvCxnSpPr>
        <p:spPr>
          <a:xfrm>
            <a:off x="3352800" y="3124200"/>
            <a:ext cx="0" cy="4572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7A9E2-E277-1446-8E5C-078F52137F80}"/>
              </a:ext>
            </a:extLst>
          </p:cNvPr>
          <p:cNvCxnSpPr/>
          <p:nvPr/>
        </p:nvCxnSpPr>
        <p:spPr>
          <a:xfrm>
            <a:off x="3505200" y="3124200"/>
            <a:ext cx="0" cy="4572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5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03E81-8A70-BC45-BC1C-4D54B930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LAPACK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8EAD0-D8C5-104B-BF4A-2D56ABB9D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05446" cy="4525963"/>
          </a:xfrm>
        </p:spPr>
        <p:txBody>
          <a:bodyPr/>
          <a:lstStyle/>
          <a:p>
            <a:r>
              <a:rPr lang="en-US" dirty="0"/>
              <a:t>Use INFO for all exception reporting</a:t>
            </a:r>
          </a:p>
          <a:p>
            <a:r>
              <a:rPr lang="en-US" dirty="0"/>
              <a:t>Modify LAPACK drivers that already compute norm(A) to report </a:t>
            </a:r>
            <a:r>
              <a:rPr lang="en-US" dirty="0" err="1"/>
              <a:t>Inf</a:t>
            </a:r>
            <a:r>
              <a:rPr lang="en-US" dirty="0"/>
              <a:t> and/or </a:t>
            </a:r>
            <a:r>
              <a:rPr lang="en-US" dirty="0" err="1"/>
              <a:t>NaN</a:t>
            </a:r>
            <a:r>
              <a:rPr lang="en-US" dirty="0"/>
              <a:t> in inputs, possibly return immediately if ill-posed (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dirty="0" err="1"/>
              <a:t>eig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Add option to CLANGE</a:t>
            </a:r>
          </a:p>
          <a:p>
            <a:pPr lvl="1"/>
            <a:r>
              <a:rPr lang="en-US" dirty="0"/>
              <a:t>Consistency with LAPACKE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D6ED8-9A63-CE4C-86B4-BA1A026A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94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03E81-8A70-BC45-BC1C-4D54B930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LAPACK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8EAD0-D8C5-104B-BF4A-2D56ABB9D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600200"/>
            <a:ext cx="858129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Some users want more reporting and control over exception handling, some want no changes</a:t>
            </a:r>
          </a:p>
          <a:p>
            <a:r>
              <a:rPr lang="en-US" dirty="0"/>
              <a:t>Provide wrappers that allow more detailed reporting options using INFO: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INFO behaves as usual (except for last slide)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Check inputs and outputs for </a:t>
            </a:r>
            <a:r>
              <a:rPr lang="en-US" dirty="0" err="1"/>
              <a:t>NaNs</a:t>
            </a:r>
            <a:r>
              <a:rPr lang="en-US" dirty="0"/>
              <a:t>/</a:t>
            </a:r>
            <a:r>
              <a:rPr lang="en-US" dirty="0" err="1"/>
              <a:t>Infs</a:t>
            </a:r>
            <a:r>
              <a:rPr lang="en-US" dirty="0"/>
              <a:t>, report first one found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Also report if any internal subroutine reported </a:t>
            </a:r>
            <a:r>
              <a:rPr lang="en-US" dirty="0" err="1"/>
              <a:t>NaNs</a:t>
            </a:r>
            <a:r>
              <a:rPr lang="en-US" dirty="0"/>
              <a:t>/</a:t>
            </a:r>
            <a:r>
              <a:rPr lang="en-US" dirty="0" err="1"/>
              <a:t>Infs</a:t>
            </a:r>
            <a:r>
              <a:rPr lang="en-US" dirty="0"/>
              <a:t> (and no input/output </a:t>
            </a:r>
            <a:r>
              <a:rPr lang="en-US" dirty="0" err="1"/>
              <a:t>NaN</a:t>
            </a:r>
            <a:r>
              <a:rPr lang="en-US" dirty="0"/>
              <a:t>/</a:t>
            </a:r>
            <a:r>
              <a:rPr lang="en-US" dirty="0" err="1"/>
              <a:t>Inf</a:t>
            </a:r>
            <a:r>
              <a:rPr lang="en-US" dirty="0"/>
              <a:t> to report)</a:t>
            </a:r>
          </a:p>
          <a:p>
            <a:pPr marL="571500" indent="-514350"/>
            <a:r>
              <a:rPr lang="en-US" dirty="0"/>
              <a:t>Provide test code for exception handling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D6ED8-9A63-CE4C-86B4-BA1A026A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5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EEDF-61DC-0648-839E-689870CD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LAPACK Exception Handling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886C0B-479B-6344-9A4A-67B5FBA64C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7577" y="1600200"/>
                <a:ext cx="8429223" cy="49720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800" dirty="0"/>
                  <a:t>Example: Solving Ax=B with</a:t>
                </a:r>
              </a:p>
              <a:p>
                <a:pPr marL="457200" lvl="1" indent="0">
                  <a:buNone/>
                </a:pPr>
                <a:r>
                  <a:rPr lang="en-US" dirty="0"/>
                  <a:t>SGESV( N, NRHS, A, LDA, IPIV, B, LDB, INFO 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0 means no error (current practice)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-1 if N&lt;0 (current)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-2 if NRHS &lt; 0 (and INFO not already set, current)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-4 if LDA &lt; max(1,N)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-7 if LDB &lt; max(1,N)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/>
                  <a:t>INFO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1≤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N,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is first zero pivot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-3 if A contains </a:t>
                </a:r>
                <a:r>
                  <a:rPr lang="en-US" sz="2400" dirty="0" err="1">
                    <a:ea typeface="Cambria Math" panose="02040503050406030204" pitchFamily="18" charset="0"/>
                  </a:rPr>
                  <a:t>NaN</a:t>
                </a:r>
                <a:r>
                  <a:rPr lang="en-US" sz="2400" dirty="0">
                    <a:ea typeface="Cambria Math" panose="02040503050406030204" pitchFamily="18" charset="0"/>
                  </a:rPr>
                  <a:t>/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on input (and INFO not set, </a:t>
                </a:r>
                <a:r>
                  <a:rPr lang="en-US" sz="2400" b="1" dirty="0">
                    <a:ea typeface="Cambria Math" panose="02040503050406030204" pitchFamily="18" charset="0"/>
                  </a:rPr>
                  <a:t>new</a:t>
                </a:r>
                <a:r>
                  <a:rPr lang="en-US" sz="2400" b="0" dirty="0">
                    <a:ea typeface="Cambria Math" panose="02040503050406030204" pitchFamily="18" charset="0"/>
                  </a:rPr>
                  <a:t>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-6 if B contains </a:t>
                </a:r>
                <a:r>
                  <a:rPr lang="en-US" sz="2400" dirty="0" err="1">
                    <a:ea typeface="Cambria Math" panose="02040503050406030204" pitchFamily="18" charset="0"/>
                  </a:rPr>
                  <a:t>NaN</a:t>
                </a:r>
                <a:r>
                  <a:rPr lang="en-US" sz="2400" dirty="0">
                    <a:ea typeface="Cambria Math" panose="02040503050406030204" pitchFamily="18" charset="0"/>
                  </a:rPr>
                  <a:t>/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on input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N+3 if A contains NaN/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on output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N+6 if B contains NaN/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on output (ditto)</a:t>
                </a: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N+9 if SGETRF reports a NaN/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(ditto)</a:t>
                </a:r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971550" lvl="1" indent="-514350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400" dirty="0">
                    <a:ea typeface="Cambria Math" panose="02040503050406030204" pitchFamily="18" charset="0"/>
                  </a:rPr>
                  <a:t>INFO = N+10 if SGETRS reports a NaN/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 </a:t>
                </a:r>
                <a:r>
                  <a:rPr lang="en-US" sz="2400" dirty="0">
                    <a:ea typeface="Cambria Math" panose="02040503050406030204" pitchFamily="18" charset="0"/>
                  </a:rPr>
                  <a:t>(ditto)</a:t>
                </a:r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endParaRPr lang="en-US" b="0" dirty="0">
                  <a:ea typeface="Cambria Math" panose="02040503050406030204" pitchFamily="18" charset="0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886C0B-479B-6344-9A4A-67B5FBA64C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577" y="1600200"/>
                <a:ext cx="8429223" cy="4972050"/>
              </a:xfrm>
              <a:blipFill>
                <a:blip r:embed="rId3"/>
                <a:stretch>
                  <a:fillRect l="-1053" t="-1781" b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4B74D-45DC-0647-96C4-ABC3BD52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11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A7723-AEF7-0745-80DA-AE8AE42C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build test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1ED0A-EA55-5049-A54A-1C4B03566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BLAS </a:t>
            </a:r>
          </a:p>
          <a:p>
            <a:pPr lvl="1"/>
            <a:r>
              <a:rPr lang="en-US" dirty="0"/>
              <a:t>Test both examples with </a:t>
            </a:r>
            <a:r>
              <a:rPr lang="en-US" dirty="0" err="1"/>
              <a:t>NaN</a:t>
            </a:r>
            <a:r>
              <a:rPr lang="en-US" dirty="0"/>
              <a:t>/</a:t>
            </a:r>
            <a:r>
              <a:rPr lang="en-US" dirty="0" err="1"/>
              <a:t>Inf</a:t>
            </a:r>
            <a:r>
              <a:rPr lang="en-US" dirty="0"/>
              <a:t> inputs, and unexceptional inputs that generate </a:t>
            </a:r>
            <a:r>
              <a:rPr lang="en-US" dirty="0" err="1"/>
              <a:t>Infs</a:t>
            </a:r>
            <a:r>
              <a:rPr lang="en-US" dirty="0"/>
              <a:t> (at least) internally</a:t>
            </a:r>
          </a:p>
          <a:p>
            <a:r>
              <a:rPr lang="en-US" dirty="0"/>
              <a:t>LAPACK</a:t>
            </a:r>
          </a:p>
          <a:p>
            <a:pPr lvl="1"/>
            <a:r>
              <a:rPr lang="en-US" dirty="0"/>
              <a:t>Harder to generate unexceptional inputs that lead to </a:t>
            </a:r>
            <a:r>
              <a:rPr lang="en-US" dirty="0" err="1"/>
              <a:t>Infs</a:t>
            </a:r>
            <a:r>
              <a:rPr lang="en-US" dirty="0"/>
              <a:t> or </a:t>
            </a:r>
            <a:r>
              <a:rPr lang="en-US" dirty="0" err="1"/>
              <a:t>NaNs</a:t>
            </a:r>
            <a:r>
              <a:rPr lang="en-US" dirty="0"/>
              <a:t> at selected locations internally</a:t>
            </a:r>
          </a:p>
          <a:p>
            <a:pPr lvl="1"/>
            <a:r>
              <a:rPr lang="en-US" dirty="0"/>
              <a:t>Possible solution: “Fuzzing”, artificially insert </a:t>
            </a:r>
            <a:r>
              <a:rPr lang="en-US" dirty="0" err="1"/>
              <a:t>Infs</a:t>
            </a:r>
            <a:r>
              <a:rPr lang="en-US" dirty="0"/>
              <a:t> or </a:t>
            </a:r>
            <a:r>
              <a:rPr lang="en-US" dirty="0" err="1"/>
              <a:t>NaNs</a:t>
            </a:r>
            <a:r>
              <a:rPr lang="en-US" dirty="0"/>
              <a:t> at selected locations during execution</a:t>
            </a:r>
          </a:p>
          <a:p>
            <a:pPr lvl="2"/>
            <a:r>
              <a:rPr lang="en-US" dirty="0"/>
              <a:t>“</a:t>
            </a:r>
            <a:r>
              <a:rPr lang="en-US" dirty="0" err="1"/>
              <a:t>Fluzzing</a:t>
            </a:r>
            <a:r>
              <a:rPr lang="en-US" dirty="0"/>
              <a:t>”?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8F6A0-943B-5843-8C05-0468C0EB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5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55F7-3072-4449-97E5-0140E9BF2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4E80A-49BA-1149-AC2F-6263D6AC8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08504" cy="4525963"/>
          </a:xfrm>
        </p:spPr>
        <p:txBody>
          <a:bodyPr/>
          <a:lstStyle/>
          <a:p>
            <a:r>
              <a:rPr lang="en-US" dirty="0"/>
              <a:t>More details available at:</a:t>
            </a:r>
          </a:p>
          <a:p>
            <a:pPr marL="0" indent="0">
              <a:buNone/>
            </a:pPr>
            <a:r>
              <a:rPr lang="en-US" dirty="0"/>
              <a:t>      </a:t>
            </a:r>
          </a:p>
          <a:p>
            <a:pPr marL="0" indent="0">
              <a:buNone/>
            </a:pPr>
            <a:r>
              <a:rPr lang="en-US" sz="24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https://people.eecs.berkeley.edu/~demmel/Exception_Handling_for_the_BLAS_and_LAPACK_130721.pdf</a:t>
            </a:r>
            <a:r>
              <a:rPr lang="en-US" sz="2400" b="1" dirty="0"/>
              <a:t>   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dirty="0"/>
              <a:t>Comments welcome!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8B946-503A-D848-9886-D07D46A44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051C4-780D-8042-8F34-0524E49E79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5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41797</TotalTime>
  <Words>1195</Words>
  <Application>Microsoft Macintosh PowerPoint</Application>
  <PresentationFormat>On-screen Show (4:3)</PresentationFormat>
  <Paragraphs>129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 Improving Exception Handling  in the BLAS and LAPACK </vt:lpstr>
      <vt:lpstr>Examples of handling exceptions badly</vt:lpstr>
      <vt:lpstr>Outline</vt:lpstr>
      <vt:lpstr>High level goals</vt:lpstr>
      <vt:lpstr>“Bug” 1/3 in BLAS: IxAMAX</vt:lpstr>
      <vt:lpstr>“Bug” 2/3 in BLAS: GER and SYR</vt:lpstr>
      <vt:lpstr>“Bug” 3/3 in BLAS: TRSV</vt:lpstr>
      <vt:lpstr>Not Bugs in BLAS</vt:lpstr>
      <vt:lpstr>”Bug” in SGESV</vt:lpstr>
      <vt:lpstr>Goals for LAPACK (1/2)</vt:lpstr>
      <vt:lpstr>Goals for LAPACK (2/2)</vt:lpstr>
      <vt:lpstr>Example of LAPACK Exception Handling</vt:lpstr>
      <vt:lpstr>How to build test code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Communication-Avoiding (CA) Algorithms and The New BLAS</dc:title>
  <dc:creator>James Demmel</dc:creator>
  <cp:lastModifiedBy>James W DEMMEL</cp:lastModifiedBy>
  <cp:revision>216</cp:revision>
  <cp:lastPrinted>2020-02-13T01:59:14Z</cp:lastPrinted>
  <dcterms:created xsi:type="dcterms:W3CDTF">2017-06-12T21:19:21Z</dcterms:created>
  <dcterms:modified xsi:type="dcterms:W3CDTF">2021-09-29T02:34:04Z</dcterms:modified>
</cp:coreProperties>
</file>