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357" r:id="rId3"/>
    <p:sldId id="310" r:id="rId4"/>
    <p:sldId id="377" r:id="rId5"/>
    <p:sldId id="340" r:id="rId6"/>
    <p:sldId id="316" r:id="rId7"/>
    <p:sldId id="422" r:id="rId8"/>
    <p:sldId id="421" r:id="rId9"/>
    <p:sldId id="420" r:id="rId10"/>
    <p:sldId id="271" r:id="rId11"/>
    <p:sldId id="360" r:id="rId12"/>
    <p:sldId id="273" r:id="rId13"/>
    <p:sldId id="342" r:id="rId14"/>
    <p:sldId id="382" r:id="rId15"/>
    <p:sldId id="381" r:id="rId16"/>
    <p:sldId id="384" r:id="rId17"/>
    <p:sldId id="419" r:id="rId18"/>
    <p:sldId id="345" r:id="rId19"/>
    <p:sldId id="346" r:id="rId20"/>
    <p:sldId id="400" r:id="rId21"/>
    <p:sldId id="347" r:id="rId22"/>
    <p:sldId id="424" r:id="rId23"/>
    <p:sldId id="425" r:id="rId24"/>
    <p:sldId id="403" r:id="rId25"/>
    <p:sldId id="283" r:id="rId26"/>
    <p:sldId id="413" r:id="rId27"/>
    <p:sldId id="418" r:id="rId28"/>
    <p:sldId id="358" r:id="rId29"/>
    <p:sldId id="404" r:id="rId30"/>
    <p:sldId id="317" r:id="rId31"/>
    <p:sldId id="348" r:id="rId32"/>
    <p:sldId id="349" r:id="rId33"/>
    <p:sldId id="286" r:id="rId34"/>
    <p:sldId id="315" r:id="rId35"/>
    <p:sldId id="343" r:id="rId36"/>
    <p:sldId id="417" r:id="rId37"/>
    <p:sldId id="426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008F00"/>
    <a:srgbClr val="3CA600"/>
    <a:srgbClr val="EF8600"/>
    <a:srgbClr val="3C3C3C"/>
    <a:srgbClr val="7F7F7F"/>
    <a:srgbClr val="748B97"/>
    <a:srgbClr val="FAB131"/>
    <a:srgbClr val="00FA00"/>
    <a:srgbClr val="17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0"/>
    <p:restoredTop sz="94679"/>
  </p:normalViewPr>
  <p:slideViewPr>
    <p:cSldViewPr snapToGrid="0">
      <p:cViewPr varScale="1">
        <p:scale>
          <a:sx n="128" d="100"/>
          <a:sy n="128" d="100"/>
        </p:scale>
        <p:origin x="296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f4b2f0bc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f4b2f0bc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40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f4b2f0bc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f4b2f0bc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02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f4b2f0bc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f4b2f0bc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05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1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915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913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675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705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72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892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f4b2f0bc4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f4b2f0bc4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832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314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750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f4b2f0bc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f4b2f0bc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960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f4b2f0bc4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f4b2f0bc4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14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f4b2f0bc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f4b2f0bc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243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f4b2f0bc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f4b2f0bc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31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634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0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f4b2f0bc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f4b2f0bc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01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27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180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f4b2f0b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f4b2f0b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33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60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f4b2f0bc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f4b2f0bc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2e60c0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2e60c0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9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 baseline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971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24625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24625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99755"/>
            <a:ext cx="85206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00" baseline="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43630-54FC-C542-9CBC-BFF498F98B3B}"/>
              </a:ext>
            </a:extLst>
          </p:cNvPr>
          <p:cNvSpPr/>
          <p:nvPr userDrawn="1"/>
        </p:nvSpPr>
        <p:spPr>
          <a:xfrm>
            <a:off x="1" y="5111496"/>
            <a:ext cx="9144000" cy="45720"/>
          </a:xfrm>
          <a:prstGeom prst="rect">
            <a:avLst/>
          </a:prstGeom>
          <a:solidFill>
            <a:srgbClr val="FAB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DFD75-9483-3D49-ABC8-1C45A977E73C}"/>
              </a:ext>
            </a:extLst>
          </p:cNvPr>
          <p:cNvSpPr/>
          <p:nvPr userDrawn="1"/>
        </p:nvSpPr>
        <p:spPr>
          <a:xfrm>
            <a:off x="0" y="5065776"/>
            <a:ext cx="9144000" cy="45720"/>
          </a:xfrm>
          <a:prstGeom prst="rect">
            <a:avLst/>
          </a:prstGeom>
          <a:solidFill>
            <a:srgbClr val="17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5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s.i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166150"/>
            <a:ext cx="8520600" cy="18030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Golden Gate</a:t>
            </a:r>
            <a:br>
              <a:rPr lang="en-US" dirty="0"/>
            </a:br>
            <a:r>
              <a:rPr lang="en-US" sz="2800" i="1" dirty="0"/>
              <a:t>Bridging The Resource-Efficiency Gap Between ASICs and FPGA Prototypes</a:t>
            </a:r>
            <a:endParaRPr sz="2800" i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17250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ts val="3000"/>
              </a:lnSpc>
            </a:pPr>
            <a:r>
              <a:rPr lang="en" sz="2200" b="1" dirty="0"/>
              <a:t>Albert Magyar</a:t>
            </a:r>
            <a:r>
              <a:rPr lang="en" sz="2200" dirty="0"/>
              <a:t>, David </a:t>
            </a:r>
            <a:r>
              <a:rPr lang="en" sz="2200" dirty="0" err="1"/>
              <a:t>Biancolin</a:t>
            </a:r>
            <a:r>
              <a:rPr lang="en" sz="2200" dirty="0"/>
              <a:t>, Jack Koenig, </a:t>
            </a:r>
            <a:r>
              <a:rPr lang="en" sz="2200" dirty="0" err="1"/>
              <a:t>Sanjit</a:t>
            </a:r>
            <a:r>
              <a:rPr lang="en" sz="2200" dirty="0"/>
              <a:t> </a:t>
            </a:r>
            <a:r>
              <a:rPr lang="en" sz="2200" dirty="0" err="1"/>
              <a:t>Seshia</a:t>
            </a:r>
            <a:r>
              <a:rPr lang="en" sz="2200" dirty="0"/>
              <a:t>, Jonathan Bachrach, </a:t>
            </a:r>
            <a:r>
              <a:rPr lang="en-US" sz="2200" dirty="0" err="1"/>
              <a:t>Krste</a:t>
            </a:r>
            <a:r>
              <a:rPr lang="en-US" sz="2200" dirty="0"/>
              <a:t> </a:t>
            </a:r>
            <a:r>
              <a:rPr lang="en-US" sz="2200" dirty="0" err="1"/>
              <a:t>Asanović</a:t>
            </a:r>
            <a:endParaRPr sz="22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48" y="155883"/>
            <a:ext cx="817175" cy="8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52" y="195727"/>
            <a:ext cx="978785" cy="8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FE4773-6666-3146-89D3-217E441E0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241648"/>
            <a:ext cx="1917539" cy="82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DBEE1C-7078-5544-933D-413D2E7AD3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549" y="4448072"/>
            <a:ext cx="2137451" cy="597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Partitioning to solve capacity “cliffs”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6F5C9-5AFE-9A42-8A58-77C049AF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26245" y="1525370"/>
            <a:ext cx="3803650" cy="2727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467060-B94E-004F-9064-BE756AA1E71A}"/>
              </a:ext>
            </a:extLst>
          </p:cNvPr>
          <p:cNvSpPr/>
          <p:nvPr/>
        </p:nvSpPr>
        <p:spPr>
          <a:xfrm>
            <a:off x="3111500" y="1458798"/>
            <a:ext cx="5981700" cy="3321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Split design across multiple FPGAs</a:t>
            </a:r>
          </a:p>
          <a:p>
            <a:pPr>
              <a:lnSpc>
                <a:spcPts val="2500"/>
              </a:lnSpc>
            </a:pPr>
            <a:endParaRPr lang="en-US" sz="20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Each FPGA is still under-utilized!</a:t>
            </a:r>
          </a:p>
          <a:p>
            <a:pPr>
              <a:lnSpc>
                <a:spcPts val="2500"/>
              </a:lnSpc>
            </a:pPr>
            <a:endParaRPr lang="en-US" sz="20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Well put in </a:t>
            </a:r>
            <a:r>
              <a:rPr lang="en-US" sz="2000" dirty="0" err="1"/>
              <a:t>HAsim</a:t>
            </a:r>
            <a:r>
              <a:rPr lang="en-US" sz="2000" baseline="30000" dirty="0"/>
              <a:t>†</a:t>
            </a:r>
            <a:r>
              <a:rPr lang="en-US" sz="2000" dirty="0"/>
              <a:t>: “in order to maximize capacity of the multi-FPGA scenario we must first maximize utilization of an individual FPGA.”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79400"/>
            <a:r>
              <a:rPr lang="en-US" dirty="0"/>
              <a:t>† </a:t>
            </a:r>
            <a:r>
              <a:rPr lang="en-US" dirty="0" err="1"/>
              <a:t>Pellauer</a:t>
            </a:r>
            <a:r>
              <a:rPr lang="en-US" dirty="0"/>
              <a:t> et al., “</a:t>
            </a:r>
            <a:r>
              <a:rPr lang="en-US" dirty="0" err="1"/>
              <a:t>HAsim</a:t>
            </a:r>
            <a:r>
              <a:rPr lang="en-US" dirty="0"/>
              <a:t>: FPGA-Based High-Detail Multicore Simulation Using Time-Division Multiplexing” in HPCA 2011.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Decoupling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9E76E-9543-B049-92B8-505B5050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2799039"/>
          </a:xfrm>
        </p:spPr>
        <p:txBody>
          <a:bodyPr/>
          <a:lstStyle/>
          <a:p>
            <a:r>
              <a:rPr lang="en-US" sz="2000" b="1" dirty="0"/>
              <a:t>FPGA prototype:</a:t>
            </a:r>
            <a:r>
              <a:rPr lang="en-US" sz="2000" dirty="0"/>
              <a:t> one host FPGA clock = one simulated cycle</a:t>
            </a:r>
          </a:p>
          <a:p>
            <a:endParaRPr lang="en-US" sz="2000" dirty="0"/>
          </a:p>
          <a:p>
            <a:r>
              <a:rPr lang="en-US" sz="2000" b="1" dirty="0"/>
              <a:t>Decoupled simulator:</a:t>
            </a:r>
            <a:r>
              <a:rPr lang="en-US" sz="2000" dirty="0"/>
              <a:t> target and host time advance</a:t>
            </a:r>
            <a:r>
              <a:rPr lang="en-US" sz="2000" i="1" dirty="0"/>
              <a:t> independently</a:t>
            </a:r>
          </a:p>
          <a:p>
            <a:pPr lvl="1"/>
            <a:r>
              <a:rPr lang="en-US" sz="2000" dirty="0"/>
              <a:t>Each target cycle may take multiple FPGA host cycles to simulate</a:t>
            </a:r>
          </a:p>
          <a:p>
            <a:endParaRPr lang="en-US" sz="2400" dirty="0"/>
          </a:p>
          <a:p>
            <a:r>
              <a:rPr lang="en-US" sz="2000" dirty="0"/>
              <a:t>Software RTL simulators take this idea to the extreme</a:t>
            </a:r>
          </a:p>
        </p:txBody>
      </p:sp>
    </p:spTree>
    <p:extLst>
      <p:ext uri="{BB962C8B-B14F-4D97-AF65-F5344CB8AC3E}">
        <p14:creationId xmlns:p14="http://schemas.microsoft.com/office/powerpoint/2010/main" val="12204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084A9E0-8C08-F641-99D6-8C3AD6CB58B8}"/>
              </a:ext>
            </a:extLst>
          </p:cNvPr>
          <p:cNvCxnSpPr/>
          <p:nvPr/>
        </p:nvCxnSpPr>
        <p:spPr>
          <a:xfrm>
            <a:off x="1177611" y="3969263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Clock gating: the simplest form of decoupling</a:t>
            </a:r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2" name="Delay 1">
            <a:extLst>
              <a:ext uri="{FF2B5EF4-FFF2-40B4-BE49-F238E27FC236}">
                <a16:creationId xmlns:a16="http://schemas.microsoft.com/office/drawing/2014/main" id="{DA983EE3-1579-2E4C-A5C3-5355E6088561}"/>
              </a:ext>
            </a:extLst>
          </p:cNvPr>
          <p:cNvSpPr/>
          <p:nvPr/>
        </p:nvSpPr>
        <p:spPr>
          <a:xfrm>
            <a:off x="4584700" y="2170534"/>
            <a:ext cx="1041400" cy="1041400"/>
          </a:xfrm>
          <a:prstGeom prst="flowChartDelay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977E82-3147-0344-BD59-23CA725BAA0D}"/>
              </a:ext>
            </a:extLst>
          </p:cNvPr>
          <p:cNvGrpSpPr/>
          <p:nvPr/>
        </p:nvGrpSpPr>
        <p:grpSpPr>
          <a:xfrm>
            <a:off x="3136447" y="2018620"/>
            <a:ext cx="724353" cy="1345228"/>
            <a:chOff x="1745673" y="3424844"/>
            <a:chExt cx="465512" cy="864523"/>
          </a:xfrm>
          <a:effectLst/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E738D5-6EB2-1A48-A78C-9FDBCFED1FD1}"/>
                </a:ext>
              </a:extLst>
            </p:cNvPr>
            <p:cNvSpPr/>
            <p:nvPr/>
          </p:nvSpPr>
          <p:spPr>
            <a:xfrm>
              <a:off x="1745673" y="3424844"/>
              <a:ext cx="465512" cy="864523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3CB0F96-4737-AD48-B9B8-7D891947F885}"/>
                </a:ext>
              </a:extLst>
            </p:cNvPr>
            <p:cNvSpPr/>
            <p:nvPr/>
          </p:nvSpPr>
          <p:spPr>
            <a:xfrm>
              <a:off x="1889983" y="4139738"/>
              <a:ext cx="173570" cy="149629"/>
            </a:xfrm>
            <a:prstGeom prst="triangle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F62939-9D4E-154C-BF61-FF0018833BF7}"/>
              </a:ext>
            </a:extLst>
          </p:cNvPr>
          <p:cNvCxnSpPr>
            <a:cxnSpLocks/>
          </p:cNvCxnSpPr>
          <p:nvPr/>
        </p:nvCxnSpPr>
        <p:spPr>
          <a:xfrm>
            <a:off x="3860800" y="2387600"/>
            <a:ext cx="7239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29F1E4-ADA6-E04D-82C9-CFEB6ED8B82C}"/>
              </a:ext>
            </a:extLst>
          </p:cNvPr>
          <p:cNvCxnSpPr/>
          <p:nvPr/>
        </p:nvCxnSpPr>
        <p:spPr>
          <a:xfrm>
            <a:off x="3860800" y="3025670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E842DD-FA50-8D4E-A71E-C4ED9250C29B}"/>
              </a:ext>
            </a:extLst>
          </p:cNvPr>
          <p:cNvCxnSpPr/>
          <p:nvPr/>
        </p:nvCxnSpPr>
        <p:spPr>
          <a:xfrm>
            <a:off x="5626100" y="2691234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1CE33-1D37-6C49-A045-5EA06258A74C}"/>
              </a:ext>
            </a:extLst>
          </p:cNvPr>
          <p:cNvGrpSpPr/>
          <p:nvPr/>
        </p:nvGrpSpPr>
        <p:grpSpPr>
          <a:xfrm>
            <a:off x="6362700" y="2018620"/>
            <a:ext cx="724353" cy="1345228"/>
            <a:chOff x="1745673" y="3424844"/>
            <a:chExt cx="465512" cy="864523"/>
          </a:xfrm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6B4CF3-49FD-DA44-AC52-280176AC57C5}"/>
                </a:ext>
              </a:extLst>
            </p:cNvPr>
            <p:cNvSpPr/>
            <p:nvPr/>
          </p:nvSpPr>
          <p:spPr>
            <a:xfrm>
              <a:off x="1745673" y="3424844"/>
              <a:ext cx="465512" cy="864523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0109BEE3-EEAA-3B40-B84D-7D2EFAC31697}"/>
                </a:ext>
              </a:extLst>
            </p:cNvPr>
            <p:cNvSpPr/>
            <p:nvPr/>
          </p:nvSpPr>
          <p:spPr>
            <a:xfrm>
              <a:off x="1889983" y="4139738"/>
              <a:ext cx="173570" cy="149629"/>
            </a:xfrm>
            <a:prstGeom prst="triangle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940F49-5615-FE41-A0A1-2053C9412108}"/>
              </a:ext>
            </a:extLst>
          </p:cNvPr>
          <p:cNvCxnSpPr/>
          <p:nvPr/>
        </p:nvCxnSpPr>
        <p:spPr>
          <a:xfrm>
            <a:off x="2399847" y="2361034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8655E9-A7EF-C140-980B-7590C9A6104E}"/>
              </a:ext>
            </a:extLst>
          </p:cNvPr>
          <p:cNvCxnSpPr/>
          <p:nvPr/>
        </p:nvCxnSpPr>
        <p:spPr>
          <a:xfrm>
            <a:off x="7087053" y="2691234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0BFEB2A-BE76-7648-A95C-C28744F21C4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99848" y="1738936"/>
            <a:ext cx="5156655" cy="622098"/>
          </a:xfrm>
          <a:prstGeom prst="bentConnector3">
            <a:avLst>
              <a:gd name="adj1" fmla="val 109601"/>
            </a:avLst>
          </a:prstGeom>
          <a:ln>
            <a:tailEnd type="non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96F210-7068-494C-9043-48FCF9DE8211}"/>
              </a:ext>
            </a:extLst>
          </p:cNvPr>
          <p:cNvCxnSpPr>
            <a:cxnSpLocks/>
          </p:cNvCxnSpPr>
          <p:nvPr/>
        </p:nvCxnSpPr>
        <p:spPr>
          <a:xfrm flipV="1">
            <a:off x="7556503" y="1738936"/>
            <a:ext cx="0" cy="952298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9F5C46-2A4D-5C49-BAFF-1B5A1603183E}"/>
              </a:ext>
            </a:extLst>
          </p:cNvPr>
          <p:cNvCxnSpPr/>
          <p:nvPr/>
        </p:nvCxnSpPr>
        <p:spPr>
          <a:xfrm>
            <a:off x="2399847" y="3016040"/>
            <a:ext cx="736600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AC2F2E7-5F3F-3B44-937B-5FA084A5ADF6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2441690" y="3363848"/>
            <a:ext cx="4280602" cy="512721"/>
          </a:xfrm>
          <a:prstGeom prst="bentConnector2">
            <a:avLst/>
          </a:prstGeom>
          <a:ln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AA45829-FF37-C94E-AF73-3D485C308927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496038" y="3363848"/>
            <a:ext cx="1" cy="512722"/>
          </a:xfrm>
          <a:prstGeom prst="line">
            <a:avLst/>
          </a:prstGeom>
          <a:ln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EB970B5-22AD-0242-A82C-6E373507B426}"/>
              </a:ext>
            </a:extLst>
          </p:cNvPr>
          <p:cNvSpPr txBox="1"/>
          <p:nvPr/>
        </p:nvSpPr>
        <p:spPr>
          <a:xfrm>
            <a:off x="1700782" y="2795166"/>
            <a:ext cx="7409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input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1FEB86-3694-4845-92F0-08CF759B78FD}"/>
              </a:ext>
            </a:extLst>
          </p:cNvPr>
          <p:cNvSpPr txBox="1"/>
          <p:nvPr/>
        </p:nvSpPr>
        <p:spPr>
          <a:xfrm>
            <a:off x="7795534" y="2478479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output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2D9F99C1-E1BB-DA4C-8E82-B01F3EA3FCB6}"/>
              </a:ext>
            </a:extLst>
          </p:cNvPr>
          <p:cNvCxnSpPr>
            <a:cxnSpLocks/>
          </p:cNvCxnSpPr>
          <p:nvPr/>
        </p:nvCxnSpPr>
        <p:spPr>
          <a:xfrm>
            <a:off x="1694847" y="3748389"/>
            <a:ext cx="850405" cy="128180"/>
          </a:xfrm>
          <a:prstGeom prst="bentConnector3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0F0878C-B809-9448-81CC-0558B38ACD95}"/>
              </a:ext>
            </a:extLst>
          </p:cNvPr>
          <p:cNvSpPr txBox="1"/>
          <p:nvPr/>
        </p:nvSpPr>
        <p:spPr>
          <a:xfrm>
            <a:off x="1259056" y="3548334"/>
            <a:ext cx="49885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clk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0" name="Delay 49">
            <a:extLst>
              <a:ext uri="{FF2B5EF4-FFF2-40B4-BE49-F238E27FC236}">
                <a16:creationId xmlns:a16="http://schemas.microsoft.com/office/drawing/2014/main" id="{72BC8E81-3A4E-F84E-943A-CA5DB475EC2C}"/>
              </a:ext>
            </a:extLst>
          </p:cNvPr>
          <p:cNvSpPr/>
          <p:nvPr/>
        </p:nvSpPr>
        <p:spPr>
          <a:xfrm>
            <a:off x="1878057" y="3620208"/>
            <a:ext cx="469447" cy="469447"/>
          </a:xfrm>
          <a:prstGeom prst="flowChartDelay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C03A6F-C755-8A41-B18B-9085F5CC1350}"/>
              </a:ext>
            </a:extLst>
          </p:cNvPr>
          <p:cNvSpPr txBox="1"/>
          <p:nvPr/>
        </p:nvSpPr>
        <p:spPr>
          <a:xfrm>
            <a:off x="518043" y="3745817"/>
            <a:ext cx="89958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valid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9" grpId="0"/>
      <p:bldP spid="49" grpId="1"/>
      <p:bldP spid="50" grpId="0" animBg="1"/>
      <p:bldP spid="60" grpId="0"/>
      <p:bldP spid="60" grpId="1"/>
      <p:bldP spid="6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You can save resources with decoupling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F461C9-C6A2-4543-9900-70DEEB36B1F2}"/>
              </a:ext>
            </a:extLst>
          </p:cNvPr>
          <p:cNvGrpSpPr/>
          <p:nvPr/>
        </p:nvGrpSpPr>
        <p:grpSpPr>
          <a:xfrm>
            <a:off x="3397347" y="1203912"/>
            <a:ext cx="2349306" cy="3169955"/>
            <a:chOff x="6123153" y="1205617"/>
            <a:chExt cx="2349306" cy="31699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41E6AD-1053-1942-93F9-4704D39BEE52}"/>
                </a:ext>
              </a:extLst>
            </p:cNvPr>
            <p:cNvSpPr/>
            <p:nvPr/>
          </p:nvSpPr>
          <p:spPr>
            <a:xfrm>
              <a:off x="6123153" y="1205617"/>
              <a:ext cx="2349306" cy="31699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Efficient</a:t>
              </a:r>
              <a:br>
                <a:rPr lang="en-US" sz="2000" dirty="0"/>
              </a:br>
              <a:r>
                <a:rPr lang="en-US" sz="2000" dirty="0"/>
                <a:t>1-Read, 1-Write RAM</a:t>
              </a:r>
            </a:p>
          </p:txBody>
        </p: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6A28595F-D3CD-5143-9629-F1BA552EAEBB}"/>
                </a:ext>
              </a:extLst>
            </p:cNvPr>
            <p:cNvSpPr/>
            <p:nvPr/>
          </p:nvSpPr>
          <p:spPr>
            <a:xfrm>
              <a:off x="6527409" y="4082811"/>
              <a:ext cx="337625" cy="291056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72153-832D-8045-A48A-7CCE4270521E}"/>
              </a:ext>
            </a:extLst>
          </p:cNvPr>
          <p:cNvGrpSpPr/>
          <p:nvPr/>
        </p:nvGrpSpPr>
        <p:grpSpPr>
          <a:xfrm>
            <a:off x="3397347" y="1205618"/>
            <a:ext cx="2349306" cy="3169955"/>
            <a:chOff x="3397347" y="1205618"/>
            <a:chExt cx="2349306" cy="31699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74A4DE-D847-1D43-B71F-DA4B51B8B3FF}"/>
                </a:ext>
              </a:extLst>
            </p:cNvPr>
            <p:cNvSpPr/>
            <p:nvPr/>
          </p:nvSpPr>
          <p:spPr>
            <a:xfrm>
              <a:off x="3397347" y="1205618"/>
              <a:ext cx="2349306" cy="31699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Resource-hogging</a:t>
              </a:r>
            </a:p>
            <a:p>
              <a:pPr algn="ctr"/>
              <a:r>
                <a:rPr lang="en-US" sz="2000" dirty="0"/>
                <a:t>4-Read, 4-Write RAM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CFD171E8-FEF2-FF40-8562-00941352CE9A}"/>
                </a:ext>
              </a:extLst>
            </p:cNvPr>
            <p:cNvSpPr/>
            <p:nvPr/>
          </p:nvSpPr>
          <p:spPr>
            <a:xfrm>
              <a:off x="3795932" y="4082811"/>
              <a:ext cx="337625" cy="291056"/>
            </a:xfrm>
            <a:prstGeom prst="triangle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D3507CD-96BE-F241-BCD9-31DACE83A616}"/>
              </a:ext>
            </a:extLst>
          </p:cNvPr>
          <p:cNvSpPr txBox="1"/>
          <p:nvPr/>
        </p:nvSpPr>
        <p:spPr>
          <a:xfrm>
            <a:off x="630857" y="4459749"/>
            <a:ext cx="788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With 4 host cycles to simulate 1 target cycle ➨ trade space for time!</a:t>
            </a:r>
          </a:p>
        </p:txBody>
      </p:sp>
    </p:spTree>
    <p:extLst>
      <p:ext uri="{BB962C8B-B14F-4D97-AF65-F5344CB8AC3E}">
        <p14:creationId xmlns:p14="http://schemas.microsoft.com/office/powerpoint/2010/main" val="32433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759B-6553-9840-AF06-C074218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35" y="2150850"/>
            <a:ext cx="7743729" cy="841800"/>
          </a:xfrm>
        </p:spPr>
        <p:txBody>
          <a:bodyPr/>
          <a:lstStyle/>
          <a:p>
            <a:r>
              <a:rPr lang="en-US" sz="2800" b="1" dirty="0"/>
              <a:t>Tradeoff:</a:t>
            </a:r>
            <a:r>
              <a:rPr lang="en-US" sz="2800" dirty="0"/>
              <a:t> it now takes 4 host cycles to simulate one target cycle, but we save FPGA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0B570-621A-D14F-9040-D83DF3903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35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491620" y="2150850"/>
            <a:ext cx="8160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Decoupling enables optimizations that can significantly reduce utilization</a:t>
            </a:r>
            <a:endParaRPr dirty="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B73094-6FCA-1746-99DC-FB45805809D4}"/>
              </a:ext>
            </a:extLst>
          </p:cNvPr>
          <p:cNvSpPr/>
          <p:nvPr/>
        </p:nvSpPr>
        <p:spPr>
          <a:xfrm>
            <a:off x="1858896" y="3542024"/>
            <a:ext cx="5426208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400" dirty="0"/>
              <a:t>No tools to apply them automatically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77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Where prior work falls short</a:t>
            </a:r>
            <a:endParaRPr dirty="0"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DD925-B716-4046-A2C5-068EC8BECF3E}"/>
              </a:ext>
            </a:extLst>
          </p:cNvPr>
          <p:cNvSpPr/>
          <p:nvPr/>
        </p:nvSpPr>
        <p:spPr>
          <a:xfrm>
            <a:off x="491998" y="1586828"/>
            <a:ext cx="2381458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4598C-8D55-E149-84FB-28C4E27884C3}"/>
              </a:ext>
            </a:extLst>
          </p:cNvPr>
          <p:cNvSpPr/>
          <p:nvPr/>
        </p:nvSpPr>
        <p:spPr>
          <a:xfrm>
            <a:off x="491998" y="1931821"/>
            <a:ext cx="2381458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Microarchitecture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BBE40-A0AF-0744-9B05-C19698F189CE}"/>
              </a:ext>
            </a:extLst>
          </p:cNvPr>
          <p:cNvSpPr/>
          <p:nvPr/>
        </p:nvSpPr>
        <p:spPr>
          <a:xfrm>
            <a:off x="491999" y="3189448"/>
            <a:ext cx="2381460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Simulator Microarchitecture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3B883-FB9C-DE42-9471-2E1FA829EE7C}"/>
              </a:ext>
            </a:extLst>
          </p:cNvPr>
          <p:cNvSpPr/>
          <p:nvPr/>
        </p:nvSpPr>
        <p:spPr>
          <a:xfrm>
            <a:off x="491999" y="3534441"/>
            <a:ext cx="2381460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FPGA Implementation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FAA6D3-5B31-A048-B680-CB3119F9C246}"/>
              </a:ext>
            </a:extLst>
          </p:cNvPr>
          <p:cNvSpPr/>
          <p:nvPr/>
        </p:nvSpPr>
        <p:spPr>
          <a:xfrm>
            <a:off x="491998" y="3887807"/>
            <a:ext cx="2381459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Host FPGA Platform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A9F49-2581-B04D-9C02-7590B209A911}"/>
              </a:ext>
            </a:extLst>
          </p:cNvPr>
          <p:cNvSpPr/>
          <p:nvPr/>
        </p:nvSpPr>
        <p:spPr>
          <a:xfrm>
            <a:off x="491997" y="1241835"/>
            <a:ext cx="2381458" cy="27298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Workloads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76B88EF-97C3-DB4A-8326-12B341C120F6}"/>
              </a:ext>
            </a:extLst>
          </p:cNvPr>
          <p:cNvSpPr/>
          <p:nvPr/>
        </p:nvSpPr>
        <p:spPr>
          <a:xfrm>
            <a:off x="1511905" y="2250911"/>
            <a:ext cx="341644" cy="20951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7744FB1-9D37-1A46-A00D-68CCA70131DC}"/>
              </a:ext>
            </a:extLst>
          </p:cNvPr>
          <p:cNvSpPr/>
          <p:nvPr/>
        </p:nvSpPr>
        <p:spPr>
          <a:xfrm>
            <a:off x="1511905" y="2939740"/>
            <a:ext cx="341644" cy="20951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42;p25">
            <a:extLst>
              <a:ext uri="{FF2B5EF4-FFF2-40B4-BE49-F238E27FC236}">
                <a16:creationId xmlns:a16="http://schemas.microsoft.com/office/drawing/2014/main" id="{07FFE15A-4B01-E04A-B3CF-F1424827C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8436" y="1152475"/>
            <a:ext cx="5865564" cy="362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dirty="0"/>
              <a:t>Paper idea: conceptual improvement in simulator architecture and/or microarchitecture arch</a:t>
            </a:r>
          </a:p>
          <a:p>
            <a:pPr marL="114298" indent="0">
              <a:lnSpc>
                <a:spcPct val="150000"/>
              </a:lnSpc>
              <a:buNone/>
            </a:pPr>
            <a:endParaRPr dirty="0"/>
          </a:p>
          <a:p>
            <a:pPr>
              <a:lnSpc>
                <a:spcPct val="150000"/>
              </a:lnSpc>
            </a:pPr>
            <a:r>
              <a:rPr lang="en" dirty="0"/>
              <a:t>Paper artifact: “</a:t>
            </a:r>
            <a:r>
              <a:rPr lang="en" dirty="0" err="1"/>
              <a:t>artis</a:t>
            </a:r>
            <a:r>
              <a:rPr lang="en-US" dirty="0"/>
              <a:t>a</a:t>
            </a:r>
            <a:r>
              <a:rPr lang="en" dirty="0" err="1"/>
              <a:t>nal</a:t>
            </a:r>
            <a:r>
              <a:rPr lang="en" dirty="0"/>
              <a:t>” simulator based on idea</a:t>
            </a:r>
          </a:p>
          <a:p>
            <a:pPr>
              <a:lnSpc>
                <a:spcPct val="150000"/>
              </a:lnSpc>
            </a:pPr>
            <a:endParaRPr lang="en" dirty="0"/>
          </a:p>
          <a:p>
            <a:pPr>
              <a:lnSpc>
                <a:spcPct val="150000"/>
              </a:lnSpc>
            </a:pPr>
            <a:r>
              <a:rPr lang="en" dirty="0"/>
              <a:t>Different goals: why write a compiler for RTL if most users don’t have working RTL to start with?</a:t>
            </a:r>
            <a:endParaRPr dirty="0"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8463F1-9E95-3643-AA6D-F81314C2C46D}"/>
              </a:ext>
            </a:extLst>
          </p:cNvPr>
          <p:cNvSpPr/>
          <p:nvPr/>
        </p:nvSpPr>
        <p:spPr>
          <a:xfrm>
            <a:off x="491997" y="2506536"/>
            <a:ext cx="2277579" cy="400051"/>
          </a:xfrm>
          <a:prstGeom prst="roundRect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PhD student cleverness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251438-CD5A-8D44-94C6-9A75D797C942}"/>
              </a:ext>
            </a:extLst>
          </p:cNvPr>
          <p:cNvSpPr txBox="1"/>
          <p:nvPr/>
        </p:nvSpPr>
        <p:spPr>
          <a:xfrm>
            <a:off x="208838" y="4232800"/>
            <a:ext cx="2843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Conceptual simulation stack</a:t>
            </a:r>
          </a:p>
        </p:txBody>
      </p:sp>
    </p:spTree>
    <p:extLst>
      <p:ext uri="{BB962C8B-B14F-4D97-AF65-F5344CB8AC3E}">
        <p14:creationId xmlns:p14="http://schemas.microsoft.com/office/powerpoint/2010/main" val="28346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9AC65-D935-614B-9FFC-5E74A5664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486658B8-9B4C-824C-830A-77AB1B322277}"/>
              </a:ext>
            </a:extLst>
          </p:cNvPr>
          <p:cNvSpPr txBox="1">
            <a:spLocks/>
          </p:cNvSpPr>
          <p:nvPr/>
        </p:nvSpPr>
        <p:spPr>
          <a:xfrm>
            <a:off x="311700" y="451693"/>
            <a:ext cx="8520600" cy="42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spcBef>
                <a:spcPts val="160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Introduction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Prior work in increasing FPGA capacity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Golden Gate: an optimizing compiler for FPGA simulators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Case study: adding an optimization to Golden Gate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Verification of complex simulation models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5938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A compiler framework for FPGA simulators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9C63516D-DD12-504D-B431-983567A3C357}"/>
              </a:ext>
            </a:extLst>
          </p:cNvPr>
          <p:cNvSpPr/>
          <p:nvPr/>
        </p:nvSpPr>
        <p:spPr>
          <a:xfrm>
            <a:off x="254865" y="1200150"/>
            <a:ext cx="2064774" cy="191729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Target RTL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AB68091-48A3-4B4E-8E4A-D51234B1F983}"/>
              </a:ext>
            </a:extLst>
          </p:cNvPr>
          <p:cNvSpPr/>
          <p:nvPr/>
        </p:nvSpPr>
        <p:spPr>
          <a:xfrm>
            <a:off x="6767526" y="1200150"/>
            <a:ext cx="2064774" cy="191729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Optimized, decoupled simulator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23D7F44-05A0-1D4B-A241-BEAEB05531EC}"/>
              </a:ext>
            </a:extLst>
          </p:cNvPr>
          <p:cNvSpPr/>
          <p:nvPr/>
        </p:nvSpPr>
        <p:spPr>
          <a:xfrm>
            <a:off x="2593990" y="1200151"/>
            <a:ext cx="3899185" cy="191728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Guarding state updates</a:t>
            </a:r>
          </a:p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Transforming costly RAMs</a:t>
            </a:r>
          </a:p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Multi-threading host logic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00F79-FE14-8C43-B3D8-F2549D1BF402}"/>
              </a:ext>
            </a:extLst>
          </p:cNvPr>
          <p:cNvSpPr txBox="1"/>
          <p:nvPr/>
        </p:nvSpPr>
        <p:spPr>
          <a:xfrm>
            <a:off x="311701" y="3244190"/>
            <a:ext cx="85205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These compiler passes are not RTL-preserving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generated simulator no longer implements the target’s RTL semantics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But it must simulate them in a cycle-exact manner!</a:t>
            </a:r>
          </a:p>
          <a:p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34BCDA-CE01-4348-A82C-03141B2F30DA}"/>
              </a:ext>
            </a:extLst>
          </p:cNvPr>
          <p:cNvSpPr txBox="1"/>
          <p:nvPr/>
        </p:nvSpPr>
        <p:spPr>
          <a:xfrm>
            <a:off x="3057832" y="1365925"/>
            <a:ext cx="254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Golden Gate Compiler</a:t>
            </a:r>
          </a:p>
        </p:txBody>
      </p:sp>
    </p:spTree>
    <p:extLst>
      <p:ext uri="{BB962C8B-B14F-4D97-AF65-F5344CB8AC3E}">
        <p14:creationId xmlns:p14="http://schemas.microsoft.com/office/powerpoint/2010/main" val="40356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Building blocks for Golden Gate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3ED20E-AE3D-174C-AF04-49AA760378B5}"/>
              </a:ext>
            </a:extLst>
          </p:cNvPr>
          <p:cNvSpPr/>
          <p:nvPr/>
        </p:nvSpPr>
        <p:spPr>
          <a:xfrm>
            <a:off x="2131527" y="1555747"/>
            <a:ext cx="6413905" cy="1016003"/>
          </a:xfrm>
          <a:prstGeom prst="roundRect">
            <a:avLst/>
          </a:prstGeom>
          <a:solidFill>
            <a:srgbClr val="008F00">
              <a:alpha val="20000"/>
            </a:srgbClr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Strong model of simulator behavior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C73056-60D0-874A-A410-3CA1EBA2AFCC}"/>
              </a:ext>
            </a:extLst>
          </p:cNvPr>
          <p:cNvSpPr/>
          <p:nvPr/>
        </p:nvSpPr>
        <p:spPr>
          <a:xfrm>
            <a:off x="2131527" y="2736484"/>
            <a:ext cx="6413905" cy="1016003"/>
          </a:xfrm>
          <a:prstGeom prst="roundRect">
            <a:avLst/>
          </a:prstGeom>
          <a:solidFill>
            <a:srgbClr val="008F00">
              <a:alpha val="20000"/>
            </a:srgbClr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Infrastructure for hardware compiler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CC818-5940-2D43-8570-20B38AE2262E}"/>
              </a:ext>
            </a:extLst>
          </p:cNvPr>
          <p:cNvSpPr txBox="1"/>
          <p:nvPr/>
        </p:nvSpPr>
        <p:spPr>
          <a:xfrm>
            <a:off x="930557" y="1879490"/>
            <a:ext cx="120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F6793-4DBD-5E46-8C77-E6C6E6CC9417}"/>
              </a:ext>
            </a:extLst>
          </p:cNvPr>
          <p:cNvSpPr txBox="1"/>
          <p:nvPr/>
        </p:nvSpPr>
        <p:spPr>
          <a:xfrm>
            <a:off x="340355" y="3057897"/>
            <a:ext cx="179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Implementation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A2D02C-7354-7A48-9775-6955F90DA872}"/>
              </a:ext>
            </a:extLst>
          </p:cNvPr>
          <p:cNvCxnSpPr>
            <a:cxnSpLocks/>
          </p:cNvCxnSpPr>
          <p:nvPr/>
        </p:nvCxnSpPr>
        <p:spPr>
          <a:xfrm flipH="1">
            <a:off x="421037" y="2645717"/>
            <a:ext cx="8332999" cy="0"/>
          </a:xfrm>
          <a:prstGeom prst="line">
            <a:avLst/>
          </a:prstGeom>
          <a:ln w="38100">
            <a:solidFill>
              <a:schemeClr val="accent2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5D71BE-1769-C440-A493-49B8C7CB9654}"/>
              </a:ext>
            </a:extLst>
          </p:cNvPr>
          <p:cNvSpPr txBox="1"/>
          <p:nvPr/>
        </p:nvSpPr>
        <p:spPr>
          <a:xfrm>
            <a:off x="2329786" y="1863693"/>
            <a:ext cx="601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Latency-Insensitive Bounded Dataflow Networks [1]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E0AD2-EA7B-864C-B565-595C0236F640}"/>
              </a:ext>
            </a:extLst>
          </p:cNvPr>
          <p:cNvSpPr txBox="1"/>
          <p:nvPr/>
        </p:nvSpPr>
        <p:spPr>
          <a:xfrm>
            <a:off x="2388479" y="3074281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FIRRTL: Flexible Intermediate Representation for RTL [2]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D9589-E3CD-CA49-96DB-FCD150A120CA}"/>
              </a:ext>
            </a:extLst>
          </p:cNvPr>
          <p:cNvSpPr/>
          <p:nvPr/>
        </p:nvSpPr>
        <p:spPr>
          <a:xfrm>
            <a:off x="122841" y="4254831"/>
            <a:ext cx="8610601" cy="87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[1] </a:t>
            </a:r>
            <a:r>
              <a:rPr lang="en-US" dirty="0" err="1"/>
              <a:t>Vijayaraghavan</a:t>
            </a:r>
            <a:r>
              <a:rPr lang="en-US" dirty="0"/>
              <a:t> et al., “Bounded Dataflow Networks and Latency-Insensitive Circuits,” MEMOCODE ‘09.</a:t>
            </a:r>
          </a:p>
          <a:p>
            <a:pPr>
              <a:lnSpc>
                <a:spcPct val="125000"/>
              </a:lnSpc>
            </a:pPr>
            <a:r>
              <a:rPr lang="en-US" dirty="0"/>
              <a:t>[2] </a:t>
            </a:r>
            <a:r>
              <a:rPr lang="en-US" dirty="0" err="1"/>
              <a:t>Izraelevitz</a:t>
            </a:r>
            <a:r>
              <a:rPr lang="en-US" dirty="0"/>
              <a:t> et al., “Reusability is FIRRTL Ground: Hardware Construction Languages, Compiler Frameworks, and Transformations,” ICCAD ’17.</a:t>
            </a:r>
          </a:p>
        </p:txBody>
      </p:sp>
    </p:spTree>
    <p:extLst>
      <p:ext uri="{BB962C8B-B14F-4D97-AF65-F5344CB8AC3E}">
        <p14:creationId xmlns:p14="http://schemas.microsoft.com/office/powerpoint/2010/main" val="26837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Two major challenges of FPGA simulation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6FEF6-E648-FA42-AE6E-A14BA856A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Labor-intensive</a:t>
            </a:r>
          </a:p>
          <a:p>
            <a:r>
              <a:rPr lang="en-US" dirty="0"/>
              <a:t>Chip might not fit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78FA73-E3C1-6F41-887E-524A3F24DF7C}"/>
              </a:ext>
            </a:extLst>
          </p:cNvPr>
          <p:cNvGrpSpPr/>
          <p:nvPr/>
        </p:nvGrpSpPr>
        <p:grpSpPr>
          <a:xfrm>
            <a:off x="440259" y="2156625"/>
            <a:ext cx="8032200" cy="2641600"/>
            <a:chOff x="800100" y="1396465"/>
            <a:chExt cx="8032200" cy="264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444491-DF53-0F42-9E66-4C008151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1396465"/>
              <a:ext cx="2311400" cy="2641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FAC490-4D7F-3544-B349-35DAB4598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8729" y="1788351"/>
              <a:ext cx="4263571" cy="2046514"/>
            </a:xfrm>
            <a:prstGeom prst="rect">
              <a:avLst/>
            </a:prstGeom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6F23D573-3A5A-D34B-B1AF-65BF053DB26B}"/>
                </a:ext>
              </a:extLst>
            </p:cNvPr>
            <p:cNvSpPr/>
            <p:nvPr/>
          </p:nvSpPr>
          <p:spPr>
            <a:xfrm rot="5400000">
              <a:off x="3321050" y="1186915"/>
              <a:ext cx="2641600" cy="3060700"/>
            </a:xfrm>
            <a:prstGeom prst="trapezoid">
              <a:avLst>
                <a:gd name="adj" fmla="val 34135"/>
              </a:avLst>
            </a:prstGeom>
            <a:solidFill>
              <a:srgbClr val="7F7F7F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Left Arrow 1">
            <a:extLst>
              <a:ext uri="{FF2B5EF4-FFF2-40B4-BE49-F238E27FC236}">
                <a16:creationId xmlns:a16="http://schemas.microsoft.com/office/drawing/2014/main" id="{A485172B-33C2-CA4F-991B-C0353F4F8AB0}"/>
              </a:ext>
            </a:extLst>
          </p:cNvPr>
          <p:cNvSpPr/>
          <p:nvPr/>
        </p:nvSpPr>
        <p:spPr>
          <a:xfrm>
            <a:off x="2678539" y="867002"/>
            <a:ext cx="3133820" cy="1093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/>
              <a:t>FireSim</a:t>
            </a:r>
            <a:endParaRPr lang="en-US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2A846-43F1-764D-B216-1B9680AB9789}"/>
              </a:ext>
            </a:extLst>
          </p:cNvPr>
          <p:cNvSpPr txBox="1"/>
          <p:nvPr/>
        </p:nvSpPr>
        <p:spPr>
          <a:xfrm>
            <a:off x="3283529" y="4532013"/>
            <a:ext cx="5995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Karandikar</a:t>
            </a:r>
            <a:r>
              <a:rPr lang="en-US" sz="1600" dirty="0"/>
              <a:t> et al., “</a:t>
            </a:r>
            <a:r>
              <a:rPr lang="en-US" sz="1600" dirty="0" err="1"/>
              <a:t>FireSim</a:t>
            </a:r>
            <a:r>
              <a:rPr lang="en-US" sz="1600" dirty="0"/>
              <a:t>: FPGA-Accelerated Cycle-Exact Scale-Out System Simulation in the Public Cloud,” ISCA ‘18.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410A1-F448-B04C-81D1-561EEC6297F7}"/>
              </a:ext>
            </a:extLst>
          </p:cNvPr>
          <p:cNvSpPr txBox="1"/>
          <p:nvPr/>
        </p:nvSpPr>
        <p:spPr>
          <a:xfrm>
            <a:off x="3686175" y="-305752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5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2700" dirty="0"/>
              <a:t>Golden Gate models simulator as a dataflow network</a:t>
            </a:r>
            <a:endParaRPr sz="2700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pic>
        <p:nvPicPr>
          <p:cNvPr id="10" name="Google Shape;150;p24">
            <a:extLst>
              <a:ext uri="{FF2B5EF4-FFF2-40B4-BE49-F238E27FC236}">
                <a16:creationId xmlns:a16="http://schemas.microsoft.com/office/drawing/2014/main" id="{B1D3FC77-EE65-384E-9F0A-7B4EF630645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857" y="917975"/>
            <a:ext cx="4872285" cy="36551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EC94DC-F8B1-1148-B8E5-C95694C38CBF}"/>
              </a:ext>
            </a:extLst>
          </p:cNvPr>
          <p:cNvSpPr txBox="1"/>
          <p:nvPr/>
        </p:nvSpPr>
        <p:spPr>
          <a:xfrm>
            <a:off x="228713" y="4601510"/>
            <a:ext cx="868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Dividing target into multiple models enables composable optimizations!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9413D0-4323-024B-B8D9-08A461C5985B}"/>
              </a:ext>
            </a:extLst>
          </p:cNvPr>
          <p:cNvSpPr/>
          <p:nvPr/>
        </p:nvSpPr>
        <p:spPr>
          <a:xfrm>
            <a:off x="5718413" y="1924333"/>
            <a:ext cx="1105468" cy="234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04CB6-A425-974D-BED9-521EE8B6EB40}"/>
              </a:ext>
            </a:extLst>
          </p:cNvPr>
          <p:cNvSpPr/>
          <p:nvPr/>
        </p:nvSpPr>
        <p:spPr>
          <a:xfrm>
            <a:off x="5092889" y="2253528"/>
            <a:ext cx="4617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17F283-E9E8-154E-8A71-D187D0CFEF68}"/>
              </a:ext>
            </a:extLst>
          </p:cNvPr>
          <p:cNvSpPr/>
          <p:nvPr/>
        </p:nvSpPr>
        <p:spPr>
          <a:xfrm>
            <a:off x="2488441" y="2218557"/>
            <a:ext cx="6505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E54E78-322B-4E44-A716-D947270ADD8D}"/>
              </a:ext>
            </a:extLst>
          </p:cNvPr>
          <p:cNvSpPr/>
          <p:nvPr/>
        </p:nvSpPr>
        <p:spPr>
          <a:xfrm>
            <a:off x="3746309" y="1835442"/>
            <a:ext cx="1105467" cy="234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6820AF-F9FC-1D48-B535-0157D69DDD5F}"/>
              </a:ext>
            </a:extLst>
          </p:cNvPr>
          <p:cNvSpPr/>
          <p:nvPr/>
        </p:nvSpPr>
        <p:spPr>
          <a:xfrm>
            <a:off x="5632516" y="3266388"/>
            <a:ext cx="1282046" cy="19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C026A-FF79-1A4C-940B-4CBF72CF7705}"/>
              </a:ext>
            </a:extLst>
          </p:cNvPr>
          <p:cNvSpPr/>
          <p:nvPr/>
        </p:nvSpPr>
        <p:spPr>
          <a:xfrm>
            <a:off x="3543102" y="3763174"/>
            <a:ext cx="1505183" cy="318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Optimized Mapping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7B8189-7852-8644-8128-A5234A6F4B71}"/>
              </a:ext>
            </a:extLst>
          </p:cNvPr>
          <p:cNvSpPr/>
          <p:nvPr/>
        </p:nvSpPr>
        <p:spPr>
          <a:xfrm>
            <a:off x="2204038" y="2387600"/>
            <a:ext cx="1282046" cy="86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Un-optimized Mapping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D5C89F-EBB7-0447-A48A-24BE83742EC6}"/>
              </a:ext>
            </a:extLst>
          </p:cNvPr>
          <p:cNvSpPr/>
          <p:nvPr/>
        </p:nvSpPr>
        <p:spPr>
          <a:xfrm>
            <a:off x="5632517" y="1882398"/>
            <a:ext cx="1282046" cy="318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Simulation Collateral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8F23C3-770C-FF40-ADA2-CA63342B0ABB}"/>
              </a:ext>
            </a:extLst>
          </p:cNvPr>
          <p:cNvSpPr/>
          <p:nvPr/>
        </p:nvSpPr>
        <p:spPr>
          <a:xfrm>
            <a:off x="3663907" y="3471462"/>
            <a:ext cx="1282046" cy="192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366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Latency-Insensitive Bounded Dataflow Networks*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7" name="Google Shape;130;p22">
            <a:extLst>
              <a:ext uri="{FF2B5EF4-FFF2-40B4-BE49-F238E27FC236}">
                <a16:creationId xmlns:a16="http://schemas.microsoft.com/office/drawing/2014/main" id="{B89B7981-F1AC-544B-B90E-7E630B745433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00" y="1021946"/>
            <a:ext cx="4412026" cy="17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1;p22">
            <a:extLst>
              <a:ext uri="{FF2B5EF4-FFF2-40B4-BE49-F238E27FC236}">
                <a16:creationId xmlns:a16="http://schemas.microsoft.com/office/drawing/2014/main" id="{88E47E1B-D805-6044-A099-7F1FF2554659}"/>
              </a:ext>
            </a:extLst>
          </p:cNvPr>
          <p:cNvSpPr txBox="1"/>
          <p:nvPr/>
        </p:nvSpPr>
        <p:spPr>
          <a:xfrm>
            <a:off x="146053" y="1376153"/>
            <a:ext cx="4217400" cy="1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8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General design technique to avoid synchronous design constraints</a:t>
            </a:r>
            <a:endParaRPr sz="18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8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Replace synchronously timed signals with decoupled </a:t>
            </a:r>
            <a:r>
              <a:rPr lang="en-US" sz="1800" b="1" i="1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channels</a:t>
            </a:r>
            <a:endParaRPr sz="1800" b="1"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" name="Google Shape;132;p22">
            <a:extLst>
              <a:ext uri="{FF2B5EF4-FFF2-40B4-BE49-F238E27FC236}">
                <a16:creationId xmlns:a16="http://schemas.microsoft.com/office/drawing/2014/main" id="{B972DDD6-4643-B141-BE65-BB9F61AFFFD8}"/>
              </a:ext>
            </a:extLst>
          </p:cNvPr>
          <p:cNvSpPr txBox="1"/>
          <p:nvPr/>
        </p:nvSpPr>
        <p:spPr>
          <a:xfrm>
            <a:off x="339836" y="1029796"/>
            <a:ext cx="4482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BDNs: Bounded Dataflow Networks</a:t>
            </a:r>
            <a:endParaRPr sz="1800"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1" name="Google Shape;133;p22">
            <a:extLst>
              <a:ext uri="{FF2B5EF4-FFF2-40B4-BE49-F238E27FC236}">
                <a16:creationId xmlns:a16="http://schemas.microsoft.com/office/drawing/2014/main" id="{CC7B542A-27FD-A944-954B-D2D5F5E34DB8}"/>
              </a:ext>
            </a:extLst>
          </p:cNvPr>
          <p:cNvSpPr txBox="1"/>
          <p:nvPr/>
        </p:nvSpPr>
        <p:spPr>
          <a:xfrm>
            <a:off x="311700" y="2839533"/>
            <a:ext cx="4482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Latency-Insensitive BDNs (LI-BDNs)</a:t>
            </a:r>
            <a:endParaRPr sz="1800" i="1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2" name="Google Shape;134;p22">
            <a:extLst>
              <a:ext uri="{FF2B5EF4-FFF2-40B4-BE49-F238E27FC236}">
                <a16:creationId xmlns:a16="http://schemas.microsoft.com/office/drawing/2014/main" id="{5B7AE94A-E726-244B-BF03-E1B7E846FD84}"/>
              </a:ext>
            </a:extLst>
          </p:cNvPr>
          <p:cNvSpPr txBox="1"/>
          <p:nvPr/>
        </p:nvSpPr>
        <p:spPr>
          <a:xfrm>
            <a:off x="137389" y="3185575"/>
            <a:ext cx="8295000" cy="1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8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Conform to a set of properties on both token values and the conditions under which tokens must be produced/accepted</a:t>
            </a:r>
            <a:endParaRPr sz="18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800" b="1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As a simulator:</a:t>
            </a:r>
            <a:r>
              <a:rPr lang="en-US" sz="18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properties prescribe the behavior of tokens modeling inputs and outputs of components that are simulated.</a:t>
            </a:r>
            <a:endParaRPr sz="18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838D8-15C6-7E47-8E43-DA0A3FB25206}"/>
              </a:ext>
            </a:extLst>
          </p:cNvPr>
          <p:cNvSpPr/>
          <p:nvPr/>
        </p:nvSpPr>
        <p:spPr>
          <a:xfrm>
            <a:off x="80185" y="4644499"/>
            <a:ext cx="8610601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* </a:t>
            </a:r>
            <a:r>
              <a:rPr lang="en-US" dirty="0" err="1"/>
              <a:t>Vijayaraghavan</a:t>
            </a:r>
            <a:r>
              <a:rPr lang="en-US" dirty="0"/>
              <a:t> et al., “Bounded Dataflow Networks and Latency-Insensitive Circuits,” MEMOCODE ‘09.</a:t>
            </a:r>
          </a:p>
        </p:txBody>
      </p:sp>
    </p:spTree>
    <p:extLst>
      <p:ext uri="{BB962C8B-B14F-4D97-AF65-F5344CB8AC3E}">
        <p14:creationId xmlns:p14="http://schemas.microsoft.com/office/powerpoint/2010/main" val="26876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Compiler pass: RTL block to </a:t>
            </a:r>
            <a:r>
              <a:rPr lang="en-US" b="1" dirty="0"/>
              <a:t>unoptimized</a:t>
            </a:r>
            <a:r>
              <a:rPr lang="en-US" dirty="0"/>
              <a:t> LI-BDN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9E76E-9543-B049-92B8-505B5050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7975"/>
            <a:ext cx="8520600" cy="36428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Model the value of a given I/O on a particular cycle with a </a:t>
            </a:r>
            <a:r>
              <a:rPr lang="en-US" sz="2000" i="1" dirty="0"/>
              <a:t>token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Replace I/O with </a:t>
            </a:r>
            <a:r>
              <a:rPr lang="en-US" sz="2000" i="1" dirty="0"/>
              <a:t>token queues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Analyze netlist to find combinational I/O dependencies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Transform RTL to a set of guarded atomic actions</a:t>
            </a:r>
          </a:p>
          <a:p>
            <a:pPr marL="850900" lvl="1" indent="-393700">
              <a:lnSpc>
                <a:spcPct val="200000"/>
              </a:lnSpc>
              <a:spcBef>
                <a:spcPts val="0"/>
              </a:spcBef>
              <a:buSzPct val="100000"/>
            </a:pPr>
            <a:r>
              <a:rPr lang="en-US" sz="2000" dirty="0"/>
              <a:t>Update target state when per-cycle synchronization is complete</a:t>
            </a:r>
          </a:p>
          <a:p>
            <a:pPr marL="850900" lvl="1" indent="-393700">
              <a:lnSpc>
                <a:spcPct val="200000"/>
              </a:lnSpc>
              <a:spcBef>
                <a:spcPts val="0"/>
              </a:spcBef>
              <a:buSzPct val="100000"/>
            </a:pPr>
            <a:r>
              <a:rPr lang="en-US" sz="2000" dirty="0"/>
              <a:t>I/O tokens are processed according to LI-BDN properties</a:t>
            </a:r>
          </a:p>
        </p:txBody>
      </p:sp>
    </p:spTree>
    <p:extLst>
      <p:ext uri="{BB962C8B-B14F-4D97-AF65-F5344CB8AC3E}">
        <p14:creationId xmlns:p14="http://schemas.microsoft.com/office/powerpoint/2010/main" val="10086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759B-6553-9840-AF06-C074218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35" y="2150850"/>
            <a:ext cx="7743729" cy="841800"/>
          </a:xfrm>
        </p:spPr>
        <p:txBody>
          <a:bodyPr/>
          <a:lstStyle/>
          <a:p>
            <a:r>
              <a:rPr lang="en-US" sz="2200" dirty="0"/>
              <a:t>LI-BDN structure guarantees freedom from deadlock and defines equivalence of two simulator components!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0B570-621A-D14F-9040-D83DF3903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9BC719-4944-4447-97A5-DE5CFAF550F4}"/>
              </a:ext>
            </a:extLst>
          </p:cNvPr>
          <p:cNvSpPr/>
          <p:nvPr/>
        </p:nvSpPr>
        <p:spPr>
          <a:xfrm>
            <a:off x="1720849" y="3467100"/>
            <a:ext cx="5702300" cy="939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Helpful framework for inserting resource-optimized simulator components!</a:t>
            </a:r>
          </a:p>
        </p:txBody>
      </p:sp>
    </p:spTree>
    <p:extLst>
      <p:ext uri="{BB962C8B-B14F-4D97-AF65-F5344CB8AC3E}">
        <p14:creationId xmlns:p14="http://schemas.microsoft.com/office/powerpoint/2010/main" val="3900849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Building blocks for Golden Gate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3ED20E-AE3D-174C-AF04-49AA760378B5}"/>
              </a:ext>
            </a:extLst>
          </p:cNvPr>
          <p:cNvSpPr/>
          <p:nvPr/>
        </p:nvSpPr>
        <p:spPr>
          <a:xfrm>
            <a:off x="2131527" y="1555747"/>
            <a:ext cx="6413905" cy="1016003"/>
          </a:xfrm>
          <a:prstGeom prst="roundRect">
            <a:avLst/>
          </a:prstGeom>
          <a:solidFill>
            <a:srgbClr val="008F00">
              <a:alpha val="20000"/>
            </a:srgbClr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C73056-60D0-874A-A410-3CA1EBA2AFCC}"/>
              </a:ext>
            </a:extLst>
          </p:cNvPr>
          <p:cNvSpPr/>
          <p:nvPr/>
        </p:nvSpPr>
        <p:spPr>
          <a:xfrm>
            <a:off x="2131527" y="2736484"/>
            <a:ext cx="6413905" cy="1016003"/>
          </a:xfrm>
          <a:prstGeom prst="roundRect">
            <a:avLst/>
          </a:prstGeom>
          <a:solidFill>
            <a:srgbClr val="008F00">
              <a:alpha val="20000"/>
            </a:srgbClr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CC818-5940-2D43-8570-20B38AE2262E}"/>
              </a:ext>
            </a:extLst>
          </p:cNvPr>
          <p:cNvSpPr txBox="1"/>
          <p:nvPr/>
        </p:nvSpPr>
        <p:spPr>
          <a:xfrm>
            <a:off x="930557" y="1879490"/>
            <a:ext cx="120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F6793-4DBD-5E46-8C77-E6C6E6CC9417}"/>
              </a:ext>
            </a:extLst>
          </p:cNvPr>
          <p:cNvSpPr txBox="1"/>
          <p:nvPr/>
        </p:nvSpPr>
        <p:spPr>
          <a:xfrm>
            <a:off x="340355" y="3057897"/>
            <a:ext cx="179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Implementation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A2D02C-7354-7A48-9775-6955F90DA872}"/>
              </a:ext>
            </a:extLst>
          </p:cNvPr>
          <p:cNvCxnSpPr>
            <a:cxnSpLocks/>
          </p:cNvCxnSpPr>
          <p:nvPr/>
        </p:nvCxnSpPr>
        <p:spPr>
          <a:xfrm flipH="1">
            <a:off x="421037" y="2645717"/>
            <a:ext cx="8332999" cy="0"/>
          </a:xfrm>
          <a:prstGeom prst="line">
            <a:avLst/>
          </a:prstGeom>
          <a:ln w="38100">
            <a:solidFill>
              <a:schemeClr val="accent2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5D71BE-1769-C440-A493-49B8C7CB9654}"/>
              </a:ext>
            </a:extLst>
          </p:cNvPr>
          <p:cNvSpPr txBox="1"/>
          <p:nvPr/>
        </p:nvSpPr>
        <p:spPr>
          <a:xfrm>
            <a:off x="2329786" y="1901256"/>
            <a:ext cx="601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Latency-Insensitive Bounded Dataflow Networks [1]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E0AD2-EA7B-864C-B565-595C0236F640}"/>
              </a:ext>
            </a:extLst>
          </p:cNvPr>
          <p:cNvSpPr txBox="1"/>
          <p:nvPr/>
        </p:nvSpPr>
        <p:spPr>
          <a:xfrm>
            <a:off x="2329786" y="3057897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FIRRTL: Flexible Intermediate Representation for RTL [2]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D9589-E3CD-CA49-96DB-FCD150A120CA}"/>
              </a:ext>
            </a:extLst>
          </p:cNvPr>
          <p:cNvSpPr/>
          <p:nvPr/>
        </p:nvSpPr>
        <p:spPr>
          <a:xfrm>
            <a:off x="122841" y="4254831"/>
            <a:ext cx="8610601" cy="87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[1] </a:t>
            </a:r>
            <a:r>
              <a:rPr lang="en-US" dirty="0" err="1"/>
              <a:t>Vijayaraghavan</a:t>
            </a:r>
            <a:r>
              <a:rPr lang="en-US" dirty="0"/>
              <a:t> et al., “Bounded Dataflow Networks and Latency-Insensitive Circuits,” MEMOCODE ‘09.</a:t>
            </a:r>
          </a:p>
          <a:p>
            <a:pPr>
              <a:lnSpc>
                <a:spcPct val="125000"/>
              </a:lnSpc>
            </a:pPr>
            <a:r>
              <a:rPr lang="en-US" dirty="0"/>
              <a:t>[2] </a:t>
            </a:r>
            <a:r>
              <a:rPr lang="en-US" dirty="0" err="1"/>
              <a:t>Izraelevitz</a:t>
            </a:r>
            <a:r>
              <a:rPr lang="en-US" dirty="0"/>
              <a:t> et al., “Reusability is FIRRTL Ground: Hardware Construction Languages, Compiler Frameworks, and Transformations,” ICCAD ’17.</a:t>
            </a:r>
          </a:p>
        </p:txBody>
      </p:sp>
    </p:spTree>
    <p:extLst>
      <p:ext uri="{BB962C8B-B14F-4D97-AF65-F5344CB8AC3E}">
        <p14:creationId xmlns:p14="http://schemas.microsoft.com/office/powerpoint/2010/main" val="362934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FIRRTL hardware compiler framework (ICCAD ‘17)</a:t>
            </a:r>
            <a:endParaRPr dirty="0"/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311700" y="3340099"/>
            <a:ext cx="8520600" cy="1508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US" dirty="0"/>
              <a:t>Extensive suite of tools for writing hardware compiler passes</a:t>
            </a:r>
          </a:p>
          <a:p>
            <a:pPr marL="285750" indent="-285750">
              <a:spcAft>
                <a:spcPts val="1600"/>
              </a:spcAft>
            </a:pPr>
            <a:r>
              <a:rPr lang="en-US" dirty="0"/>
              <a:t>Aimed at helping separate RTL from low-level implementation details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dirty="0"/>
              <a:t>Makes writing CAD tools for chip design accessible to a wide audience!</a:t>
            </a:r>
          </a:p>
        </p:txBody>
      </p:sp>
      <p:sp>
        <p:nvSpPr>
          <p:cNvPr id="247" name="Google Shape;247;p4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335B58-E8B4-854C-A945-0028C1D8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6850" y="928943"/>
            <a:ext cx="5343250" cy="23077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E1085-9419-8649-9FB2-131349FE4E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1573" y="575815"/>
            <a:ext cx="3669570" cy="4524544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2E4C52B3-C798-B44C-A635-7D7E3C7B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7399"/>
            <a:ext cx="8520600" cy="572700"/>
          </a:xfrm>
        </p:spPr>
        <p:txBody>
          <a:bodyPr/>
          <a:lstStyle/>
          <a:p>
            <a:r>
              <a:rPr lang="en-US" dirty="0"/>
              <a:t>Golden Gate is structured as an extensible compiler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9735A-67A8-A142-A3E9-9853812BBD9C}"/>
              </a:ext>
            </a:extLst>
          </p:cNvPr>
          <p:cNvSpPr/>
          <p:nvPr/>
        </p:nvSpPr>
        <p:spPr>
          <a:xfrm>
            <a:off x="3841572" y="1427902"/>
            <a:ext cx="3507364" cy="1031834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E8EF4B-03E3-8145-AC28-EF79073008D3}"/>
              </a:ext>
            </a:extLst>
          </p:cNvPr>
          <p:cNvSpPr/>
          <p:nvPr/>
        </p:nvSpPr>
        <p:spPr>
          <a:xfrm>
            <a:off x="3841572" y="2312523"/>
            <a:ext cx="3507364" cy="1107333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BAAB-1302-B146-A04E-EE5BB1FB64F1}"/>
              </a:ext>
            </a:extLst>
          </p:cNvPr>
          <p:cNvSpPr/>
          <p:nvPr/>
        </p:nvSpPr>
        <p:spPr>
          <a:xfrm>
            <a:off x="3840480" y="3310128"/>
            <a:ext cx="3507364" cy="950976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E81C30-5A18-7141-8849-FB4C1D872A21}"/>
              </a:ext>
            </a:extLst>
          </p:cNvPr>
          <p:cNvSpPr/>
          <p:nvPr/>
        </p:nvSpPr>
        <p:spPr>
          <a:xfrm>
            <a:off x="3841572" y="4078224"/>
            <a:ext cx="3507364" cy="953773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5776B1-3489-A449-A790-518A10601FE1}"/>
              </a:ext>
            </a:extLst>
          </p:cNvPr>
          <p:cNvGrpSpPr/>
          <p:nvPr/>
        </p:nvGrpSpPr>
        <p:grpSpPr>
          <a:xfrm>
            <a:off x="1284506" y="1538431"/>
            <a:ext cx="3188438" cy="783771"/>
            <a:chOff x="261251" y="1641627"/>
            <a:chExt cx="3188438" cy="7837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7195DB-08A4-854A-BB3F-B216670535FD}"/>
                </a:ext>
              </a:extLst>
            </p:cNvPr>
            <p:cNvSpPr txBox="1"/>
            <p:nvPr/>
          </p:nvSpPr>
          <p:spPr>
            <a:xfrm>
              <a:off x="261251" y="1686850"/>
              <a:ext cx="1997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Sequence of FIRRTL passes</a:t>
              </a:r>
            </a:p>
          </p:txBody>
        </p:sp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A5935160-0740-9F49-B3D4-383392F5F9F7}"/>
                </a:ext>
              </a:extLst>
            </p:cNvPr>
            <p:cNvSpPr/>
            <p:nvPr/>
          </p:nvSpPr>
          <p:spPr>
            <a:xfrm>
              <a:off x="2307771" y="1641627"/>
              <a:ext cx="1141918" cy="78377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B0198-4CE9-484C-AC10-666B5CE0C22C}"/>
              </a:ext>
            </a:extLst>
          </p:cNvPr>
          <p:cNvGrpSpPr/>
          <p:nvPr/>
        </p:nvGrpSpPr>
        <p:grpSpPr>
          <a:xfrm>
            <a:off x="783771" y="3079226"/>
            <a:ext cx="3689173" cy="1060886"/>
            <a:chOff x="-239484" y="1641627"/>
            <a:chExt cx="3689173" cy="1060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311578-3389-AF4D-AD48-DCEF158C07E9}"/>
                </a:ext>
              </a:extLst>
            </p:cNvPr>
            <p:cNvSpPr txBox="1"/>
            <p:nvPr/>
          </p:nvSpPr>
          <p:spPr>
            <a:xfrm>
              <a:off x="-239484" y="1686850"/>
              <a:ext cx="2498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Optimizations fit in reusable framework</a:t>
              </a:r>
            </a:p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3C86CFCF-3ABF-9D4B-94E2-28B0CC800C29}"/>
                </a:ext>
              </a:extLst>
            </p:cNvPr>
            <p:cNvSpPr/>
            <p:nvPr/>
          </p:nvSpPr>
          <p:spPr>
            <a:xfrm>
              <a:off x="2307771" y="1641627"/>
              <a:ext cx="1141918" cy="78377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7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9AC65-D935-614B-9FFC-5E74A5664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486658B8-9B4C-824C-830A-77AB1B322277}"/>
              </a:ext>
            </a:extLst>
          </p:cNvPr>
          <p:cNvSpPr txBox="1">
            <a:spLocks/>
          </p:cNvSpPr>
          <p:nvPr/>
        </p:nvSpPr>
        <p:spPr>
          <a:xfrm>
            <a:off x="311700" y="451693"/>
            <a:ext cx="8520600" cy="42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spcBef>
                <a:spcPts val="160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Introduction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Prior work in increasing FPGA capacity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Golden Gate: an optimizing compiler for FPGA simulators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Case study: adding an optimization to Golden Gate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Verification of complex simulation models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6580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E1085-9419-8649-9FB2-131349FE4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334" y="1090295"/>
            <a:ext cx="4616415" cy="2822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F7718-B28D-214E-92E0-DD3571550310}"/>
              </a:ext>
            </a:extLst>
          </p:cNvPr>
          <p:cNvSpPr txBox="1"/>
          <p:nvPr/>
        </p:nvSpPr>
        <p:spPr>
          <a:xfrm>
            <a:off x="311700" y="4128642"/>
            <a:ext cx="8520600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/>
              <a:t>Application: </a:t>
            </a:r>
            <a:r>
              <a:rPr lang="en-US" sz="2000" dirty="0"/>
              <a:t>optimizing highly-ported register files in BOOM, an open-source RISC-V out-of-order core for the Rocket Chip Generator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C4EB4-2AD1-8943-9123-180436084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5" b="97982" l="3500" r="98500">
                        <a14:foregroundMark x1="4000" y1="47890" x2="4000" y2="47890"/>
                        <a14:foregroundMark x1="3625" y1="98165" x2="3625" y2="98165"/>
                        <a14:foregroundMark x1="47375" y1="9725" x2="47375" y2="9725"/>
                        <a14:foregroundMark x1="24375" y1="31560" x2="24375" y2="31560"/>
                        <a14:foregroundMark x1="96000" y1="33211" x2="96000" y2="33211"/>
                        <a14:foregroundMark x1="75125" y1="9725" x2="75125" y2="9725"/>
                        <a14:foregroundMark x1="79625" y1="8257" x2="79625" y2="8257"/>
                        <a14:foregroundMark x1="67750" y1="7523" x2="67750" y2="7523"/>
                        <a14:foregroundMark x1="55000" y1="2018" x2="55000" y2="2018"/>
                        <a14:foregroundMark x1="24625" y1="36881" x2="24625" y2="36881"/>
                        <a14:foregroundMark x1="24625" y1="30275" x2="24625" y2="30275"/>
                        <a14:foregroundMark x1="24625" y1="26789" x2="24625" y2="26789"/>
                        <a14:foregroundMark x1="34250" y1="43119" x2="34250" y2="43119"/>
                        <a14:foregroundMark x1="34125" y1="39633" x2="34125" y2="39633"/>
                        <a14:foregroundMark x1="98500" y1="24037" x2="98500" y2="24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01071" y="2219157"/>
            <a:ext cx="2475702" cy="1524562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2E4C52B3-C798-B44C-A635-7D7E3C7B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4483"/>
            <a:ext cx="8520600" cy="572700"/>
          </a:xfrm>
        </p:spPr>
        <p:txBody>
          <a:bodyPr/>
          <a:lstStyle/>
          <a:p>
            <a:r>
              <a:rPr lang="en-US" dirty="0"/>
              <a:t>Case study: implementing an optimizing transform</a:t>
            </a:r>
          </a:p>
        </p:txBody>
      </p:sp>
    </p:spTree>
    <p:extLst>
      <p:ext uri="{BB962C8B-B14F-4D97-AF65-F5344CB8AC3E}">
        <p14:creationId xmlns:p14="http://schemas.microsoft.com/office/powerpoint/2010/main" val="37791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8868D-FF0D-7540-911B-2739DBA8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4" y="336276"/>
            <a:ext cx="4484406" cy="4560970"/>
          </a:xfrm>
          <a:prstGeom prst="rect">
            <a:avLst/>
          </a:prstGeom>
        </p:spPr>
      </p:pic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E4C52B3-C798-B44C-A635-7D7E3C7B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4483"/>
            <a:ext cx="8520600" cy="572700"/>
          </a:xfrm>
        </p:spPr>
        <p:txBody>
          <a:bodyPr/>
          <a:lstStyle/>
          <a:p>
            <a:r>
              <a:rPr lang="en-US" dirty="0"/>
              <a:t>The Rocket Chip Generator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3BD44-69D8-1244-865A-F625120D3E4C}"/>
              </a:ext>
            </a:extLst>
          </p:cNvPr>
          <p:cNvSpPr txBox="1"/>
          <p:nvPr/>
        </p:nvSpPr>
        <p:spPr>
          <a:xfrm>
            <a:off x="145444" y="1226884"/>
            <a:ext cx="47175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Parameterizable SoC Generator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Cache-coherent </a:t>
            </a:r>
            <a:r>
              <a:rPr lang="en-US" sz="1800" dirty="0" err="1"/>
              <a:t>TileLink</a:t>
            </a:r>
            <a:r>
              <a:rPr lang="en-US" sz="1800" dirty="0"/>
              <a:t>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Variable number of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69900" lvl="8" indent="-265113">
              <a:buFont typeface="Arial" panose="020B0604020202020204" pitchFamily="34" charset="0"/>
              <a:buChar char="•"/>
            </a:pPr>
            <a:r>
              <a:rPr lang="en-US" sz="1800" b="1" dirty="0"/>
              <a:t>Rocket:</a:t>
            </a:r>
            <a:r>
              <a:rPr lang="en-US" sz="1800" dirty="0"/>
              <a:t> 5-stage in-order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69900" indent="-265113">
              <a:buFont typeface="Arial" panose="020B0604020202020204" pitchFamily="34" charset="0"/>
              <a:buChar char="•"/>
            </a:pPr>
            <a:r>
              <a:rPr lang="en-US" sz="1800" b="1" dirty="0"/>
              <a:t>BOOM:</a:t>
            </a:r>
            <a:r>
              <a:rPr lang="en-US" sz="1800" dirty="0"/>
              <a:t> parameterized out-of-order [2]</a:t>
            </a:r>
          </a:p>
          <a:p>
            <a:pPr marL="469900" indent="-2651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9050"/>
            <a:r>
              <a:rPr lang="en-US" sz="1200" dirty="0"/>
              <a:t>[1] </a:t>
            </a:r>
            <a:r>
              <a:rPr lang="en" sz="1200" dirty="0" err="1"/>
              <a:t>Asanović</a:t>
            </a:r>
            <a:r>
              <a:rPr lang="en-US" sz="1200" dirty="0"/>
              <a:t> et al., “The Rocket Chip Generator,” Berkeley Tech Report, 2016.</a:t>
            </a:r>
          </a:p>
          <a:p>
            <a:pPr lvl="8"/>
            <a:r>
              <a:rPr lang="en-US" sz="1200" dirty="0"/>
              <a:t>[2] </a:t>
            </a:r>
            <a:r>
              <a:rPr lang="en-US" sz="1200" dirty="0" err="1"/>
              <a:t>Celio</a:t>
            </a:r>
            <a:r>
              <a:rPr lang="en-US" sz="1200" dirty="0"/>
              <a:t> et al. “The Berkeley Out-of-Order Machine (BOOM): An Industry-Competitive, Synthesizable, Parameterized RISC-V Processor,” Berkeley Tech Report, 2015.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B05DC-2108-014F-9721-6C6A5971B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762" y="554530"/>
            <a:ext cx="750455" cy="750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2E8FC-2EF7-F94B-8BE8-70BE4C073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539" y="554530"/>
            <a:ext cx="750455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AFFFDD7-8D8E-E148-9400-56E4F1AE8F84}"/>
              </a:ext>
            </a:extLst>
          </p:cNvPr>
          <p:cNvSpPr/>
          <p:nvPr/>
        </p:nvSpPr>
        <p:spPr>
          <a:xfrm>
            <a:off x="242532" y="1067460"/>
            <a:ext cx="2880387" cy="3820424"/>
          </a:xfrm>
          <a:prstGeom prst="roundRect">
            <a:avLst>
              <a:gd name="adj" fmla="val 6277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FireSim</a:t>
            </a:r>
            <a:r>
              <a:rPr lang="en-US" dirty="0"/>
              <a:t>: The easy button for FPGA simulation</a:t>
            </a:r>
            <a:endParaRPr dirty="0"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DD925-B716-4046-A2C5-068EC8BECF3E}"/>
              </a:ext>
            </a:extLst>
          </p:cNvPr>
          <p:cNvSpPr/>
          <p:nvPr/>
        </p:nvSpPr>
        <p:spPr>
          <a:xfrm>
            <a:off x="491998" y="1586828"/>
            <a:ext cx="2381458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4598C-8D55-E149-84FB-28C4E27884C3}"/>
              </a:ext>
            </a:extLst>
          </p:cNvPr>
          <p:cNvSpPr/>
          <p:nvPr/>
        </p:nvSpPr>
        <p:spPr>
          <a:xfrm>
            <a:off x="491998" y="1931821"/>
            <a:ext cx="2381458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Microarchitecture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BBE40-A0AF-0744-9B05-C19698F189CE}"/>
              </a:ext>
            </a:extLst>
          </p:cNvPr>
          <p:cNvSpPr/>
          <p:nvPr/>
        </p:nvSpPr>
        <p:spPr>
          <a:xfrm>
            <a:off x="491999" y="3189448"/>
            <a:ext cx="2381460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Simulator Microarchitecture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3B883-FB9C-DE42-9471-2E1FA829EE7C}"/>
              </a:ext>
            </a:extLst>
          </p:cNvPr>
          <p:cNvSpPr/>
          <p:nvPr/>
        </p:nvSpPr>
        <p:spPr>
          <a:xfrm>
            <a:off x="491999" y="3534441"/>
            <a:ext cx="2381460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FPGA Implementation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FAA6D3-5B31-A048-B680-CB3119F9C246}"/>
              </a:ext>
            </a:extLst>
          </p:cNvPr>
          <p:cNvSpPr/>
          <p:nvPr/>
        </p:nvSpPr>
        <p:spPr>
          <a:xfrm>
            <a:off x="491998" y="3887807"/>
            <a:ext cx="2381459" cy="272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Host FPGA Platform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A9F49-2581-B04D-9C02-7590B209A911}"/>
              </a:ext>
            </a:extLst>
          </p:cNvPr>
          <p:cNvSpPr/>
          <p:nvPr/>
        </p:nvSpPr>
        <p:spPr>
          <a:xfrm>
            <a:off x="491997" y="1241835"/>
            <a:ext cx="2381458" cy="27298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Target Workloads</a:t>
            </a:r>
          </a:p>
        </p:txBody>
      </p:sp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C54427C4-E579-0B43-88DA-67405FAD9335}"/>
              </a:ext>
            </a:extLst>
          </p:cNvPr>
          <p:cNvSpPr/>
          <p:nvPr/>
        </p:nvSpPr>
        <p:spPr>
          <a:xfrm>
            <a:off x="631167" y="2505505"/>
            <a:ext cx="2103120" cy="40005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Golden Gate Compiler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76B88EF-97C3-DB4A-8326-12B341C120F6}"/>
              </a:ext>
            </a:extLst>
          </p:cNvPr>
          <p:cNvSpPr/>
          <p:nvPr/>
        </p:nvSpPr>
        <p:spPr>
          <a:xfrm>
            <a:off x="1511905" y="2250911"/>
            <a:ext cx="341644" cy="20951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7744FB1-9D37-1A46-A00D-68CCA70131DC}"/>
              </a:ext>
            </a:extLst>
          </p:cNvPr>
          <p:cNvSpPr/>
          <p:nvPr/>
        </p:nvSpPr>
        <p:spPr>
          <a:xfrm>
            <a:off x="1511905" y="2939740"/>
            <a:ext cx="341644" cy="20951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0A9588-FD43-3D40-B705-619315263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99" y="4234995"/>
            <a:ext cx="2137451" cy="59726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DB1946-37BF-8343-885E-40DD411D7A92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>
          <a:xfrm flipV="1">
            <a:off x="2873455" y="1275663"/>
            <a:ext cx="2630922" cy="1026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61C25D-EC70-0740-8987-F97B2770A634}"/>
              </a:ext>
            </a:extLst>
          </p:cNvPr>
          <p:cNvCxnSpPr>
            <a:cxnSpLocks/>
            <a:stCxn id="5" idx="3"/>
            <a:endCxn id="31" idx="1"/>
          </p:cNvCxnSpPr>
          <p:nvPr/>
        </p:nvCxnSpPr>
        <p:spPr>
          <a:xfrm>
            <a:off x="2873456" y="1723318"/>
            <a:ext cx="2632643" cy="320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AF696C-D3EC-054B-8D7A-28DA9FA2D4BD}"/>
              </a:ext>
            </a:extLst>
          </p:cNvPr>
          <p:cNvCxnSpPr>
            <a:cxnSpLocks/>
          </p:cNvCxnSpPr>
          <p:nvPr/>
        </p:nvCxnSpPr>
        <p:spPr>
          <a:xfrm flipV="1">
            <a:off x="2873455" y="3879434"/>
            <a:ext cx="2439294" cy="154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74052F2-0FBE-5F4A-A4A2-047030D21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377" y="982680"/>
            <a:ext cx="497283" cy="5859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D0A7A2-7013-3A46-A90C-DB2B3825B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002" y="949426"/>
            <a:ext cx="854153" cy="854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7A8AC4-B81D-6049-94CC-EB59A0BC3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99" y="1710582"/>
            <a:ext cx="2135421" cy="66731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685CA9-CE15-8949-A020-C047B07E897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73456" y="2068311"/>
            <a:ext cx="2630921" cy="776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7B9A40A-2A82-EE4E-A2F4-A775BD140D18}"/>
              </a:ext>
            </a:extLst>
          </p:cNvPr>
          <p:cNvSpPr txBox="1"/>
          <p:nvPr/>
        </p:nvSpPr>
        <p:spPr>
          <a:xfrm>
            <a:off x="5570877" y="2460426"/>
            <a:ext cx="25456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Flexible SoC generators</a:t>
            </a:r>
          </a:p>
          <a:p>
            <a:pPr algn="ctr"/>
            <a:r>
              <a:rPr lang="en-US" sz="1600" dirty="0"/>
              <a:t>User accelerator designs</a:t>
            </a:r>
          </a:p>
          <a:p>
            <a:pPr algn="ctr"/>
            <a:r>
              <a:rPr lang="en-US" sz="1600" dirty="0"/>
              <a:t>Architectural experiments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7286CFF-CE5E-1641-BC4F-5348C6119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911" y="3355056"/>
            <a:ext cx="1192275" cy="11210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630C2A-790A-0945-8C70-8D91F3308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886" y="3581686"/>
            <a:ext cx="1780888" cy="66783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201A740-0F51-3441-B0D0-83034B6C662D}"/>
              </a:ext>
            </a:extLst>
          </p:cNvPr>
          <p:cNvSpPr txBox="1"/>
          <p:nvPr/>
        </p:nvSpPr>
        <p:spPr>
          <a:xfrm>
            <a:off x="3192090" y="4533628"/>
            <a:ext cx="4794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“Batteries included” for the full stack!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68B7538-381D-F949-8462-198C471A6E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364" y="984260"/>
            <a:ext cx="1833777" cy="8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5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229A-C858-D248-A95C-5F920563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8949"/>
            <a:ext cx="8520600" cy="572700"/>
          </a:xfrm>
        </p:spPr>
        <p:txBody>
          <a:bodyPr/>
          <a:lstStyle/>
          <a:p>
            <a:r>
              <a:rPr lang="en-US" dirty="0"/>
              <a:t>How the multi-ported memory optimization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50C16-0247-4449-8A05-A9A660F3D57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pic>
        <p:nvPicPr>
          <p:cNvPr id="5" name="Google Shape;426;p73">
            <a:extLst>
              <a:ext uri="{FF2B5EF4-FFF2-40B4-BE49-F238E27FC236}">
                <a16:creationId xmlns:a16="http://schemas.microsoft.com/office/drawing/2014/main" id="{0BB6CAC1-FE1E-394C-A46B-845434904A87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802" y="941320"/>
            <a:ext cx="3986426" cy="39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73">
            <a:extLst>
              <a:ext uri="{FF2B5EF4-FFF2-40B4-BE49-F238E27FC236}">
                <a16:creationId xmlns:a16="http://schemas.microsoft.com/office/drawing/2014/main" id="{CF174B64-A204-9B44-9E2A-06C302A02961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802" y="941320"/>
            <a:ext cx="3986426" cy="39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8;p73">
            <a:extLst>
              <a:ext uri="{FF2B5EF4-FFF2-40B4-BE49-F238E27FC236}">
                <a16:creationId xmlns:a16="http://schemas.microsoft.com/office/drawing/2014/main" id="{68E6DDAA-228A-A64D-92F1-E20EB959C792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802" y="941320"/>
            <a:ext cx="3986426" cy="39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9;p73">
            <a:extLst>
              <a:ext uri="{FF2B5EF4-FFF2-40B4-BE49-F238E27FC236}">
                <a16:creationId xmlns:a16="http://schemas.microsoft.com/office/drawing/2014/main" id="{BBC181D5-A7D4-104C-A953-70ED83F5972F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802" y="941320"/>
            <a:ext cx="3986426" cy="39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30;p73">
            <a:extLst>
              <a:ext uri="{FF2B5EF4-FFF2-40B4-BE49-F238E27FC236}">
                <a16:creationId xmlns:a16="http://schemas.microsoft.com/office/drawing/2014/main" id="{F813014A-9AFD-184A-987F-3BC28733C3B5}"/>
              </a:ext>
            </a:extLst>
          </p:cNvPr>
          <p:cNvSpPr txBox="1"/>
          <p:nvPr/>
        </p:nvSpPr>
        <p:spPr>
          <a:xfrm>
            <a:off x="199516" y="1284270"/>
            <a:ext cx="4591064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Create multi-model simulator hierarchy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Google Shape;431;p73">
            <a:extLst>
              <a:ext uri="{FF2B5EF4-FFF2-40B4-BE49-F238E27FC236}">
                <a16:creationId xmlns:a16="http://schemas.microsoft.com/office/drawing/2014/main" id="{169FABC3-837B-0741-8ED3-36197E924B78}"/>
              </a:ext>
            </a:extLst>
          </p:cNvPr>
          <p:cNvSpPr txBox="1"/>
          <p:nvPr/>
        </p:nvSpPr>
        <p:spPr>
          <a:xfrm>
            <a:off x="199516" y="1821108"/>
            <a:ext cx="4591064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Extract memory that is problematic for </a:t>
            </a:r>
            <a:r>
              <a:rPr lang="en" sz="1600" dirty="0" err="1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QoR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1" name="Google Shape;432;p73">
            <a:extLst>
              <a:ext uri="{FF2B5EF4-FFF2-40B4-BE49-F238E27FC236}">
                <a16:creationId xmlns:a16="http://schemas.microsoft.com/office/drawing/2014/main" id="{850D471B-573A-254E-ABB9-C2DDC65A1C09}"/>
              </a:ext>
            </a:extLst>
          </p:cNvPr>
          <p:cNvSpPr txBox="1"/>
          <p:nvPr/>
        </p:nvSpPr>
        <p:spPr>
          <a:xfrm>
            <a:off x="199516" y="2303293"/>
            <a:ext cx="4752628" cy="214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Generate an FPGA-optimized memory model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Models exact target memory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Resource-efficient underlying BRAM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 sz="1600" dirty="0"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Mapped independently from rest of circuit</a:t>
            </a:r>
            <a:endParaRPr sz="1600" dirty="0"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B3C1A-B4C3-424F-BFA5-701E76B81B20}"/>
              </a:ext>
            </a:extLst>
          </p:cNvPr>
          <p:cNvSpPr txBox="1"/>
          <p:nvPr/>
        </p:nvSpPr>
        <p:spPr>
          <a:xfrm>
            <a:off x="8794679" y="536311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1F569B-3C05-A940-BC04-FAB9AC5C38AA}"/>
              </a:ext>
            </a:extLst>
          </p:cNvPr>
          <p:cNvSpPr txBox="1"/>
          <p:nvPr/>
        </p:nvSpPr>
        <p:spPr>
          <a:xfrm>
            <a:off x="-113016" y="50343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FF71E0-3B91-244A-9BDA-6CB0F75045A0}"/>
              </a:ext>
            </a:extLst>
          </p:cNvPr>
          <p:cNvSpPr txBox="1"/>
          <p:nvPr/>
        </p:nvSpPr>
        <p:spPr>
          <a:xfrm>
            <a:off x="-1017142" y="6678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0F51C9-47DB-6248-A44F-0C11E4200C35}"/>
              </a:ext>
            </a:extLst>
          </p:cNvPr>
          <p:cNvSpPr txBox="1"/>
          <p:nvPr/>
        </p:nvSpPr>
        <p:spPr>
          <a:xfrm>
            <a:off x="-770562" y="-688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4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How do we know this optimization works?</a:t>
            </a:r>
            <a:endParaRPr dirty="0"/>
          </a:p>
        </p:txBody>
      </p:sp>
      <p:sp>
        <p:nvSpPr>
          <p:cNvPr id="344" name="Google Shape;344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940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  <a:buNone/>
            </a:pPr>
            <a:r>
              <a:rPr lang="en-US" dirty="0"/>
              <a:t>While FPGA simulation helps with pre-silicon verification, it brings new challenges.</a:t>
            </a:r>
          </a:p>
          <a:p>
            <a:pPr marL="0" indent="0">
              <a:lnSpc>
                <a:spcPct val="150000"/>
              </a:lnSpc>
              <a:spcAft>
                <a:spcPts val="1600"/>
              </a:spcAft>
              <a:buNone/>
            </a:pPr>
            <a:r>
              <a:rPr lang="en-US" dirty="0"/>
              <a:t>A </a:t>
            </a:r>
            <a:r>
              <a:rPr lang="en-US" b="1" dirty="0"/>
              <a:t>functional</a:t>
            </a:r>
            <a:r>
              <a:rPr lang="en-US" dirty="0"/>
              <a:t> bug in the simulator can manifest as: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An apparent </a:t>
            </a:r>
            <a:r>
              <a:rPr lang="en-US" sz="1800" b="1" dirty="0"/>
              <a:t>functional</a:t>
            </a:r>
            <a:r>
              <a:rPr lang="en-US" sz="1800" dirty="0"/>
              <a:t> bug in the target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A </a:t>
            </a:r>
            <a:r>
              <a:rPr lang="en-US" sz="1800" b="1" dirty="0"/>
              <a:t>timing</a:t>
            </a:r>
            <a:r>
              <a:rPr lang="en-US" sz="1800" dirty="0"/>
              <a:t> irregularity in the target</a:t>
            </a:r>
          </a:p>
          <a:p>
            <a:pPr marL="285750" indent="-285750">
              <a:spcAft>
                <a:spcPts val="1600"/>
              </a:spcAft>
            </a:pPr>
            <a:r>
              <a:rPr lang="en-US" b="1" dirty="0"/>
              <a:t>Nondeterminism</a:t>
            </a:r>
            <a:r>
              <a:rPr lang="en-US" dirty="0"/>
              <a:t> of execution or </a:t>
            </a:r>
            <a:r>
              <a:rPr lang="en-US" b="1" dirty="0"/>
              <a:t>host deadlock</a:t>
            </a:r>
            <a:endParaRPr lang="en-US" sz="1800" b="1" dirty="0"/>
          </a:p>
          <a:p>
            <a:pPr marL="742938" lvl="1" indent="-285750">
              <a:spcAft>
                <a:spcPts val="1600"/>
              </a:spcAft>
            </a:pPr>
            <a:endParaRPr lang="en-US" sz="1800" dirty="0"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05ED1-3840-3C40-9AFC-882534B5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59" y="2622752"/>
            <a:ext cx="2286000" cy="2286000"/>
          </a:xfrm>
          <a:prstGeom prst="rect">
            <a:avLst/>
          </a:prstGeom>
        </p:spPr>
      </p:pic>
      <p:sp>
        <p:nvSpPr>
          <p:cNvPr id="8" name="Google Shape;350;p55">
            <a:extLst>
              <a:ext uri="{FF2B5EF4-FFF2-40B4-BE49-F238E27FC236}">
                <a16:creationId xmlns:a16="http://schemas.microsoft.com/office/drawing/2014/main" id="{2ADB9E91-6C05-3847-A47A-1BA1A9771081}"/>
              </a:ext>
            </a:extLst>
          </p:cNvPr>
          <p:cNvSpPr txBox="1">
            <a:spLocks/>
          </p:cNvSpPr>
          <p:nvPr/>
        </p:nvSpPr>
        <p:spPr>
          <a:xfrm>
            <a:off x="311700" y="4272894"/>
            <a:ext cx="8520600" cy="117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009051"/>
                </a:solidFill>
              </a:rPr>
              <a:t>LIME: Automatic checking of decoupled models</a:t>
            </a:r>
          </a:p>
        </p:txBody>
      </p:sp>
    </p:spTree>
    <p:extLst>
      <p:ext uri="{BB962C8B-B14F-4D97-AF65-F5344CB8AC3E}">
        <p14:creationId xmlns:p14="http://schemas.microsoft.com/office/powerpoint/2010/main" val="18815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LIME: Automatic checking of decoupled models</a:t>
            </a:r>
            <a:endParaRPr dirty="0"/>
          </a:p>
        </p:txBody>
      </p:sp>
      <p:sp>
        <p:nvSpPr>
          <p:cNvPr id="352" name="Google Shape;352;p5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sp>
        <p:nvSpPr>
          <p:cNvPr id="5" name="Google Shape;484;p78">
            <a:extLst>
              <a:ext uri="{FF2B5EF4-FFF2-40B4-BE49-F238E27FC236}">
                <a16:creationId xmlns:a16="http://schemas.microsoft.com/office/drawing/2014/main" id="{5A65C0DE-A7BB-C14A-8B40-DACD7CD88C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6024" y="1115300"/>
            <a:ext cx="4871276" cy="37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Bef>
                <a:spcPts val="1600"/>
              </a:spcBef>
            </a:pPr>
            <a:r>
              <a:rPr lang="en-US" dirty="0"/>
              <a:t>Checks LI-BDN properties with BMC</a:t>
            </a:r>
          </a:p>
          <a:p>
            <a:pPr marL="457200" lvl="0" indent="-342900">
              <a:lnSpc>
                <a:spcPct val="150000"/>
              </a:lnSpc>
              <a:spcBef>
                <a:spcPts val="1600"/>
              </a:spcBef>
            </a:pPr>
            <a:r>
              <a:rPr lang="en-US" dirty="0"/>
              <a:t>Ensures model is cycle-accurate</a:t>
            </a:r>
          </a:p>
          <a:p>
            <a:pPr marL="457200" lvl="0" indent="-342900">
              <a:lnSpc>
                <a:spcPct val="150000"/>
              </a:lnSpc>
              <a:spcBef>
                <a:spcPts val="1600"/>
              </a:spcBef>
            </a:pPr>
            <a:r>
              <a:rPr lang="en-US" dirty="0"/>
              <a:t>Targets UCLID5 modeling system</a:t>
            </a:r>
          </a:p>
          <a:p>
            <a:pPr marL="457200" lvl="0" indent="-342900">
              <a:lnSpc>
                <a:spcPct val="150000"/>
              </a:lnSpc>
              <a:spcBef>
                <a:spcPts val="1600"/>
              </a:spcBef>
            </a:pPr>
            <a:r>
              <a:rPr lang="en-US" dirty="0"/>
              <a:t>Used to verify multi-port RAM model</a:t>
            </a: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Inputs: reference RTL &amp; model RTL</a:t>
            </a:r>
            <a:br>
              <a:rPr lang="en" dirty="0"/>
            </a:br>
            <a:r>
              <a:rPr lang="en" dirty="0">
                <a:solidFill>
                  <a:srgbClr val="000000"/>
                </a:solidFill>
              </a:rPr>
              <a:t>Output: </a:t>
            </a:r>
            <a:r>
              <a:rPr lang="en" dirty="0"/>
              <a:t>counterexample waveforms (if any)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6" name="Google Shape;486;p78">
            <a:extLst>
              <a:ext uri="{FF2B5EF4-FFF2-40B4-BE49-F238E27FC236}">
                <a16:creationId xmlns:a16="http://schemas.microsoft.com/office/drawing/2014/main" id="{196589F7-10BC-9F40-99AF-D0EECCB5B532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47" y="1156525"/>
            <a:ext cx="4140725" cy="33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FF32C-C143-9448-951F-E36667BFE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8" y="3937502"/>
            <a:ext cx="703943" cy="7039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7AA4D1-F306-C944-899A-9C9D0C89238F}"/>
              </a:ext>
            </a:extLst>
          </p:cNvPr>
          <p:cNvSpPr/>
          <p:nvPr/>
        </p:nvSpPr>
        <p:spPr>
          <a:xfrm>
            <a:off x="7478487" y="3937502"/>
            <a:ext cx="1503886" cy="598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311700" y="2530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Results of optimizing register files</a:t>
            </a:r>
            <a:endParaRPr dirty="0"/>
          </a:p>
        </p:txBody>
      </p:sp>
      <p:sp>
        <p:nvSpPr>
          <p:cNvPr id="268" name="Google Shape;268;p4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B14D47-CA96-7D4E-9393-7064E775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28" y="1177823"/>
            <a:ext cx="3891078" cy="23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E61A8B-90C2-C140-86A0-D96CF8EE86D1}"/>
              </a:ext>
            </a:extLst>
          </p:cNvPr>
          <p:cNvSpPr/>
          <p:nvPr/>
        </p:nvSpPr>
        <p:spPr>
          <a:xfrm>
            <a:off x="6192797" y="135198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B53E514-4537-8548-B57C-7ECB046EC26B}"/>
              </a:ext>
            </a:extLst>
          </p:cNvPr>
          <p:cNvSpPr/>
          <p:nvPr/>
        </p:nvSpPr>
        <p:spPr>
          <a:xfrm>
            <a:off x="7323142" y="135198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0727A-1FAE-9641-B97A-46909167A312}"/>
              </a:ext>
            </a:extLst>
          </p:cNvPr>
          <p:cNvSpPr/>
          <p:nvPr/>
        </p:nvSpPr>
        <p:spPr>
          <a:xfrm>
            <a:off x="6192797" y="249257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AF569BF-3C76-4F46-84AE-1486C15CE184}"/>
              </a:ext>
            </a:extLst>
          </p:cNvPr>
          <p:cNvSpPr/>
          <p:nvPr/>
        </p:nvSpPr>
        <p:spPr>
          <a:xfrm>
            <a:off x="7323142" y="249257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04B3BA9-1F29-BD42-875B-C649A5818535}"/>
              </a:ext>
            </a:extLst>
          </p:cNvPr>
          <p:cNvSpPr/>
          <p:nvPr/>
        </p:nvSpPr>
        <p:spPr>
          <a:xfrm>
            <a:off x="6192797" y="363316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79DCB60-86B6-A847-AF32-8476751AF3D4}"/>
              </a:ext>
            </a:extLst>
          </p:cNvPr>
          <p:cNvSpPr/>
          <p:nvPr/>
        </p:nvSpPr>
        <p:spPr>
          <a:xfrm>
            <a:off x="7323142" y="3633161"/>
            <a:ext cx="1005840" cy="10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BOOM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3F8B02-4DB9-6E4F-91EA-47F903E3E729}"/>
              </a:ext>
            </a:extLst>
          </p:cNvPr>
          <p:cNvSpPr/>
          <p:nvPr/>
        </p:nvSpPr>
        <p:spPr>
          <a:xfrm>
            <a:off x="6068294" y="951226"/>
            <a:ext cx="2394066" cy="2681936"/>
          </a:xfrm>
          <a:prstGeom prst="roundRect">
            <a:avLst>
              <a:gd name="adj" fmla="val 6674"/>
            </a:avLst>
          </a:prstGeom>
          <a:noFill/>
          <a:ln>
            <a:solidFill>
              <a:schemeClr val="accent2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dirty="0"/>
              <a:t>VU9P FPGA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5615FE-B4D1-4445-9646-43C705B187E7}"/>
              </a:ext>
            </a:extLst>
          </p:cNvPr>
          <p:cNvSpPr/>
          <p:nvPr/>
        </p:nvSpPr>
        <p:spPr>
          <a:xfrm>
            <a:off x="6078393" y="951226"/>
            <a:ext cx="2394066" cy="3822285"/>
          </a:xfrm>
          <a:prstGeom prst="roundRect">
            <a:avLst>
              <a:gd name="adj" fmla="val 6674"/>
            </a:avLst>
          </a:prstGeom>
          <a:noFill/>
          <a:ln>
            <a:solidFill>
              <a:schemeClr val="accent2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dirty="0"/>
              <a:t>Same VU9P FPGA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54D09-38EF-8C40-BE20-FFCB1C726035}"/>
              </a:ext>
            </a:extLst>
          </p:cNvPr>
          <p:cNvSpPr txBox="1"/>
          <p:nvPr/>
        </p:nvSpPr>
        <p:spPr>
          <a:xfrm>
            <a:off x="6058196" y="4733274"/>
            <a:ext cx="240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 cores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➨6 cores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76043D1-DDB9-EF4E-80DB-D15ED23A3095}"/>
              </a:ext>
            </a:extLst>
          </p:cNvPr>
          <p:cNvSpPr/>
          <p:nvPr/>
        </p:nvSpPr>
        <p:spPr>
          <a:xfrm>
            <a:off x="382023" y="3748455"/>
            <a:ext cx="4949687" cy="7752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Underlying 1R1W implementation maps efficiently to FPGA block RAMS (BRAMs)</a:t>
            </a:r>
          </a:p>
        </p:txBody>
      </p:sp>
    </p:spTree>
    <p:extLst>
      <p:ext uri="{BB962C8B-B14F-4D97-AF65-F5344CB8AC3E}">
        <p14:creationId xmlns:p14="http://schemas.microsoft.com/office/powerpoint/2010/main" val="28336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7" grpId="0" animBg="1"/>
      <p:bldP spid="25" grpId="0" animBg="1"/>
      <p:bldP spid="8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Results of optimizing register files</a:t>
            </a:r>
            <a:endParaRPr dirty="0"/>
          </a:p>
        </p:txBody>
      </p:sp>
      <p:sp>
        <p:nvSpPr>
          <p:cNvPr id="268" name="Google Shape;268;p4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B5BF0-6B10-9449-A19F-C63A9946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39" y="1030629"/>
            <a:ext cx="8687866" cy="2555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84935-EEA1-904F-82D7-5D64EDC54975}"/>
              </a:ext>
            </a:extLst>
          </p:cNvPr>
          <p:cNvSpPr txBox="1"/>
          <p:nvPr/>
        </p:nvSpPr>
        <p:spPr>
          <a:xfrm>
            <a:off x="305796" y="3585884"/>
            <a:ext cx="852650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FPGA resource utilization on Xilinx VU9P FPGAs (AWS F1 devices)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sz="2000" i="1" dirty="0"/>
              <a:t>x</a:t>
            </a:r>
            <a:r>
              <a:rPr lang="en-US" sz="2000" dirty="0"/>
              <a:t> = </a:t>
            </a:r>
            <a:r>
              <a:rPr lang="en-US" sz="2000" i="1" dirty="0"/>
              <a:t>x</a:t>
            </a:r>
            <a:r>
              <a:rPr lang="en-US" sz="2000" dirty="0"/>
              <a:t> Rocket cores, B</a:t>
            </a:r>
            <a:r>
              <a:rPr lang="en-US" sz="2000" i="1" dirty="0"/>
              <a:t>y</a:t>
            </a:r>
            <a:r>
              <a:rPr lang="en-US" sz="2000" dirty="0"/>
              <a:t> = </a:t>
            </a:r>
            <a:r>
              <a:rPr lang="en-US" sz="2000" i="1" dirty="0"/>
              <a:t>y</a:t>
            </a:r>
            <a:r>
              <a:rPr lang="en-US" sz="2000" dirty="0"/>
              <a:t> BOOM cores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68A809-3EB4-F844-833A-2E6189DA47B9}"/>
              </a:ext>
            </a:extLst>
          </p:cNvPr>
          <p:cNvSpPr/>
          <p:nvPr/>
        </p:nvSpPr>
        <p:spPr>
          <a:xfrm>
            <a:off x="2492085" y="1053273"/>
            <a:ext cx="4665954" cy="255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EB2BAFF-E2FF-3144-AF38-EAD19D6D3C6B}"/>
              </a:ext>
            </a:extLst>
          </p:cNvPr>
          <p:cNvSpPr/>
          <p:nvPr/>
        </p:nvSpPr>
        <p:spPr>
          <a:xfrm>
            <a:off x="311699" y="3708210"/>
            <a:ext cx="8392075" cy="961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33% less LUT utilization per core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Ample slack in BRAM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7D940-8F2A-0149-BF6E-D41326FD0B44}"/>
              </a:ext>
            </a:extLst>
          </p:cNvPr>
          <p:cNvSpPr/>
          <p:nvPr/>
        </p:nvSpPr>
        <p:spPr>
          <a:xfrm>
            <a:off x="4196513" y="1769591"/>
            <a:ext cx="4665954" cy="181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AF63C7-8C96-C745-9327-0A78B63EC51A}"/>
              </a:ext>
            </a:extLst>
          </p:cNvPr>
          <p:cNvSpPr/>
          <p:nvPr/>
        </p:nvSpPr>
        <p:spPr>
          <a:xfrm>
            <a:off x="6816215" y="156852"/>
            <a:ext cx="2177446" cy="107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58AB3-4043-F04C-80CE-C845B36DF21C}"/>
              </a:ext>
            </a:extLst>
          </p:cNvPr>
          <p:cNvSpPr/>
          <p:nvPr/>
        </p:nvSpPr>
        <p:spPr>
          <a:xfrm>
            <a:off x="8703774" y="898937"/>
            <a:ext cx="402876" cy="107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Future work: multi-threading to save resources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02BEF-102C-D14B-A7FC-398E2D4D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59" y="1117749"/>
            <a:ext cx="6176282" cy="228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74FDD-ACD4-614B-96DB-0FEF44DE5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647" y="1072018"/>
            <a:ext cx="4608706" cy="2803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21B857-B3AE-6C41-A606-590DDD21627C}"/>
              </a:ext>
            </a:extLst>
          </p:cNvPr>
          <p:cNvSpPr/>
          <p:nvPr/>
        </p:nvSpPr>
        <p:spPr>
          <a:xfrm>
            <a:off x="2432957" y="3510641"/>
            <a:ext cx="1567543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E189F1-250F-0B4A-BC70-998E9E7C1499}"/>
              </a:ext>
            </a:extLst>
          </p:cNvPr>
          <p:cNvSpPr/>
          <p:nvPr/>
        </p:nvSpPr>
        <p:spPr>
          <a:xfrm>
            <a:off x="995022" y="3931982"/>
            <a:ext cx="7153956" cy="939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Why not borrow from software simulators and time-multiplex one copy of host logic to simulate N copies of a target block?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7026-A7B2-FB43-B34F-9A4BDD9094C0}"/>
              </a:ext>
            </a:extLst>
          </p:cNvPr>
          <p:cNvSpPr txBox="1"/>
          <p:nvPr/>
        </p:nvSpPr>
        <p:spPr>
          <a:xfrm>
            <a:off x="783989" y="3942413"/>
            <a:ext cx="78372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Z. Tan et al, “RAMP Gold : A High-Throughput FPGA-Based Manycore Simulator,” DAC ‘10.</a:t>
            </a:r>
          </a:p>
          <a:p>
            <a:r>
              <a:rPr lang="en-US" dirty="0"/>
              <a:t>[2] M. </a:t>
            </a:r>
            <a:r>
              <a:rPr lang="en-US" dirty="0" err="1"/>
              <a:t>Pellauer</a:t>
            </a:r>
            <a:r>
              <a:rPr lang="en-US" dirty="0"/>
              <a:t> et al., “</a:t>
            </a:r>
            <a:r>
              <a:rPr lang="en-US" dirty="0" err="1"/>
              <a:t>HAsim</a:t>
            </a:r>
            <a:r>
              <a:rPr lang="en-US" dirty="0"/>
              <a:t>: FPGA-Based High-Detail Multicore Simulation Using Time-Division Multiplexing,” HPCA ‘12.</a:t>
            </a:r>
          </a:p>
          <a:p>
            <a:r>
              <a:rPr lang="en-US" dirty="0"/>
              <a:t>[3] Z. Tan et al., “A Case for FAME: FPGA Architecture Model Execution,” ISCA ‘10.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9AC65-D935-614B-9FFC-5E74A5664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486658B8-9B4C-824C-830A-77AB1B322277}"/>
              </a:ext>
            </a:extLst>
          </p:cNvPr>
          <p:cNvSpPr txBox="1">
            <a:spLocks/>
          </p:cNvSpPr>
          <p:nvPr/>
        </p:nvSpPr>
        <p:spPr>
          <a:xfrm>
            <a:off x="311700" y="451693"/>
            <a:ext cx="8520600" cy="42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spcBef>
                <a:spcPts val="160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Introduction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Prior work in increasing FPGA capacity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Golden Gate: an optimizing compiler for FPGA simulators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Case study: adding an optimization to Golden Gate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Verification of complex simulation models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97039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Conclusion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9E76E-9543-B049-92B8-505B5050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7975"/>
            <a:ext cx="8520600" cy="36428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We present Golden Gate, a compiler framework for FPGA simulators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It includes a spec for simulators structured as dataflow networks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We provide an API for heterogenous compiler passes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Golden Gate open-sourced as part of </a:t>
            </a:r>
            <a:r>
              <a:rPr lang="en-US" sz="2000" dirty="0" err="1"/>
              <a:t>FireSim</a:t>
            </a:r>
            <a:r>
              <a:rPr lang="en-US" sz="2000" dirty="0"/>
              <a:t> @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fires.im</a:t>
            </a:r>
            <a:endParaRPr lang="en-US" sz="2000" dirty="0"/>
          </a:p>
          <a:p>
            <a:pPr marL="114298" indent="0">
              <a:lnSpc>
                <a:spcPct val="100000"/>
              </a:lnSpc>
              <a:buNone/>
            </a:pPr>
            <a:endParaRPr lang="en-US" sz="2000" dirty="0"/>
          </a:p>
          <a:p>
            <a:pPr marL="114298" indent="0" algn="ctr">
              <a:lnSpc>
                <a:spcPct val="100000"/>
              </a:lnSpc>
              <a:buNone/>
            </a:pPr>
            <a:r>
              <a:rPr lang="en-US" sz="2200" dirty="0"/>
              <a:t>As a case study, we present a multi-cycle RAM optimization that significantly increases simulation capacity of a large Xilinx FPGA!</a:t>
            </a:r>
          </a:p>
        </p:txBody>
      </p:sp>
    </p:spTree>
    <p:extLst>
      <p:ext uri="{BB962C8B-B14F-4D97-AF65-F5344CB8AC3E}">
        <p14:creationId xmlns:p14="http://schemas.microsoft.com/office/powerpoint/2010/main" val="18136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Two major challenges of FPGA simulation</a:t>
            </a:r>
          </a:p>
          <a:p>
            <a:endParaRPr lang="en-US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6FEF6-E648-FA42-AE6E-A14BA856A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Labor-intensive</a:t>
            </a:r>
          </a:p>
          <a:p>
            <a:r>
              <a:rPr lang="en-US" dirty="0"/>
              <a:t>Chip might not fit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78FA73-E3C1-6F41-887E-524A3F24DF7C}"/>
              </a:ext>
            </a:extLst>
          </p:cNvPr>
          <p:cNvGrpSpPr/>
          <p:nvPr/>
        </p:nvGrpSpPr>
        <p:grpSpPr>
          <a:xfrm>
            <a:off x="440259" y="2156625"/>
            <a:ext cx="8032200" cy="2641600"/>
            <a:chOff x="800100" y="1396465"/>
            <a:chExt cx="8032200" cy="264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444491-DF53-0F42-9E66-4C008151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1396465"/>
              <a:ext cx="2311400" cy="2641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FAC490-4D7F-3544-B349-35DAB4598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8729" y="1788351"/>
              <a:ext cx="4263571" cy="2046514"/>
            </a:xfrm>
            <a:prstGeom prst="rect">
              <a:avLst/>
            </a:prstGeom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6F23D573-3A5A-D34B-B1AF-65BF053DB26B}"/>
                </a:ext>
              </a:extLst>
            </p:cNvPr>
            <p:cNvSpPr/>
            <p:nvPr/>
          </p:nvSpPr>
          <p:spPr>
            <a:xfrm rot="5400000">
              <a:off x="3321050" y="1186915"/>
              <a:ext cx="2641600" cy="3060700"/>
            </a:xfrm>
            <a:prstGeom prst="trapezoid">
              <a:avLst>
                <a:gd name="adj" fmla="val 34135"/>
              </a:avLst>
            </a:prstGeom>
            <a:solidFill>
              <a:srgbClr val="7F7F7F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B51F87-DB25-1945-8852-702C56A6E9C6}"/>
              </a:ext>
            </a:extLst>
          </p:cNvPr>
          <p:cNvSpPr/>
          <p:nvPr/>
        </p:nvSpPr>
        <p:spPr>
          <a:xfrm>
            <a:off x="322586" y="1523999"/>
            <a:ext cx="2583900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Why the chip won’t fit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9E76E-9543-B049-92B8-505B50509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ASIC structures map poorly</a:t>
            </a:r>
          </a:p>
          <a:p>
            <a:pPr lvl="1"/>
            <a:r>
              <a:rPr lang="en-US" sz="1800" dirty="0"/>
              <a:t>Highly-ported RAMs</a:t>
            </a:r>
          </a:p>
          <a:p>
            <a:pPr lvl="1"/>
            <a:r>
              <a:rPr lang="en-US" sz="1800" dirty="0"/>
              <a:t>Content-addressable memories</a:t>
            </a:r>
          </a:p>
          <a:p>
            <a:pPr lvl="1"/>
            <a:r>
              <a:rPr lang="en-US" sz="1800" dirty="0"/>
              <a:t>Multiplexers</a:t>
            </a:r>
          </a:p>
          <a:p>
            <a:endParaRPr lang="en-US" sz="2200" dirty="0"/>
          </a:p>
          <a:p>
            <a:r>
              <a:rPr lang="en-US" dirty="0"/>
              <a:t>Abundant memory resources are underutilized</a:t>
            </a:r>
          </a:p>
          <a:p>
            <a:pPr lvl="1"/>
            <a:r>
              <a:rPr lang="en-US" sz="1800" dirty="0"/>
              <a:t>Logic is relatively more expensive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468C16-ED8F-964F-9DF8-82E1F9486D18}"/>
              </a:ext>
            </a:extLst>
          </p:cNvPr>
          <p:cNvSpPr/>
          <p:nvPr/>
        </p:nvSpPr>
        <p:spPr>
          <a:xfrm>
            <a:off x="808715" y="4027345"/>
            <a:ext cx="7526569" cy="870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Making the chip fit often means buying bigger FPGA!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77A51-A8D6-9F44-99BE-80AB62BB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00" y="1580284"/>
            <a:ext cx="3903409" cy="198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08B7B-777D-C243-B130-271836DF8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91" y="1195926"/>
            <a:ext cx="3669814" cy="2789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7A637-6957-A84B-B37B-8C8AA869D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62" y="1158515"/>
            <a:ext cx="1672483" cy="24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48244829-64CA-A64B-9131-8293F63F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309" y="1742624"/>
            <a:ext cx="16065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CC0FB937-4A90-A24B-BF26-EF58BE47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654294" y="862212"/>
            <a:ext cx="4883547" cy="33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1474F516-53A9-224D-8241-C6CE66ED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338" y="2244992"/>
            <a:ext cx="1827780" cy="18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E5D84C5-21E8-E24E-9328-F0143694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955" y="1639641"/>
            <a:ext cx="414443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99840-B7A1-3542-B144-79C54D9B2478}"/>
              </a:ext>
            </a:extLst>
          </p:cNvPr>
          <p:cNvSpPr txBox="1"/>
          <p:nvPr/>
        </p:nvSpPr>
        <p:spPr>
          <a:xfrm flipH="1">
            <a:off x="503230" y="-82193"/>
            <a:ext cx="678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0FF59-4565-0B4E-B3C5-0517CB0FE938}"/>
              </a:ext>
            </a:extLst>
          </p:cNvPr>
          <p:cNvSpPr txBox="1"/>
          <p:nvPr/>
        </p:nvSpPr>
        <p:spPr>
          <a:xfrm>
            <a:off x="1602769" y="-13356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CEB19-C354-4A4B-BCAD-249AECC8ABF1}"/>
              </a:ext>
            </a:extLst>
          </p:cNvPr>
          <p:cNvSpPr txBox="1"/>
          <p:nvPr/>
        </p:nvSpPr>
        <p:spPr>
          <a:xfrm>
            <a:off x="3533266" y="174213"/>
            <a:ext cx="510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we make the chip fit?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AD9DE-8FAF-D146-AE65-E447A44FF8FF}"/>
              </a:ext>
            </a:extLst>
          </p:cNvPr>
          <p:cNvSpPr txBox="1"/>
          <p:nvPr/>
        </p:nvSpPr>
        <p:spPr>
          <a:xfrm>
            <a:off x="10263883" y="397609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76A381-70D7-824E-8F5B-BE313EC799DD}"/>
              </a:ext>
            </a:extLst>
          </p:cNvPr>
          <p:cNvSpPr/>
          <p:nvPr/>
        </p:nvSpPr>
        <p:spPr>
          <a:xfrm>
            <a:off x="3045643" y="650536"/>
            <a:ext cx="6082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Golden Gate: an optimizing compiler for simulators</a:t>
            </a:r>
          </a:p>
        </p:txBody>
      </p:sp>
    </p:spTree>
    <p:extLst>
      <p:ext uri="{BB962C8B-B14F-4D97-AF65-F5344CB8AC3E}">
        <p14:creationId xmlns:p14="http://schemas.microsoft.com/office/powerpoint/2010/main" val="18969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4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dirty="0"/>
              <a:t>Golden Gate: a</a:t>
            </a:r>
            <a:r>
              <a:rPr lang="en-US" b="1" dirty="0"/>
              <a:t> hardware compiler</a:t>
            </a:r>
            <a:r>
              <a:rPr lang="en-US" dirty="0"/>
              <a:t> framework </a:t>
            </a:r>
            <a:endParaRPr dirty="0"/>
          </a:p>
          <a:p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9E76E-9543-B049-92B8-505B5050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7975"/>
            <a:ext cx="8520600" cy="36428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Operating on </a:t>
            </a:r>
            <a:r>
              <a:rPr lang="en-US" sz="2000" b="1" dirty="0"/>
              <a:t>concrete RTL</a:t>
            </a:r>
            <a:r>
              <a:rPr lang="en-US" sz="2000" dirty="0"/>
              <a:t> target designs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Producing cycle- and bit-exact FPGA simulators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…structured as a network of </a:t>
            </a:r>
            <a:r>
              <a:rPr lang="en-US" sz="2000" b="1" dirty="0"/>
              <a:t>communicating actors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…relying on </a:t>
            </a:r>
            <a:r>
              <a:rPr lang="en-US" sz="2000" b="1" dirty="0"/>
              <a:t>decoupling</a:t>
            </a:r>
            <a:r>
              <a:rPr lang="en-US" sz="2000" dirty="0"/>
              <a:t> to ease per-cycle synchronization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With a reusable API for FPGA-centric resource optimizations</a:t>
            </a:r>
          </a:p>
          <a:p>
            <a:pPr marL="114298" indent="0">
              <a:lnSpc>
                <a:spcPct val="200000"/>
              </a:lnSpc>
              <a:buNone/>
            </a:pPr>
            <a:r>
              <a:rPr lang="en-US" sz="2000" dirty="0"/>
              <a:t>With a basic optimization, we fit </a:t>
            </a:r>
            <a:r>
              <a:rPr lang="en-US" sz="2000" b="1" dirty="0"/>
              <a:t>50% more</a:t>
            </a:r>
            <a:r>
              <a:rPr lang="en-US" sz="2000" dirty="0"/>
              <a:t> out-of-order cores per FPGA!</a:t>
            </a:r>
          </a:p>
        </p:txBody>
      </p:sp>
    </p:spTree>
    <p:extLst>
      <p:ext uri="{BB962C8B-B14F-4D97-AF65-F5344CB8AC3E}">
        <p14:creationId xmlns:p14="http://schemas.microsoft.com/office/powerpoint/2010/main" val="7330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9AC65-D935-614B-9FFC-5E74A5664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486658B8-9B4C-824C-830A-77AB1B322277}"/>
              </a:ext>
            </a:extLst>
          </p:cNvPr>
          <p:cNvSpPr txBox="1">
            <a:spLocks/>
          </p:cNvSpPr>
          <p:nvPr/>
        </p:nvSpPr>
        <p:spPr>
          <a:xfrm>
            <a:off x="311700" y="451693"/>
            <a:ext cx="8520600" cy="42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spcBef>
                <a:spcPts val="160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Introduction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Prior work in increasing FPGA capacity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Golden Gate: an optimizing compiler for FPGA simulators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Case study: adding an optimization to Golden Gate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Verification of complex simulation models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8615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9AC65-D935-614B-9FFC-5E74A5664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486658B8-9B4C-824C-830A-77AB1B322277}"/>
              </a:ext>
            </a:extLst>
          </p:cNvPr>
          <p:cNvSpPr txBox="1">
            <a:spLocks/>
          </p:cNvSpPr>
          <p:nvPr/>
        </p:nvSpPr>
        <p:spPr>
          <a:xfrm>
            <a:off x="311700" y="451693"/>
            <a:ext cx="8520600" cy="42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spcBef>
                <a:spcPts val="160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Introduction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Prior work in increasing FPGA capacity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Golden Gate: an optimizing compiler for FPGA simulators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Case study: adding an optimization to Golden Gate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Verification of complex simulation models</a:t>
            </a:r>
          </a:p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215535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11365</TotalTime>
  <Words>1596</Words>
  <Application>Microsoft Macintosh PowerPoint</Application>
  <PresentationFormat>On-screen Show (16:9)</PresentationFormat>
  <Paragraphs>267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Proxima Nova</vt:lpstr>
      <vt:lpstr>Simple Light</vt:lpstr>
      <vt:lpstr>Golden Gate Bridging The Resource-Efficiency Gap Between ASICs and FPGA Prototypes</vt:lpstr>
      <vt:lpstr>Two major challenges of FPGA simulation </vt:lpstr>
      <vt:lpstr>FireSim: The easy button for FPGA simulation</vt:lpstr>
      <vt:lpstr>Two major challenges of FPGA simulation </vt:lpstr>
      <vt:lpstr>Why the chip won’t fit</vt:lpstr>
      <vt:lpstr>PowerPoint Presentation</vt:lpstr>
      <vt:lpstr>Golden Gate: a hardware compiler framework  </vt:lpstr>
      <vt:lpstr>PowerPoint Presentation</vt:lpstr>
      <vt:lpstr>PowerPoint Presentation</vt:lpstr>
      <vt:lpstr>Partitioning to solve capacity “cliffs” </vt:lpstr>
      <vt:lpstr>Decoupling </vt:lpstr>
      <vt:lpstr>Clock gating: the simplest form of decoupling</vt:lpstr>
      <vt:lpstr>You can save resources with decoupling </vt:lpstr>
      <vt:lpstr>Tradeoff: it now takes 4 host cycles to simulate one target cycle, but we save FPGA resources</vt:lpstr>
      <vt:lpstr>Decoupling enables optimizations that can significantly reduce utilization</vt:lpstr>
      <vt:lpstr>Where prior work falls short</vt:lpstr>
      <vt:lpstr>PowerPoint Presentation</vt:lpstr>
      <vt:lpstr>A compiler framework for FPGA simulators </vt:lpstr>
      <vt:lpstr>Building blocks for Golden Gate </vt:lpstr>
      <vt:lpstr>Golden Gate models simulator as a dataflow network</vt:lpstr>
      <vt:lpstr>Latency-Insensitive Bounded Dataflow Networks*</vt:lpstr>
      <vt:lpstr>Compiler pass: RTL block to unoptimized LI-BDN</vt:lpstr>
      <vt:lpstr>LI-BDN structure guarantees freedom from deadlock and defines equivalence of two simulator components!</vt:lpstr>
      <vt:lpstr>Building blocks for Golden Gate </vt:lpstr>
      <vt:lpstr>FIRRTL hardware compiler framework (ICCAD ‘17)</vt:lpstr>
      <vt:lpstr>Golden Gate is structured as an extensible compiler</vt:lpstr>
      <vt:lpstr>PowerPoint Presentation</vt:lpstr>
      <vt:lpstr>Case study: implementing an optimizing transform</vt:lpstr>
      <vt:lpstr>The Rocket Chip Generator</vt:lpstr>
      <vt:lpstr>How the multi-ported memory optimization works</vt:lpstr>
      <vt:lpstr>How do we know this optimization works?</vt:lpstr>
      <vt:lpstr>LIME: Automatic checking of decoupled models</vt:lpstr>
      <vt:lpstr>Results of optimizing register files</vt:lpstr>
      <vt:lpstr>Results of optimizing register files</vt:lpstr>
      <vt:lpstr>Future work: multi-threading to save resources </vt:lpstr>
      <vt:lpstr>PowerPoint Presentation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Resource Efficiency in FPGA Simulation</dc:title>
  <cp:lastModifiedBy>Albert Magyar</cp:lastModifiedBy>
  <cp:revision>204</cp:revision>
  <dcterms:modified xsi:type="dcterms:W3CDTF">2019-11-06T01:36:32Z</dcterms:modified>
</cp:coreProperties>
</file>