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25"/>
  </p:notesMasterIdLst>
  <p:handoutMasterIdLst>
    <p:handoutMasterId r:id="rId26"/>
  </p:handoutMasterIdLst>
  <p:sldIdLst>
    <p:sldId id="279" r:id="rId2"/>
    <p:sldId id="284" r:id="rId3"/>
    <p:sldId id="285" r:id="rId4"/>
    <p:sldId id="28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E226B1"/>
    <a:srgbClr val="225F9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74" autoAdjust="0"/>
  </p:normalViewPr>
  <p:slideViewPr>
    <p:cSldViewPr snapToGrid="0" snapToObjects="1">
      <p:cViewPr varScale="1">
        <p:scale>
          <a:sx n="158" d="100"/>
          <a:sy n="158" d="100"/>
        </p:scale>
        <p:origin x="-58" y="-1051"/>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66" d="100"/>
          <a:sy n="66" d="100"/>
        </p:scale>
        <p:origin x="3134" y="43"/>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E4BE0D8-106C-4F1D-A7C3-38033BF01C03}" type="datetimeFigureOut">
              <a:rPr lang="en-US"/>
              <a:pPr>
                <a:defRPr/>
              </a:pPr>
              <a:t>5/22/2023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292251F-1C78-47B2-B87D-B1DFB27BD3E0}"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4965ACE-C2D7-49DF-963E-B0001813D253}" type="datetimeFigureOut">
              <a:rPr lang="en-US"/>
              <a:pPr>
                <a:defRPr/>
              </a:pPr>
              <a:t>5/22/2023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DD3A3E0-EB2C-4305-BBBB-4D010DB12A74}"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04C9CE74-7E0D-4BEE-8431-841775A0652D}" type="slidenum">
              <a:rPr lang="ru-RU" altLang="en-US" sz="1200"/>
              <a:pPr algn="r"/>
              <a:t>2</a:t>
            </a:fld>
            <a:endParaRPr lang="ru-RU" altLang="en-US" sz="1200"/>
          </a:p>
        </p:txBody>
      </p:sp>
      <p:sp>
        <p:nvSpPr>
          <p:cNvPr id="17410"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17411"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5E907F49-2EFB-4F76-8C0E-15E434A030EC}" type="slidenum">
              <a:rPr lang="ru-RU" altLang="en-US" sz="1200"/>
              <a:pPr algn="r"/>
              <a:t>3</a:t>
            </a:fld>
            <a:endParaRPr lang="ru-RU" altLang="en-US" sz="1200"/>
          </a:p>
        </p:txBody>
      </p:sp>
      <p:sp>
        <p:nvSpPr>
          <p:cNvPr id="19458"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19459"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9BC78FF0-AA07-446B-BAD7-D5578A2216AC}" type="slidenum">
              <a:rPr lang="ru-RU" altLang="en-US" sz="1200"/>
              <a:pPr algn="r"/>
              <a:t>4</a:t>
            </a:fld>
            <a:endParaRPr lang="ru-RU" altLang="en-US" sz="1200"/>
          </a:p>
        </p:txBody>
      </p:sp>
      <p:sp>
        <p:nvSpPr>
          <p:cNvPr id="21506"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21507"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C63D1159-4332-4D97-A4D1-5A924CC19920}" type="slidenum">
              <a:rPr lang="ru-RU" altLang="en-US" sz="1200"/>
              <a:pPr algn="r"/>
              <a:t>6</a:t>
            </a:fld>
            <a:endParaRPr lang="ru-RU" altLang="en-US" sz="1200"/>
          </a:p>
        </p:txBody>
      </p:sp>
      <p:sp>
        <p:nvSpPr>
          <p:cNvPr id="24578"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24579"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63D79B19-80A0-43F3-9586-DCF720E58ABC}" type="slidenum">
              <a:rPr lang="ru-RU" altLang="en-US" sz="1200"/>
              <a:pPr algn="r"/>
              <a:t>7</a:t>
            </a:fld>
            <a:endParaRPr lang="ru-RU" altLang="en-US" sz="1200"/>
          </a:p>
        </p:txBody>
      </p:sp>
      <p:sp>
        <p:nvSpPr>
          <p:cNvPr id="26626"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26627"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73B8E2C0-A0EC-49D0-BABC-64EA0795831E}" type="slidenum">
              <a:rPr lang="ru-RU" altLang="en-US" sz="1200"/>
              <a:pPr algn="r"/>
              <a:t>22</a:t>
            </a:fld>
            <a:endParaRPr lang="ru-RU" altLang="en-US" sz="1200"/>
          </a:p>
        </p:txBody>
      </p:sp>
      <p:sp>
        <p:nvSpPr>
          <p:cNvPr id="43010"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43011"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1457CEA8-1570-44BB-9CB1-425DC375344C}" type="slidenum">
              <a:rPr lang="ru-RU" altLang="en-US" sz="1200"/>
              <a:pPr algn="r"/>
              <a:t>23</a:t>
            </a:fld>
            <a:endParaRPr lang="ru-RU" altLang="en-US" sz="1200"/>
          </a:p>
        </p:txBody>
      </p:sp>
      <p:sp>
        <p:nvSpPr>
          <p:cNvPr id="45058" name="Rectangle 2"/>
          <p:cNvSpPr>
            <a:spLocks noGrp="1" noRot="1" noTextEdit="1"/>
          </p:cNvSpPr>
          <p:nvPr>
            <p:ph type="sldImg"/>
          </p:nvPr>
        </p:nvSpPr>
        <p:spPr bwMode="auto">
          <a:xfrm>
            <a:off x="382588" y="685800"/>
            <a:ext cx="6096000" cy="3429000"/>
          </a:xfrm>
          <a:noFill/>
          <a:ln>
            <a:solidFill>
              <a:srgbClr val="000000"/>
            </a:solidFill>
            <a:miter lim="800000"/>
            <a:headEnd/>
            <a:tailEnd/>
          </a:ln>
        </p:spPr>
      </p:sp>
      <p:sp>
        <p:nvSpPr>
          <p:cNvPr id="45059" name="Rectangle 3"/>
          <p:cNvSpPr>
            <a:spLocks noGrp="1"/>
          </p:cNvSpPr>
          <p:nvPr>
            <p:ph type="body" idx="1"/>
          </p:nvPr>
        </p:nvSpPr>
        <p:spPr bwMode="auto">
          <a:xfrm>
            <a:off x="685800" y="4343400"/>
            <a:ext cx="5486400" cy="4114800"/>
          </a:xfrm>
          <a:noFill/>
        </p:spPr>
        <p:txBody>
          <a:bodyPr wrap="square" lIns="91432" tIns="45716" rIns="91432" bIns="45716" numCol="1" anchor="t" anchorCtr="0" compatLnSpc="1">
            <a:prstTxWarp prst="textNoShape">
              <a:avLst/>
            </a:prstTxWarp>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457200" y="457200"/>
            <a:ext cx="2239963" cy="912813"/>
          </a:xfrm>
          <a:prstGeom prst="rect">
            <a:avLst/>
          </a:prstGeom>
          <a:noFill/>
          <a:ln w="9525">
            <a:noFill/>
            <a:miter lim="800000"/>
            <a:headEnd/>
            <a:tailEnd/>
          </a:ln>
        </p:spPr>
      </p:pic>
      <p:sp>
        <p:nvSpPr>
          <p:cNvPr id="2" name="Title 1">
            <a:extLst>
              <a:ext uri="{FF2B5EF4-FFF2-40B4-BE49-F238E27FC236}"/>
            </a:extLst>
          </p:cNvPr>
          <p:cNvSpPr>
            <a:spLocks noGrp="1"/>
          </p:cNvSpPr>
          <p:nvPr>
            <p:ph type="ctrTitle"/>
          </p:nvPr>
        </p:nvSpPr>
        <p:spPr>
          <a:xfrm>
            <a:off x="457200" y="1828799"/>
            <a:ext cx="11274552" cy="3200400"/>
          </a:xfrm>
        </p:spPr>
        <p:txBody>
          <a:bodyPr/>
          <a:lstStyle>
            <a:lvl1pPr algn="l">
              <a:defRPr sz="6000" b="0">
                <a:solidFill>
                  <a:srgbClr val="225F98"/>
                </a:solidFill>
              </a:defRPr>
            </a:lvl1pPr>
          </a:lstStyle>
          <a:p>
            <a:r>
              <a:rPr lang="en-US"/>
              <a:t>Click to edit Master title style</a:t>
            </a:r>
            <a:endParaRPr lang="en-US" dirty="0"/>
          </a:p>
        </p:txBody>
      </p:sp>
      <p:sp>
        <p:nvSpPr>
          <p:cNvPr id="3" name="Subtitle 2">
            <a:extLst>
              <a:ext uri="{FF2B5EF4-FFF2-40B4-BE49-F238E27FC236}"/>
            </a:extLst>
          </p:cNvPr>
          <p:cNvSpPr>
            <a:spLocks noGrp="1"/>
          </p:cNvSpPr>
          <p:nvPr>
            <p:ph type="subTitle" idx="1"/>
          </p:nvPr>
        </p:nvSpPr>
        <p:spPr>
          <a:xfrm>
            <a:off x="7159752" y="5943600"/>
            <a:ext cx="4572000" cy="332399"/>
          </a:xfrm>
        </p:spPr>
        <p:txBody>
          <a:bodyPr lIns="0" tIns="0" rIns="0" bIns="0">
            <a:spAutoFit/>
          </a:bodyPr>
          <a:lstStyle>
            <a:lvl1pPr marL="0" indent="0" algn="r">
              <a:buNone/>
              <a:defRPr sz="2400">
                <a:solidFill>
                  <a:srgbClr val="225F9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3">
            <a:extLst>
              <a:ext uri="{FF2B5EF4-FFF2-40B4-BE49-F238E27FC236}"/>
            </a:extLst>
          </p:cNvPr>
          <p:cNvSpPr>
            <a:spLocks noGrp="1"/>
          </p:cNvSpPr>
          <p:nvPr>
            <p:ph type="ftr" sz="quarter" idx="10"/>
          </p:nvPr>
        </p:nvSpPr>
        <p:spPr/>
        <p:txBody>
          <a:bodyPr/>
          <a:lstStyle>
            <a:lvl1pPr>
              <a:defRPr/>
            </a:lvl1pPr>
          </a:lstStyle>
          <a:p>
            <a:pPr>
              <a:defRPr/>
            </a:pPr>
            <a:r>
              <a:rPr lang="en-US"/>
              <a:t>SRC Select Disclosure OR SRC Confidential</a:t>
            </a:r>
          </a:p>
        </p:txBody>
      </p:sp>
      <p:sp>
        <p:nvSpPr>
          <p:cNvPr id="6" name="Slide Number Placeholder 4">
            <a:extLst>
              <a:ext uri="{FF2B5EF4-FFF2-40B4-BE49-F238E27FC236}"/>
            </a:extLst>
          </p:cNvPr>
          <p:cNvSpPr>
            <a:spLocks noGrp="1"/>
          </p:cNvSpPr>
          <p:nvPr>
            <p:ph type="sldNum" sz="quarter" idx="11"/>
          </p:nvPr>
        </p:nvSpPr>
        <p:spPr/>
        <p:txBody>
          <a:bodyPr/>
          <a:lstStyle>
            <a:lvl1pPr>
              <a:defRPr/>
            </a:lvl1pPr>
          </a:lstStyle>
          <a:p>
            <a:pPr>
              <a:defRPr/>
            </a:pPr>
            <a:fld id="{750E4759-1C90-49B0-8BB9-A148B939E41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5" name="Slide Number Placeholder 4"/>
          <p:cNvSpPr>
            <a:spLocks noGrp="1"/>
          </p:cNvSpPr>
          <p:nvPr>
            <p:ph type="sldNum" sz="quarter" idx="11"/>
          </p:nvPr>
        </p:nvSpPr>
        <p:spPr/>
        <p:txBody>
          <a:bodyPr/>
          <a:lstStyle>
            <a:lvl1pPr>
              <a:defRPr/>
            </a:lvl1pPr>
          </a:lstStyle>
          <a:p>
            <a:pPr>
              <a:defRPr/>
            </a:pPr>
            <a:fld id="{A9E65902-1A4F-4929-814D-099E53B0631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extLst>
          </p:cNvPr>
          <p:cNvSpPr>
            <a:spLocks noGrp="1"/>
          </p:cNvSpPr>
          <p:nvPr>
            <p:ph sz="half" idx="1"/>
          </p:nvPr>
        </p:nvSpPr>
        <p:spPr>
          <a:xfrm>
            <a:off x="347472" y="1258066"/>
            <a:ext cx="5486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extLst>
          </p:cNvPr>
          <p:cNvSpPr>
            <a:spLocks noGrp="1"/>
          </p:cNvSpPr>
          <p:nvPr>
            <p:ph sz="half" idx="2"/>
          </p:nvPr>
        </p:nvSpPr>
        <p:spPr>
          <a:xfrm>
            <a:off x="6291072" y="1258066"/>
            <a:ext cx="5486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6" name="Slide Number Placeholder 4"/>
          <p:cNvSpPr>
            <a:spLocks noGrp="1"/>
          </p:cNvSpPr>
          <p:nvPr>
            <p:ph type="sldNum" sz="quarter" idx="11"/>
          </p:nvPr>
        </p:nvSpPr>
        <p:spPr/>
        <p:txBody>
          <a:bodyPr/>
          <a:lstStyle>
            <a:lvl1pPr>
              <a:defRPr/>
            </a:lvl1pPr>
          </a:lstStyle>
          <a:p>
            <a:pPr>
              <a:defRPr/>
            </a:pPr>
            <a:fld id="{2C91FEDD-9D1F-44DA-9DEB-4E1BDACBD4B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347472" y="347472"/>
            <a:ext cx="3932237" cy="1600200"/>
          </a:xfrm>
        </p:spPr>
        <p:txBody>
          <a:bodyPr tIns="0" bIns="0" anchor="t"/>
          <a:lstStyle>
            <a:lvl1pPr>
              <a:defRPr sz="3200"/>
            </a:lvl1pPr>
          </a:lstStyle>
          <a:p>
            <a:r>
              <a:rPr lang="en-US"/>
              <a:t>Click to edit Master title style</a:t>
            </a:r>
            <a:endParaRPr lang="en-US" dirty="0"/>
          </a:p>
        </p:txBody>
      </p:sp>
      <p:sp>
        <p:nvSpPr>
          <p:cNvPr id="3" name="Content Placeholder 2">
            <a:extLst>
              <a:ext uri="{FF2B5EF4-FFF2-40B4-BE49-F238E27FC236}"/>
            </a:extLst>
          </p:cNvPr>
          <p:cNvSpPr>
            <a:spLocks noGrp="1"/>
          </p:cNvSpPr>
          <p:nvPr>
            <p:ph idx="1"/>
          </p:nvPr>
        </p:nvSpPr>
        <p:spPr>
          <a:xfrm>
            <a:off x="4647161" y="347472"/>
            <a:ext cx="7114032"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extLst>
          </p:cNvPr>
          <p:cNvSpPr>
            <a:spLocks noGrp="1"/>
          </p:cNvSpPr>
          <p:nvPr>
            <p:ph type="body" sz="half" idx="2"/>
          </p:nvPr>
        </p:nvSpPr>
        <p:spPr>
          <a:xfrm>
            <a:off x="347472" y="2176272"/>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6" name="Slide Number Placeholder 4"/>
          <p:cNvSpPr>
            <a:spLocks noGrp="1"/>
          </p:cNvSpPr>
          <p:nvPr>
            <p:ph type="sldNum" sz="quarter" idx="11"/>
          </p:nvPr>
        </p:nvSpPr>
        <p:spPr/>
        <p:txBody>
          <a:bodyPr/>
          <a:lstStyle>
            <a:lvl1pPr>
              <a:defRPr/>
            </a:lvl1pPr>
          </a:lstStyle>
          <a:p>
            <a:pPr>
              <a:defRPr/>
            </a:pPr>
            <a:fld id="{DBEA0404-0BFA-4641-A172-77721CBA527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347472" y="347472"/>
            <a:ext cx="3932237" cy="1600200"/>
          </a:xfrm>
        </p:spPr>
        <p:txBody>
          <a:bodyPr tIns="0" bIns="0" anchor="t"/>
          <a:lstStyle>
            <a:lvl1pPr>
              <a:defRPr sz="3200"/>
            </a:lvl1pPr>
          </a:lstStyle>
          <a:p>
            <a:r>
              <a:rPr lang="en-US"/>
              <a:t>Click to edit Master title style</a:t>
            </a:r>
            <a:endParaRPr lang="en-US" dirty="0"/>
          </a:p>
        </p:txBody>
      </p:sp>
      <p:sp>
        <p:nvSpPr>
          <p:cNvPr id="3" name="Picture Placeholder 2">
            <a:extLst>
              <a:ext uri="{FF2B5EF4-FFF2-40B4-BE49-F238E27FC236}"/>
            </a:extLst>
          </p:cNvPr>
          <p:cNvSpPr>
            <a:spLocks noGrp="1"/>
          </p:cNvSpPr>
          <p:nvPr>
            <p:ph type="pic" idx="1"/>
          </p:nvPr>
        </p:nvSpPr>
        <p:spPr>
          <a:xfrm>
            <a:off x="4647161" y="347471"/>
            <a:ext cx="7114032"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a:extLst>
              <a:ext uri="{FF2B5EF4-FFF2-40B4-BE49-F238E27FC236}"/>
            </a:extLst>
          </p:cNvPr>
          <p:cNvSpPr>
            <a:spLocks noGrp="1"/>
          </p:cNvSpPr>
          <p:nvPr>
            <p:ph type="body" sz="half" idx="2"/>
          </p:nvPr>
        </p:nvSpPr>
        <p:spPr>
          <a:xfrm>
            <a:off x="347472" y="2176272"/>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6" name="Slide Number Placeholder 4"/>
          <p:cNvSpPr>
            <a:spLocks noGrp="1"/>
          </p:cNvSpPr>
          <p:nvPr>
            <p:ph type="sldNum" sz="quarter" idx="11"/>
          </p:nvPr>
        </p:nvSpPr>
        <p:spPr/>
        <p:txBody>
          <a:bodyPr/>
          <a:lstStyle>
            <a:lvl1pPr>
              <a:defRPr/>
            </a:lvl1pPr>
          </a:lstStyle>
          <a:p>
            <a:pPr>
              <a:defRPr/>
            </a:pPr>
            <a:fld id="{C5A961FB-A95B-4ACD-9B7B-B5EF808E55F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US" dirty="0"/>
          </a:p>
        </p:txBody>
      </p:sp>
      <p:sp>
        <p:nvSpPr>
          <p:cNvPr id="3"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4" name="Slide Number Placeholder 4"/>
          <p:cNvSpPr>
            <a:spLocks noGrp="1"/>
          </p:cNvSpPr>
          <p:nvPr>
            <p:ph type="sldNum" sz="quarter" idx="11"/>
          </p:nvPr>
        </p:nvSpPr>
        <p:spPr/>
        <p:txBody>
          <a:bodyPr/>
          <a:lstStyle>
            <a:lvl1pPr>
              <a:defRPr/>
            </a:lvl1pPr>
          </a:lstStyle>
          <a:p>
            <a:pPr>
              <a:defRPr/>
            </a:pPr>
            <a:fld id="{DC986E6C-BF42-4855-8233-F58357EA8F6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3" name="Slide Number Placeholder 4"/>
          <p:cNvSpPr>
            <a:spLocks noGrp="1"/>
          </p:cNvSpPr>
          <p:nvPr>
            <p:ph type="sldNum" sz="quarter" idx="11"/>
          </p:nvPr>
        </p:nvSpPr>
        <p:spPr/>
        <p:txBody>
          <a:bodyPr/>
          <a:lstStyle>
            <a:lvl1pPr>
              <a:defRPr/>
            </a:lvl1pPr>
          </a:lstStyle>
          <a:p>
            <a:pPr>
              <a:defRPr/>
            </a:pPr>
            <a:fld id="{80A58153-697E-4497-B8AD-CC1F4144C8E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 Content (white, no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p:cNvSpPr>
            <a:spLocks noGrp="1"/>
          </p:cNvSpPr>
          <p:nvPr>
            <p:ph type="sldNum" sz="quarter" idx="10"/>
          </p:nvPr>
        </p:nvSpPr>
        <p:spPr/>
        <p:txBody>
          <a:bodyPr/>
          <a:lstStyle>
            <a:lvl1pPr>
              <a:defRPr/>
            </a:lvl1pPr>
          </a:lstStyle>
          <a:p>
            <a:pPr>
              <a:defRPr/>
            </a:pPr>
            <a:fld id="{0D6CD899-DA19-4B7B-8596-817B4FB290C2}" type="slidenum">
              <a:rPr lang="en-US"/>
              <a:pPr>
                <a:defRPr/>
              </a:pPr>
              <a:t>‹#›</a:t>
            </a:fld>
            <a:endParaRPr lang="en-US" dirty="0"/>
          </a:p>
        </p:txBody>
      </p:sp>
      <p:sp>
        <p:nvSpPr>
          <p:cNvPr id="5" name="Footer Placeholder 7"/>
          <p:cNvSpPr>
            <a:spLocks noGrp="1"/>
          </p:cNvSpPr>
          <p:nvPr>
            <p:ph type="ftr" sz="quarter" idx="11"/>
          </p:nvPr>
        </p:nvSpPr>
        <p:spPr/>
        <p:txBody>
          <a:bodyPr/>
          <a:lstStyle>
            <a:lvl1pPr>
              <a:defRPr/>
            </a:lvl1pPr>
          </a:lstStyle>
          <a:p>
            <a:pPr>
              <a:defRPr/>
            </a:pPr>
            <a:r>
              <a:rPr lang="en-US"/>
              <a:t>SRC Select Disclosure OR SRC Confidential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hite, no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1874822" y="6309360"/>
            <a:ext cx="6435165" cy="548640"/>
          </a:xfrm>
        </p:spPr>
        <p:txBody>
          <a:bodyPr anchor="b">
            <a:normAutofit/>
          </a:bodyPr>
          <a:lstStyle>
            <a:lvl1pPr>
              <a:lnSpc>
                <a:spcPct val="100000"/>
              </a:lnSpc>
              <a:defRPr sz="2400" baseline="0"/>
            </a:lvl1pPr>
          </a:lstStyle>
          <a:p>
            <a:r>
              <a:rPr lang="en-US"/>
              <a:t>Click to edit Master title style</a:t>
            </a:r>
            <a:endParaRPr lang="en-US" dirty="0"/>
          </a:p>
        </p:txBody>
      </p:sp>
      <p:sp>
        <p:nvSpPr>
          <p:cNvPr id="3" name="Slide Number Placeholder 6"/>
          <p:cNvSpPr>
            <a:spLocks noGrp="1"/>
          </p:cNvSpPr>
          <p:nvPr>
            <p:ph type="sldNum" sz="quarter" idx="10"/>
          </p:nvPr>
        </p:nvSpPr>
        <p:spPr/>
        <p:txBody>
          <a:bodyPr/>
          <a:lstStyle>
            <a:lvl1pPr>
              <a:defRPr/>
            </a:lvl1pPr>
          </a:lstStyle>
          <a:p>
            <a:pPr>
              <a:defRPr/>
            </a:pPr>
            <a:fld id="{19A5121A-9A5B-406A-BD58-4607004C8213}" type="slidenum">
              <a:rPr lang="en-US"/>
              <a:pPr>
                <a:defRPr/>
              </a:pPr>
              <a:t>‹#›</a:t>
            </a:fld>
            <a:endParaRPr lang="en-US" dirty="0"/>
          </a:p>
        </p:txBody>
      </p:sp>
      <p:sp>
        <p:nvSpPr>
          <p:cNvPr id="4" name="Footer Placeholder 7"/>
          <p:cNvSpPr>
            <a:spLocks noGrp="1"/>
          </p:cNvSpPr>
          <p:nvPr>
            <p:ph type="ftr" sz="quarter" idx="11"/>
          </p:nvPr>
        </p:nvSpPr>
        <p:spPr/>
        <p:txBody>
          <a:bodyPr/>
          <a:lstStyle>
            <a:lvl1pPr>
              <a:defRPr/>
            </a:lvl1pPr>
          </a:lstStyle>
          <a:p>
            <a:pPr>
              <a:defRPr/>
            </a:pPr>
            <a:r>
              <a:rPr lang="en-US"/>
              <a:t>SRC Select Disclosure OR SRC Confidential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57200" y="3657600"/>
            <a:ext cx="11274552" cy="1828800"/>
          </a:xfrm>
        </p:spPr>
        <p:txBody>
          <a:bodyPr>
            <a:normAutofit/>
          </a:bodyPr>
          <a:lstStyle>
            <a:lvl1pPr>
              <a:defRPr sz="4800">
                <a:solidFill>
                  <a:srgbClr val="225F98"/>
                </a:solidFill>
              </a:defRPr>
            </a:lvl1pPr>
          </a:lstStyle>
          <a:p>
            <a:r>
              <a:rPr lang="en-US"/>
              <a:t>Click to edit Master title style</a:t>
            </a:r>
            <a:endParaRPr lang="en-US" dirty="0"/>
          </a:p>
        </p:txBody>
      </p:sp>
      <p:sp>
        <p:nvSpPr>
          <p:cNvPr id="3" name="Footer Placeholder 3"/>
          <p:cNvSpPr>
            <a:spLocks noGrp="1"/>
          </p:cNvSpPr>
          <p:nvPr>
            <p:ph type="ftr" sz="quarter" idx="10"/>
          </p:nvPr>
        </p:nvSpPr>
        <p:spPr/>
        <p:txBody>
          <a:bodyPr/>
          <a:lstStyle>
            <a:lvl1pPr>
              <a:defRPr/>
            </a:lvl1pPr>
          </a:lstStyle>
          <a:p>
            <a:pPr>
              <a:defRPr/>
            </a:pPr>
            <a:r>
              <a:rPr lang="en-US"/>
              <a:t>SRC Select Disclosure OR SRC Confidential</a:t>
            </a:r>
          </a:p>
        </p:txBody>
      </p:sp>
      <p:sp>
        <p:nvSpPr>
          <p:cNvPr id="4" name="Slide Number Placeholder 4"/>
          <p:cNvSpPr>
            <a:spLocks noGrp="1"/>
          </p:cNvSpPr>
          <p:nvPr>
            <p:ph type="sldNum" sz="quarter" idx="11"/>
          </p:nvPr>
        </p:nvSpPr>
        <p:spPr/>
        <p:txBody>
          <a:bodyPr/>
          <a:lstStyle>
            <a:lvl1pPr>
              <a:defRPr/>
            </a:lvl1pPr>
          </a:lstStyle>
          <a:p>
            <a:pPr>
              <a:defRPr/>
            </a:pPr>
            <a:fld id="{1534269E-D97B-48B8-8B48-2064F15C5B5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srcRect/>
          <a:stretch>
            <a:fillRect/>
          </a:stretch>
        </p:blipFill>
        <p:spPr bwMode="auto">
          <a:xfrm>
            <a:off x="3362325" y="685800"/>
            <a:ext cx="5486400" cy="5486400"/>
          </a:xfrm>
          <a:prstGeom prst="rect">
            <a:avLst/>
          </a:prstGeom>
          <a:noFill/>
          <a:ln w="9525">
            <a:noFill/>
            <a:miter lim="800000"/>
            <a:headEnd/>
            <a:tailEnd/>
          </a:ln>
        </p:spPr>
      </p:pic>
      <p:sp>
        <p:nvSpPr>
          <p:cNvPr id="3" name="Footer Placeholder 3">
            <a:extLst>
              <a:ext uri="{FF2B5EF4-FFF2-40B4-BE49-F238E27FC236}"/>
            </a:extLst>
          </p:cNvPr>
          <p:cNvSpPr>
            <a:spLocks noGrp="1"/>
          </p:cNvSpPr>
          <p:nvPr>
            <p:ph type="ftr" sz="quarter" idx="10"/>
          </p:nvPr>
        </p:nvSpPr>
        <p:spPr/>
        <p:txBody>
          <a:bodyPr/>
          <a:lstStyle>
            <a:lvl1pPr algn="r">
              <a:defRPr sz="1300">
                <a:solidFill>
                  <a:schemeClr val="tx1">
                    <a:lumMod val="50000"/>
                    <a:lumOff val="50000"/>
                  </a:schemeClr>
                </a:solidFill>
                <a:latin typeface="Gill Sans MT" panose="020B0502020104020203" pitchFamily="34" charset="0"/>
              </a:defRPr>
            </a:lvl1pPr>
          </a:lstStyle>
          <a:p>
            <a:pPr>
              <a:defRPr/>
            </a:pPr>
            <a:r>
              <a:rPr lang="en-US"/>
              <a:t>SRC Select Disclosure OR SRC Confidential</a:t>
            </a:r>
          </a:p>
        </p:txBody>
      </p:sp>
      <p:sp>
        <p:nvSpPr>
          <p:cNvPr id="4" name="Slide Number Placeholder 4">
            <a:extLst>
              <a:ext uri="{FF2B5EF4-FFF2-40B4-BE49-F238E27FC236}"/>
            </a:extLst>
          </p:cNvPr>
          <p:cNvSpPr>
            <a:spLocks noGrp="1"/>
          </p:cNvSpPr>
          <p:nvPr>
            <p:ph type="sldNum" sz="quarter" idx="11"/>
          </p:nvPr>
        </p:nvSpPr>
        <p:spPr/>
        <p:txBody>
          <a:bodyPr/>
          <a:lstStyle>
            <a:lvl1pPr algn="r">
              <a:defRPr sz="1300" b="0">
                <a:solidFill>
                  <a:srgbClr val="225F98"/>
                </a:solidFill>
                <a:latin typeface="+mj-lt"/>
              </a:defRPr>
            </a:lvl1pPr>
          </a:lstStyle>
          <a:p>
            <a:pPr>
              <a:defRPr/>
            </a:pPr>
            <a:fld id="{43B6663A-6E90-470D-8D9E-787F4F8906D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cxnSp>
        <p:nvCxnSpPr>
          <p:cNvPr id="9" name="Straight Connector 8">
            <a:extLst>
              <a:ext uri="{FF2B5EF4-FFF2-40B4-BE49-F238E27FC236}"/>
            </a:extLst>
          </p:cNvPr>
          <p:cNvCxnSpPr>
            <a:cxnSpLocks/>
          </p:cNvCxnSpPr>
          <p:nvPr userDrawn="1"/>
        </p:nvCxnSpPr>
        <p:spPr>
          <a:xfrm>
            <a:off x="1874838" y="6350000"/>
            <a:ext cx="9902825" cy="0"/>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pic>
        <p:nvPicPr>
          <p:cNvPr id="1027" name="Picture 7"/>
          <p:cNvPicPr>
            <a:picLocks noChangeAspect="1"/>
          </p:cNvPicPr>
          <p:nvPr userDrawn="1"/>
        </p:nvPicPr>
        <p:blipFill>
          <a:blip r:embed="rId14"/>
          <a:srcRect/>
          <a:stretch>
            <a:fillRect/>
          </a:stretch>
        </p:blipFill>
        <p:spPr bwMode="auto">
          <a:xfrm>
            <a:off x="347663" y="6062663"/>
            <a:ext cx="1196975" cy="574675"/>
          </a:xfrm>
          <a:prstGeom prst="rect">
            <a:avLst/>
          </a:prstGeom>
          <a:noFill/>
          <a:ln w="9525">
            <a:noFill/>
            <a:miter lim="800000"/>
            <a:headEnd/>
            <a:tailEnd/>
          </a:ln>
        </p:spPr>
      </p:pic>
      <p:sp>
        <p:nvSpPr>
          <p:cNvPr id="1028" name="Title Placeholder 1"/>
          <p:cNvSpPr>
            <a:spLocks noGrp="1"/>
          </p:cNvSpPr>
          <p:nvPr>
            <p:ph type="title"/>
          </p:nvPr>
        </p:nvSpPr>
        <p:spPr bwMode="auto">
          <a:xfrm>
            <a:off x="347663" y="347663"/>
            <a:ext cx="11430000" cy="639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Text Placeholder 2"/>
          <p:cNvSpPr>
            <a:spLocks noGrp="1"/>
          </p:cNvSpPr>
          <p:nvPr>
            <p:ph type="body" idx="1"/>
          </p:nvPr>
        </p:nvSpPr>
        <p:spPr bwMode="auto">
          <a:xfrm>
            <a:off x="347663" y="1262063"/>
            <a:ext cx="11430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Footer Placeholder 3"/>
          <p:cNvSpPr>
            <a:spLocks noGrp="1"/>
          </p:cNvSpPr>
          <p:nvPr>
            <p:ph type="ftr" sz="quarter" idx="3"/>
          </p:nvPr>
        </p:nvSpPr>
        <p:spPr>
          <a:xfrm>
            <a:off x="7662863" y="6354763"/>
            <a:ext cx="3657600" cy="365125"/>
          </a:xfrm>
          <a:prstGeom prst="rect">
            <a:avLst/>
          </a:prstGeom>
        </p:spPr>
        <p:txBody>
          <a:bodyPr vert="horz" lIns="0" tIns="45720" rIns="0" bIns="45720" rtlCol="0" anchor="ctr"/>
          <a:lstStyle>
            <a:lvl1pPr algn="r" fontAlgn="auto">
              <a:spcBef>
                <a:spcPts val="0"/>
              </a:spcBef>
              <a:spcAft>
                <a:spcPts val="0"/>
              </a:spcAft>
              <a:defRPr sz="1300">
                <a:solidFill>
                  <a:schemeClr val="tx1">
                    <a:lumMod val="50000"/>
                    <a:lumOff val="50000"/>
                  </a:schemeClr>
                </a:solidFill>
                <a:latin typeface="Gill Sans MT" panose="020B0502020104020203" pitchFamily="34" charset="0"/>
                <a:cs typeface="+mn-cs"/>
              </a:defRPr>
            </a:lvl1pPr>
          </a:lstStyle>
          <a:p>
            <a:pPr>
              <a:defRPr/>
            </a:pPr>
            <a:r>
              <a:rPr lang="en-US"/>
              <a:t>SRC Select Disclosure OR SRC Confidential</a:t>
            </a:r>
          </a:p>
        </p:txBody>
      </p:sp>
      <p:sp>
        <p:nvSpPr>
          <p:cNvPr id="5" name="Slide Number Placeholder 4"/>
          <p:cNvSpPr>
            <a:spLocks noGrp="1"/>
          </p:cNvSpPr>
          <p:nvPr>
            <p:ph type="sldNum" sz="quarter" idx="4"/>
          </p:nvPr>
        </p:nvSpPr>
        <p:spPr>
          <a:xfrm>
            <a:off x="11320463" y="6354763"/>
            <a:ext cx="457200" cy="365125"/>
          </a:xfrm>
          <a:prstGeom prst="rect">
            <a:avLst/>
          </a:prstGeom>
        </p:spPr>
        <p:txBody>
          <a:bodyPr vert="horz" lIns="0" tIns="45720" rIns="0" bIns="45720" rtlCol="0" anchor="ctr"/>
          <a:lstStyle>
            <a:lvl1pPr algn="r" fontAlgn="auto">
              <a:spcBef>
                <a:spcPts val="0"/>
              </a:spcBef>
              <a:spcAft>
                <a:spcPts val="0"/>
              </a:spcAft>
              <a:defRPr sz="1300" b="0">
                <a:solidFill>
                  <a:srgbClr val="225F98"/>
                </a:solidFill>
                <a:latin typeface="+mj-lt"/>
                <a:cs typeface="+mn-cs"/>
              </a:defRPr>
            </a:lvl1pPr>
          </a:lstStyle>
          <a:p>
            <a:pPr>
              <a:defRPr/>
            </a:pPr>
            <a:fld id="{93E18D51-186A-4AF2-9E73-255331D16E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69" r:id="rId2"/>
    <p:sldLayoutId id="2147483668" r:id="rId3"/>
    <p:sldLayoutId id="2147483667" r:id="rId4"/>
    <p:sldLayoutId id="2147483666" r:id="rId5"/>
    <p:sldLayoutId id="2147483665" r:id="rId6"/>
    <p:sldLayoutId id="2147483664" r:id="rId7"/>
    <p:sldLayoutId id="2147483671" r:id="rId8"/>
    <p:sldLayoutId id="2147483672" r:id="rId9"/>
    <p:sldLayoutId id="2147483663" r:id="rId10"/>
    <p:sldLayoutId id="2147483673" r:id="rId11"/>
  </p:sldLayoutIdLst>
  <p:hf hdr="0" ftr="0" dt="0"/>
  <p:txStyles>
    <p:titleStyle>
      <a:lvl1pPr algn="l" rtl="0" eaLnBrk="0" fontAlgn="base" hangingPunct="0">
        <a:lnSpc>
          <a:spcPct val="90000"/>
        </a:lnSpc>
        <a:spcBef>
          <a:spcPct val="0"/>
        </a:spcBef>
        <a:spcAft>
          <a:spcPct val="0"/>
        </a:spcAft>
        <a:defRPr sz="3600" kern="1200">
          <a:solidFill>
            <a:srgbClr val="225F98"/>
          </a:solidFill>
          <a:latin typeface="+mj-lt"/>
          <a:ea typeface="+mj-ea"/>
          <a:cs typeface="+mj-cs"/>
        </a:defRPr>
      </a:lvl1pPr>
      <a:lvl2pPr algn="l" rtl="0" eaLnBrk="0" fontAlgn="base" hangingPunct="0">
        <a:lnSpc>
          <a:spcPct val="90000"/>
        </a:lnSpc>
        <a:spcBef>
          <a:spcPct val="0"/>
        </a:spcBef>
        <a:spcAft>
          <a:spcPct val="0"/>
        </a:spcAft>
        <a:defRPr sz="3600">
          <a:solidFill>
            <a:srgbClr val="225F98"/>
          </a:solidFill>
          <a:latin typeface="Georgia" pitchFamily="18" charset="0"/>
        </a:defRPr>
      </a:lvl2pPr>
      <a:lvl3pPr algn="l" rtl="0" eaLnBrk="0" fontAlgn="base" hangingPunct="0">
        <a:lnSpc>
          <a:spcPct val="90000"/>
        </a:lnSpc>
        <a:spcBef>
          <a:spcPct val="0"/>
        </a:spcBef>
        <a:spcAft>
          <a:spcPct val="0"/>
        </a:spcAft>
        <a:defRPr sz="3600">
          <a:solidFill>
            <a:srgbClr val="225F98"/>
          </a:solidFill>
          <a:latin typeface="Georgia" pitchFamily="18" charset="0"/>
        </a:defRPr>
      </a:lvl3pPr>
      <a:lvl4pPr algn="l" rtl="0" eaLnBrk="0" fontAlgn="base" hangingPunct="0">
        <a:lnSpc>
          <a:spcPct val="90000"/>
        </a:lnSpc>
        <a:spcBef>
          <a:spcPct val="0"/>
        </a:spcBef>
        <a:spcAft>
          <a:spcPct val="0"/>
        </a:spcAft>
        <a:defRPr sz="3600">
          <a:solidFill>
            <a:srgbClr val="225F98"/>
          </a:solidFill>
          <a:latin typeface="Georgia" pitchFamily="18" charset="0"/>
        </a:defRPr>
      </a:lvl4pPr>
      <a:lvl5pPr algn="l" rtl="0" eaLnBrk="0" fontAlgn="base" hangingPunct="0">
        <a:lnSpc>
          <a:spcPct val="90000"/>
        </a:lnSpc>
        <a:spcBef>
          <a:spcPct val="0"/>
        </a:spcBef>
        <a:spcAft>
          <a:spcPct val="0"/>
        </a:spcAft>
        <a:defRPr sz="3600">
          <a:solidFill>
            <a:srgbClr val="225F98"/>
          </a:solidFill>
          <a:latin typeface="Georgia" pitchFamily="18" charset="0"/>
        </a:defRPr>
      </a:lvl5pPr>
      <a:lvl6pPr marL="457200" algn="l" rtl="0" fontAlgn="base">
        <a:lnSpc>
          <a:spcPct val="90000"/>
        </a:lnSpc>
        <a:spcBef>
          <a:spcPct val="0"/>
        </a:spcBef>
        <a:spcAft>
          <a:spcPct val="0"/>
        </a:spcAft>
        <a:defRPr sz="3600">
          <a:solidFill>
            <a:srgbClr val="225F98"/>
          </a:solidFill>
          <a:latin typeface="Georgia" pitchFamily="18" charset="0"/>
        </a:defRPr>
      </a:lvl6pPr>
      <a:lvl7pPr marL="914400" algn="l" rtl="0" fontAlgn="base">
        <a:lnSpc>
          <a:spcPct val="90000"/>
        </a:lnSpc>
        <a:spcBef>
          <a:spcPct val="0"/>
        </a:spcBef>
        <a:spcAft>
          <a:spcPct val="0"/>
        </a:spcAft>
        <a:defRPr sz="3600">
          <a:solidFill>
            <a:srgbClr val="225F98"/>
          </a:solidFill>
          <a:latin typeface="Georgia" pitchFamily="18" charset="0"/>
        </a:defRPr>
      </a:lvl7pPr>
      <a:lvl8pPr marL="1371600" algn="l" rtl="0" fontAlgn="base">
        <a:lnSpc>
          <a:spcPct val="90000"/>
        </a:lnSpc>
        <a:spcBef>
          <a:spcPct val="0"/>
        </a:spcBef>
        <a:spcAft>
          <a:spcPct val="0"/>
        </a:spcAft>
        <a:defRPr sz="3600">
          <a:solidFill>
            <a:srgbClr val="225F98"/>
          </a:solidFill>
          <a:latin typeface="Georgia" pitchFamily="18" charset="0"/>
        </a:defRPr>
      </a:lvl8pPr>
      <a:lvl9pPr marL="1828800" algn="l" rtl="0" fontAlgn="base">
        <a:lnSpc>
          <a:spcPct val="90000"/>
        </a:lnSpc>
        <a:spcBef>
          <a:spcPct val="0"/>
        </a:spcBef>
        <a:spcAft>
          <a:spcPct val="0"/>
        </a:spcAft>
        <a:defRPr sz="3600">
          <a:solidFill>
            <a:srgbClr val="225F98"/>
          </a:solidFill>
          <a:latin typeface="Georgia" pitchFamily="18"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Gill Sans MT" panose="020B0502020104020203" pitchFamily="34" charset="0"/>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Gill Sans MT" panose="020B0502020104020203" pitchFamily="34" charset="0"/>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Gill Sans MT" panose="020B0502020104020203" pitchFamily="34" charset="0"/>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Gill Sans MT" panose="020B0502020104020203" pitchFamily="34" charset="0"/>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Confidentiality</a:t>
            </a:r>
          </a:p>
        </p:txBody>
      </p:sp>
      <p:sp>
        <p:nvSpPr>
          <p:cNvPr id="3" name="Content Placeholder 2">
            <a:extLst>
              <a:ext uri="{FF2B5EF4-FFF2-40B4-BE49-F238E27FC236}"/>
            </a:extLst>
          </p:cNvPr>
          <p:cNvSpPr>
            <a:spLocks noGrp="1"/>
          </p:cNvSpPr>
          <p:nvPr>
            <p:ph idx="1"/>
          </p:nvPr>
        </p:nvSpPr>
        <p:spPr>
          <a:xfrm>
            <a:off x="512763" y="1541463"/>
            <a:ext cx="10515600" cy="4814887"/>
          </a:xfrm>
        </p:spPr>
        <p:txBody>
          <a:bodyPr rtlCol="0">
            <a:normAutofit/>
          </a:bodyPr>
          <a:lstStyle/>
          <a:p>
            <a:pPr marL="286807" indent="-286807" eaLnBrk="1" fontAlgn="auto" hangingPunct="1">
              <a:spcAft>
                <a:spcPts val="0"/>
              </a:spcAft>
              <a:buFont typeface="Arial" panose="020B0604020202020204" pitchFamily="34" charset="0"/>
              <a:buChar char="•"/>
              <a:defRPr/>
            </a:pPr>
            <a:r>
              <a:rPr lang="en-US" sz="2810" dirty="0">
                <a:latin typeface="Tahoma" panose="020B0604030504040204" pitchFamily="34" charset="0"/>
                <a:ea typeface="Tahoma" panose="020B0604030504040204" pitchFamily="34" charset="0"/>
                <a:cs typeface="Tahoma" panose="020B0604030504040204" pitchFamily="34" charset="0"/>
              </a:rPr>
              <a:t>By participating in this event, you are agreeing not to use the presented information for purposes unrelated to the event until approved by SRC;</a:t>
            </a:r>
          </a:p>
          <a:p>
            <a:pPr marL="286807" indent="-286807" eaLnBrk="1" fontAlgn="auto" hangingPunct="1">
              <a:spcAft>
                <a:spcPts val="0"/>
              </a:spcAft>
              <a:buFont typeface="Arial" panose="020B0604020202020204" pitchFamily="34" charset="0"/>
              <a:buChar char="•"/>
              <a:defRPr/>
            </a:pPr>
            <a:endParaRPr lang="en-US" sz="2810" dirty="0">
              <a:latin typeface="Tahoma" panose="020B0604030504040204" pitchFamily="34" charset="0"/>
              <a:ea typeface="Tahoma" panose="020B0604030504040204" pitchFamily="34" charset="0"/>
              <a:cs typeface="Tahoma" panose="020B0604030504040204" pitchFamily="34" charset="0"/>
            </a:endParaRPr>
          </a:p>
          <a:p>
            <a:pPr marL="286807" indent="-286807" eaLnBrk="1" fontAlgn="auto" hangingPunct="1">
              <a:spcAft>
                <a:spcPts val="0"/>
              </a:spcAft>
              <a:buFont typeface="Arial" panose="020B0604020202020204" pitchFamily="34" charset="0"/>
              <a:buChar char="•"/>
              <a:defRPr/>
            </a:pPr>
            <a:r>
              <a:rPr lang="en-US" sz="2810" dirty="0">
                <a:latin typeface="Tahoma" panose="020B0604030504040204" pitchFamily="34" charset="0"/>
                <a:ea typeface="Tahoma" panose="020B0604030504040204" pitchFamily="34" charset="0"/>
                <a:cs typeface="Tahoma" panose="020B0604030504040204" pitchFamily="34" charset="0"/>
              </a:rPr>
              <a:t>You  may hear material that represents current research, some of which has not been published or protected. This material is not for public disclosure and until potential IP rights have been protected, please treat all of the information presented as </a:t>
            </a:r>
            <a:r>
              <a:rPr lang="en-US" sz="2810" b="1" u="sng" dirty="0">
                <a:latin typeface="Tahoma" panose="020B0604030504040204" pitchFamily="34" charset="0"/>
                <a:ea typeface="Tahoma" panose="020B0604030504040204" pitchFamily="34" charset="0"/>
                <a:cs typeface="Tahoma" panose="020B0604030504040204" pitchFamily="34" charset="0"/>
              </a:rPr>
              <a:t>confidential information</a:t>
            </a:r>
            <a:r>
              <a:rPr lang="en-US" sz="2810" dirty="0">
                <a:latin typeface="Tahoma" panose="020B0604030504040204" pitchFamily="34" charset="0"/>
                <a:ea typeface="Tahoma" panose="020B0604030504040204" pitchFamily="34" charset="0"/>
                <a:cs typeface="Tahoma" panose="020B0604030504040204" pitchFamily="34" charset="0"/>
              </a:rPr>
              <a:t> which is the property of the researcher and their university.</a:t>
            </a:r>
          </a:p>
          <a:p>
            <a:pPr eaLnBrk="1" fontAlgn="auto" hangingPunct="1">
              <a:spcAft>
                <a:spcPts val="0"/>
              </a:spcAft>
              <a:buFont typeface="Arial" panose="020B0604020202020204" pitchFamily="34" charset="0"/>
              <a:buChar char="•"/>
              <a:defRPr/>
            </a:pPr>
            <a:endParaRPr lang="en-US" sz="2810" dirty="0"/>
          </a:p>
        </p:txBody>
      </p:sp>
      <p:sp>
        <p:nvSpPr>
          <p:cNvPr id="4" name="Footer Placeholder 3">
            <a:extLst>
              <a:ext uri="{FF2B5EF4-FFF2-40B4-BE49-F238E27FC236}"/>
            </a:extLst>
          </p:cNvPr>
          <p:cNvSpPr>
            <a:spLocks noGrp="1"/>
          </p:cNvSpPr>
          <p:nvPr>
            <p:ph type="ftr" sz="quarter" idx="10"/>
          </p:nvPr>
        </p:nvSpPr>
        <p:spPr>
          <a:xfrm>
            <a:off x="8869363" y="6478588"/>
            <a:ext cx="2908300" cy="365125"/>
          </a:xfrm>
        </p:spPr>
        <p:txBody>
          <a:bodyPr/>
          <a:lstStyle/>
          <a:p>
            <a:pPr>
              <a:defRPr/>
            </a:pPr>
            <a:r>
              <a:rPr lang="en-US" dirty="0">
                <a:solidFill>
                  <a:srgbClr val="225F98"/>
                </a:solidFill>
                <a:latin typeface="+mj-lt"/>
              </a:rPr>
              <a:t>SRC Select Disclosure</a:t>
            </a:r>
          </a:p>
        </p:txBody>
      </p:sp>
      <p:sp>
        <p:nvSpPr>
          <p:cNvPr id="15364" name="Slide Number Placeholder 3"/>
          <p:cNvSpPr txBox="1">
            <a:spLocks/>
          </p:cNvSpPr>
          <p:nvPr/>
        </p:nvSpPr>
        <p:spPr bwMode="auto">
          <a:xfrm>
            <a:off x="11693525" y="6470650"/>
            <a:ext cx="457200" cy="365125"/>
          </a:xfrm>
          <a:prstGeom prst="rect">
            <a:avLst/>
          </a:prstGeom>
          <a:noFill/>
          <a:ln w="9525">
            <a:noFill/>
            <a:miter lim="800000"/>
            <a:headEnd/>
            <a:tailEnd/>
          </a:ln>
        </p:spPr>
        <p:txBody>
          <a:bodyPr lIns="0" rIns="0" anchor="ctr"/>
          <a:lstStyle/>
          <a:p>
            <a:pPr algn="r"/>
            <a:fld id="{A0263004-AEA5-41AC-B383-E5D9360046A2}" type="slidenum">
              <a:rPr lang="en-US" sz="1300">
                <a:solidFill>
                  <a:srgbClr val="225F98"/>
                </a:solidFill>
                <a:latin typeface="Georgia" pitchFamily="18" charset="0"/>
              </a:rPr>
              <a:pPr algn="r"/>
              <a:t>1</a:t>
            </a:fld>
            <a:endParaRPr lang="en-US" sz="1300">
              <a:solidFill>
                <a:srgbClr val="225F98"/>
              </a:solidFill>
              <a:latin typeface="Georg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a:extLst>
              <a:ext uri="{FF2B5EF4-FFF2-40B4-BE49-F238E27FC236}"/>
            </a:extLst>
          </p:cNvPr>
          <p:cNvSpPr txBox="1">
            <a:spLocks noGrp="1" noChangeArrowheads="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ED728460-4A64-46C7-8F9B-6BF080A266C5}" type="slidenum">
              <a:rPr lang="ru-RU" altLang="en-US" sz="1000">
                <a:effectLst>
                  <a:outerShdw blurRad="38100" dist="38100" dir="2700000" algn="tl">
                    <a:srgbClr val="C0C0C0"/>
                  </a:outerShdw>
                </a:effectLst>
              </a:rPr>
              <a:pPr algn="r">
                <a:defRPr/>
              </a:pPr>
              <a:t>2</a:t>
            </a:fld>
            <a:endParaRPr lang="ru-RU" altLang="en-US" sz="1000">
              <a:effectLst>
                <a:outerShdw blurRad="38100" dist="38100" dir="2700000" algn="tl">
                  <a:srgbClr val="C0C0C0"/>
                </a:outerShdw>
              </a:effectLst>
            </a:endParaRPr>
          </a:p>
        </p:txBody>
      </p:sp>
      <p:sp>
        <p:nvSpPr>
          <p:cNvPr id="2050" name="Rectangle 2">
            <a:extLst>
              <a:ext uri="{FF2B5EF4-FFF2-40B4-BE49-F238E27FC236}"/>
            </a:extLst>
          </p:cNvPr>
          <p:cNvSpPr>
            <a:spLocks noGrp="1" noChangeArrowheads="1"/>
          </p:cNvSpPr>
          <p:nvPr>
            <p:ph type="ctrTitle" idx="4294967295"/>
          </p:nvPr>
        </p:nvSpPr>
        <p:spPr>
          <a:xfrm>
            <a:off x="0" y="1524000"/>
            <a:ext cx="12192000" cy="2438400"/>
          </a:xfrm>
        </p:spPr>
        <p:txBody>
          <a:bodyPr anchorCtr="1"/>
          <a:lstStyle/>
          <a:p>
            <a:pPr eaLnBrk="1" hangingPunct="1">
              <a:defRPr/>
            </a:pPr>
            <a:r>
              <a:rPr lang="en-US" altLang="en-US" sz="2400" smtClean="0">
                <a:effectLst>
                  <a:outerShdw blurRad="38100" dist="38100" dir="2700000" algn="tl">
                    <a:srgbClr val="C0C0C0"/>
                  </a:outerShdw>
                </a:effectLst>
              </a:rPr>
              <a:t>SRC </a:t>
            </a:r>
            <a:r>
              <a:rPr lang="uk-UA" altLang="en-US" sz="2400" smtClean="0">
                <a:effectLst>
                  <a:outerShdw blurRad="38100" dist="38100" dir="2700000" algn="tl">
                    <a:srgbClr val="C0C0C0"/>
                  </a:outerShdw>
                </a:effectLst>
              </a:rPr>
              <a:t>Task ID: </a:t>
            </a:r>
            <a:r>
              <a:rPr lang="en-US" altLang="en-US" sz="2400" smtClean="0">
                <a:effectLst>
                  <a:outerShdw blurRad="38100" dist="38100" dir="2700000" algn="tl">
                    <a:srgbClr val="C0C0C0"/>
                  </a:outerShdw>
                </a:effectLst>
              </a:rPr>
              <a:t>3173.001</a:t>
            </a:r>
            <a:r>
              <a:rPr lang="en-US" altLang="en-US" sz="2800" smtClean="0">
                <a:effectLst>
                  <a:outerShdw blurRad="38100" dist="38100" dir="2700000" algn="tl">
                    <a:srgbClr val="C0C0C0"/>
                  </a:outerShdw>
                </a:effectLst>
              </a:rPr>
              <a:t/>
            </a:r>
            <a:br>
              <a:rPr lang="en-US" altLang="en-US" sz="2800" smtClean="0">
                <a:effectLst>
                  <a:outerShdw blurRad="38100" dist="38100" dir="2700000" algn="tl">
                    <a:srgbClr val="C0C0C0"/>
                  </a:outerShdw>
                </a:effectLst>
              </a:rPr>
            </a:br>
            <a:r>
              <a:rPr lang="en-US" altLang="en-US" sz="3200" smtClean="0">
                <a:effectLst>
                  <a:outerShdw blurRad="38100" dist="38100" dir="2700000" algn="tl">
                    <a:srgbClr val="C0C0C0"/>
                  </a:outerShdw>
                </a:effectLst>
              </a:rPr>
              <a:t/>
            </a:r>
            <a:br>
              <a:rPr lang="en-US" altLang="en-US" sz="3200" smtClean="0">
                <a:effectLst>
                  <a:outerShdw blurRad="38100" dist="38100" dir="2700000" algn="tl">
                    <a:srgbClr val="C0C0C0"/>
                  </a:outerShdw>
                </a:effectLst>
              </a:rPr>
            </a:br>
            <a:r>
              <a:rPr lang="en-US" altLang="en-US" sz="2800" smtClean="0">
                <a:effectLst>
                  <a:outerShdw blurRad="38100" dist="38100" dir="2700000" algn="tl">
                    <a:srgbClr val="C0C0C0"/>
                  </a:outerShdw>
                </a:effectLst>
              </a:rPr>
              <a:t>Standardizing Boolean Transforms </a:t>
            </a:r>
            <a:br>
              <a:rPr lang="en-US" altLang="en-US" sz="2800" smtClean="0">
                <a:effectLst>
                  <a:outerShdw blurRad="38100" dist="38100" dir="2700000" algn="tl">
                    <a:srgbClr val="C0C0C0"/>
                  </a:outerShdw>
                </a:effectLst>
              </a:rPr>
            </a:br>
            <a:r>
              <a:rPr lang="en-US" altLang="en-US" sz="2800" smtClean="0">
                <a:effectLst>
                  <a:outerShdw blurRad="38100" dist="38100" dir="2700000" algn="tl">
                    <a:srgbClr val="C0C0C0"/>
                  </a:outerShdw>
                </a:effectLst>
              </a:rPr>
              <a:t>to Improve Quality and Runtime </a:t>
            </a:r>
            <a:br>
              <a:rPr lang="en-US" altLang="en-US" sz="2800" smtClean="0">
                <a:effectLst>
                  <a:outerShdw blurRad="38100" dist="38100" dir="2700000" algn="tl">
                    <a:srgbClr val="C0C0C0"/>
                  </a:outerShdw>
                </a:effectLst>
              </a:rPr>
            </a:br>
            <a:r>
              <a:rPr lang="en-US" altLang="en-US" sz="2800" smtClean="0">
                <a:effectLst>
                  <a:outerShdw blurRad="38100" dist="38100" dir="2700000" algn="tl">
                    <a:srgbClr val="C0C0C0"/>
                  </a:outerShdw>
                </a:effectLst>
              </a:rPr>
              <a:t>of CAD Tools</a:t>
            </a:r>
            <a:endParaRPr lang="ru-RU" altLang="en-US" sz="2800" smtClean="0">
              <a:effectLst>
                <a:outerShdw blurRad="38100" dist="38100" dir="2700000" algn="tl">
                  <a:srgbClr val="C0C0C0"/>
                </a:outerShdw>
              </a:effectLst>
            </a:endParaRPr>
          </a:p>
        </p:txBody>
      </p:sp>
      <p:sp>
        <p:nvSpPr>
          <p:cNvPr id="2051" name="Rectangle 3">
            <a:extLst>
              <a:ext uri="{FF2B5EF4-FFF2-40B4-BE49-F238E27FC236}"/>
            </a:extLst>
          </p:cNvPr>
          <p:cNvSpPr>
            <a:spLocks noGrp="1" noChangeArrowheads="1"/>
          </p:cNvSpPr>
          <p:nvPr>
            <p:ph type="subTitle" idx="4294967295"/>
          </p:nvPr>
        </p:nvSpPr>
        <p:spPr>
          <a:xfrm>
            <a:off x="812800" y="4876800"/>
            <a:ext cx="10363200" cy="1600200"/>
          </a:xfrm>
        </p:spPr>
        <p:txBody>
          <a:bodyPr/>
          <a:lstStyle/>
          <a:p>
            <a:pPr marL="0" indent="0" algn="ctr" eaLnBrk="1" hangingPunct="1">
              <a:buFont typeface="Arial" charset="0"/>
              <a:buNone/>
              <a:defRPr/>
            </a:pPr>
            <a:r>
              <a:rPr lang="en-US" altLang="en-US" sz="2000" smtClean="0">
                <a:solidFill>
                  <a:schemeClr val="folHlink"/>
                </a:solidFill>
                <a:effectLst>
                  <a:outerShdw blurRad="38100" dist="38100" dir="2700000" algn="tl">
                    <a:srgbClr val="C0C0C0"/>
                  </a:outerShdw>
                </a:effectLst>
              </a:rPr>
              <a:t>Alan Mishchenko</a:t>
            </a:r>
          </a:p>
          <a:p>
            <a:pPr marL="0" indent="0" algn="ctr" eaLnBrk="1" hangingPunct="1">
              <a:buFont typeface="Arial" charset="0"/>
              <a:buNone/>
              <a:defRPr/>
            </a:pPr>
            <a:endParaRPr lang="en-US" altLang="en-US" sz="1600" smtClean="0">
              <a:solidFill>
                <a:schemeClr val="folHlink"/>
              </a:solidFill>
              <a:effectLst>
                <a:outerShdw blurRad="38100" dist="38100" dir="2700000" algn="tl">
                  <a:srgbClr val="C0C0C0"/>
                </a:outerShdw>
              </a:effectLst>
            </a:endParaRPr>
          </a:p>
          <a:p>
            <a:pPr marL="0" indent="0" algn="ctr" eaLnBrk="1" hangingPunct="1">
              <a:buFont typeface="Arial" charset="0"/>
              <a:buNone/>
              <a:defRPr/>
            </a:pPr>
            <a:r>
              <a:rPr lang="en-US" altLang="en-US" sz="1600" smtClean="0">
                <a:effectLst>
                  <a:outerShdw blurRad="38100" dist="38100" dir="2700000" algn="tl">
                    <a:srgbClr val="C0C0C0"/>
                  </a:outerShdw>
                </a:effectLst>
              </a:rPr>
              <a:t>Department of EECS</a:t>
            </a:r>
          </a:p>
          <a:p>
            <a:pPr marL="0" indent="0" algn="ctr" eaLnBrk="1" hangingPunct="1">
              <a:buFont typeface="Arial" charset="0"/>
              <a:buNone/>
              <a:defRPr/>
            </a:pPr>
            <a:r>
              <a:rPr lang="en-US" altLang="en-US" sz="1600" smtClean="0">
                <a:effectLst>
                  <a:outerShdw blurRad="38100" dist="38100" dir="2700000" algn="tl">
                    <a:srgbClr val="C0C0C0"/>
                  </a:outerShdw>
                </a:effectLst>
              </a:rPr>
              <a:t> UC Berkeley</a:t>
            </a:r>
            <a:endParaRPr lang="ru-RU" altLang="en-US" sz="2400" smtClean="0">
              <a:effectLst>
                <a:outerShdw blurRad="38100" dist="38100" dir="2700000" algn="tl">
                  <a:srgbClr val="C0C0C0"/>
                </a:outerShdw>
              </a:effectLst>
            </a:endParaRPr>
          </a:p>
        </p:txBody>
      </p:sp>
      <p:pic>
        <p:nvPicPr>
          <p:cNvPr id="16388" name="Picture 5" descr="SRC_logo_blue"/>
          <p:cNvPicPr>
            <a:picLocks noChangeAspect="1" noChangeArrowheads="1"/>
          </p:cNvPicPr>
          <p:nvPr/>
        </p:nvPicPr>
        <p:blipFill>
          <a:blip r:embed="rId3"/>
          <a:srcRect/>
          <a:stretch>
            <a:fillRect/>
          </a:stretch>
        </p:blipFill>
        <p:spPr bwMode="auto">
          <a:xfrm>
            <a:off x="406400" y="152400"/>
            <a:ext cx="3149600" cy="938213"/>
          </a:xfrm>
          <a:prstGeom prst="rect">
            <a:avLst/>
          </a:prstGeom>
          <a:noFill/>
          <a:ln w="9525">
            <a:noFill/>
            <a:miter lim="800000"/>
            <a:headEnd/>
            <a:tailEnd/>
          </a:ln>
        </p:spPr>
      </p:pic>
      <p:sp>
        <p:nvSpPr>
          <p:cNvPr id="16389"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9C3535B7-C13A-46F7-94E2-861143860A73}" type="slidenum">
              <a:rPr lang="ru-RU" altLang="en-US" sz="1000">
                <a:effectLst>
                  <a:outerShdw blurRad="38100" dist="38100" dir="2700000" algn="tl">
                    <a:srgbClr val="C0C0C0"/>
                  </a:outerShdw>
                </a:effectLst>
              </a:rPr>
              <a:pPr algn="r">
                <a:defRPr/>
              </a:pPr>
              <a:t>3</a:t>
            </a:fld>
            <a:endParaRPr lang="ru-RU" altLang="en-US" sz="1000">
              <a:effectLst>
                <a:outerShdw blurRad="38100" dist="38100" dir="2700000" algn="tl">
                  <a:srgbClr val="C0C0C0"/>
                </a:outerShdw>
              </a:effectLst>
            </a:endParaRPr>
          </a:p>
        </p:txBody>
      </p:sp>
      <p:sp>
        <p:nvSpPr>
          <p:cNvPr id="52226" name="Rectangle 2">
            <a:extLst>
              <a:ext uri="{FF2B5EF4-FFF2-40B4-BE49-F238E27FC236}"/>
            </a:extLst>
          </p:cNvPr>
          <p:cNvSpPr>
            <a:spLocks noGrp="1" noChangeArrowheads="1"/>
          </p:cNvSpPr>
          <p:nvPr>
            <p:ph type="title" idx="4294967295"/>
          </p:nvPr>
        </p:nvSpPr>
        <p:spPr>
          <a:xfrm>
            <a:off x="627063" y="241300"/>
            <a:ext cx="10972800" cy="788988"/>
          </a:xfrm>
        </p:spPr>
        <p:txBody>
          <a:bodyPr anchorCtr="1"/>
          <a:lstStyle/>
          <a:p>
            <a:pPr eaLnBrk="1" hangingPunct="1">
              <a:defRPr/>
            </a:pPr>
            <a:r>
              <a:rPr lang="en-US" altLang="en-US" smtClean="0">
                <a:effectLst>
                  <a:outerShdw blurRad="38100" dist="38100" dir="2700000" algn="tl">
                    <a:srgbClr val="C0C0C0"/>
                  </a:outerShdw>
                </a:effectLst>
              </a:rPr>
              <a:t>Task Overview</a:t>
            </a:r>
            <a:endParaRPr lang="ru-RU" altLang="en-US" sz="2400" smtClean="0">
              <a:effectLst>
                <a:outerShdw blurRad="38100" dist="38100" dir="2700000" algn="tl">
                  <a:srgbClr val="C0C0C0"/>
                </a:outerShdw>
              </a:effectLst>
            </a:endParaRPr>
          </a:p>
        </p:txBody>
      </p:sp>
      <p:sp>
        <p:nvSpPr>
          <p:cNvPr id="52227" name="Rectangle 3">
            <a:extLst>
              <a:ext uri="{FF2B5EF4-FFF2-40B4-BE49-F238E27FC236}"/>
            </a:extLst>
          </p:cNvPr>
          <p:cNvSpPr>
            <a:spLocks noGrp="1" noChangeArrowheads="1"/>
          </p:cNvSpPr>
          <p:nvPr>
            <p:ph type="body" idx="4294967295"/>
          </p:nvPr>
        </p:nvSpPr>
        <p:spPr>
          <a:xfrm>
            <a:off x="711200" y="1371600"/>
            <a:ext cx="11176000" cy="5029200"/>
          </a:xfrm>
        </p:spPr>
        <p:txBody>
          <a:bodyPr/>
          <a:lstStyle/>
          <a:p>
            <a:pPr eaLnBrk="1" hangingPunct="1">
              <a:defRPr/>
            </a:pPr>
            <a:r>
              <a:rPr lang="en-US" altLang="en-US" smtClean="0">
                <a:effectLst>
                  <a:outerShdw blurRad="38100" dist="38100" dir="2700000" algn="tl">
                    <a:srgbClr val="C0C0C0"/>
                  </a:outerShdw>
                </a:effectLst>
              </a:rPr>
              <a:t>SRC task ID:</a:t>
            </a:r>
            <a:r>
              <a:rPr lang="en-US" altLang="en-US" smtClean="0">
                <a:solidFill>
                  <a:schemeClr val="folHlink"/>
                </a:solidFill>
                <a:effectLst>
                  <a:outerShdw blurRad="38100" dist="38100" dir="2700000" algn="tl">
                    <a:srgbClr val="C0C0C0"/>
                  </a:outerShdw>
                </a:effectLst>
              </a:rPr>
              <a:t> 3173.001</a:t>
            </a:r>
          </a:p>
          <a:p>
            <a:pPr eaLnBrk="1" hangingPunct="1">
              <a:defRPr/>
            </a:pPr>
            <a:r>
              <a:rPr lang="en-US" altLang="en-US" smtClean="0">
                <a:effectLst>
                  <a:outerShdw blurRad="38100" dist="38100" dir="2700000" algn="tl">
                    <a:srgbClr val="C0C0C0"/>
                  </a:outerShdw>
                </a:effectLst>
              </a:rPr>
              <a:t>Start date:</a:t>
            </a:r>
            <a:r>
              <a:rPr lang="en-US" altLang="en-US" smtClean="0">
                <a:solidFill>
                  <a:schemeClr val="folHlink"/>
                </a:solidFill>
                <a:effectLst>
                  <a:outerShdw blurRad="38100" dist="38100" dir="2700000" algn="tl">
                    <a:srgbClr val="C0C0C0"/>
                  </a:outerShdw>
                </a:effectLst>
              </a:rPr>
              <a:t> January 1, 2023</a:t>
            </a:r>
          </a:p>
          <a:p>
            <a:pPr eaLnBrk="1" hangingPunct="1">
              <a:defRPr/>
            </a:pPr>
            <a:r>
              <a:rPr lang="en-US" altLang="en-US" smtClean="0">
                <a:effectLst>
                  <a:outerShdw blurRad="38100" dist="38100" dir="2700000" algn="tl">
                    <a:srgbClr val="C0C0C0"/>
                  </a:outerShdw>
                </a:effectLst>
              </a:rPr>
              <a:t>Thrust area:</a:t>
            </a:r>
            <a:r>
              <a:rPr lang="en-US" altLang="en-US" smtClean="0">
                <a:solidFill>
                  <a:schemeClr val="folHlink"/>
                </a:solidFill>
                <a:effectLst>
                  <a:outerShdw blurRad="38100" dist="38100" dir="2700000" algn="tl">
                    <a:srgbClr val="C0C0C0"/>
                  </a:outerShdw>
                </a:effectLst>
              </a:rPr>
              <a:t> </a:t>
            </a:r>
            <a:r>
              <a:rPr lang="uk-UA" altLang="en-US" smtClean="0">
                <a:solidFill>
                  <a:schemeClr val="folHlink"/>
                </a:solidFill>
                <a:effectLst>
                  <a:outerShdw blurRad="38100" dist="38100" dir="2700000" algn="tl">
                    <a:srgbClr val="C0C0C0"/>
                  </a:outerShdw>
                </a:effectLst>
              </a:rPr>
              <a:t>CADT</a:t>
            </a:r>
            <a:r>
              <a:rPr lang="uk-UA" altLang="en-US" smtClean="0">
                <a:effectLst>
                  <a:outerShdw blurRad="38100" dist="38100" dir="2700000" algn="tl">
                    <a:srgbClr val="C0C0C0"/>
                  </a:outerShdw>
                </a:effectLst>
              </a:rPr>
              <a:t> </a:t>
            </a:r>
            <a:endParaRPr lang="en-US" altLang="en-US" smtClean="0">
              <a:solidFill>
                <a:schemeClr val="folHlink"/>
              </a:solidFill>
              <a:effectLst>
                <a:outerShdw blurRad="38100" dist="38100" dir="2700000" algn="tl">
                  <a:srgbClr val="C0C0C0"/>
                </a:outerShdw>
              </a:effectLst>
            </a:endParaRPr>
          </a:p>
          <a:p>
            <a:pPr eaLnBrk="1" hangingPunct="1">
              <a:defRPr/>
            </a:pPr>
            <a:r>
              <a:rPr lang="en-US" altLang="en-US" smtClean="0">
                <a:effectLst>
                  <a:outerShdw blurRad="38100" dist="38100" dir="2700000" algn="tl">
                    <a:srgbClr val="C0C0C0"/>
                  </a:outerShdw>
                </a:effectLst>
              </a:rPr>
              <a:t>Task leader:</a:t>
            </a:r>
          </a:p>
          <a:p>
            <a:pPr lvl="1" eaLnBrk="1" hangingPunct="1">
              <a:defRPr/>
            </a:pPr>
            <a:r>
              <a:rPr lang="en-US" altLang="en-US" smtClean="0">
                <a:solidFill>
                  <a:schemeClr val="folHlink"/>
                </a:solidFill>
                <a:effectLst>
                  <a:outerShdw blurRad="38100" dist="38100" dir="2700000" algn="tl">
                    <a:srgbClr val="C0C0C0"/>
                  </a:outerShdw>
                </a:effectLst>
              </a:rPr>
              <a:t>Alan Mishchenko, Univ. of California/Berkeley</a:t>
            </a:r>
          </a:p>
          <a:p>
            <a:pPr eaLnBrk="1" hangingPunct="1">
              <a:defRPr/>
            </a:pPr>
            <a:r>
              <a:rPr lang="en-US" altLang="en-US" smtClean="0">
                <a:effectLst>
                  <a:outerShdw blurRad="38100" dist="38100" dir="2700000" algn="tl">
                    <a:srgbClr val="C0C0C0"/>
                  </a:outerShdw>
                </a:effectLst>
              </a:rPr>
              <a:t>Industrial liaisons:</a:t>
            </a:r>
            <a:r>
              <a:rPr lang="en-US" altLang="en-US" smtClean="0">
                <a:solidFill>
                  <a:schemeClr val="folHlink"/>
                </a:solidFill>
                <a:effectLst>
                  <a:outerShdw blurRad="38100" dist="38100" dir="2700000" algn="tl">
                    <a:srgbClr val="C0C0C0"/>
                  </a:outerShdw>
                </a:effectLst>
              </a:rPr>
              <a:t> </a:t>
            </a:r>
          </a:p>
          <a:p>
            <a:pPr lvl="1" eaLnBrk="1" hangingPunct="1">
              <a:defRPr/>
            </a:pPr>
            <a:r>
              <a:rPr lang="en-US" altLang="en-US" smtClean="0">
                <a:solidFill>
                  <a:schemeClr val="folHlink"/>
                </a:solidFill>
                <a:effectLst>
                  <a:outerShdw blurRad="38100" dist="38100" dir="2700000" algn="tl">
                    <a:srgbClr val="C0C0C0"/>
                  </a:outerShdw>
                </a:effectLst>
              </a:rPr>
              <a:t>See next slide</a:t>
            </a:r>
          </a:p>
          <a:p>
            <a:pPr eaLnBrk="1" hangingPunct="1">
              <a:defRPr/>
            </a:pPr>
            <a:r>
              <a:rPr lang="en-US" altLang="en-US" smtClean="0">
                <a:effectLst>
                  <a:outerShdw blurRad="38100" dist="38100" dir="2700000" algn="tl">
                    <a:srgbClr val="C0C0C0"/>
                  </a:outerShdw>
                </a:effectLst>
              </a:rPr>
              <a:t>Students:</a:t>
            </a:r>
          </a:p>
          <a:p>
            <a:pPr lvl="1" eaLnBrk="1" hangingPunct="1">
              <a:defRPr/>
            </a:pPr>
            <a:r>
              <a:rPr lang="en-US" altLang="en-US" smtClean="0">
                <a:solidFill>
                  <a:schemeClr val="folHlink"/>
                </a:solidFill>
                <a:effectLst>
                  <a:outerShdw blurRad="38100" dist="38100" dir="2700000" algn="tl">
                    <a:srgbClr val="C0C0C0"/>
                  </a:outerShdw>
                </a:effectLst>
              </a:rPr>
              <a:t>Yukio Miyasaka (graduating in 2024)</a:t>
            </a:r>
          </a:p>
        </p:txBody>
      </p:sp>
      <p:pic>
        <p:nvPicPr>
          <p:cNvPr id="18436" name="Picture 5"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
        <p:nvSpPr>
          <p:cNvPr id="18437"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615F97F9-F02A-46AE-9085-812679D85DF3}" type="slidenum">
              <a:rPr lang="ru-RU" altLang="en-US" sz="1000">
                <a:effectLst>
                  <a:outerShdw blurRad="38100" dist="38100" dir="2700000" algn="tl">
                    <a:srgbClr val="C0C0C0"/>
                  </a:outerShdw>
                </a:effectLst>
              </a:rPr>
              <a:pPr algn="r">
                <a:defRPr/>
              </a:pPr>
              <a:t>4</a:t>
            </a:fld>
            <a:endParaRPr lang="ru-RU" altLang="en-US" sz="1000">
              <a:effectLst>
                <a:outerShdw blurRad="38100" dist="38100" dir="2700000" algn="tl">
                  <a:srgbClr val="C0C0C0"/>
                </a:outerShdw>
              </a:effectLst>
            </a:endParaRPr>
          </a:p>
        </p:txBody>
      </p:sp>
      <p:sp>
        <p:nvSpPr>
          <p:cNvPr id="153602" name="Rectangle 2">
            <a:extLst>
              <a:ext uri="{FF2B5EF4-FFF2-40B4-BE49-F238E27FC236}"/>
            </a:extLst>
          </p:cNvPr>
          <p:cNvSpPr>
            <a:spLocks noGrp="1" noChangeArrowheads="1"/>
          </p:cNvSpPr>
          <p:nvPr>
            <p:ph type="title" idx="4294967295"/>
          </p:nvPr>
        </p:nvSpPr>
        <p:spPr>
          <a:xfrm>
            <a:off x="347663" y="363538"/>
            <a:ext cx="11430000" cy="596900"/>
          </a:xfrm>
        </p:spPr>
        <p:txBody>
          <a:bodyPr anchorCtr="1"/>
          <a:lstStyle/>
          <a:p>
            <a:pPr eaLnBrk="1" hangingPunct="1">
              <a:defRPr/>
            </a:pPr>
            <a:r>
              <a:rPr lang="en-US" altLang="en-US" smtClean="0">
                <a:effectLst>
                  <a:outerShdw blurRad="38100" dist="38100" dir="2700000" algn="tl">
                    <a:srgbClr val="C0C0C0"/>
                  </a:outerShdw>
                </a:effectLst>
              </a:rPr>
              <a:t>Industrial Liaisons</a:t>
            </a:r>
            <a:endParaRPr lang="ru-RU" altLang="en-US" sz="2400" smtClean="0">
              <a:effectLst>
                <a:outerShdw blurRad="38100" dist="38100" dir="2700000" algn="tl">
                  <a:srgbClr val="C0C0C0"/>
                </a:outerShdw>
              </a:effectLst>
            </a:endParaRPr>
          </a:p>
        </p:txBody>
      </p:sp>
      <p:sp>
        <p:nvSpPr>
          <p:cNvPr id="153603" name="Rectangle 3">
            <a:extLst>
              <a:ext uri="{FF2B5EF4-FFF2-40B4-BE49-F238E27FC236}"/>
            </a:extLst>
          </p:cNvPr>
          <p:cNvSpPr>
            <a:spLocks noGrp="1" noChangeArrowheads="1"/>
          </p:cNvSpPr>
          <p:nvPr>
            <p:ph type="body" idx="4294967295"/>
          </p:nvPr>
        </p:nvSpPr>
        <p:spPr>
          <a:xfrm>
            <a:off x="609600" y="1524000"/>
            <a:ext cx="10972800" cy="4876800"/>
          </a:xfrm>
        </p:spPr>
        <p:txBody>
          <a:bodyPr/>
          <a:lstStyle/>
          <a:p>
            <a:pPr eaLnBrk="1" hangingPunct="1">
              <a:lnSpc>
                <a:spcPct val="80000"/>
              </a:lnSpc>
              <a:defRPr/>
            </a:pPr>
            <a:r>
              <a:rPr lang="ru-RU" altLang="en-US" sz="2000" smtClean="0">
                <a:solidFill>
                  <a:schemeClr val="folHlink"/>
                </a:solidFill>
                <a:effectLst>
                  <a:outerShdw blurRad="38100" dist="38100" dir="2700000" algn="tl">
                    <a:srgbClr val="C0C0C0"/>
                  </a:outerShdw>
                </a:effectLst>
              </a:rPr>
              <a:t>IBM</a:t>
            </a:r>
          </a:p>
          <a:p>
            <a:pPr lvl="1" eaLnBrk="1" hangingPunct="1">
              <a:lnSpc>
                <a:spcPct val="80000"/>
              </a:lnSpc>
              <a:defRPr/>
            </a:pPr>
            <a:r>
              <a:rPr lang="en-US" altLang="en-US" sz="1800" smtClean="0">
                <a:effectLst>
                  <a:outerShdw blurRad="38100" dist="38100" dir="2700000" algn="tl">
                    <a:srgbClr val="C0C0C0"/>
                  </a:outerShdw>
                </a:effectLst>
              </a:rPr>
              <a:t>Victor Kravets</a:t>
            </a:r>
          </a:p>
          <a:p>
            <a:pPr lvl="1" eaLnBrk="1" hangingPunct="1">
              <a:lnSpc>
                <a:spcPct val="80000"/>
              </a:lnSpc>
              <a:defRPr/>
            </a:pPr>
            <a:r>
              <a:rPr lang="en-US" altLang="en-US" sz="1800" smtClean="0">
                <a:effectLst>
                  <a:outerShdw blurRad="38100" dist="38100" dir="2700000" algn="tl">
                    <a:srgbClr val="C0C0C0"/>
                  </a:outerShdw>
                </a:effectLst>
              </a:rPr>
              <a:t>Gi-Joon Nam</a:t>
            </a:r>
          </a:p>
          <a:p>
            <a:pPr eaLnBrk="1" hangingPunct="1">
              <a:lnSpc>
                <a:spcPct val="80000"/>
              </a:lnSpc>
              <a:defRPr/>
            </a:pPr>
            <a:r>
              <a:rPr lang="ru-RU" altLang="en-US" sz="2000" smtClean="0">
                <a:solidFill>
                  <a:schemeClr val="folHlink"/>
                </a:solidFill>
                <a:effectLst>
                  <a:outerShdw blurRad="38100" dist="38100" dir="2700000" algn="tl">
                    <a:srgbClr val="C0C0C0"/>
                  </a:outerShdw>
                </a:effectLst>
              </a:rPr>
              <a:t>Intel</a:t>
            </a:r>
          </a:p>
          <a:p>
            <a:pPr lvl="1" eaLnBrk="1" hangingPunct="1">
              <a:lnSpc>
                <a:spcPct val="80000"/>
              </a:lnSpc>
              <a:defRPr/>
            </a:pPr>
            <a:r>
              <a:rPr lang="ru-RU" altLang="en-US" sz="1800" smtClean="0">
                <a:effectLst>
                  <a:outerShdw blurRad="38100" dist="38100" dir="2700000" algn="tl">
                    <a:srgbClr val="C0C0C0"/>
                  </a:outerShdw>
                </a:effectLst>
              </a:rPr>
              <a:t>Vivek Rajan</a:t>
            </a:r>
            <a:endParaRPr lang="en-US" altLang="en-US" sz="1800" smtClean="0">
              <a:effectLst>
                <a:outerShdw blurRad="38100" dist="38100" dir="2700000" algn="tl">
                  <a:srgbClr val="C0C0C0"/>
                </a:outerShdw>
              </a:effectLst>
            </a:endParaRPr>
          </a:p>
          <a:p>
            <a:pPr lvl="1" eaLnBrk="1" hangingPunct="1">
              <a:lnSpc>
                <a:spcPct val="80000"/>
              </a:lnSpc>
              <a:defRPr/>
            </a:pPr>
            <a:r>
              <a:rPr lang="ru-RU" altLang="en-US" sz="1800" smtClean="0">
                <a:effectLst>
                  <a:outerShdw blurRad="38100" dist="38100" dir="2700000" algn="tl">
                    <a:srgbClr val="C0C0C0"/>
                  </a:outerShdw>
                </a:effectLst>
              </a:rPr>
              <a:t>Michael Kishinevsky</a:t>
            </a:r>
          </a:p>
          <a:p>
            <a:pPr eaLnBrk="1" hangingPunct="1">
              <a:lnSpc>
                <a:spcPct val="80000"/>
              </a:lnSpc>
              <a:defRPr/>
            </a:pPr>
            <a:r>
              <a:rPr lang="en-US" altLang="en-US" sz="2000" smtClean="0">
                <a:solidFill>
                  <a:schemeClr val="folHlink"/>
                </a:solidFill>
                <a:effectLst>
                  <a:outerShdw blurRad="38100" dist="38100" dir="2700000" algn="tl">
                    <a:srgbClr val="C0C0C0"/>
                  </a:outerShdw>
                </a:effectLst>
              </a:rPr>
              <a:t>Siemens</a:t>
            </a:r>
            <a:endParaRPr lang="ru-RU" altLang="en-US" sz="2000" smtClean="0">
              <a:solidFill>
                <a:schemeClr val="folHlink"/>
              </a:solidFill>
              <a:effectLst>
                <a:outerShdw blurRad="38100" dist="38100" dir="2700000" algn="tl">
                  <a:srgbClr val="C0C0C0"/>
                </a:outerShdw>
              </a:effectLst>
            </a:endParaRPr>
          </a:p>
          <a:p>
            <a:pPr lvl="1" eaLnBrk="1" hangingPunct="1">
              <a:lnSpc>
                <a:spcPct val="80000"/>
              </a:lnSpc>
              <a:defRPr/>
            </a:pPr>
            <a:r>
              <a:rPr lang="en-US" altLang="en-US" sz="1800" smtClean="0">
                <a:effectLst>
                  <a:outerShdw blurRad="38100" dist="38100" dir="2700000" algn="tl">
                    <a:srgbClr val="C0C0C0"/>
                  </a:outerShdw>
                </a:effectLst>
              </a:rPr>
              <a:t>Attila Jurecska</a:t>
            </a:r>
          </a:p>
          <a:p>
            <a:pPr lvl="1" eaLnBrk="1" hangingPunct="1">
              <a:lnSpc>
                <a:spcPct val="80000"/>
              </a:lnSpc>
              <a:defRPr/>
            </a:pPr>
            <a:r>
              <a:rPr lang="en-US" altLang="en-US" sz="1800" smtClean="0">
                <a:effectLst>
                  <a:outerShdw blurRad="38100" dist="38100" dir="2700000" algn="tl">
                    <a:srgbClr val="C0C0C0"/>
                  </a:outerShdw>
                </a:effectLst>
              </a:rPr>
              <a:t>Sagar Chaki</a:t>
            </a:r>
          </a:p>
          <a:p>
            <a:pPr eaLnBrk="1" hangingPunct="1">
              <a:lnSpc>
                <a:spcPct val="80000"/>
              </a:lnSpc>
              <a:defRPr/>
            </a:pPr>
            <a:r>
              <a:rPr lang="en-US" altLang="en-US" sz="2000" smtClean="0">
                <a:solidFill>
                  <a:schemeClr val="folHlink"/>
                </a:solidFill>
                <a:effectLst>
                  <a:outerShdw blurRad="38100" dist="38100" dir="2700000" algn="tl">
                    <a:srgbClr val="C0C0C0"/>
                  </a:outerShdw>
                </a:effectLst>
              </a:rPr>
              <a:t>AMD</a:t>
            </a:r>
          </a:p>
          <a:p>
            <a:pPr lvl="1" eaLnBrk="1" hangingPunct="1">
              <a:lnSpc>
                <a:spcPct val="80000"/>
              </a:lnSpc>
              <a:defRPr/>
            </a:pPr>
            <a:r>
              <a:rPr lang="en-US" altLang="en-US" sz="1800" smtClean="0">
                <a:effectLst>
                  <a:outerShdw blurRad="38100" dist="38100" dir="2700000" algn="tl">
                    <a:srgbClr val="C0C0C0"/>
                  </a:outerShdw>
                </a:effectLst>
              </a:rPr>
              <a:t>Aman Gayasen</a:t>
            </a:r>
          </a:p>
          <a:p>
            <a:pPr lvl="1" eaLnBrk="1" hangingPunct="1">
              <a:lnSpc>
                <a:spcPct val="80000"/>
              </a:lnSpc>
              <a:defRPr/>
            </a:pPr>
            <a:r>
              <a:rPr lang="en-US" altLang="en-US" sz="1800" smtClean="0">
                <a:effectLst>
                  <a:outerShdw blurRad="38100" dist="38100" dir="2700000" algn="tl">
                    <a:srgbClr val="C0C0C0"/>
                  </a:outerShdw>
                </a:effectLst>
              </a:rPr>
              <a:t>Yuji Kukimoto </a:t>
            </a:r>
            <a:endParaRPr lang="en-US" altLang="en-US" sz="1800" smtClean="0">
              <a:solidFill>
                <a:schemeClr val="folHlink"/>
              </a:solidFill>
              <a:effectLst>
                <a:outerShdw blurRad="38100" dist="38100" dir="2700000" algn="tl">
                  <a:srgbClr val="C0C0C0"/>
                </a:outerShdw>
              </a:effectLst>
            </a:endParaRPr>
          </a:p>
          <a:p>
            <a:pPr eaLnBrk="1" hangingPunct="1">
              <a:lnSpc>
                <a:spcPct val="80000"/>
              </a:lnSpc>
              <a:defRPr/>
            </a:pPr>
            <a:r>
              <a:rPr lang="en-US" altLang="en-US" sz="2000" smtClean="0">
                <a:solidFill>
                  <a:schemeClr val="folHlink"/>
                </a:solidFill>
                <a:effectLst>
                  <a:outerShdw blurRad="38100" dist="38100" dir="2700000" algn="tl">
                    <a:srgbClr val="C0C0C0"/>
                  </a:outerShdw>
                </a:effectLst>
              </a:rPr>
              <a:t>Texas Instruments</a:t>
            </a:r>
          </a:p>
          <a:p>
            <a:pPr lvl="1" eaLnBrk="1" hangingPunct="1">
              <a:lnSpc>
                <a:spcPct val="80000"/>
              </a:lnSpc>
              <a:defRPr/>
            </a:pPr>
            <a:r>
              <a:rPr lang="en-US" altLang="en-US" sz="1800" smtClean="0">
                <a:effectLst>
                  <a:outerShdw blurRad="38100" dist="38100" dir="2700000" algn="tl">
                    <a:srgbClr val="C0C0C0"/>
                  </a:outerShdw>
                </a:effectLst>
              </a:rPr>
              <a:t>Devanathan Varadarajan</a:t>
            </a:r>
          </a:p>
          <a:p>
            <a:pPr lvl="1" eaLnBrk="1" hangingPunct="1">
              <a:lnSpc>
                <a:spcPct val="80000"/>
              </a:lnSpc>
              <a:defRPr/>
            </a:pPr>
            <a:r>
              <a:rPr lang="en-US" altLang="en-US" sz="1800" smtClean="0">
                <a:effectLst>
                  <a:outerShdw blurRad="38100" dist="38100" dir="2700000" algn="tl">
                    <a:srgbClr val="C0C0C0"/>
                  </a:outerShdw>
                </a:effectLst>
              </a:rPr>
              <a:t>Venkatraman Ramakrishnan</a:t>
            </a:r>
          </a:p>
        </p:txBody>
      </p:sp>
      <p:pic>
        <p:nvPicPr>
          <p:cNvPr id="20484" name="Picture 5"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
        <p:nvSpPr>
          <p:cNvPr id="20485"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a:xfrm>
            <a:off x="812800" y="536575"/>
            <a:ext cx="10058400" cy="1139825"/>
          </a:xfrm>
        </p:spPr>
        <p:txBody>
          <a:bodyPr/>
          <a:lstStyle/>
          <a:p>
            <a:pPr eaLnBrk="1" hangingPunct="1">
              <a:defRPr/>
            </a:pPr>
            <a:r>
              <a:rPr lang="en-US" smtClean="0">
                <a:effectLst>
                  <a:outerShdw blurRad="38100" dist="38100" dir="2700000" algn="tl">
                    <a:srgbClr val="C0C0C0"/>
                  </a:outerShdw>
                </a:effectLst>
              </a:rPr>
              <a:t>Academic Collaborators</a:t>
            </a:r>
          </a:p>
        </p:txBody>
      </p:sp>
      <p:sp>
        <p:nvSpPr>
          <p:cNvPr id="22530" name="Rectangle 3"/>
          <p:cNvSpPr>
            <a:spLocks noGrp="1"/>
          </p:cNvSpPr>
          <p:nvPr>
            <p:ph type="body" idx="4294967295"/>
          </p:nvPr>
        </p:nvSpPr>
        <p:spPr>
          <a:xfrm>
            <a:off x="609600" y="2022475"/>
            <a:ext cx="11176000" cy="4530725"/>
          </a:xfrm>
        </p:spPr>
        <p:txBody>
          <a:bodyPr/>
          <a:lstStyle/>
          <a:p>
            <a:pPr eaLnBrk="1" hangingPunct="1"/>
            <a:r>
              <a:rPr lang="en-US" sz="2400" smtClean="0">
                <a:solidFill>
                  <a:schemeClr val="folHlink"/>
                </a:solidFill>
              </a:rPr>
              <a:t>Discuss, publish, exchange visits with:</a:t>
            </a:r>
          </a:p>
          <a:p>
            <a:pPr lvl="1" eaLnBrk="1" hangingPunct="1"/>
            <a:r>
              <a:rPr lang="en-US" sz="2000" smtClean="0"/>
              <a:t>EPFL, Switzerland (group of Professor G. De Micheli)</a:t>
            </a:r>
          </a:p>
          <a:p>
            <a:pPr lvl="1" eaLnBrk="1" hangingPunct="1"/>
            <a:r>
              <a:rPr lang="en-US" sz="2000" smtClean="0"/>
              <a:t>Tokyo University, Japan (group of Professor M. Fujita)</a:t>
            </a:r>
          </a:p>
          <a:p>
            <a:pPr lvl="1" eaLnBrk="1" hangingPunct="1"/>
            <a:r>
              <a:rPr lang="en-US" sz="2000" smtClean="0"/>
              <a:t>NTU, Taiwan (group of Professor R. Jiang)</a:t>
            </a:r>
          </a:p>
          <a:p>
            <a:pPr lvl="1" eaLnBrk="1" hangingPunct="1"/>
            <a:r>
              <a:rPr lang="en-US" sz="2000" smtClean="0"/>
              <a:t>UMass, Amherst (group of Professor M. Ciesielski)</a:t>
            </a:r>
          </a:p>
          <a:p>
            <a:pPr lvl="1" eaLnBrk="1" hangingPunct="1"/>
            <a:r>
              <a:rPr lang="en-US" sz="2000" smtClean="0"/>
              <a:t>UFRGS, Brazil (group of Professor A. Reis)</a:t>
            </a:r>
          </a:p>
          <a:p>
            <a:pPr lvl="1" eaLnBrk="1" hangingPunct="1"/>
            <a:r>
              <a:rPr lang="en-US" sz="2000" smtClean="0"/>
              <a:t>Ritsumeikan University, Kyoto, Japan (group of Professor S. Yamashita)</a:t>
            </a:r>
          </a:p>
        </p:txBody>
      </p:sp>
      <p:pic>
        <p:nvPicPr>
          <p:cNvPr id="22531" name="Picture 4"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22532"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B1C568EC-2739-43E7-9D36-D553E3FB2140}" type="slidenum">
              <a:rPr lang="ru-RU" altLang="en-US" sz="1000">
                <a:effectLst>
                  <a:outerShdw blurRad="38100" dist="38100" dir="2700000" algn="tl">
                    <a:srgbClr val="C0C0C0"/>
                  </a:outerShdw>
                </a:effectLst>
              </a:rPr>
              <a:pPr algn="r">
                <a:defRPr/>
              </a:pPr>
              <a:t>6</a:t>
            </a:fld>
            <a:endParaRPr lang="ru-RU" altLang="en-US" sz="1000">
              <a:effectLst>
                <a:outerShdw blurRad="38100" dist="38100" dir="2700000" algn="tl">
                  <a:srgbClr val="C0C0C0"/>
                </a:outerShdw>
              </a:effectLst>
            </a:endParaRPr>
          </a:p>
        </p:txBody>
      </p:sp>
      <p:sp>
        <p:nvSpPr>
          <p:cNvPr id="54274" name="Rectangle 2">
            <a:extLst>
              <a:ext uri="{FF2B5EF4-FFF2-40B4-BE49-F238E27FC236}"/>
            </a:extLst>
          </p:cNvPr>
          <p:cNvSpPr>
            <a:spLocks noGrp="1" noChangeArrowheads="1"/>
          </p:cNvSpPr>
          <p:nvPr>
            <p:ph type="title" idx="4294967295"/>
          </p:nvPr>
        </p:nvSpPr>
        <p:spPr/>
        <p:txBody>
          <a:bodyPr anchorCtr="1"/>
          <a:lstStyle/>
          <a:p>
            <a:pPr eaLnBrk="1" hangingPunct="1">
              <a:defRPr/>
            </a:pPr>
            <a:r>
              <a:rPr lang="ru-RU" altLang="en-US" smtClean="0">
                <a:effectLst>
                  <a:outerShdw blurRad="38100" dist="38100" dir="2700000" algn="tl">
                    <a:srgbClr val="C0C0C0"/>
                  </a:outerShdw>
                </a:effectLst>
              </a:rPr>
              <a:t>Anticipated Result</a:t>
            </a:r>
            <a:r>
              <a:rPr lang="en-US" altLang="en-US" smtClean="0">
                <a:effectLst>
                  <a:outerShdw blurRad="38100" dist="38100" dir="2700000" algn="tl">
                    <a:srgbClr val="C0C0C0"/>
                  </a:outerShdw>
                </a:effectLst>
              </a:rPr>
              <a:t>s</a:t>
            </a:r>
            <a:r>
              <a:rPr lang="ru-RU" altLang="en-US" smtClean="0">
                <a:effectLst>
                  <a:outerShdw blurRad="38100" dist="38100" dir="2700000" algn="tl">
                    <a:srgbClr val="C0C0C0"/>
                  </a:outerShdw>
                </a:effectLst>
              </a:rPr>
              <a:t> </a:t>
            </a:r>
          </a:p>
        </p:txBody>
      </p:sp>
      <p:sp>
        <p:nvSpPr>
          <p:cNvPr id="54275" name="Rectangle 3">
            <a:extLst>
              <a:ext uri="{FF2B5EF4-FFF2-40B4-BE49-F238E27FC236}"/>
            </a:extLst>
          </p:cNvPr>
          <p:cNvSpPr>
            <a:spLocks noGrp="1" noChangeArrowheads="1"/>
          </p:cNvSpPr>
          <p:nvPr>
            <p:ph type="body" idx="4294967295"/>
          </p:nvPr>
        </p:nvSpPr>
        <p:spPr>
          <a:xfrm>
            <a:off x="609600" y="1870075"/>
            <a:ext cx="11074400" cy="4530725"/>
          </a:xfrm>
        </p:spPr>
        <p:txBody>
          <a:bodyPr/>
          <a:lstStyle/>
          <a:p>
            <a:pPr eaLnBrk="1" hangingPunct="1">
              <a:defRPr/>
            </a:pPr>
            <a:r>
              <a:rPr lang="en-US" altLang="en-US" sz="2400" smtClean="0">
                <a:effectLst>
                  <a:outerShdw blurRad="38100" dist="38100" dir="2700000" algn="tl">
                    <a:srgbClr val="C0C0C0"/>
                  </a:outerShdw>
                </a:effectLst>
              </a:rPr>
              <a:t>This proposal addresses the need for powerful and scalable, yet versatile and reusable Boolean logic transforms and transform solvers, capable of solving complex synthesis and verification tasks, for any implementation technology, with predictable runtime that is close to linear in the design size.</a:t>
            </a:r>
          </a:p>
        </p:txBody>
      </p:sp>
      <p:pic>
        <p:nvPicPr>
          <p:cNvPr id="23556" name="Picture 5"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
        <p:nvSpPr>
          <p:cNvPr id="23557"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EEB49DBC-1F4B-49F7-BB49-893F97D7EEAF}" type="slidenum">
              <a:rPr lang="ru-RU" altLang="en-US" sz="1000">
                <a:effectLst>
                  <a:outerShdw blurRad="38100" dist="38100" dir="2700000" algn="tl">
                    <a:srgbClr val="C0C0C0"/>
                  </a:outerShdw>
                </a:effectLst>
              </a:rPr>
              <a:pPr algn="r">
                <a:defRPr/>
              </a:pPr>
              <a:t>7</a:t>
            </a:fld>
            <a:endParaRPr lang="ru-RU" altLang="en-US" sz="1000">
              <a:effectLst>
                <a:outerShdw blurRad="38100" dist="38100" dir="2700000" algn="tl">
                  <a:srgbClr val="C0C0C0"/>
                </a:outerShdw>
              </a:effectLst>
            </a:endParaRPr>
          </a:p>
        </p:txBody>
      </p:sp>
      <p:sp>
        <p:nvSpPr>
          <p:cNvPr id="56322" name="Rectangle 2">
            <a:extLst>
              <a:ext uri="{FF2B5EF4-FFF2-40B4-BE49-F238E27FC236}"/>
            </a:extLst>
          </p:cNvPr>
          <p:cNvSpPr>
            <a:spLocks noGrp="1" noChangeArrowheads="1"/>
          </p:cNvSpPr>
          <p:nvPr>
            <p:ph type="title" idx="4294967295"/>
          </p:nvPr>
        </p:nvSpPr>
        <p:spPr>
          <a:xfrm>
            <a:off x="609600" y="228600"/>
            <a:ext cx="10972800" cy="1139825"/>
          </a:xfrm>
        </p:spPr>
        <p:txBody>
          <a:bodyPr anchorCtr="1"/>
          <a:lstStyle/>
          <a:p>
            <a:pPr eaLnBrk="1" hangingPunct="1">
              <a:defRPr/>
            </a:pPr>
            <a:r>
              <a:rPr lang="ru-RU" altLang="en-US" smtClean="0">
                <a:effectLst>
                  <a:outerShdw blurRad="38100" dist="38100" dir="2700000" algn="tl">
                    <a:srgbClr val="C0C0C0"/>
                  </a:outerShdw>
                </a:effectLst>
              </a:rPr>
              <a:t>Task Deliverables </a:t>
            </a:r>
          </a:p>
        </p:txBody>
      </p:sp>
      <p:sp>
        <p:nvSpPr>
          <p:cNvPr id="56323" name="Rectangle 3">
            <a:extLst>
              <a:ext uri="{FF2B5EF4-FFF2-40B4-BE49-F238E27FC236}"/>
            </a:extLst>
          </p:cNvPr>
          <p:cNvSpPr>
            <a:spLocks noGrp="1" noChangeArrowheads="1"/>
          </p:cNvSpPr>
          <p:nvPr>
            <p:ph type="body" idx="4294967295"/>
          </p:nvPr>
        </p:nvSpPr>
        <p:spPr>
          <a:xfrm>
            <a:off x="508000" y="1447800"/>
            <a:ext cx="11074400" cy="5105400"/>
          </a:xfrm>
        </p:spPr>
        <p:txBody>
          <a:bodyPr/>
          <a:lstStyle/>
          <a:p>
            <a:pPr eaLnBrk="1" hangingPunct="1">
              <a:lnSpc>
                <a:spcPct val="80000"/>
              </a:lnSpc>
              <a:buFont typeface="Arial" charset="0"/>
              <a:buNone/>
              <a:defRPr/>
            </a:pPr>
            <a:r>
              <a:rPr lang="en-US" altLang="en-US" sz="1600" smtClean="0">
                <a:solidFill>
                  <a:schemeClr val="folHlink"/>
                </a:solidFill>
              </a:rPr>
              <a:t>Year 1:</a:t>
            </a:r>
          </a:p>
          <a:p>
            <a:pPr eaLnBrk="1" hangingPunct="1">
              <a:lnSpc>
                <a:spcPct val="80000"/>
              </a:lnSpc>
              <a:buFont typeface="Arial" charset="0"/>
              <a:buNone/>
              <a:defRPr/>
            </a:pPr>
            <a:r>
              <a:rPr lang="en-US" altLang="en-US" sz="1600" smtClean="0"/>
              <a:t>	Documented unified representation format for individual instances of circuit synthesis problems coming from different applications. Several representative suites of practical benchmarks. An early version of Boolean transform solvers applicable to the benchmarks in the given format (Software, Report) [12/31/23]</a:t>
            </a:r>
          </a:p>
          <a:p>
            <a:pPr eaLnBrk="1" hangingPunct="1">
              <a:lnSpc>
                <a:spcPct val="80000"/>
              </a:lnSpc>
              <a:buFont typeface="Arial" charset="0"/>
              <a:buNone/>
              <a:defRPr/>
            </a:pPr>
            <a:endParaRPr lang="en-US" altLang="en-US" sz="1600" smtClean="0"/>
          </a:p>
          <a:p>
            <a:pPr eaLnBrk="1" hangingPunct="1">
              <a:lnSpc>
                <a:spcPct val="80000"/>
              </a:lnSpc>
              <a:buFont typeface="Arial" charset="0"/>
              <a:buNone/>
              <a:defRPr/>
            </a:pPr>
            <a:r>
              <a:rPr lang="en-US" altLang="en-US" sz="1600" smtClean="0">
                <a:solidFill>
                  <a:schemeClr val="folHlink"/>
                </a:solidFill>
              </a:rPr>
              <a:t>Year 2:</a:t>
            </a:r>
          </a:p>
          <a:p>
            <a:pPr eaLnBrk="1" hangingPunct="1">
              <a:lnSpc>
                <a:spcPct val="80000"/>
              </a:lnSpc>
              <a:buFont typeface="Arial" charset="0"/>
              <a:buNone/>
              <a:defRPr/>
            </a:pPr>
            <a:r>
              <a:rPr lang="en-US" altLang="en-US" sz="1600" smtClean="0"/>
              <a:t>	Software release of the improved versions of three Boolean transform solvers: (1) fast truth-table-based circuit rewriting, (2) high-effort SAT-based area optimization, and (2) large-scale circuit restructuring. Evaluation on industrial problems (Software, Report) [12/31/24]</a:t>
            </a:r>
          </a:p>
          <a:p>
            <a:pPr eaLnBrk="1" hangingPunct="1">
              <a:lnSpc>
                <a:spcPct val="80000"/>
              </a:lnSpc>
              <a:buFont typeface="Arial" charset="0"/>
              <a:buNone/>
              <a:defRPr/>
            </a:pPr>
            <a:endParaRPr lang="en-US" altLang="en-US" sz="1600" smtClean="0"/>
          </a:p>
          <a:p>
            <a:pPr eaLnBrk="1" hangingPunct="1">
              <a:lnSpc>
                <a:spcPct val="80000"/>
              </a:lnSpc>
              <a:buFont typeface="Arial" charset="0"/>
              <a:buNone/>
              <a:defRPr/>
            </a:pPr>
            <a:r>
              <a:rPr lang="en-US" altLang="en-US" sz="1600" smtClean="0">
                <a:solidFill>
                  <a:schemeClr val="folHlink"/>
                </a:solidFill>
              </a:rPr>
              <a:t>Year 3:</a:t>
            </a:r>
          </a:p>
          <a:p>
            <a:pPr eaLnBrk="1" hangingPunct="1">
              <a:lnSpc>
                <a:spcPct val="80000"/>
              </a:lnSpc>
              <a:buFont typeface="Arial" charset="0"/>
              <a:buNone/>
              <a:defRPr/>
            </a:pPr>
            <a:r>
              <a:rPr lang="en-US" altLang="en-US" sz="1600" smtClean="0"/>
              <a:t>	Multicore versions of the Boolean transform solvers, integrated with a number of application packages, including circuit rewriting, post-mapping don’t-care-based optimization resynthesis, and reverse-engineering. Evaluation on industrial problems (Software, Report) [12/31/25]</a:t>
            </a:r>
          </a:p>
          <a:p>
            <a:pPr eaLnBrk="1" hangingPunct="1">
              <a:lnSpc>
                <a:spcPct val="80000"/>
              </a:lnSpc>
              <a:buFont typeface="Arial" charset="0"/>
              <a:buNone/>
              <a:defRPr/>
            </a:pPr>
            <a:endParaRPr lang="en-US" altLang="ko-KR" sz="1600" smtClean="0">
              <a:effectLst>
                <a:outerShdw blurRad="38100" dist="38100" dir="2700000" algn="tl">
                  <a:srgbClr val="C0C0C0"/>
                </a:outerShdw>
              </a:effectLst>
              <a:ea typeface="굴림" pitchFamily="34" charset="-127"/>
            </a:endParaRPr>
          </a:p>
          <a:p>
            <a:pPr eaLnBrk="1" hangingPunct="1">
              <a:lnSpc>
                <a:spcPct val="80000"/>
              </a:lnSpc>
              <a:defRPr/>
            </a:pPr>
            <a:r>
              <a:rPr lang="en-US" altLang="en-US" sz="1200" smtClean="0">
                <a:effectLst>
                  <a:outerShdw blurRad="38100" dist="38100" dir="2700000" algn="tl">
                    <a:srgbClr val="C0C0C0"/>
                  </a:outerShdw>
                </a:effectLst>
              </a:rPr>
              <a:t>https://app.pillar.science/projects/5111/overview</a:t>
            </a:r>
          </a:p>
        </p:txBody>
      </p:sp>
      <p:pic>
        <p:nvPicPr>
          <p:cNvPr id="25604" name="Picture 5"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
        <p:nvSpPr>
          <p:cNvPr id="25605"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F34E7091-E9CE-40BC-865A-84D96EE95DB2}" type="slidenum">
              <a:rPr lang="ru-RU" altLang="en-US" sz="1000">
                <a:effectLst>
                  <a:outerShdw blurRad="38100" dist="38100" dir="2700000" algn="tl">
                    <a:srgbClr val="C0C0C0"/>
                  </a:outerShdw>
                </a:effectLst>
              </a:rPr>
              <a:pPr algn="r">
                <a:defRPr/>
              </a:pPr>
              <a:t>8</a:t>
            </a:fld>
            <a:endParaRPr lang="ru-RU" altLang="en-US" sz="1000">
              <a:effectLst>
                <a:outerShdw blurRad="38100" dist="38100" dir="2700000" algn="tl">
                  <a:srgbClr val="C0C0C0"/>
                </a:outerShdw>
              </a:effectLst>
            </a:endParaRPr>
          </a:p>
        </p:txBody>
      </p:sp>
      <p:sp>
        <p:nvSpPr>
          <p:cNvPr id="176130" name="Rectangle 2">
            <a:extLst>
              <a:ext uri="{FF2B5EF4-FFF2-40B4-BE49-F238E27FC236}"/>
            </a:extLst>
          </p:cNvPr>
          <p:cNvSpPr>
            <a:spLocks noGrp="1" noChangeArrowheads="1"/>
          </p:cNvSpPr>
          <p:nvPr>
            <p:ph type="title" idx="4294967295"/>
          </p:nvPr>
        </p:nvSpPr>
        <p:spPr/>
        <p:txBody>
          <a:bodyPr anchorCtr="1"/>
          <a:lstStyle/>
          <a:p>
            <a:pPr eaLnBrk="1" hangingPunct="1">
              <a:defRPr/>
            </a:pPr>
            <a:r>
              <a:rPr lang="en-US" altLang="en-US" smtClean="0">
                <a:effectLst>
                  <a:outerShdw blurRad="38100" dist="38100" dir="2700000" algn="tl">
                    <a:srgbClr val="C0C0C0"/>
                  </a:outerShdw>
                </a:effectLst>
              </a:rPr>
              <a:t>Background</a:t>
            </a:r>
          </a:p>
        </p:txBody>
      </p:sp>
      <p:sp>
        <p:nvSpPr>
          <p:cNvPr id="176131" name="Rectangle 3">
            <a:extLst>
              <a:ext uri="{FF2B5EF4-FFF2-40B4-BE49-F238E27FC236}"/>
            </a:extLst>
          </p:cNvPr>
          <p:cNvSpPr>
            <a:spLocks noGrp="1" noChangeArrowheads="1"/>
          </p:cNvSpPr>
          <p:nvPr>
            <p:ph type="body" idx="4294967295"/>
          </p:nvPr>
        </p:nvSpPr>
        <p:spPr>
          <a:xfrm>
            <a:off x="609600" y="1447800"/>
            <a:ext cx="11277600" cy="4876800"/>
          </a:xfrm>
        </p:spPr>
        <p:txBody>
          <a:bodyPr/>
          <a:lstStyle/>
          <a:p>
            <a:pPr eaLnBrk="1" hangingPunct="1">
              <a:lnSpc>
                <a:spcPct val="80000"/>
              </a:lnSpc>
              <a:defRPr/>
            </a:pPr>
            <a:r>
              <a:rPr lang="en-US" altLang="en-US" sz="1600" smtClean="0">
                <a:effectLst>
                  <a:outerShdw blurRad="38100" dist="38100" dir="2700000" algn="tl">
                    <a:srgbClr val="C0C0C0"/>
                  </a:outerShdw>
                </a:effectLst>
              </a:rPr>
              <a:t>Modern CAD tools transform digital designs expressed using hardware description languages into circuits realizable in FPGA, ASIC, or one of the novel implementation technologies. Another key task solved by the tools is verifying the results of synthesis. The efficiency of synthesis and verification depends not only on the design type and size, technology, and the runtime budget, but also on the generality and expressive power of the Boolean transforms used in the tools. </a:t>
            </a:r>
          </a:p>
          <a:p>
            <a:pPr eaLnBrk="1" hangingPunct="1">
              <a:lnSpc>
                <a:spcPct val="80000"/>
              </a:lnSpc>
              <a:defRPr/>
            </a:pPr>
            <a:r>
              <a:rPr lang="en-US" altLang="en-US" sz="1600" smtClean="0">
                <a:effectLst>
                  <a:outerShdw blurRad="38100" dist="38100" dir="2700000" algn="tl">
                    <a:srgbClr val="C0C0C0"/>
                  </a:outerShdw>
                </a:effectLst>
              </a:rPr>
              <a:t>The Boolean transforms are understood in this proposal as operations solving individual instances of the central problem of logic synthesis: given a Boolean function and a set of divisors, find a small enough circuit to implement the function. (When there is no initial circuit, the divisors are the primary inputs.)  </a:t>
            </a:r>
          </a:p>
          <a:p>
            <a:pPr eaLnBrk="1" hangingPunct="1">
              <a:lnSpc>
                <a:spcPct val="80000"/>
              </a:lnSpc>
              <a:defRPr/>
            </a:pPr>
            <a:r>
              <a:rPr lang="en-US" altLang="en-US" sz="1600" smtClean="0">
                <a:effectLst>
                  <a:outerShdw blurRad="38100" dist="38100" dir="2700000" algn="tl">
                    <a:srgbClr val="C0C0C0"/>
                  </a:outerShdw>
                </a:effectLst>
              </a:rPr>
              <a:t>Boolean transforms (such as decomposition and resubstitution) are distinguished from synthesis engines (such as critical path resynthesis or post-mapping area optimization). Dedicated solvers realize Boolean transforms and are used to build synthesis engines integrated into modern CAD tools. Thus, standardizing Boolean transforms helps develop versatile transform solvers, which enable efficient next-generation tools for synthesis and verification.</a:t>
            </a:r>
          </a:p>
          <a:p>
            <a:pPr eaLnBrk="1" hangingPunct="1">
              <a:lnSpc>
                <a:spcPct val="80000"/>
              </a:lnSpc>
              <a:defRPr/>
            </a:pPr>
            <a:endParaRPr lang="en-US" altLang="en-US" sz="2000" smtClean="0">
              <a:effectLst>
                <a:outerShdw blurRad="38100" dist="38100" dir="2700000" algn="tl">
                  <a:srgbClr val="C0C0C0"/>
                </a:outerShdw>
              </a:effectLst>
            </a:endParaRPr>
          </a:p>
        </p:txBody>
      </p:sp>
      <p:pic>
        <p:nvPicPr>
          <p:cNvPr id="27652"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27653"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4C493275-0D79-4F2E-B58B-11A79858F816}" type="slidenum">
              <a:rPr lang="ru-RU" altLang="en-US" sz="1000">
                <a:effectLst>
                  <a:outerShdw blurRad="38100" dist="38100" dir="2700000" algn="tl">
                    <a:srgbClr val="C0C0C0"/>
                  </a:outerShdw>
                </a:effectLst>
              </a:rPr>
              <a:pPr algn="r">
                <a:defRPr/>
              </a:pPr>
              <a:t>9</a:t>
            </a:fld>
            <a:endParaRPr lang="ru-RU" altLang="en-US" sz="1000">
              <a:effectLst>
                <a:outerShdw blurRad="38100" dist="38100" dir="2700000" algn="tl">
                  <a:srgbClr val="C0C0C0"/>
                </a:outerShdw>
              </a:effectLst>
            </a:endParaRPr>
          </a:p>
        </p:txBody>
      </p:sp>
      <p:sp>
        <p:nvSpPr>
          <p:cNvPr id="180226" name="Rectangle 2">
            <a:extLst>
              <a:ext uri="{FF2B5EF4-FFF2-40B4-BE49-F238E27FC236}"/>
            </a:extLst>
          </p:cNvPr>
          <p:cNvSpPr>
            <a:spLocks noGrp="1" noChangeArrowheads="1"/>
          </p:cNvSpPr>
          <p:nvPr>
            <p:ph type="title" idx="4294967295"/>
          </p:nvPr>
        </p:nvSpPr>
        <p:spPr/>
        <p:txBody>
          <a:bodyPr anchorCtr="1"/>
          <a:lstStyle/>
          <a:p>
            <a:pPr eaLnBrk="1" hangingPunct="1">
              <a:defRPr/>
            </a:pPr>
            <a:r>
              <a:rPr lang="en-US" altLang="en-US" sz="3200" smtClean="0">
                <a:effectLst>
                  <a:outerShdw blurRad="38100" dist="38100" dir="2700000" algn="tl">
                    <a:srgbClr val="C0C0C0"/>
                  </a:outerShdw>
                </a:effectLst>
              </a:rPr>
              <a:t>Progress Summary</a:t>
            </a:r>
          </a:p>
        </p:txBody>
      </p:sp>
      <p:sp>
        <p:nvSpPr>
          <p:cNvPr id="180227" name="Rectangle 3">
            <a:extLst>
              <a:ext uri="{FF2B5EF4-FFF2-40B4-BE49-F238E27FC236}"/>
            </a:extLst>
          </p:cNvPr>
          <p:cNvSpPr>
            <a:spLocks noGrp="1" noChangeArrowheads="1"/>
          </p:cNvSpPr>
          <p:nvPr>
            <p:ph type="body" idx="4294967295"/>
          </p:nvPr>
        </p:nvSpPr>
        <p:spPr>
          <a:xfrm>
            <a:off x="609600" y="1447800"/>
            <a:ext cx="11379200" cy="4953000"/>
          </a:xfrm>
        </p:spPr>
        <p:txBody>
          <a:bodyPr/>
          <a:lstStyle/>
          <a:p>
            <a:pPr eaLnBrk="1" hangingPunct="1">
              <a:spcBef>
                <a:spcPct val="100000"/>
              </a:spcBef>
              <a:defRPr/>
            </a:pPr>
            <a:r>
              <a:rPr lang="en-US" altLang="en-US" sz="2000" smtClean="0">
                <a:solidFill>
                  <a:schemeClr val="folHlink"/>
                </a:solidFill>
                <a:effectLst>
                  <a:outerShdw blurRad="38100" dist="38100" dir="2700000" algn="tl">
                    <a:srgbClr val="C0C0C0"/>
                  </a:outerShdw>
                </a:effectLst>
              </a:rPr>
              <a:t>1</a:t>
            </a:r>
            <a:r>
              <a:rPr lang="en-US" altLang="en-US" sz="2000" baseline="30000" smtClean="0">
                <a:solidFill>
                  <a:schemeClr val="folHlink"/>
                </a:solidFill>
                <a:effectLst>
                  <a:outerShdw blurRad="38100" dist="38100" dir="2700000" algn="tl">
                    <a:srgbClr val="C0C0C0"/>
                  </a:outerShdw>
                </a:effectLst>
              </a:rPr>
              <a:t>st</a:t>
            </a:r>
            <a:r>
              <a:rPr lang="en-US" altLang="en-US" sz="2000" smtClean="0">
                <a:solidFill>
                  <a:schemeClr val="folHlink"/>
                </a:solidFill>
                <a:effectLst>
                  <a:outerShdw blurRad="38100" dist="38100" dir="2700000" algn="tl">
                    <a:srgbClr val="C0C0C0"/>
                  </a:outerShdw>
                </a:effectLst>
              </a:rPr>
              <a:t> year: (1) Representation format for individual instances of circuit synthesis problems. (2) Several suites of  benchmarks. (3) An early version of Boolean transform solvers applicable to the benchmarks in the given format. </a:t>
            </a:r>
          </a:p>
          <a:p>
            <a:pPr lvl="1" eaLnBrk="1" hangingPunct="1">
              <a:defRPr/>
            </a:pPr>
            <a:endParaRPr lang="en-US" altLang="en-US" sz="1800" smtClean="0">
              <a:effectLst>
                <a:outerShdw blurRad="38100" dist="38100" dir="2700000" algn="tl">
                  <a:srgbClr val="C0C0C0"/>
                </a:outerShdw>
              </a:effectLst>
            </a:endParaRPr>
          </a:p>
          <a:p>
            <a:pPr lvl="1" eaLnBrk="1" hangingPunct="1">
              <a:defRPr/>
            </a:pPr>
            <a:r>
              <a:rPr lang="en-US" altLang="en-US" sz="1800" smtClean="0">
                <a:effectLst>
                  <a:outerShdw blurRad="38100" dist="38100" dir="2700000" algn="tl">
                    <a:srgbClr val="C0C0C0"/>
                  </a:outerShdw>
                </a:effectLst>
              </a:rPr>
              <a:t>Developed a representation format and collected benchmarks</a:t>
            </a:r>
          </a:p>
          <a:p>
            <a:pPr lvl="1" eaLnBrk="1" hangingPunct="1">
              <a:defRPr/>
            </a:pPr>
            <a:r>
              <a:rPr lang="en-US" altLang="en-US" sz="1800" smtClean="0">
                <a:effectLst>
                  <a:outerShdw blurRad="38100" dist="38100" dir="2700000" algn="tl">
                    <a:srgbClr val="C0C0C0"/>
                  </a:outerShdw>
                </a:effectLst>
              </a:rPr>
              <a:t>Developed several prototype solvers</a:t>
            </a:r>
          </a:p>
          <a:p>
            <a:pPr lvl="1" eaLnBrk="1" hangingPunct="1">
              <a:defRPr/>
            </a:pPr>
            <a:r>
              <a:rPr lang="en-US" altLang="en-US" sz="1800" smtClean="0">
                <a:effectLst>
                  <a:outerShdw blurRad="38100" dist="38100" dir="2700000" algn="tl">
                    <a:srgbClr val="C0C0C0"/>
                  </a:outerShdw>
                </a:effectLst>
              </a:rPr>
              <a:t>Have shown significant QoR improvements </a:t>
            </a:r>
          </a:p>
          <a:p>
            <a:pPr lvl="1" eaLnBrk="1" hangingPunct="1">
              <a:defRPr/>
            </a:pPr>
            <a:endParaRPr lang="en-US" altLang="en-US" sz="1800" smtClean="0">
              <a:effectLst>
                <a:outerShdw blurRad="38100" dist="38100" dir="2700000" algn="tl">
                  <a:srgbClr val="C0C0C0"/>
                </a:outerShdw>
              </a:effectLst>
            </a:endParaRPr>
          </a:p>
          <a:p>
            <a:pPr eaLnBrk="1" hangingPunct="1">
              <a:defRPr/>
            </a:pPr>
            <a:r>
              <a:rPr lang="en-US" altLang="en-US" sz="2000" smtClean="0">
                <a:solidFill>
                  <a:schemeClr val="hlink"/>
                </a:solidFill>
                <a:effectLst>
                  <a:outerShdw blurRad="38100" dist="38100" dir="2700000" algn="tl">
                    <a:srgbClr val="C0C0C0"/>
                  </a:outerShdw>
                </a:effectLst>
              </a:rPr>
              <a:t>2</a:t>
            </a:r>
            <a:r>
              <a:rPr lang="en-US" altLang="en-US" sz="2000" baseline="30000" smtClean="0">
                <a:solidFill>
                  <a:schemeClr val="hlink"/>
                </a:solidFill>
                <a:effectLst>
                  <a:outerShdw blurRad="38100" dist="38100" dir="2700000" algn="tl">
                    <a:srgbClr val="C0C0C0"/>
                  </a:outerShdw>
                </a:effectLst>
              </a:rPr>
              <a:t>nd</a:t>
            </a:r>
            <a:r>
              <a:rPr lang="en-US" altLang="en-US" sz="2000" smtClean="0">
                <a:solidFill>
                  <a:schemeClr val="hlink"/>
                </a:solidFill>
                <a:effectLst>
                  <a:outerShdw blurRad="38100" dist="38100" dir="2700000" algn="tl">
                    <a:srgbClr val="C0C0C0"/>
                  </a:outerShdw>
                </a:effectLst>
              </a:rPr>
              <a:t> year: Software release of the improved versions of three Boolean transform solvers</a:t>
            </a:r>
          </a:p>
          <a:p>
            <a:pPr eaLnBrk="1" hangingPunct="1">
              <a:defRPr/>
            </a:pPr>
            <a:endParaRPr lang="en-US" altLang="en-US" sz="2000" smtClean="0">
              <a:solidFill>
                <a:schemeClr val="hlink"/>
              </a:solidFill>
              <a:effectLst>
                <a:outerShdw blurRad="38100" dist="38100" dir="2700000" algn="tl">
                  <a:srgbClr val="C0C0C0"/>
                </a:outerShdw>
              </a:effectLst>
            </a:endParaRPr>
          </a:p>
          <a:p>
            <a:pPr eaLnBrk="1" hangingPunct="1">
              <a:defRPr/>
            </a:pPr>
            <a:r>
              <a:rPr lang="en-US" altLang="en-US" sz="2000" smtClean="0">
                <a:solidFill>
                  <a:schemeClr val="hlink"/>
                </a:solidFill>
                <a:effectLst>
                  <a:outerShdw blurRad="38100" dist="38100" dir="2700000" algn="tl">
                    <a:srgbClr val="C0C0C0"/>
                  </a:outerShdw>
                </a:effectLst>
              </a:rPr>
              <a:t>3rd year: Multicore versions of the Boolean transform solvers, integrated with a number of application packages</a:t>
            </a:r>
          </a:p>
        </p:txBody>
      </p:sp>
      <p:pic>
        <p:nvPicPr>
          <p:cNvPr id="28676"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28677"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304BBE04-5137-4914-A497-7934FF61500F}" type="slidenum">
              <a:rPr lang="ru-RU" altLang="en-US" sz="1000">
                <a:effectLst>
                  <a:outerShdw blurRad="38100" dist="38100" dir="2700000" algn="tl">
                    <a:srgbClr val="C0C0C0"/>
                  </a:outerShdw>
                </a:effectLst>
              </a:rPr>
              <a:pPr algn="r">
                <a:defRPr/>
              </a:pPr>
              <a:t>10</a:t>
            </a:fld>
            <a:endParaRPr lang="ru-RU" altLang="en-US" sz="1000">
              <a:effectLst>
                <a:outerShdw blurRad="38100" dist="38100" dir="2700000" algn="tl">
                  <a:srgbClr val="C0C0C0"/>
                </a:outerShdw>
              </a:effectLst>
            </a:endParaRPr>
          </a:p>
        </p:txBody>
      </p:sp>
      <p:sp>
        <p:nvSpPr>
          <p:cNvPr id="179202" name="Rectangle 2">
            <a:extLst>
              <a:ext uri="{FF2B5EF4-FFF2-40B4-BE49-F238E27FC236}"/>
            </a:extLst>
          </p:cNvPr>
          <p:cNvSpPr>
            <a:spLocks noGrp="1" noChangeArrowheads="1"/>
          </p:cNvSpPr>
          <p:nvPr>
            <p:ph type="title" idx="4294967295"/>
          </p:nvPr>
        </p:nvSpPr>
        <p:spPr/>
        <p:txBody>
          <a:bodyPr anchorCtr="1"/>
          <a:lstStyle/>
          <a:p>
            <a:pPr eaLnBrk="1" hangingPunct="1">
              <a:defRPr/>
            </a:pPr>
            <a:r>
              <a:rPr lang="en-US" altLang="en-US" smtClean="0">
                <a:effectLst>
                  <a:outerShdw blurRad="38100" dist="38100" dir="2700000" algn="tl">
                    <a:srgbClr val="C0C0C0"/>
                  </a:outerShdw>
                </a:effectLst>
              </a:rPr>
              <a:t>Comparison</a:t>
            </a:r>
          </a:p>
        </p:txBody>
      </p:sp>
      <p:sp>
        <p:nvSpPr>
          <p:cNvPr id="29699" name="Rectangle 3"/>
          <p:cNvSpPr>
            <a:spLocks noGrp="1" noChangeArrowheads="1"/>
          </p:cNvSpPr>
          <p:nvPr>
            <p:ph type="body" idx="4294967295"/>
          </p:nvPr>
        </p:nvSpPr>
        <p:spPr>
          <a:xfrm>
            <a:off x="609600" y="1371600"/>
            <a:ext cx="11176000" cy="5029200"/>
          </a:xfrm>
        </p:spPr>
        <p:txBody>
          <a:bodyPr/>
          <a:lstStyle/>
          <a:p>
            <a:pPr eaLnBrk="1" hangingPunct="1">
              <a:spcBef>
                <a:spcPct val="50000"/>
              </a:spcBef>
            </a:pPr>
            <a:r>
              <a:rPr lang="en-US" altLang="en-US" sz="2400" smtClean="0">
                <a:solidFill>
                  <a:schemeClr val="folHlink"/>
                </a:solidFill>
              </a:rPr>
              <a:t>Traditional AIG rewriting</a:t>
            </a:r>
          </a:p>
          <a:p>
            <a:pPr lvl="1" eaLnBrk="1" hangingPunct="1"/>
            <a:r>
              <a:rPr lang="en-US" altLang="en-US" sz="2000" smtClean="0"/>
              <a:t>A. Mishchenko, S. Chatterjee, and R. Brayton, "DAG-aware AIG rewriting: A fresh look at combinational logic synthesis", Proc. DAC '06, pp. 532-536.  </a:t>
            </a:r>
          </a:p>
          <a:p>
            <a:pPr eaLnBrk="1" hangingPunct="1">
              <a:spcBef>
                <a:spcPct val="50000"/>
              </a:spcBef>
            </a:pPr>
            <a:r>
              <a:rPr lang="en-US" altLang="en-US" sz="2400" smtClean="0">
                <a:solidFill>
                  <a:schemeClr val="folHlink"/>
                </a:solidFill>
              </a:rPr>
              <a:t>Resubstitution with don’t-cares</a:t>
            </a:r>
          </a:p>
          <a:p>
            <a:pPr lvl="1" eaLnBrk="1" hangingPunct="1"/>
            <a:r>
              <a:rPr lang="uk-UA" altLang="en-US" sz="2000" smtClean="0"/>
              <a:t>A. Mishchenko, R. Brayton, J.-H. R. Jiang, and S. Jang, "Scalable don't care based logic optimization and resynthesis", Proc. FPGA'09, pp. 151-160. </a:t>
            </a:r>
          </a:p>
          <a:p>
            <a:pPr eaLnBrk="1" hangingPunct="1">
              <a:spcBef>
                <a:spcPct val="50000"/>
              </a:spcBef>
            </a:pPr>
            <a:r>
              <a:rPr lang="en-US" altLang="en-US" sz="2400" smtClean="0">
                <a:solidFill>
                  <a:schemeClr val="folHlink"/>
                </a:solidFill>
              </a:rPr>
              <a:t>Area optimization based on variable reordering</a:t>
            </a:r>
          </a:p>
          <a:p>
            <a:pPr lvl="1" eaLnBrk="1" hangingPunct="1"/>
            <a:r>
              <a:rPr lang="uk-UA" altLang="en-US" sz="2000" smtClean="0"/>
              <a:t>Y. Miyasaka, A. Mishchenko, J. Wawrzynek, and N. J. Fraser, "Synthesizing practical Boolean functions using truth tables", Proc. IWLS'22.</a:t>
            </a:r>
            <a:endParaRPr lang="en-US" altLang="en-US" sz="2000" smtClean="0"/>
          </a:p>
        </p:txBody>
      </p:sp>
      <p:pic>
        <p:nvPicPr>
          <p:cNvPr id="29700"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29701"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idx="4294967295"/>
          </p:nvPr>
        </p:nvSpPr>
        <p:spPr/>
        <p:txBody>
          <a:bodyPr anchorCtr="1"/>
          <a:lstStyle/>
          <a:p>
            <a:pPr eaLnBrk="1" hangingPunct="1">
              <a:defRPr/>
            </a:pPr>
            <a:r>
              <a:rPr lang="en-US" smtClean="0">
                <a:effectLst>
                  <a:outerShdw blurRad="38100" dist="38100" dir="2700000" algn="tl">
                    <a:srgbClr val="C0C0C0"/>
                  </a:outerShdw>
                </a:effectLst>
              </a:rPr>
              <a:t>Research Overview</a:t>
            </a:r>
          </a:p>
        </p:txBody>
      </p:sp>
      <p:sp>
        <p:nvSpPr>
          <p:cNvPr id="3" name="Slide Number Placeholder 2">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807EB9CC-8902-49B5-A784-AF0422F9FFC0}" type="slidenum">
              <a:rPr lang="ru-RU" altLang="en-US" sz="1000">
                <a:effectLst>
                  <a:outerShdw blurRad="38100" dist="38100" dir="2700000" algn="tl">
                    <a:srgbClr val="C0C0C0"/>
                  </a:outerShdw>
                </a:effectLst>
              </a:rPr>
              <a:pPr algn="r">
                <a:defRPr/>
              </a:pPr>
              <a:t>11</a:t>
            </a:fld>
            <a:endParaRPr lang="ru-RU" altLang="en-US" sz="1000">
              <a:effectLst>
                <a:outerShdw blurRad="38100" dist="38100" dir="2700000" algn="tl">
                  <a:srgbClr val="C0C0C0"/>
                </a:outerShdw>
              </a:effectLst>
            </a:endParaRPr>
          </a:p>
        </p:txBody>
      </p:sp>
      <p:sp>
        <p:nvSpPr>
          <p:cNvPr id="4" name="Rectangle 3">
            <a:extLst>
              <a:ext uri="{FF2B5EF4-FFF2-40B4-BE49-F238E27FC236}"/>
            </a:extLst>
          </p:cNvPr>
          <p:cNvSpPr txBox="1">
            <a:spLocks noChangeArrowheads="1"/>
          </p:cNvSpPr>
          <p:nvPr/>
        </p:nvSpPr>
        <p:spPr>
          <a:xfrm>
            <a:off x="609600" y="1600200"/>
            <a:ext cx="11176000" cy="4479925"/>
          </a:xfrm>
          <a:prstGeom prst="rect">
            <a:avLst/>
          </a:prstGeom>
        </p:spPr>
        <p:txBody>
          <a:bodyPr/>
          <a:lstStyle/>
          <a:p>
            <a:pPr marL="228600" indent="-228600">
              <a:lnSpc>
                <a:spcPct val="90000"/>
              </a:lnSpc>
              <a:spcBef>
                <a:spcPts val="1000"/>
              </a:spcBef>
              <a:buFont typeface="Arial" charset="0"/>
              <a:buChar char="•"/>
              <a:defRPr/>
            </a:pPr>
            <a:r>
              <a:rPr lang="en-US" altLang="en-US" sz="2400">
                <a:effectLst>
                  <a:outerShdw blurRad="38100" dist="38100" dir="2700000" algn="tl">
                    <a:srgbClr val="C0C0C0"/>
                  </a:outerShdw>
                </a:effectLst>
                <a:latin typeface="Gill Sans MT" pitchFamily="34" charset="0"/>
              </a:rPr>
              <a:t>Representation format</a:t>
            </a:r>
          </a:p>
          <a:p>
            <a:pPr marL="228600" indent="-228600">
              <a:lnSpc>
                <a:spcPct val="90000"/>
              </a:lnSpc>
              <a:spcBef>
                <a:spcPts val="1000"/>
              </a:spcBef>
              <a:buFont typeface="Arial" charset="0"/>
              <a:buChar char="•"/>
              <a:defRPr/>
            </a:pPr>
            <a:r>
              <a:rPr lang="en-US" altLang="en-US" sz="2400">
                <a:effectLst>
                  <a:outerShdw blurRad="38100" dist="38100" dir="2700000" algn="tl">
                    <a:srgbClr val="C0C0C0"/>
                  </a:outerShdw>
                </a:effectLst>
                <a:latin typeface="Gill Sans MT" pitchFamily="34" charset="0"/>
              </a:rPr>
              <a:t>Prototype solvers</a:t>
            </a:r>
          </a:p>
          <a:p>
            <a:pPr marL="685800" lvl="1" indent="-228600">
              <a:lnSpc>
                <a:spcPct val="90000"/>
              </a:lnSpc>
              <a:spcBef>
                <a:spcPts val="500"/>
              </a:spcBef>
              <a:buFont typeface="Arial" charset="0"/>
              <a:buChar char="•"/>
              <a:defRPr/>
            </a:pPr>
            <a:r>
              <a:rPr lang="en-US" altLang="en-US" sz="2000">
                <a:effectLst>
                  <a:outerShdw blurRad="38100" dist="38100" dir="2700000" algn="tl">
                    <a:srgbClr val="C0C0C0"/>
                  </a:outerShdw>
                </a:effectLst>
                <a:latin typeface="Gill Sans MT" pitchFamily="34" charset="0"/>
              </a:rPr>
              <a:t>SAT-based exact synthesis</a:t>
            </a:r>
          </a:p>
          <a:p>
            <a:pPr marL="685800" lvl="1" indent="-228600">
              <a:lnSpc>
                <a:spcPct val="90000"/>
              </a:lnSpc>
              <a:spcBef>
                <a:spcPts val="500"/>
              </a:spcBef>
              <a:buFont typeface="Arial" charset="0"/>
              <a:buChar char="•"/>
              <a:defRPr/>
            </a:pPr>
            <a:r>
              <a:rPr lang="en-US" altLang="en-US" sz="2000">
                <a:effectLst>
                  <a:outerShdw blurRad="38100" dist="38100" dir="2700000" algn="tl">
                    <a:srgbClr val="C0C0C0"/>
                  </a:outerShdw>
                </a:effectLst>
                <a:latin typeface="Gill Sans MT" pitchFamily="34" charset="0"/>
              </a:rPr>
              <a:t>Boolean decomposition-based restructuring</a:t>
            </a:r>
          </a:p>
          <a:p>
            <a:pPr marL="685800" lvl="1" indent="-228600">
              <a:lnSpc>
                <a:spcPct val="90000"/>
              </a:lnSpc>
              <a:spcBef>
                <a:spcPts val="500"/>
              </a:spcBef>
              <a:buFont typeface="Arial" charset="0"/>
              <a:buChar char="•"/>
              <a:defRPr/>
            </a:pPr>
            <a:r>
              <a:rPr lang="en-US" altLang="en-US" sz="2000">
                <a:effectLst>
                  <a:outerShdw blurRad="38100" dist="38100" dir="2700000" algn="tl">
                    <a:srgbClr val="C0C0C0"/>
                  </a:outerShdw>
                </a:effectLst>
                <a:latin typeface="Gill Sans MT" pitchFamily="34" charset="0"/>
              </a:rPr>
              <a:t>The new transduction-based area optimization</a:t>
            </a:r>
          </a:p>
          <a:p>
            <a:pPr marL="228600" indent="-228600">
              <a:lnSpc>
                <a:spcPct val="90000"/>
              </a:lnSpc>
              <a:spcBef>
                <a:spcPts val="1000"/>
              </a:spcBef>
              <a:buFont typeface="Arial" charset="0"/>
              <a:buChar char="•"/>
              <a:defRPr/>
            </a:pPr>
            <a:r>
              <a:rPr lang="en-US" altLang="en-US" sz="2400">
                <a:effectLst>
                  <a:outerShdw blurRad="38100" dist="38100" dir="2700000" algn="tl">
                    <a:srgbClr val="C0C0C0"/>
                  </a:outerShdw>
                </a:effectLst>
                <a:latin typeface="Gill Sans MT" pitchFamily="34" charset="0"/>
              </a:rPr>
              <a:t>Experimental evaluation</a:t>
            </a:r>
          </a:p>
        </p:txBody>
      </p:sp>
      <p:pic>
        <p:nvPicPr>
          <p:cNvPr id="30724"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30725"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idx="4294967295"/>
          </p:nvPr>
        </p:nvSpPr>
        <p:spPr>
          <a:xfrm>
            <a:off x="1219200" y="152400"/>
            <a:ext cx="10972800" cy="1139825"/>
          </a:xfrm>
        </p:spPr>
        <p:txBody>
          <a:bodyPr anchorCtr="1"/>
          <a:lstStyle/>
          <a:p>
            <a:pPr eaLnBrk="1" hangingPunct="1"/>
            <a:r>
              <a:rPr lang="en-US" altLang="en-US" sz="3200" smtClean="0"/>
              <a:t>And-Inverter Graph (AIG)</a:t>
            </a:r>
            <a:endParaRPr lang="ru-RU" altLang="en-US" sz="3200" smtClean="0"/>
          </a:p>
        </p:txBody>
      </p:sp>
      <p:graphicFrame>
        <p:nvGraphicFramePr>
          <p:cNvPr id="32771" name="Group 3"/>
          <p:cNvGraphicFramePr>
            <a:graphicFrameLocks noGrp="1"/>
          </p:cNvGraphicFramePr>
          <p:nvPr>
            <p:ph idx="4294967295"/>
          </p:nvPr>
        </p:nvGraphicFramePr>
        <p:xfrm>
          <a:off x="439738" y="1492250"/>
          <a:ext cx="3822700" cy="2133600"/>
        </p:xfrm>
        <a:graphic>
          <a:graphicData uri="http://schemas.openxmlformats.org/drawingml/2006/table">
            <a:tbl>
              <a:tblPr/>
              <a:tblGrid>
                <a:gridCol w="765175"/>
                <a:gridCol w="766762"/>
                <a:gridCol w="760413"/>
                <a:gridCol w="803275"/>
                <a:gridCol w="727075"/>
              </a:tblGrid>
              <a:tr h="512763">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800" b="0" i="0" u="none" strike="noStrike" cap="none" normalizeH="0" baseline="-25000" smtClean="0">
                          <a:ln>
                            <a:noFill/>
                          </a:ln>
                          <a:solidFill>
                            <a:schemeClr val="tx1"/>
                          </a:solidFill>
                          <a:effectLst/>
                          <a:latin typeface="Gill Sans MT" pitchFamily="34" charset="0"/>
                        </a:rPr>
                        <a:t>cd</a:t>
                      </a:r>
                      <a:r>
                        <a:rPr kumimoji="0" lang="en-US" altLang="en-US" sz="1800" b="0" i="0" u="none" strike="noStrike" cap="none" normalizeH="0" baseline="30000" smtClean="0">
                          <a:ln>
                            <a:noFill/>
                          </a:ln>
                          <a:solidFill>
                            <a:schemeClr val="tx1"/>
                          </a:solidFill>
                          <a:effectLst/>
                          <a:latin typeface="Gill Sans MT" pitchFamily="34" charset="0"/>
                        </a:rPr>
                        <a:t>ab</a:t>
                      </a:r>
                    </a:p>
                  </a:txBody>
                  <a:tcPr horzOverflow="overflow">
                    <a:lnL>
                      <a:noFill/>
                    </a:lnL>
                    <a:lnR>
                      <a:noFill/>
                    </a:lnR>
                    <a:lnT>
                      <a:noFill/>
                    </a:lnT>
                    <a:lnB>
                      <a:noFill/>
                    </a:lnB>
                    <a:lnTlToBr w="12700" cap="flat" cmpd="sng" algn="ctr">
                      <a:solidFill>
                        <a:schemeClr val="tx1"/>
                      </a:solidFill>
                      <a:prstDash val="solid"/>
                      <a:miter lim="800000"/>
                      <a:headEnd type="none" w="med" len="med"/>
                      <a:tailEnd type="none" w="med" len="med"/>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00</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01</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11</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10</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r>
              <a:tr h="404813">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00</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04813">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01</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11</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04813">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10</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31783" name="Text Box 52"/>
          <p:cNvSpPr txBox="1">
            <a:spLocks noChangeArrowheads="1"/>
          </p:cNvSpPr>
          <p:nvPr/>
        </p:nvSpPr>
        <p:spPr bwMode="auto">
          <a:xfrm>
            <a:off x="5181600" y="1876425"/>
            <a:ext cx="6400800" cy="457200"/>
          </a:xfrm>
          <a:prstGeom prst="rect">
            <a:avLst/>
          </a:prstGeom>
          <a:noFill/>
          <a:ln w="25400">
            <a:noFill/>
            <a:miter lim="800000"/>
            <a:headEnd/>
            <a:tailEnd/>
          </a:ln>
        </p:spPr>
        <p:txBody>
          <a:bodyPr>
            <a:spAutoFit/>
          </a:bodyPr>
          <a:lstStyle/>
          <a:p>
            <a:pPr>
              <a:lnSpc>
                <a:spcPct val="90000"/>
              </a:lnSpc>
              <a:spcBef>
                <a:spcPct val="50000"/>
              </a:spcBef>
            </a:pPr>
            <a:r>
              <a:rPr lang="en-US" altLang="en-US" sz="2000">
                <a:solidFill>
                  <a:schemeClr val="folHlink"/>
                </a:solidFill>
                <a:latin typeface="Gill Sans MT" pitchFamily="34" charset="0"/>
              </a:rPr>
              <a:t>F(a,b,c,d) = ab + d(ac’+bc)</a:t>
            </a:r>
            <a:endParaRPr lang="en-US" altLang="en-US" sz="2000">
              <a:solidFill>
                <a:schemeClr val="folHlink"/>
              </a:solidFill>
              <a:latin typeface="Gill Sans MT" pitchFamily="34" charset="0"/>
              <a:sym typeface="Symbol" pitchFamily="18" charset="2"/>
            </a:endParaRPr>
          </a:p>
        </p:txBody>
      </p:sp>
      <p:sp>
        <p:nvSpPr>
          <p:cNvPr id="31784" name="Text Box 53"/>
          <p:cNvSpPr txBox="1">
            <a:spLocks noChangeArrowheads="1"/>
          </p:cNvSpPr>
          <p:nvPr/>
        </p:nvSpPr>
        <p:spPr bwMode="auto">
          <a:xfrm>
            <a:off x="5283200" y="4376738"/>
            <a:ext cx="5283200" cy="701675"/>
          </a:xfrm>
          <a:prstGeom prst="rect">
            <a:avLst/>
          </a:prstGeom>
          <a:noFill/>
          <a:ln w="25400">
            <a:noFill/>
            <a:miter lim="800000"/>
            <a:headEnd/>
            <a:tailEnd/>
          </a:ln>
        </p:spPr>
        <p:txBody>
          <a:bodyPr>
            <a:spAutoFit/>
          </a:bodyPr>
          <a:lstStyle/>
          <a:p>
            <a:pPr algn="ctr">
              <a:lnSpc>
                <a:spcPct val="90000"/>
              </a:lnSpc>
              <a:spcBef>
                <a:spcPct val="50000"/>
              </a:spcBef>
            </a:pPr>
            <a:r>
              <a:rPr lang="en-US" altLang="en-US">
                <a:solidFill>
                  <a:schemeClr val="folHlink"/>
                </a:solidFill>
                <a:latin typeface="Gill Sans MT" pitchFamily="34" charset="0"/>
              </a:rPr>
              <a:t>F(a,b,c,d) = ac’(b’d’)’ + c(a’d’)’ = ac’(b+d) + bc(a+d)</a:t>
            </a:r>
            <a:endParaRPr lang="en-US" altLang="en-US">
              <a:solidFill>
                <a:schemeClr val="folHlink"/>
              </a:solidFill>
              <a:latin typeface="Gill Sans MT" pitchFamily="34" charset="0"/>
              <a:sym typeface="Symbol" pitchFamily="18" charset="2"/>
            </a:endParaRPr>
          </a:p>
        </p:txBody>
      </p:sp>
      <p:graphicFrame>
        <p:nvGraphicFramePr>
          <p:cNvPr id="32822" name="Group 54"/>
          <p:cNvGraphicFramePr>
            <a:graphicFrameLocks noGrp="1"/>
          </p:cNvGraphicFramePr>
          <p:nvPr/>
        </p:nvGraphicFramePr>
        <p:xfrm>
          <a:off x="812800" y="4440238"/>
          <a:ext cx="3657600" cy="2133600"/>
        </p:xfrm>
        <a:graphic>
          <a:graphicData uri="http://schemas.openxmlformats.org/drawingml/2006/table">
            <a:tbl>
              <a:tblPr/>
              <a:tblGrid>
                <a:gridCol w="730250"/>
                <a:gridCol w="735013"/>
                <a:gridCol w="730250"/>
                <a:gridCol w="765175"/>
                <a:gridCol w="696912"/>
              </a:tblGrid>
              <a:tr h="511175">
                <a:tc>
                  <a:txBody>
                    <a:bodyPr/>
                    <a:lstStyle/>
                    <a:p>
                      <a:pPr marL="0" marR="0" lvl="0" indent="0" algn="l"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800" b="0" i="0" u="none" strike="noStrike" cap="none" normalizeH="0" baseline="-25000" smtClean="0">
                          <a:ln>
                            <a:noFill/>
                          </a:ln>
                          <a:solidFill>
                            <a:schemeClr val="tx1"/>
                          </a:solidFill>
                          <a:effectLst/>
                          <a:latin typeface="Gill Sans MT" pitchFamily="34" charset="0"/>
                        </a:rPr>
                        <a:t>cd</a:t>
                      </a:r>
                      <a:r>
                        <a:rPr kumimoji="0" lang="en-US" altLang="en-US" sz="1800" b="0" i="0" u="none" strike="noStrike" cap="none" normalizeH="0" baseline="30000" smtClean="0">
                          <a:ln>
                            <a:noFill/>
                          </a:ln>
                          <a:solidFill>
                            <a:schemeClr val="tx1"/>
                          </a:solidFill>
                          <a:effectLst/>
                          <a:latin typeface="Gill Sans MT" pitchFamily="34" charset="0"/>
                        </a:rPr>
                        <a:t>ab</a:t>
                      </a:r>
                    </a:p>
                  </a:txBody>
                  <a:tcPr horzOverflow="overflow">
                    <a:lnL>
                      <a:noFill/>
                    </a:lnL>
                    <a:lnR>
                      <a:noFill/>
                    </a:lnR>
                    <a:lnT>
                      <a:noFill/>
                    </a:lnT>
                    <a:lnB>
                      <a:noFill/>
                    </a:lnB>
                    <a:lnTlToBr w="12700" cap="flat" cmpd="sng" algn="ctr">
                      <a:solidFill>
                        <a:schemeClr val="tx1"/>
                      </a:solidFill>
                      <a:prstDash val="solid"/>
                      <a:miter lim="800000"/>
                      <a:headEnd type="none" w="med" len="med"/>
                      <a:tailEnd type="none" w="med" len="med"/>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00</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01</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11</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10</a:t>
                      </a:r>
                    </a:p>
                  </a:txBody>
                  <a:tcP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noFill/>
                  </a:tcPr>
                </a:tc>
              </a:tr>
              <a:tr h="404813">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00</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01</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r>
              <a:tr h="404813">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11</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10</a:t>
                      </a:r>
                    </a:p>
                  </a:txBody>
                  <a:tcPr horzOverflow="overflow">
                    <a:lnL>
                      <a:noFill/>
                    </a:lnL>
                    <a:lnR w="381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folHlink"/>
                          </a:solidFill>
                          <a:effectLst/>
                          <a:latin typeface="Gill Sans MT" pitchFamily="34" charset="0"/>
                        </a:rPr>
                        <a:t>1</a:t>
                      </a:r>
                    </a:p>
                  </a:txBody>
                  <a:tcPr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ts val="1000"/>
                        </a:spcBef>
                        <a:spcAft>
                          <a:spcPct val="0"/>
                        </a:spcAft>
                        <a:buClrTx/>
                        <a:buSzTx/>
                        <a:buFont typeface="Wingdings" pitchFamily="2" charset="2"/>
                        <a:buNone/>
                        <a:tabLst/>
                      </a:pPr>
                      <a:r>
                        <a:rPr kumimoji="0" lang="en-US" altLang="en-US" sz="1600" b="0" i="0" u="none" strike="noStrike" cap="none" normalizeH="0" baseline="0" smtClean="0">
                          <a:ln>
                            <a:noFill/>
                          </a:ln>
                          <a:solidFill>
                            <a:schemeClr val="tx1"/>
                          </a:solidFill>
                          <a:effectLst/>
                          <a:latin typeface="Gill Sans MT" pitchFamily="34" charset="0"/>
                        </a:rPr>
                        <a:t>0</a:t>
                      </a:r>
                    </a:p>
                  </a:txBody>
                  <a:tcPr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pSp>
        <p:nvGrpSpPr>
          <p:cNvPr id="31822" name="Group 103"/>
          <p:cNvGrpSpPr>
            <a:grpSpLocks/>
          </p:cNvGrpSpPr>
          <p:nvPr/>
        </p:nvGrpSpPr>
        <p:grpSpPr bwMode="auto">
          <a:xfrm>
            <a:off x="2387600" y="2390775"/>
            <a:ext cx="1739900" cy="1524000"/>
            <a:chOff x="1038" y="1168"/>
            <a:chExt cx="1072" cy="1176"/>
          </a:xfrm>
        </p:grpSpPr>
        <p:sp>
          <p:nvSpPr>
            <p:cNvPr id="31890" name="AutoShape 104"/>
            <p:cNvSpPr>
              <a:spLocks noChangeArrowheads="1"/>
            </p:cNvSpPr>
            <p:nvPr/>
          </p:nvSpPr>
          <p:spPr bwMode="auto">
            <a:xfrm>
              <a:off x="1446" y="1168"/>
              <a:ext cx="296" cy="1176"/>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sp>
          <p:nvSpPr>
            <p:cNvPr id="31891" name="AutoShape 105"/>
            <p:cNvSpPr>
              <a:spLocks noChangeArrowheads="1"/>
            </p:cNvSpPr>
            <p:nvPr/>
          </p:nvSpPr>
          <p:spPr bwMode="auto">
            <a:xfrm>
              <a:off x="1486" y="1472"/>
              <a:ext cx="624" cy="240"/>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sp>
          <p:nvSpPr>
            <p:cNvPr id="31892" name="AutoShape 106"/>
            <p:cNvSpPr>
              <a:spLocks noChangeArrowheads="1"/>
            </p:cNvSpPr>
            <p:nvPr/>
          </p:nvSpPr>
          <p:spPr bwMode="auto">
            <a:xfrm>
              <a:off x="1038" y="1808"/>
              <a:ext cx="624" cy="240"/>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grpSp>
      <p:grpSp>
        <p:nvGrpSpPr>
          <p:cNvPr id="31823" name="Group 107"/>
          <p:cNvGrpSpPr>
            <a:grpSpLocks/>
          </p:cNvGrpSpPr>
          <p:nvPr/>
        </p:nvGrpSpPr>
        <p:grpSpPr bwMode="auto">
          <a:xfrm>
            <a:off x="2354263" y="5021263"/>
            <a:ext cx="1989137" cy="1485900"/>
            <a:chOff x="998" y="2880"/>
            <a:chExt cx="1144" cy="1224"/>
          </a:xfrm>
        </p:grpSpPr>
        <p:sp>
          <p:nvSpPr>
            <p:cNvPr id="31886" name="AutoShape 108"/>
            <p:cNvSpPr>
              <a:spLocks noChangeArrowheads="1"/>
            </p:cNvSpPr>
            <p:nvPr/>
          </p:nvSpPr>
          <p:spPr bwMode="auto">
            <a:xfrm>
              <a:off x="1430" y="2880"/>
              <a:ext cx="712" cy="576"/>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sp>
          <p:nvSpPr>
            <p:cNvPr id="31887" name="AutoShape 109"/>
            <p:cNvSpPr>
              <a:spLocks noChangeArrowheads="1"/>
            </p:cNvSpPr>
            <p:nvPr/>
          </p:nvSpPr>
          <p:spPr bwMode="auto">
            <a:xfrm>
              <a:off x="1038" y="3528"/>
              <a:ext cx="728" cy="576"/>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sp>
          <p:nvSpPr>
            <p:cNvPr id="31888" name="AutoShape 110"/>
            <p:cNvSpPr>
              <a:spLocks noChangeArrowheads="1"/>
            </p:cNvSpPr>
            <p:nvPr/>
          </p:nvSpPr>
          <p:spPr bwMode="auto">
            <a:xfrm>
              <a:off x="1846" y="2896"/>
              <a:ext cx="288" cy="240"/>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sp>
          <p:nvSpPr>
            <p:cNvPr id="31889" name="AutoShape 111"/>
            <p:cNvSpPr>
              <a:spLocks noChangeArrowheads="1"/>
            </p:cNvSpPr>
            <p:nvPr/>
          </p:nvSpPr>
          <p:spPr bwMode="auto">
            <a:xfrm>
              <a:off x="998" y="3840"/>
              <a:ext cx="288" cy="240"/>
            </a:xfrm>
            <a:prstGeom prst="roundRect">
              <a:avLst>
                <a:gd name="adj" fmla="val 16667"/>
              </a:avLst>
            </a:prstGeom>
            <a:noFill/>
            <a:ln w="19050">
              <a:solidFill>
                <a:schemeClr val="tx2"/>
              </a:solidFill>
              <a:round/>
              <a:headEnd/>
              <a:tailEnd/>
            </a:ln>
          </p:spPr>
          <p:txBody>
            <a:bodyPr wrap="none" anchor="ctr"/>
            <a:lstStyle/>
            <a:p>
              <a:pPr>
                <a:lnSpc>
                  <a:spcPct val="90000"/>
                </a:lnSpc>
              </a:pPr>
              <a:endParaRPr lang="en-US" altLang="en-US" sz="1600">
                <a:latin typeface="Gill Sans MT" pitchFamily="34" charset="0"/>
              </a:endParaRPr>
            </a:p>
          </p:txBody>
        </p:sp>
      </p:grpSp>
      <p:sp>
        <p:nvSpPr>
          <p:cNvPr id="31824" name="Text Box 112"/>
          <p:cNvSpPr txBox="1">
            <a:spLocks noChangeArrowheads="1"/>
          </p:cNvSpPr>
          <p:nvPr/>
        </p:nvSpPr>
        <p:spPr bwMode="auto">
          <a:xfrm>
            <a:off x="10160000" y="2895600"/>
            <a:ext cx="1727200" cy="779463"/>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6 nodes</a:t>
            </a:r>
          </a:p>
          <a:p>
            <a:pPr>
              <a:lnSpc>
                <a:spcPct val="90000"/>
              </a:lnSpc>
              <a:spcBef>
                <a:spcPct val="50000"/>
              </a:spcBef>
            </a:pPr>
            <a:r>
              <a:rPr lang="en-US" altLang="en-US" sz="1600">
                <a:latin typeface="Gill Sans MT" pitchFamily="34" charset="0"/>
              </a:rPr>
              <a:t>4 levels</a:t>
            </a:r>
            <a:endParaRPr lang="ru-RU" altLang="en-US" sz="1600">
              <a:latin typeface="Gill Sans MT" pitchFamily="34" charset="0"/>
            </a:endParaRPr>
          </a:p>
        </p:txBody>
      </p:sp>
      <p:sp>
        <p:nvSpPr>
          <p:cNvPr id="31825" name="Text Box 113"/>
          <p:cNvSpPr txBox="1">
            <a:spLocks noChangeArrowheads="1"/>
          </p:cNvSpPr>
          <p:nvPr/>
        </p:nvSpPr>
        <p:spPr bwMode="auto">
          <a:xfrm>
            <a:off x="10464800" y="5486400"/>
            <a:ext cx="1727200" cy="779463"/>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7 nodes</a:t>
            </a:r>
          </a:p>
          <a:p>
            <a:pPr>
              <a:lnSpc>
                <a:spcPct val="90000"/>
              </a:lnSpc>
              <a:spcBef>
                <a:spcPct val="50000"/>
              </a:spcBef>
            </a:pPr>
            <a:r>
              <a:rPr lang="en-US" altLang="en-US" sz="1600">
                <a:latin typeface="Gill Sans MT" pitchFamily="34" charset="0"/>
              </a:rPr>
              <a:t>3 levels</a:t>
            </a:r>
            <a:endParaRPr lang="ru-RU" altLang="en-US" sz="1600">
              <a:latin typeface="Gill Sans MT" pitchFamily="34" charset="0"/>
            </a:endParaRPr>
          </a:p>
        </p:txBody>
      </p:sp>
      <p:grpSp>
        <p:nvGrpSpPr>
          <p:cNvPr id="31826" name="Group 114"/>
          <p:cNvGrpSpPr>
            <a:grpSpLocks/>
          </p:cNvGrpSpPr>
          <p:nvPr/>
        </p:nvGrpSpPr>
        <p:grpSpPr bwMode="auto">
          <a:xfrm>
            <a:off x="6519863" y="2303463"/>
            <a:ext cx="3741737" cy="2039937"/>
            <a:chOff x="2984" y="1163"/>
            <a:chExt cx="1768" cy="1285"/>
          </a:xfrm>
        </p:grpSpPr>
        <p:sp>
          <p:nvSpPr>
            <p:cNvPr id="31860" name="Oval 115"/>
            <p:cNvSpPr>
              <a:spLocks noChangeArrowheads="1"/>
            </p:cNvSpPr>
            <p:nvPr/>
          </p:nvSpPr>
          <p:spPr bwMode="auto">
            <a:xfrm>
              <a:off x="3488" y="1337"/>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1" name="Oval 116"/>
            <p:cNvSpPr>
              <a:spLocks noChangeArrowheads="1"/>
            </p:cNvSpPr>
            <p:nvPr/>
          </p:nvSpPr>
          <p:spPr bwMode="auto">
            <a:xfrm>
              <a:off x="3200" y="152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2" name="Oval 117"/>
            <p:cNvSpPr>
              <a:spLocks noChangeArrowheads="1"/>
            </p:cNvSpPr>
            <p:nvPr/>
          </p:nvSpPr>
          <p:spPr bwMode="auto">
            <a:xfrm>
              <a:off x="3816" y="1545"/>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3" name="Oval 118"/>
            <p:cNvSpPr>
              <a:spLocks noChangeArrowheads="1"/>
            </p:cNvSpPr>
            <p:nvPr/>
          </p:nvSpPr>
          <p:spPr bwMode="auto">
            <a:xfrm>
              <a:off x="4104" y="1785"/>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4" name="Oval 119"/>
            <p:cNvSpPr>
              <a:spLocks noChangeArrowheads="1"/>
            </p:cNvSpPr>
            <p:nvPr/>
          </p:nvSpPr>
          <p:spPr bwMode="auto">
            <a:xfrm>
              <a:off x="3912" y="2073"/>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5" name="Oval 120"/>
            <p:cNvSpPr>
              <a:spLocks noChangeArrowheads="1"/>
            </p:cNvSpPr>
            <p:nvPr/>
          </p:nvSpPr>
          <p:spPr bwMode="auto">
            <a:xfrm>
              <a:off x="4392" y="2073"/>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66" name="Line 121"/>
            <p:cNvSpPr>
              <a:spLocks noChangeShapeType="1"/>
            </p:cNvSpPr>
            <p:nvPr/>
          </p:nvSpPr>
          <p:spPr bwMode="auto">
            <a:xfrm>
              <a:off x="3576" y="1401"/>
              <a:ext cx="240" cy="144"/>
            </a:xfrm>
            <a:prstGeom prst="line">
              <a:avLst/>
            </a:prstGeom>
            <a:noFill/>
            <a:ln w="19050">
              <a:solidFill>
                <a:schemeClr val="tx1"/>
              </a:solidFill>
              <a:prstDash val="sysDash"/>
              <a:round/>
              <a:headEnd/>
              <a:tailEnd/>
            </a:ln>
          </p:spPr>
          <p:txBody>
            <a:bodyPr/>
            <a:lstStyle/>
            <a:p>
              <a:endParaRPr lang="en-US"/>
            </a:p>
          </p:txBody>
        </p:sp>
        <p:sp>
          <p:nvSpPr>
            <p:cNvPr id="31867" name="Line 122"/>
            <p:cNvSpPr>
              <a:spLocks noChangeShapeType="1"/>
            </p:cNvSpPr>
            <p:nvPr/>
          </p:nvSpPr>
          <p:spPr bwMode="auto">
            <a:xfrm flipH="1">
              <a:off x="3288" y="1401"/>
              <a:ext cx="192" cy="144"/>
            </a:xfrm>
            <a:prstGeom prst="line">
              <a:avLst/>
            </a:prstGeom>
            <a:noFill/>
            <a:ln w="19050">
              <a:solidFill>
                <a:schemeClr val="tx1"/>
              </a:solidFill>
              <a:prstDash val="sysDash"/>
              <a:round/>
              <a:headEnd/>
              <a:tailEnd/>
            </a:ln>
          </p:spPr>
          <p:txBody>
            <a:bodyPr/>
            <a:lstStyle/>
            <a:p>
              <a:endParaRPr lang="en-US"/>
            </a:p>
          </p:txBody>
        </p:sp>
        <p:sp>
          <p:nvSpPr>
            <p:cNvPr id="31868" name="Line 123"/>
            <p:cNvSpPr>
              <a:spLocks noChangeShapeType="1"/>
            </p:cNvSpPr>
            <p:nvPr/>
          </p:nvSpPr>
          <p:spPr bwMode="auto">
            <a:xfrm>
              <a:off x="3912" y="1641"/>
              <a:ext cx="240" cy="144"/>
            </a:xfrm>
            <a:prstGeom prst="line">
              <a:avLst/>
            </a:prstGeom>
            <a:noFill/>
            <a:ln w="19050">
              <a:solidFill>
                <a:schemeClr val="tx1"/>
              </a:solidFill>
              <a:prstDash val="sysDash"/>
              <a:round/>
              <a:headEnd/>
              <a:tailEnd/>
            </a:ln>
          </p:spPr>
          <p:txBody>
            <a:bodyPr/>
            <a:lstStyle/>
            <a:p>
              <a:endParaRPr lang="en-US"/>
            </a:p>
          </p:txBody>
        </p:sp>
        <p:sp>
          <p:nvSpPr>
            <p:cNvPr id="31869" name="Line 124"/>
            <p:cNvSpPr>
              <a:spLocks noChangeShapeType="1"/>
            </p:cNvSpPr>
            <p:nvPr/>
          </p:nvSpPr>
          <p:spPr bwMode="auto">
            <a:xfrm>
              <a:off x="4200" y="1881"/>
              <a:ext cx="192" cy="192"/>
            </a:xfrm>
            <a:prstGeom prst="line">
              <a:avLst/>
            </a:prstGeom>
            <a:noFill/>
            <a:ln w="19050">
              <a:solidFill>
                <a:schemeClr val="tx1"/>
              </a:solidFill>
              <a:prstDash val="sysDash"/>
              <a:round/>
              <a:headEnd/>
              <a:tailEnd/>
            </a:ln>
          </p:spPr>
          <p:txBody>
            <a:bodyPr/>
            <a:lstStyle/>
            <a:p>
              <a:endParaRPr lang="en-US"/>
            </a:p>
          </p:txBody>
        </p:sp>
        <p:sp>
          <p:nvSpPr>
            <p:cNvPr id="31870" name="Line 125"/>
            <p:cNvSpPr>
              <a:spLocks noChangeShapeType="1"/>
            </p:cNvSpPr>
            <p:nvPr/>
          </p:nvSpPr>
          <p:spPr bwMode="auto">
            <a:xfrm flipH="1">
              <a:off x="3960" y="1881"/>
              <a:ext cx="144" cy="192"/>
            </a:xfrm>
            <a:prstGeom prst="line">
              <a:avLst/>
            </a:prstGeom>
            <a:noFill/>
            <a:ln w="19050">
              <a:solidFill>
                <a:schemeClr val="tx1"/>
              </a:solidFill>
              <a:prstDash val="sysDash"/>
              <a:round/>
              <a:headEnd/>
              <a:tailEnd/>
            </a:ln>
          </p:spPr>
          <p:txBody>
            <a:bodyPr/>
            <a:lstStyle/>
            <a:p>
              <a:endParaRPr lang="en-US"/>
            </a:p>
          </p:txBody>
        </p:sp>
        <p:sp>
          <p:nvSpPr>
            <p:cNvPr id="31871" name="Line 126"/>
            <p:cNvSpPr>
              <a:spLocks noChangeShapeType="1"/>
            </p:cNvSpPr>
            <p:nvPr/>
          </p:nvSpPr>
          <p:spPr bwMode="auto">
            <a:xfrm flipH="1">
              <a:off x="4296" y="2160"/>
              <a:ext cx="96" cy="96"/>
            </a:xfrm>
            <a:prstGeom prst="line">
              <a:avLst/>
            </a:prstGeom>
            <a:noFill/>
            <a:ln w="19050">
              <a:solidFill>
                <a:schemeClr val="tx1"/>
              </a:solidFill>
              <a:round/>
              <a:headEnd/>
              <a:tailEnd/>
            </a:ln>
          </p:spPr>
          <p:txBody>
            <a:bodyPr/>
            <a:lstStyle/>
            <a:p>
              <a:endParaRPr lang="en-US"/>
            </a:p>
          </p:txBody>
        </p:sp>
        <p:sp>
          <p:nvSpPr>
            <p:cNvPr id="31872" name="Line 127"/>
            <p:cNvSpPr>
              <a:spLocks noChangeShapeType="1"/>
            </p:cNvSpPr>
            <p:nvPr/>
          </p:nvSpPr>
          <p:spPr bwMode="auto">
            <a:xfrm>
              <a:off x="4488" y="2160"/>
              <a:ext cx="96" cy="96"/>
            </a:xfrm>
            <a:prstGeom prst="line">
              <a:avLst/>
            </a:prstGeom>
            <a:noFill/>
            <a:ln w="19050">
              <a:solidFill>
                <a:schemeClr val="tx1"/>
              </a:solidFill>
              <a:round/>
              <a:headEnd/>
              <a:tailEnd/>
            </a:ln>
          </p:spPr>
          <p:txBody>
            <a:bodyPr/>
            <a:lstStyle/>
            <a:p>
              <a:endParaRPr lang="en-US"/>
            </a:p>
          </p:txBody>
        </p:sp>
        <p:sp>
          <p:nvSpPr>
            <p:cNvPr id="31873" name="Text Box 128"/>
            <p:cNvSpPr txBox="1">
              <a:spLocks noChangeArrowheads="1"/>
            </p:cNvSpPr>
            <p:nvPr/>
          </p:nvSpPr>
          <p:spPr bwMode="auto">
            <a:xfrm>
              <a:off x="4248" y="2217"/>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b</a:t>
              </a:r>
              <a:endParaRPr lang="ru-RU" altLang="en-US" sz="1600">
                <a:latin typeface="Gill Sans MT" pitchFamily="34" charset="0"/>
              </a:endParaRPr>
            </a:p>
          </p:txBody>
        </p:sp>
        <p:sp>
          <p:nvSpPr>
            <p:cNvPr id="31874" name="Text Box 129"/>
            <p:cNvSpPr txBox="1">
              <a:spLocks noChangeArrowheads="1"/>
            </p:cNvSpPr>
            <p:nvPr/>
          </p:nvSpPr>
          <p:spPr bwMode="auto">
            <a:xfrm>
              <a:off x="4512" y="2217"/>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c</a:t>
              </a:r>
              <a:endParaRPr lang="ru-RU" altLang="en-US" sz="1600">
                <a:latin typeface="Gill Sans MT" pitchFamily="34" charset="0"/>
              </a:endParaRPr>
            </a:p>
          </p:txBody>
        </p:sp>
        <p:sp>
          <p:nvSpPr>
            <p:cNvPr id="31875" name="Line 130"/>
            <p:cNvSpPr>
              <a:spLocks noChangeShapeType="1"/>
            </p:cNvSpPr>
            <p:nvPr/>
          </p:nvSpPr>
          <p:spPr bwMode="auto">
            <a:xfrm flipH="1">
              <a:off x="3816" y="2160"/>
              <a:ext cx="96" cy="96"/>
            </a:xfrm>
            <a:prstGeom prst="line">
              <a:avLst/>
            </a:prstGeom>
            <a:noFill/>
            <a:ln w="19050">
              <a:solidFill>
                <a:schemeClr val="tx1"/>
              </a:solidFill>
              <a:round/>
              <a:headEnd/>
              <a:tailEnd/>
            </a:ln>
          </p:spPr>
          <p:txBody>
            <a:bodyPr/>
            <a:lstStyle/>
            <a:p>
              <a:endParaRPr lang="en-US"/>
            </a:p>
          </p:txBody>
        </p:sp>
        <p:sp>
          <p:nvSpPr>
            <p:cNvPr id="31876" name="Line 131"/>
            <p:cNvSpPr>
              <a:spLocks noChangeShapeType="1"/>
            </p:cNvSpPr>
            <p:nvPr/>
          </p:nvSpPr>
          <p:spPr bwMode="auto">
            <a:xfrm>
              <a:off x="3992" y="2160"/>
              <a:ext cx="96" cy="96"/>
            </a:xfrm>
            <a:prstGeom prst="line">
              <a:avLst/>
            </a:prstGeom>
            <a:noFill/>
            <a:ln w="19050">
              <a:solidFill>
                <a:schemeClr val="tx1"/>
              </a:solidFill>
              <a:prstDash val="sysDash"/>
              <a:round/>
              <a:headEnd/>
              <a:tailEnd/>
            </a:ln>
          </p:spPr>
          <p:txBody>
            <a:bodyPr/>
            <a:lstStyle/>
            <a:p>
              <a:endParaRPr lang="en-US"/>
            </a:p>
          </p:txBody>
        </p:sp>
        <p:sp>
          <p:nvSpPr>
            <p:cNvPr id="31877" name="Text Box 132"/>
            <p:cNvSpPr txBox="1">
              <a:spLocks noChangeArrowheads="1"/>
            </p:cNvSpPr>
            <p:nvPr/>
          </p:nvSpPr>
          <p:spPr bwMode="auto">
            <a:xfrm>
              <a:off x="3752" y="2217"/>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a</a:t>
              </a:r>
              <a:endParaRPr lang="ru-RU" altLang="en-US" sz="1600">
                <a:latin typeface="Gill Sans MT" pitchFamily="34" charset="0"/>
              </a:endParaRPr>
            </a:p>
          </p:txBody>
        </p:sp>
        <p:sp>
          <p:nvSpPr>
            <p:cNvPr id="31878" name="Text Box 133"/>
            <p:cNvSpPr txBox="1">
              <a:spLocks noChangeArrowheads="1"/>
            </p:cNvSpPr>
            <p:nvPr/>
          </p:nvSpPr>
          <p:spPr bwMode="auto">
            <a:xfrm>
              <a:off x="4016" y="2217"/>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c</a:t>
              </a:r>
              <a:endParaRPr lang="ru-RU" altLang="en-US" sz="1600">
                <a:latin typeface="Gill Sans MT" pitchFamily="34" charset="0"/>
              </a:endParaRPr>
            </a:p>
          </p:txBody>
        </p:sp>
        <p:sp>
          <p:nvSpPr>
            <p:cNvPr id="31879" name="Line 134"/>
            <p:cNvSpPr>
              <a:spLocks noChangeShapeType="1"/>
            </p:cNvSpPr>
            <p:nvPr/>
          </p:nvSpPr>
          <p:spPr bwMode="auto">
            <a:xfrm flipH="1">
              <a:off x="3096" y="1592"/>
              <a:ext cx="96" cy="96"/>
            </a:xfrm>
            <a:prstGeom prst="line">
              <a:avLst/>
            </a:prstGeom>
            <a:noFill/>
            <a:ln w="19050">
              <a:solidFill>
                <a:schemeClr val="tx1"/>
              </a:solidFill>
              <a:round/>
              <a:headEnd/>
              <a:tailEnd/>
            </a:ln>
          </p:spPr>
          <p:txBody>
            <a:bodyPr/>
            <a:lstStyle/>
            <a:p>
              <a:endParaRPr lang="en-US"/>
            </a:p>
          </p:txBody>
        </p:sp>
        <p:sp>
          <p:nvSpPr>
            <p:cNvPr id="31880" name="Line 135"/>
            <p:cNvSpPr>
              <a:spLocks noChangeShapeType="1"/>
            </p:cNvSpPr>
            <p:nvPr/>
          </p:nvSpPr>
          <p:spPr bwMode="auto">
            <a:xfrm>
              <a:off x="3288" y="1592"/>
              <a:ext cx="96" cy="96"/>
            </a:xfrm>
            <a:prstGeom prst="line">
              <a:avLst/>
            </a:prstGeom>
            <a:noFill/>
            <a:ln w="19050">
              <a:solidFill>
                <a:schemeClr val="tx1"/>
              </a:solidFill>
              <a:round/>
              <a:headEnd/>
              <a:tailEnd/>
            </a:ln>
          </p:spPr>
          <p:txBody>
            <a:bodyPr/>
            <a:lstStyle/>
            <a:p>
              <a:endParaRPr lang="en-US"/>
            </a:p>
          </p:txBody>
        </p:sp>
        <p:sp>
          <p:nvSpPr>
            <p:cNvPr id="31881" name="Text Box 136"/>
            <p:cNvSpPr txBox="1">
              <a:spLocks noChangeArrowheads="1"/>
            </p:cNvSpPr>
            <p:nvPr/>
          </p:nvSpPr>
          <p:spPr bwMode="auto">
            <a:xfrm>
              <a:off x="2984" y="1665"/>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a</a:t>
              </a:r>
              <a:endParaRPr lang="ru-RU" altLang="en-US" sz="1600">
                <a:latin typeface="Gill Sans MT" pitchFamily="34" charset="0"/>
              </a:endParaRPr>
            </a:p>
          </p:txBody>
        </p:sp>
        <p:sp>
          <p:nvSpPr>
            <p:cNvPr id="31882" name="Text Box 137"/>
            <p:cNvSpPr txBox="1">
              <a:spLocks noChangeArrowheads="1"/>
            </p:cNvSpPr>
            <p:nvPr/>
          </p:nvSpPr>
          <p:spPr bwMode="auto">
            <a:xfrm>
              <a:off x="3328" y="1673"/>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b</a:t>
              </a:r>
              <a:endParaRPr lang="ru-RU" altLang="en-US" sz="1600">
                <a:latin typeface="Gill Sans MT" pitchFamily="34" charset="0"/>
              </a:endParaRPr>
            </a:p>
          </p:txBody>
        </p:sp>
        <p:sp>
          <p:nvSpPr>
            <p:cNvPr id="31883" name="Text Box 138"/>
            <p:cNvSpPr txBox="1">
              <a:spLocks noChangeArrowheads="1"/>
            </p:cNvSpPr>
            <p:nvPr/>
          </p:nvSpPr>
          <p:spPr bwMode="auto">
            <a:xfrm>
              <a:off x="3656" y="1657"/>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d</a:t>
              </a:r>
              <a:endParaRPr lang="ru-RU" altLang="en-US" sz="1600">
                <a:latin typeface="Gill Sans MT" pitchFamily="34" charset="0"/>
              </a:endParaRPr>
            </a:p>
          </p:txBody>
        </p:sp>
        <p:sp>
          <p:nvSpPr>
            <p:cNvPr id="31884" name="Line 139"/>
            <p:cNvSpPr>
              <a:spLocks noChangeShapeType="1"/>
            </p:cNvSpPr>
            <p:nvPr/>
          </p:nvSpPr>
          <p:spPr bwMode="auto">
            <a:xfrm flipH="1">
              <a:off x="3736" y="1625"/>
              <a:ext cx="96" cy="96"/>
            </a:xfrm>
            <a:prstGeom prst="line">
              <a:avLst/>
            </a:prstGeom>
            <a:noFill/>
            <a:ln w="19050">
              <a:solidFill>
                <a:schemeClr val="tx1"/>
              </a:solidFill>
              <a:round/>
              <a:headEnd/>
              <a:tailEnd/>
            </a:ln>
          </p:spPr>
          <p:txBody>
            <a:bodyPr/>
            <a:lstStyle/>
            <a:p>
              <a:endParaRPr lang="en-US"/>
            </a:p>
          </p:txBody>
        </p:sp>
        <p:sp>
          <p:nvSpPr>
            <p:cNvPr id="31885" name="Line 145"/>
            <p:cNvSpPr>
              <a:spLocks noChangeShapeType="1"/>
            </p:cNvSpPr>
            <p:nvPr/>
          </p:nvSpPr>
          <p:spPr bwMode="auto">
            <a:xfrm flipH="1">
              <a:off x="3539" y="1163"/>
              <a:ext cx="0" cy="173"/>
            </a:xfrm>
            <a:prstGeom prst="line">
              <a:avLst/>
            </a:prstGeom>
            <a:noFill/>
            <a:ln w="19050">
              <a:solidFill>
                <a:schemeClr val="tx1"/>
              </a:solidFill>
              <a:prstDash val="sysDash"/>
              <a:round/>
              <a:headEnd/>
              <a:tailEnd/>
            </a:ln>
          </p:spPr>
          <p:txBody>
            <a:bodyPr/>
            <a:lstStyle/>
            <a:p>
              <a:endParaRPr lang="en-US"/>
            </a:p>
          </p:txBody>
        </p:sp>
      </p:grpSp>
      <p:grpSp>
        <p:nvGrpSpPr>
          <p:cNvPr id="31827" name="Group 148"/>
          <p:cNvGrpSpPr>
            <a:grpSpLocks/>
          </p:cNvGrpSpPr>
          <p:nvPr/>
        </p:nvGrpSpPr>
        <p:grpSpPr bwMode="auto">
          <a:xfrm>
            <a:off x="5740400" y="5049838"/>
            <a:ext cx="4419600" cy="1655762"/>
            <a:chOff x="2712" y="3120"/>
            <a:chExt cx="2088" cy="1043"/>
          </a:xfrm>
        </p:grpSpPr>
        <p:sp>
          <p:nvSpPr>
            <p:cNvPr id="31830" name="Oval 149"/>
            <p:cNvSpPr>
              <a:spLocks noChangeArrowheads="1"/>
            </p:cNvSpPr>
            <p:nvPr/>
          </p:nvSpPr>
          <p:spPr bwMode="auto">
            <a:xfrm>
              <a:off x="3720" y="329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1" name="Oval 150"/>
            <p:cNvSpPr>
              <a:spLocks noChangeArrowheads="1"/>
            </p:cNvSpPr>
            <p:nvPr/>
          </p:nvSpPr>
          <p:spPr bwMode="auto">
            <a:xfrm>
              <a:off x="3200" y="353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2" name="Oval 151"/>
            <p:cNvSpPr>
              <a:spLocks noChangeArrowheads="1"/>
            </p:cNvSpPr>
            <p:nvPr/>
          </p:nvSpPr>
          <p:spPr bwMode="auto">
            <a:xfrm>
              <a:off x="4200" y="353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3" name="Oval 152"/>
            <p:cNvSpPr>
              <a:spLocks noChangeArrowheads="1"/>
            </p:cNvSpPr>
            <p:nvPr/>
          </p:nvSpPr>
          <p:spPr bwMode="auto">
            <a:xfrm>
              <a:off x="4440" y="3827"/>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4" name="Oval 153"/>
            <p:cNvSpPr>
              <a:spLocks noChangeArrowheads="1"/>
            </p:cNvSpPr>
            <p:nvPr/>
          </p:nvSpPr>
          <p:spPr bwMode="auto">
            <a:xfrm>
              <a:off x="4008" y="381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5" name="Oval 154"/>
            <p:cNvSpPr>
              <a:spLocks noChangeArrowheads="1"/>
            </p:cNvSpPr>
            <p:nvPr/>
          </p:nvSpPr>
          <p:spPr bwMode="auto">
            <a:xfrm>
              <a:off x="2952" y="381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6" name="Oval 155"/>
            <p:cNvSpPr>
              <a:spLocks noChangeArrowheads="1"/>
            </p:cNvSpPr>
            <p:nvPr/>
          </p:nvSpPr>
          <p:spPr bwMode="auto">
            <a:xfrm>
              <a:off x="3432" y="3819"/>
              <a:ext cx="96" cy="96"/>
            </a:xfrm>
            <a:prstGeom prst="ellipse">
              <a:avLst/>
            </a:prstGeom>
            <a:solidFill>
              <a:schemeClr val="accent1"/>
            </a:solidFill>
            <a:ln w="9525">
              <a:solidFill>
                <a:schemeClr val="tx1"/>
              </a:solidFill>
              <a:round/>
              <a:headEnd/>
              <a:tailEnd/>
            </a:ln>
          </p:spPr>
          <p:txBody>
            <a:bodyPr wrap="none" anchor="ctr"/>
            <a:lstStyle/>
            <a:p>
              <a:pPr>
                <a:lnSpc>
                  <a:spcPct val="90000"/>
                </a:lnSpc>
              </a:pPr>
              <a:endParaRPr lang="en-US" altLang="en-US" sz="1600">
                <a:latin typeface="Gill Sans MT" pitchFamily="34" charset="0"/>
              </a:endParaRPr>
            </a:p>
          </p:txBody>
        </p:sp>
        <p:sp>
          <p:nvSpPr>
            <p:cNvPr id="31837" name="Line 156"/>
            <p:cNvSpPr>
              <a:spLocks noChangeShapeType="1"/>
            </p:cNvSpPr>
            <p:nvPr/>
          </p:nvSpPr>
          <p:spPr bwMode="auto">
            <a:xfrm flipH="1">
              <a:off x="3288" y="3347"/>
              <a:ext cx="432" cy="192"/>
            </a:xfrm>
            <a:prstGeom prst="line">
              <a:avLst/>
            </a:prstGeom>
            <a:noFill/>
            <a:ln w="19050">
              <a:solidFill>
                <a:schemeClr val="tx1"/>
              </a:solidFill>
              <a:prstDash val="sysDash"/>
              <a:round/>
              <a:headEnd/>
              <a:tailEnd/>
            </a:ln>
          </p:spPr>
          <p:txBody>
            <a:bodyPr/>
            <a:lstStyle/>
            <a:p>
              <a:endParaRPr lang="en-US"/>
            </a:p>
          </p:txBody>
        </p:sp>
        <p:sp>
          <p:nvSpPr>
            <p:cNvPr id="31838" name="Line 157"/>
            <p:cNvSpPr>
              <a:spLocks noChangeShapeType="1"/>
            </p:cNvSpPr>
            <p:nvPr/>
          </p:nvSpPr>
          <p:spPr bwMode="auto">
            <a:xfrm>
              <a:off x="3816" y="3347"/>
              <a:ext cx="384" cy="192"/>
            </a:xfrm>
            <a:prstGeom prst="line">
              <a:avLst/>
            </a:prstGeom>
            <a:noFill/>
            <a:ln w="19050">
              <a:solidFill>
                <a:schemeClr val="tx1"/>
              </a:solidFill>
              <a:prstDash val="sysDash"/>
              <a:round/>
              <a:headEnd/>
              <a:tailEnd/>
            </a:ln>
          </p:spPr>
          <p:txBody>
            <a:bodyPr/>
            <a:lstStyle/>
            <a:p>
              <a:endParaRPr lang="en-US"/>
            </a:p>
          </p:txBody>
        </p:sp>
        <p:sp>
          <p:nvSpPr>
            <p:cNvPr id="31839" name="Line 158"/>
            <p:cNvSpPr>
              <a:spLocks noChangeShapeType="1"/>
            </p:cNvSpPr>
            <p:nvPr/>
          </p:nvSpPr>
          <p:spPr bwMode="auto">
            <a:xfrm flipH="1">
              <a:off x="3000" y="3611"/>
              <a:ext cx="192" cy="192"/>
            </a:xfrm>
            <a:prstGeom prst="line">
              <a:avLst/>
            </a:prstGeom>
            <a:noFill/>
            <a:ln w="19050">
              <a:solidFill>
                <a:schemeClr val="tx1"/>
              </a:solidFill>
              <a:round/>
              <a:headEnd/>
              <a:tailEnd/>
            </a:ln>
          </p:spPr>
          <p:txBody>
            <a:bodyPr/>
            <a:lstStyle/>
            <a:p>
              <a:endParaRPr lang="en-US"/>
            </a:p>
          </p:txBody>
        </p:sp>
        <p:sp>
          <p:nvSpPr>
            <p:cNvPr id="31840" name="Line 159"/>
            <p:cNvSpPr>
              <a:spLocks noChangeShapeType="1"/>
            </p:cNvSpPr>
            <p:nvPr/>
          </p:nvSpPr>
          <p:spPr bwMode="auto">
            <a:xfrm flipH="1">
              <a:off x="4056" y="3635"/>
              <a:ext cx="144" cy="192"/>
            </a:xfrm>
            <a:prstGeom prst="line">
              <a:avLst/>
            </a:prstGeom>
            <a:noFill/>
            <a:ln w="19050">
              <a:solidFill>
                <a:schemeClr val="tx1"/>
              </a:solidFill>
              <a:round/>
              <a:headEnd/>
              <a:tailEnd/>
            </a:ln>
          </p:spPr>
          <p:txBody>
            <a:bodyPr/>
            <a:lstStyle/>
            <a:p>
              <a:endParaRPr lang="en-US"/>
            </a:p>
          </p:txBody>
        </p:sp>
        <p:sp>
          <p:nvSpPr>
            <p:cNvPr id="31841" name="Line 160"/>
            <p:cNvSpPr>
              <a:spLocks noChangeShapeType="1"/>
            </p:cNvSpPr>
            <p:nvPr/>
          </p:nvSpPr>
          <p:spPr bwMode="auto">
            <a:xfrm>
              <a:off x="3288" y="3635"/>
              <a:ext cx="192" cy="192"/>
            </a:xfrm>
            <a:prstGeom prst="line">
              <a:avLst/>
            </a:prstGeom>
            <a:noFill/>
            <a:ln w="19050">
              <a:solidFill>
                <a:schemeClr val="tx1"/>
              </a:solidFill>
              <a:prstDash val="sysDash"/>
              <a:round/>
              <a:headEnd/>
              <a:tailEnd/>
            </a:ln>
          </p:spPr>
          <p:txBody>
            <a:bodyPr/>
            <a:lstStyle/>
            <a:p>
              <a:endParaRPr lang="en-US"/>
            </a:p>
          </p:txBody>
        </p:sp>
        <p:sp>
          <p:nvSpPr>
            <p:cNvPr id="31842" name="Line 161"/>
            <p:cNvSpPr>
              <a:spLocks noChangeShapeType="1"/>
            </p:cNvSpPr>
            <p:nvPr/>
          </p:nvSpPr>
          <p:spPr bwMode="auto">
            <a:xfrm>
              <a:off x="4296" y="3635"/>
              <a:ext cx="192" cy="192"/>
            </a:xfrm>
            <a:prstGeom prst="line">
              <a:avLst/>
            </a:prstGeom>
            <a:noFill/>
            <a:ln w="19050">
              <a:solidFill>
                <a:schemeClr val="tx1"/>
              </a:solidFill>
              <a:prstDash val="sysDash"/>
              <a:round/>
              <a:headEnd/>
              <a:tailEnd/>
            </a:ln>
          </p:spPr>
          <p:txBody>
            <a:bodyPr/>
            <a:lstStyle/>
            <a:p>
              <a:endParaRPr lang="en-US"/>
            </a:p>
          </p:txBody>
        </p:sp>
        <p:sp>
          <p:nvSpPr>
            <p:cNvPr id="31843" name="Line 162"/>
            <p:cNvSpPr>
              <a:spLocks noChangeShapeType="1"/>
            </p:cNvSpPr>
            <p:nvPr/>
          </p:nvSpPr>
          <p:spPr bwMode="auto">
            <a:xfrm flipH="1">
              <a:off x="2856" y="3891"/>
              <a:ext cx="96" cy="96"/>
            </a:xfrm>
            <a:prstGeom prst="line">
              <a:avLst/>
            </a:prstGeom>
            <a:noFill/>
            <a:ln w="19050">
              <a:solidFill>
                <a:schemeClr val="tx1"/>
              </a:solidFill>
              <a:round/>
              <a:headEnd/>
              <a:tailEnd/>
            </a:ln>
          </p:spPr>
          <p:txBody>
            <a:bodyPr/>
            <a:lstStyle/>
            <a:p>
              <a:endParaRPr lang="en-US"/>
            </a:p>
          </p:txBody>
        </p:sp>
        <p:sp>
          <p:nvSpPr>
            <p:cNvPr id="31844" name="Line 163"/>
            <p:cNvSpPr>
              <a:spLocks noChangeShapeType="1"/>
            </p:cNvSpPr>
            <p:nvPr/>
          </p:nvSpPr>
          <p:spPr bwMode="auto">
            <a:xfrm flipH="1">
              <a:off x="3336" y="3875"/>
              <a:ext cx="96" cy="96"/>
            </a:xfrm>
            <a:prstGeom prst="line">
              <a:avLst/>
            </a:prstGeom>
            <a:noFill/>
            <a:ln w="19050">
              <a:solidFill>
                <a:schemeClr val="tx1"/>
              </a:solidFill>
              <a:prstDash val="sysDash"/>
              <a:round/>
              <a:headEnd/>
              <a:tailEnd/>
            </a:ln>
          </p:spPr>
          <p:txBody>
            <a:bodyPr/>
            <a:lstStyle/>
            <a:p>
              <a:endParaRPr lang="en-US"/>
            </a:p>
          </p:txBody>
        </p:sp>
        <p:sp>
          <p:nvSpPr>
            <p:cNvPr id="31845" name="Line 164"/>
            <p:cNvSpPr>
              <a:spLocks noChangeShapeType="1"/>
            </p:cNvSpPr>
            <p:nvPr/>
          </p:nvSpPr>
          <p:spPr bwMode="auto">
            <a:xfrm flipH="1">
              <a:off x="3912" y="3875"/>
              <a:ext cx="96" cy="96"/>
            </a:xfrm>
            <a:prstGeom prst="line">
              <a:avLst/>
            </a:prstGeom>
            <a:noFill/>
            <a:ln w="19050">
              <a:solidFill>
                <a:schemeClr val="tx1"/>
              </a:solidFill>
              <a:round/>
              <a:headEnd/>
              <a:tailEnd/>
            </a:ln>
          </p:spPr>
          <p:txBody>
            <a:bodyPr/>
            <a:lstStyle/>
            <a:p>
              <a:endParaRPr lang="en-US"/>
            </a:p>
          </p:txBody>
        </p:sp>
        <p:sp>
          <p:nvSpPr>
            <p:cNvPr id="31846" name="Line 165"/>
            <p:cNvSpPr>
              <a:spLocks noChangeShapeType="1"/>
            </p:cNvSpPr>
            <p:nvPr/>
          </p:nvSpPr>
          <p:spPr bwMode="auto">
            <a:xfrm flipH="1">
              <a:off x="4344" y="3875"/>
              <a:ext cx="96" cy="96"/>
            </a:xfrm>
            <a:prstGeom prst="line">
              <a:avLst/>
            </a:prstGeom>
            <a:noFill/>
            <a:ln w="19050">
              <a:solidFill>
                <a:schemeClr val="tx1"/>
              </a:solidFill>
              <a:prstDash val="sysDash"/>
              <a:round/>
              <a:headEnd/>
              <a:tailEnd/>
            </a:ln>
          </p:spPr>
          <p:txBody>
            <a:bodyPr/>
            <a:lstStyle/>
            <a:p>
              <a:endParaRPr lang="en-US"/>
            </a:p>
          </p:txBody>
        </p:sp>
        <p:sp>
          <p:nvSpPr>
            <p:cNvPr id="31847" name="Line 166"/>
            <p:cNvSpPr>
              <a:spLocks noChangeShapeType="1"/>
            </p:cNvSpPr>
            <p:nvPr/>
          </p:nvSpPr>
          <p:spPr bwMode="auto">
            <a:xfrm>
              <a:off x="3048" y="3891"/>
              <a:ext cx="96" cy="96"/>
            </a:xfrm>
            <a:prstGeom prst="line">
              <a:avLst/>
            </a:prstGeom>
            <a:noFill/>
            <a:ln w="19050">
              <a:solidFill>
                <a:schemeClr val="tx1"/>
              </a:solidFill>
              <a:prstDash val="sysDash"/>
              <a:round/>
              <a:headEnd/>
              <a:tailEnd/>
            </a:ln>
          </p:spPr>
          <p:txBody>
            <a:bodyPr/>
            <a:lstStyle/>
            <a:p>
              <a:endParaRPr lang="en-US"/>
            </a:p>
          </p:txBody>
        </p:sp>
        <p:sp>
          <p:nvSpPr>
            <p:cNvPr id="31848" name="Line 167"/>
            <p:cNvSpPr>
              <a:spLocks noChangeShapeType="1"/>
            </p:cNvSpPr>
            <p:nvPr/>
          </p:nvSpPr>
          <p:spPr bwMode="auto">
            <a:xfrm>
              <a:off x="4536" y="3875"/>
              <a:ext cx="96" cy="96"/>
            </a:xfrm>
            <a:prstGeom prst="line">
              <a:avLst/>
            </a:prstGeom>
            <a:noFill/>
            <a:ln w="19050">
              <a:solidFill>
                <a:schemeClr val="tx1"/>
              </a:solidFill>
              <a:prstDash val="sysDash"/>
              <a:round/>
              <a:headEnd/>
              <a:tailEnd/>
            </a:ln>
          </p:spPr>
          <p:txBody>
            <a:bodyPr/>
            <a:lstStyle/>
            <a:p>
              <a:endParaRPr lang="en-US"/>
            </a:p>
          </p:txBody>
        </p:sp>
        <p:sp>
          <p:nvSpPr>
            <p:cNvPr id="31849" name="Line 168"/>
            <p:cNvSpPr>
              <a:spLocks noChangeShapeType="1"/>
            </p:cNvSpPr>
            <p:nvPr/>
          </p:nvSpPr>
          <p:spPr bwMode="auto">
            <a:xfrm>
              <a:off x="3528" y="3875"/>
              <a:ext cx="96" cy="96"/>
            </a:xfrm>
            <a:prstGeom prst="line">
              <a:avLst/>
            </a:prstGeom>
            <a:noFill/>
            <a:ln w="19050">
              <a:solidFill>
                <a:schemeClr val="tx1"/>
              </a:solidFill>
              <a:prstDash val="sysDash"/>
              <a:round/>
              <a:headEnd/>
              <a:tailEnd/>
            </a:ln>
          </p:spPr>
          <p:txBody>
            <a:bodyPr/>
            <a:lstStyle/>
            <a:p>
              <a:endParaRPr lang="en-US"/>
            </a:p>
          </p:txBody>
        </p:sp>
        <p:sp>
          <p:nvSpPr>
            <p:cNvPr id="31850" name="Line 169"/>
            <p:cNvSpPr>
              <a:spLocks noChangeShapeType="1"/>
            </p:cNvSpPr>
            <p:nvPr/>
          </p:nvSpPr>
          <p:spPr bwMode="auto">
            <a:xfrm>
              <a:off x="4096" y="3891"/>
              <a:ext cx="96" cy="96"/>
            </a:xfrm>
            <a:prstGeom prst="line">
              <a:avLst/>
            </a:prstGeom>
            <a:noFill/>
            <a:ln w="19050">
              <a:solidFill>
                <a:schemeClr val="tx1"/>
              </a:solidFill>
              <a:round/>
              <a:headEnd/>
              <a:tailEnd/>
            </a:ln>
          </p:spPr>
          <p:txBody>
            <a:bodyPr/>
            <a:lstStyle/>
            <a:p>
              <a:endParaRPr lang="en-US"/>
            </a:p>
          </p:txBody>
        </p:sp>
        <p:sp>
          <p:nvSpPr>
            <p:cNvPr id="31851" name="Text Box 170"/>
            <p:cNvSpPr txBox="1">
              <a:spLocks noChangeArrowheads="1"/>
            </p:cNvSpPr>
            <p:nvPr/>
          </p:nvSpPr>
          <p:spPr bwMode="auto">
            <a:xfrm>
              <a:off x="2712"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a</a:t>
              </a:r>
              <a:endParaRPr lang="ru-RU" altLang="en-US" sz="1600">
                <a:latin typeface="Gill Sans MT" pitchFamily="34" charset="0"/>
              </a:endParaRPr>
            </a:p>
          </p:txBody>
        </p:sp>
        <p:sp>
          <p:nvSpPr>
            <p:cNvPr id="31852" name="Text Box 171"/>
            <p:cNvSpPr txBox="1">
              <a:spLocks noChangeArrowheads="1"/>
            </p:cNvSpPr>
            <p:nvPr/>
          </p:nvSpPr>
          <p:spPr bwMode="auto">
            <a:xfrm>
              <a:off x="3016"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c</a:t>
              </a:r>
              <a:endParaRPr lang="ru-RU" altLang="en-US" sz="1600">
                <a:latin typeface="Gill Sans MT" pitchFamily="34" charset="0"/>
              </a:endParaRPr>
            </a:p>
          </p:txBody>
        </p:sp>
        <p:sp>
          <p:nvSpPr>
            <p:cNvPr id="31853" name="Text Box 172"/>
            <p:cNvSpPr txBox="1">
              <a:spLocks noChangeArrowheads="1"/>
            </p:cNvSpPr>
            <p:nvPr/>
          </p:nvSpPr>
          <p:spPr bwMode="auto">
            <a:xfrm>
              <a:off x="3272"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b</a:t>
              </a:r>
              <a:endParaRPr lang="ru-RU" altLang="en-US" sz="1600">
                <a:latin typeface="Gill Sans MT" pitchFamily="34" charset="0"/>
              </a:endParaRPr>
            </a:p>
          </p:txBody>
        </p:sp>
        <p:sp>
          <p:nvSpPr>
            <p:cNvPr id="31854" name="Text Box 173"/>
            <p:cNvSpPr txBox="1">
              <a:spLocks noChangeArrowheads="1"/>
            </p:cNvSpPr>
            <p:nvPr/>
          </p:nvSpPr>
          <p:spPr bwMode="auto">
            <a:xfrm>
              <a:off x="3576"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d</a:t>
              </a:r>
              <a:endParaRPr lang="ru-RU" altLang="en-US" sz="1600">
                <a:latin typeface="Gill Sans MT" pitchFamily="34" charset="0"/>
              </a:endParaRPr>
            </a:p>
          </p:txBody>
        </p:sp>
        <p:sp>
          <p:nvSpPr>
            <p:cNvPr id="31855" name="Text Box 174"/>
            <p:cNvSpPr txBox="1">
              <a:spLocks noChangeArrowheads="1"/>
            </p:cNvSpPr>
            <p:nvPr/>
          </p:nvSpPr>
          <p:spPr bwMode="auto">
            <a:xfrm>
              <a:off x="3816"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b</a:t>
              </a:r>
              <a:endParaRPr lang="ru-RU" altLang="en-US" sz="1600">
                <a:latin typeface="Gill Sans MT" pitchFamily="34" charset="0"/>
              </a:endParaRPr>
            </a:p>
          </p:txBody>
        </p:sp>
        <p:sp>
          <p:nvSpPr>
            <p:cNvPr id="31856" name="Text Box 175"/>
            <p:cNvSpPr txBox="1">
              <a:spLocks noChangeArrowheads="1"/>
            </p:cNvSpPr>
            <p:nvPr/>
          </p:nvSpPr>
          <p:spPr bwMode="auto">
            <a:xfrm>
              <a:off x="4096"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c</a:t>
              </a:r>
              <a:endParaRPr lang="ru-RU" altLang="en-US" sz="1600">
                <a:latin typeface="Gill Sans MT" pitchFamily="34" charset="0"/>
              </a:endParaRPr>
            </a:p>
          </p:txBody>
        </p:sp>
        <p:sp>
          <p:nvSpPr>
            <p:cNvPr id="31857" name="Text Box 176"/>
            <p:cNvSpPr txBox="1">
              <a:spLocks noChangeArrowheads="1"/>
            </p:cNvSpPr>
            <p:nvPr/>
          </p:nvSpPr>
          <p:spPr bwMode="auto">
            <a:xfrm>
              <a:off x="4296"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a</a:t>
              </a:r>
              <a:endParaRPr lang="ru-RU" altLang="en-US" sz="1600">
                <a:latin typeface="Gill Sans MT" pitchFamily="34" charset="0"/>
              </a:endParaRPr>
            </a:p>
          </p:txBody>
        </p:sp>
        <p:sp>
          <p:nvSpPr>
            <p:cNvPr id="31858" name="Text Box 177"/>
            <p:cNvSpPr txBox="1">
              <a:spLocks noChangeArrowheads="1"/>
            </p:cNvSpPr>
            <p:nvPr/>
          </p:nvSpPr>
          <p:spPr bwMode="auto">
            <a:xfrm>
              <a:off x="4560" y="3932"/>
              <a:ext cx="240" cy="231"/>
            </a:xfrm>
            <a:prstGeom prst="rect">
              <a:avLst/>
            </a:prstGeom>
            <a:noFill/>
            <a:ln w="9525">
              <a:noFill/>
              <a:miter lim="800000"/>
              <a:headEnd/>
              <a:tailEnd/>
            </a:ln>
          </p:spPr>
          <p:txBody>
            <a:bodyPr>
              <a:spAutoFit/>
            </a:bodyPr>
            <a:lstStyle/>
            <a:p>
              <a:pPr>
                <a:lnSpc>
                  <a:spcPct val="90000"/>
                </a:lnSpc>
                <a:spcBef>
                  <a:spcPct val="50000"/>
                </a:spcBef>
              </a:pPr>
              <a:r>
                <a:rPr lang="en-US" altLang="en-US" sz="1600">
                  <a:latin typeface="Gill Sans MT" pitchFamily="34" charset="0"/>
                </a:rPr>
                <a:t>d</a:t>
              </a:r>
              <a:endParaRPr lang="ru-RU" altLang="en-US" sz="1600">
                <a:latin typeface="Gill Sans MT" pitchFamily="34" charset="0"/>
              </a:endParaRPr>
            </a:p>
          </p:txBody>
        </p:sp>
        <p:sp>
          <p:nvSpPr>
            <p:cNvPr id="31859" name="Line 178"/>
            <p:cNvSpPr>
              <a:spLocks noChangeShapeType="1"/>
            </p:cNvSpPr>
            <p:nvPr/>
          </p:nvSpPr>
          <p:spPr bwMode="auto">
            <a:xfrm flipH="1">
              <a:off x="3766" y="3120"/>
              <a:ext cx="0" cy="173"/>
            </a:xfrm>
            <a:prstGeom prst="line">
              <a:avLst/>
            </a:prstGeom>
            <a:noFill/>
            <a:ln w="19050">
              <a:solidFill>
                <a:schemeClr val="tx1"/>
              </a:solidFill>
              <a:prstDash val="sysDash"/>
              <a:round/>
              <a:headEnd/>
              <a:tailEnd/>
            </a:ln>
          </p:spPr>
          <p:txBody>
            <a:bodyPr/>
            <a:lstStyle/>
            <a:p>
              <a:endParaRPr lang="en-US"/>
            </a:p>
          </p:txBody>
        </p:sp>
      </p:grpSp>
      <p:sp>
        <p:nvSpPr>
          <p:cNvPr id="32957" name="Rectangle 189">
            <a:extLst>
              <a:ext uri="{FF2B5EF4-FFF2-40B4-BE49-F238E27FC236}"/>
            </a:extLst>
          </p:cNvPr>
          <p:cNvSpPr>
            <a:spLocks noChangeArrowheads="1"/>
          </p:cNvSpPr>
          <p:nvPr/>
        </p:nvSpPr>
        <p:spPr bwMode="auto">
          <a:xfrm>
            <a:off x="1219200" y="1328738"/>
            <a:ext cx="9753600" cy="366712"/>
          </a:xfrm>
          <a:prstGeom prst="rect">
            <a:avLst/>
          </a:prstGeom>
          <a:noFill/>
          <a:ln>
            <a:noFill/>
          </a:ln>
          <a:effectLst/>
          <a:extLst>
            <a:ext uri="{909E8E84-426E-40DD-AFC4-6F175D3DCCD1}"/>
            <a:ext uri="{91240B29-F687-4F45-9708-019B960494DF}"/>
            <a:ext uri="{AF507438-7753-43E0-B8FC-AC1667EBCBE1}"/>
          </a:extLst>
        </p:spPr>
        <p:txBody>
          <a:bodyPr>
            <a:spAutoFit/>
          </a:bodyPr>
          <a:lstStyle/>
          <a:p>
            <a:pPr>
              <a:spcBef>
                <a:spcPct val="20000"/>
              </a:spcBef>
              <a:buClr>
                <a:schemeClr val="hlink"/>
              </a:buClr>
              <a:buSzPct val="75000"/>
              <a:buFont typeface="Wingdings" panose="05000000000000000000" pitchFamily="2" charset="2"/>
              <a:buNone/>
              <a:defRPr/>
            </a:pPr>
            <a:r>
              <a:rPr lang="en-US" altLang="en-US">
                <a:effectLst>
                  <a:outerShdw blurRad="38100" dist="38100" dir="2700000" algn="tl">
                    <a:srgbClr val="010199"/>
                  </a:outerShdw>
                </a:effectLst>
                <a:latin typeface="Arial" panose="020B0604020202020204" pitchFamily="34" charset="0"/>
                <a:cs typeface="Arial" panose="020B0604020202020204" pitchFamily="34" charset="0"/>
              </a:rPr>
              <a:t>AIG is a Boolean network composed of two-input ANDs and inverters.</a:t>
            </a:r>
            <a:endParaRPr lang="ru-RU" altLang="en-US">
              <a:effectLst>
                <a:outerShdw blurRad="38100" dist="38100" dir="2700000" algn="tl">
                  <a:srgbClr val="010199"/>
                </a:outerShdw>
              </a:effectLst>
              <a:latin typeface="Arial" panose="020B0604020202020204" pitchFamily="34" charset="0"/>
              <a:cs typeface="Arial" panose="020B0604020202020204" pitchFamily="34" charset="0"/>
            </a:endParaRPr>
          </a:p>
        </p:txBody>
      </p:sp>
      <p:pic>
        <p:nvPicPr>
          <p:cNvPr id="31829" name="Picture 149"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a:xfrm>
            <a:off x="609600" y="201613"/>
            <a:ext cx="10972800" cy="941387"/>
          </a:xfrm>
        </p:spPr>
        <p:txBody>
          <a:bodyPr/>
          <a:lstStyle/>
          <a:p>
            <a:pPr eaLnBrk="1" hangingPunct="1"/>
            <a:r>
              <a:rPr lang="en-US" smtClean="0"/>
              <a:t>BLIF Format</a:t>
            </a:r>
          </a:p>
        </p:txBody>
      </p:sp>
      <p:sp>
        <p:nvSpPr>
          <p:cNvPr id="32770" name="Rectangle 3"/>
          <p:cNvSpPr>
            <a:spLocks noGrp="1"/>
          </p:cNvSpPr>
          <p:nvPr>
            <p:ph type="body" sz="half" idx="4294967295"/>
          </p:nvPr>
        </p:nvSpPr>
        <p:spPr>
          <a:xfrm>
            <a:off x="609600" y="1447800"/>
            <a:ext cx="5283200" cy="5181600"/>
          </a:xfrm>
        </p:spPr>
        <p:txBody>
          <a:bodyPr/>
          <a:lstStyle/>
          <a:p>
            <a:pPr eaLnBrk="1" hangingPunct="1">
              <a:buFont typeface="Arial" charset="0"/>
              <a:buNone/>
            </a:pPr>
            <a:r>
              <a:rPr lang="en-US" sz="1400" smtClean="0">
                <a:latin typeface="Lucida Console" pitchFamily="49" charset="0"/>
              </a:rPr>
              <a:t>Onset minterms:</a:t>
            </a:r>
          </a:p>
          <a:p>
            <a:pPr eaLnBrk="1" hangingPunct="1">
              <a:buFont typeface="Arial" charset="0"/>
              <a:buNone/>
            </a:pPr>
            <a:endParaRPr lang="en-US" sz="1400" smtClean="0">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.names a b c d F</a:t>
            </a:r>
          </a:p>
          <a:p>
            <a:pPr eaLnBrk="1" hangingPunct="1">
              <a:buFont typeface="Arial" charset="0"/>
              <a:buNone/>
            </a:pPr>
            <a:r>
              <a:rPr lang="en-US" sz="1600" smtClean="0">
                <a:solidFill>
                  <a:schemeClr val="folHlink"/>
                </a:solidFill>
                <a:latin typeface="Lucida Console" pitchFamily="49" charset="0"/>
              </a:rPr>
              <a:t>0011 1</a:t>
            </a:r>
          </a:p>
          <a:p>
            <a:pPr eaLnBrk="1" hangingPunct="1">
              <a:buFont typeface="Arial" charset="0"/>
              <a:buNone/>
            </a:pPr>
            <a:r>
              <a:rPr lang="en-US" sz="1600" smtClean="0">
                <a:solidFill>
                  <a:schemeClr val="folHlink"/>
                </a:solidFill>
                <a:latin typeface="Lucida Console" pitchFamily="49" charset="0"/>
              </a:rPr>
              <a:t>0111 1</a:t>
            </a:r>
          </a:p>
          <a:p>
            <a:pPr eaLnBrk="1" hangingPunct="1">
              <a:buFont typeface="Arial" charset="0"/>
              <a:buNone/>
            </a:pPr>
            <a:r>
              <a:rPr lang="en-US" sz="1600" smtClean="0">
                <a:solidFill>
                  <a:schemeClr val="folHlink"/>
                </a:solidFill>
                <a:latin typeface="Lucida Console" pitchFamily="49" charset="0"/>
              </a:rPr>
              <a:t>1011 1</a:t>
            </a:r>
          </a:p>
          <a:p>
            <a:pPr eaLnBrk="1" hangingPunct="1">
              <a:buFont typeface="Arial" charset="0"/>
              <a:buNone/>
            </a:pPr>
            <a:r>
              <a:rPr lang="en-US" sz="1600" smtClean="0">
                <a:solidFill>
                  <a:schemeClr val="folHlink"/>
                </a:solidFill>
                <a:latin typeface="Lucida Console" pitchFamily="49" charset="0"/>
              </a:rPr>
              <a:t>1111 1</a:t>
            </a:r>
          </a:p>
          <a:p>
            <a:pPr eaLnBrk="1" hangingPunct="1">
              <a:buFont typeface="Arial" charset="0"/>
              <a:buNone/>
            </a:pPr>
            <a:r>
              <a:rPr lang="en-US" sz="1600" smtClean="0">
                <a:solidFill>
                  <a:schemeClr val="folHlink"/>
                </a:solidFill>
                <a:latin typeface="Lucida Console" pitchFamily="49" charset="0"/>
              </a:rPr>
              <a:t>1100 1</a:t>
            </a:r>
          </a:p>
          <a:p>
            <a:pPr eaLnBrk="1" hangingPunct="1">
              <a:buFont typeface="Arial" charset="0"/>
              <a:buNone/>
            </a:pPr>
            <a:r>
              <a:rPr lang="en-US" sz="1600" smtClean="0">
                <a:solidFill>
                  <a:schemeClr val="folHlink"/>
                </a:solidFill>
                <a:latin typeface="Lucida Console" pitchFamily="49" charset="0"/>
              </a:rPr>
              <a:t>1101 1</a:t>
            </a:r>
          </a:p>
          <a:p>
            <a:pPr eaLnBrk="1" hangingPunct="1">
              <a:buFont typeface="Arial" charset="0"/>
              <a:buNone/>
            </a:pPr>
            <a:r>
              <a:rPr lang="en-US" sz="1600" smtClean="0">
                <a:solidFill>
                  <a:schemeClr val="folHlink"/>
                </a:solidFill>
                <a:latin typeface="Lucida Console" pitchFamily="49" charset="0"/>
              </a:rPr>
              <a:t>1110 1</a:t>
            </a:r>
          </a:p>
        </p:txBody>
      </p:sp>
      <p:sp>
        <p:nvSpPr>
          <p:cNvPr id="32771" name="Rectangle 4"/>
          <p:cNvSpPr>
            <a:spLocks noGrp="1"/>
          </p:cNvSpPr>
          <p:nvPr>
            <p:ph type="body" sz="half" idx="4294967295"/>
          </p:nvPr>
        </p:nvSpPr>
        <p:spPr>
          <a:xfrm>
            <a:off x="4673600" y="1447800"/>
            <a:ext cx="5384800" cy="2209800"/>
          </a:xfrm>
        </p:spPr>
        <p:txBody>
          <a:bodyPr/>
          <a:lstStyle/>
          <a:p>
            <a:pPr eaLnBrk="1" hangingPunct="1">
              <a:buFont typeface="Arial" charset="0"/>
              <a:buNone/>
            </a:pPr>
            <a:r>
              <a:rPr lang="en-US" sz="1600" smtClean="0">
                <a:latin typeface="Lucida Console" pitchFamily="49" charset="0"/>
              </a:rPr>
              <a:t>Onset cubes:</a:t>
            </a:r>
          </a:p>
          <a:p>
            <a:pPr eaLnBrk="1" hangingPunct="1">
              <a:buFont typeface="Arial" charset="0"/>
              <a:buNone/>
            </a:pPr>
            <a:endParaRPr lang="en-US" sz="1600" smtClean="0">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.names a b c d F</a:t>
            </a:r>
          </a:p>
          <a:p>
            <a:pPr eaLnBrk="1" hangingPunct="1">
              <a:buFont typeface="Arial" charset="0"/>
              <a:buNone/>
            </a:pPr>
            <a:r>
              <a:rPr lang="en-US" sz="1600" smtClean="0">
                <a:solidFill>
                  <a:schemeClr val="folHlink"/>
                </a:solidFill>
                <a:latin typeface="Lucida Console" pitchFamily="49" charset="0"/>
              </a:rPr>
              <a:t>--11 1</a:t>
            </a:r>
          </a:p>
          <a:p>
            <a:pPr eaLnBrk="1" hangingPunct="1">
              <a:buFont typeface="Arial" charset="0"/>
              <a:buNone/>
            </a:pPr>
            <a:r>
              <a:rPr lang="en-US" sz="1600" smtClean="0">
                <a:solidFill>
                  <a:schemeClr val="folHlink"/>
                </a:solidFill>
                <a:latin typeface="Lucida Console" pitchFamily="49" charset="0"/>
              </a:rPr>
              <a:t>11–- 1</a:t>
            </a:r>
          </a:p>
        </p:txBody>
      </p:sp>
      <p:sp>
        <p:nvSpPr>
          <p:cNvPr id="32772" name="Rectangle 5"/>
          <p:cNvSpPr>
            <a:spLocks noChangeArrowheads="1"/>
          </p:cNvSpPr>
          <p:nvPr/>
        </p:nvSpPr>
        <p:spPr bwMode="auto">
          <a:xfrm>
            <a:off x="4673600" y="3657600"/>
            <a:ext cx="5384800" cy="2971800"/>
          </a:xfrm>
          <a:prstGeom prst="rect">
            <a:avLst/>
          </a:prstGeom>
          <a:noFill/>
          <a:ln w="9525">
            <a:noFill/>
            <a:miter lim="800000"/>
            <a:headEnd/>
            <a:tailEnd/>
          </a:ln>
        </p:spPr>
        <p:txBody>
          <a:bodyPr/>
          <a:lstStyle/>
          <a:p>
            <a:pPr marL="228600" indent="-228600">
              <a:lnSpc>
                <a:spcPct val="90000"/>
              </a:lnSpc>
              <a:spcBef>
                <a:spcPts val="1000"/>
              </a:spcBef>
              <a:buFont typeface="Arial" charset="0"/>
              <a:buNone/>
            </a:pPr>
            <a:r>
              <a:rPr lang="en-US" sz="1600">
                <a:latin typeface="Lucida Console" pitchFamily="49" charset="0"/>
              </a:rPr>
              <a:t>Circuit representation:</a:t>
            </a:r>
          </a:p>
          <a:p>
            <a:pPr marL="228600" indent="-228600">
              <a:lnSpc>
                <a:spcPct val="90000"/>
              </a:lnSpc>
              <a:spcBef>
                <a:spcPts val="1000"/>
              </a:spcBef>
              <a:buFont typeface="Arial" charset="0"/>
              <a:buNone/>
            </a:pPr>
            <a:endParaRPr lang="en-US" sz="1600">
              <a:latin typeface="Lucida Console" pitchFamily="49" charset="0"/>
            </a:endParaRPr>
          </a:p>
          <a:p>
            <a:pPr marL="228600" indent="-228600">
              <a:lnSpc>
                <a:spcPct val="90000"/>
              </a:lnSpc>
              <a:spcBef>
                <a:spcPts val="1000"/>
              </a:spcBef>
              <a:buFont typeface="Arial" charset="0"/>
              <a:buNone/>
            </a:pPr>
            <a:r>
              <a:rPr lang="en-US" sz="1600">
                <a:solidFill>
                  <a:schemeClr val="folHlink"/>
                </a:solidFill>
                <a:latin typeface="Lucida Console" pitchFamily="49" charset="0"/>
              </a:rPr>
              <a:t>.names a b n1</a:t>
            </a:r>
          </a:p>
          <a:p>
            <a:pPr marL="228600" indent="-228600">
              <a:lnSpc>
                <a:spcPct val="90000"/>
              </a:lnSpc>
              <a:spcBef>
                <a:spcPts val="1000"/>
              </a:spcBef>
              <a:buFont typeface="Arial" charset="0"/>
              <a:buNone/>
            </a:pPr>
            <a:r>
              <a:rPr lang="en-US" sz="1600">
                <a:solidFill>
                  <a:schemeClr val="folHlink"/>
                </a:solidFill>
                <a:latin typeface="Lucida Console" pitchFamily="49" charset="0"/>
              </a:rPr>
              <a:t>11 1</a:t>
            </a:r>
          </a:p>
          <a:p>
            <a:pPr marL="228600" indent="-228600">
              <a:lnSpc>
                <a:spcPct val="90000"/>
              </a:lnSpc>
              <a:spcBef>
                <a:spcPts val="1000"/>
              </a:spcBef>
              <a:buFont typeface="Arial" charset="0"/>
              <a:buNone/>
            </a:pPr>
            <a:r>
              <a:rPr lang="en-US" sz="1600">
                <a:solidFill>
                  <a:schemeClr val="folHlink"/>
                </a:solidFill>
                <a:latin typeface="Lucida Console" pitchFamily="49" charset="0"/>
              </a:rPr>
              <a:t>.names c d n2</a:t>
            </a:r>
          </a:p>
          <a:p>
            <a:pPr marL="228600" indent="-228600">
              <a:lnSpc>
                <a:spcPct val="90000"/>
              </a:lnSpc>
              <a:spcBef>
                <a:spcPts val="1000"/>
              </a:spcBef>
              <a:buFont typeface="Arial" charset="0"/>
              <a:buNone/>
            </a:pPr>
            <a:r>
              <a:rPr lang="en-US" sz="1600">
                <a:solidFill>
                  <a:schemeClr val="folHlink"/>
                </a:solidFill>
                <a:latin typeface="Lucida Console" pitchFamily="49" charset="0"/>
              </a:rPr>
              <a:t>11 1</a:t>
            </a:r>
          </a:p>
          <a:p>
            <a:pPr marL="228600" indent="-228600">
              <a:lnSpc>
                <a:spcPct val="90000"/>
              </a:lnSpc>
              <a:spcBef>
                <a:spcPts val="1000"/>
              </a:spcBef>
              <a:buFont typeface="Arial" charset="0"/>
              <a:buNone/>
            </a:pPr>
            <a:r>
              <a:rPr lang="en-US" sz="1600">
                <a:solidFill>
                  <a:schemeClr val="folHlink"/>
                </a:solidFill>
                <a:latin typeface="Lucida Console" pitchFamily="49" charset="0"/>
              </a:rPr>
              <a:t>.names n1 n2 F</a:t>
            </a:r>
          </a:p>
          <a:p>
            <a:pPr marL="228600" indent="-228600">
              <a:lnSpc>
                <a:spcPct val="90000"/>
              </a:lnSpc>
              <a:spcBef>
                <a:spcPts val="1000"/>
              </a:spcBef>
              <a:buFont typeface="Arial" charset="0"/>
              <a:buNone/>
            </a:pPr>
            <a:r>
              <a:rPr lang="en-US" sz="1600">
                <a:solidFill>
                  <a:schemeClr val="folHlink"/>
                </a:solidFill>
                <a:latin typeface="Lucida Console" pitchFamily="49" charset="0"/>
              </a:rPr>
              <a:t>-1 1</a:t>
            </a:r>
          </a:p>
          <a:p>
            <a:pPr marL="228600" indent="-228600">
              <a:lnSpc>
                <a:spcPct val="90000"/>
              </a:lnSpc>
              <a:spcBef>
                <a:spcPts val="1000"/>
              </a:spcBef>
              <a:buFont typeface="Arial" charset="0"/>
              <a:buNone/>
            </a:pPr>
            <a:r>
              <a:rPr lang="en-US" sz="1600">
                <a:solidFill>
                  <a:schemeClr val="folHlink"/>
                </a:solidFill>
                <a:latin typeface="Lucida Console" pitchFamily="49" charset="0"/>
              </a:rPr>
              <a:t>1- 1</a:t>
            </a:r>
          </a:p>
        </p:txBody>
      </p:sp>
      <p:grpSp>
        <p:nvGrpSpPr>
          <p:cNvPr id="32773" name="Group 6"/>
          <p:cNvGrpSpPr>
            <a:grpSpLocks/>
          </p:cNvGrpSpPr>
          <p:nvPr/>
        </p:nvGrpSpPr>
        <p:grpSpPr bwMode="auto">
          <a:xfrm rot="5400000" flipH="1">
            <a:off x="10363200" y="4302125"/>
            <a:ext cx="533400" cy="1625600"/>
            <a:chOff x="3312" y="1632"/>
            <a:chExt cx="432" cy="384"/>
          </a:xfrm>
        </p:grpSpPr>
        <p:sp>
          <p:nvSpPr>
            <p:cNvPr id="32790" name="Freeform 7"/>
            <p:cNvSpPr>
              <a:spLocks/>
            </p:cNvSpPr>
            <p:nvPr/>
          </p:nvSpPr>
          <p:spPr bwMode="auto">
            <a:xfrm>
              <a:off x="3360" y="1632"/>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2791" name="Freeform 8"/>
            <p:cNvSpPr>
              <a:spLocks/>
            </p:cNvSpPr>
            <p:nvPr/>
          </p:nvSpPr>
          <p:spPr bwMode="auto">
            <a:xfrm flipV="1">
              <a:off x="3360" y="1824"/>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2792" name="Freeform 9"/>
            <p:cNvSpPr>
              <a:spLocks/>
            </p:cNvSpPr>
            <p:nvPr/>
          </p:nvSpPr>
          <p:spPr bwMode="auto">
            <a:xfrm>
              <a:off x="3360"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19050" cap="flat" cmpd="sng">
              <a:solidFill>
                <a:schemeClr val="tx1"/>
              </a:solidFill>
              <a:prstDash val="solid"/>
              <a:round/>
              <a:headEnd/>
              <a:tailEnd/>
            </a:ln>
          </p:spPr>
          <p:txBody>
            <a:bodyPr/>
            <a:lstStyle/>
            <a:p>
              <a:endParaRPr lang="en-US"/>
            </a:p>
          </p:txBody>
        </p:sp>
        <p:sp>
          <p:nvSpPr>
            <p:cNvPr id="32793" name="Freeform 10"/>
            <p:cNvSpPr>
              <a:spLocks/>
            </p:cNvSpPr>
            <p:nvPr/>
          </p:nvSpPr>
          <p:spPr bwMode="auto">
            <a:xfrm>
              <a:off x="3312"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38100" cap="flat" cmpd="sng">
              <a:noFill/>
              <a:prstDash val="solid"/>
              <a:round/>
              <a:headEnd/>
              <a:tailEnd/>
            </a:ln>
          </p:spPr>
          <p:txBody>
            <a:bodyPr/>
            <a:lstStyle/>
            <a:p>
              <a:endParaRPr lang="en-US"/>
            </a:p>
          </p:txBody>
        </p:sp>
      </p:grpSp>
      <p:sp>
        <p:nvSpPr>
          <p:cNvPr id="32774" name="AutoShape 11"/>
          <p:cNvSpPr>
            <a:spLocks noChangeArrowheads="1"/>
          </p:cNvSpPr>
          <p:nvPr/>
        </p:nvSpPr>
        <p:spPr bwMode="auto">
          <a:xfrm rot="-5400000">
            <a:off x="9906000" y="53514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2775" name="AutoShape 12"/>
          <p:cNvSpPr>
            <a:spLocks noChangeArrowheads="1"/>
          </p:cNvSpPr>
          <p:nvPr/>
        </p:nvSpPr>
        <p:spPr bwMode="auto">
          <a:xfrm rot="-5400000">
            <a:off x="10820400" y="53514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2776" name="Line 13"/>
          <p:cNvSpPr>
            <a:spLocks noChangeShapeType="1"/>
          </p:cNvSpPr>
          <p:nvPr/>
        </p:nvSpPr>
        <p:spPr bwMode="auto">
          <a:xfrm>
            <a:off x="10185400" y="5287963"/>
            <a:ext cx="0" cy="152400"/>
          </a:xfrm>
          <a:prstGeom prst="line">
            <a:avLst/>
          </a:prstGeom>
          <a:noFill/>
          <a:ln w="9525">
            <a:solidFill>
              <a:schemeClr val="tx1"/>
            </a:solidFill>
            <a:round/>
            <a:headEnd/>
            <a:tailEnd/>
          </a:ln>
        </p:spPr>
        <p:txBody>
          <a:bodyPr/>
          <a:lstStyle/>
          <a:p>
            <a:endParaRPr lang="en-US"/>
          </a:p>
        </p:txBody>
      </p:sp>
      <p:sp>
        <p:nvSpPr>
          <p:cNvPr id="32777" name="Line 14"/>
          <p:cNvSpPr>
            <a:spLocks noChangeShapeType="1"/>
          </p:cNvSpPr>
          <p:nvPr/>
        </p:nvSpPr>
        <p:spPr bwMode="auto">
          <a:xfrm>
            <a:off x="11137900" y="5287963"/>
            <a:ext cx="0" cy="152400"/>
          </a:xfrm>
          <a:prstGeom prst="line">
            <a:avLst/>
          </a:prstGeom>
          <a:noFill/>
          <a:ln w="9525">
            <a:solidFill>
              <a:schemeClr val="tx1"/>
            </a:solidFill>
            <a:round/>
            <a:headEnd/>
            <a:tailEnd/>
          </a:ln>
        </p:spPr>
        <p:txBody>
          <a:bodyPr/>
          <a:lstStyle/>
          <a:p>
            <a:endParaRPr lang="en-US"/>
          </a:p>
        </p:txBody>
      </p:sp>
      <p:sp>
        <p:nvSpPr>
          <p:cNvPr id="32778" name="Line 15"/>
          <p:cNvSpPr>
            <a:spLocks noChangeShapeType="1"/>
          </p:cNvSpPr>
          <p:nvPr/>
        </p:nvSpPr>
        <p:spPr bwMode="auto">
          <a:xfrm>
            <a:off x="10629900" y="4678363"/>
            <a:ext cx="0" cy="152400"/>
          </a:xfrm>
          <a:prstGeom prst="line">
            <a:avLst/>
          </a:prstGeom>
          <a:noFill/>
          <a:ln w="9525">
            <a:solidFill>
              <a:schemeClr val="tx1"/>
            </a:solidFill>
            <a:round/>
            <a:headEnd/>
            <a:tailEnd/>
          </a:ln>
        </p:spPr>
        <p:txBody>
          <a:bodyPr/>
          <a:lstStyle/>
          <a:p>
            <a:endParaRPr lang="en-US"/>
          </a:p>
        </p:txBody>
      </p:sp>
      <p:sp>
        <p:nvSpPr>
          <p:cNvPr id="32779" name="Line 16"/>
          <p:cNvSpPr>
            <a:spLocks noChangeShapeType="1"/>
          </p:cNvSpPr>
          <p:nvPr/>
        </p:nvSpPr>
        <p:spPr bwMode="auto">
          <a:xfrm>
            <a:off x="10934700" y="5973763"/>
            <a:ext cx="0" cy="381000"/>
          </a:xfrm>
          <a:prstGeom prst="line">
            <a:avLst/>
          </a:prstGeom>
          <a:noFill/>
          <a:ln w="9525">
            <a:solidFill>
              <a:schemeClr val="tx1"/>
            </a:solidFill>
            <a:round/>
            <a:headEnd/>
            <a:tailEnd/>
          </a:ln>
        </p:spPr>
        <p:txBody>
          <a:bodyPr/>
          <a:lstStyle/>
          <a:p>
            <a:endParaRPr lang="en-US"/>
          </a:p>
        </p:txBody>
      </p:sp>
      <p:sp>
        <p:nvSpPr>
          <p:cNvPr id="32780" name="Line 17"/>
          <p:cNvSpPr>
            <a:spLocks noChangeShapeType="1"/>
          </p:cNvSpPr>
          <p:nvPr/>
        </p:nvSpPr>
        <p:spPr bwMode="auto">
          <a:xfrm>
            <a:off x="10020300" y="5973763"/>
            <a:ext cx="0" cy="381000"/>
          </a:xfrm>
          <a:prstGeom prst="line">
            <a:avLst/>
          </a:prstGeom>
          <a:noFill/>
          <a:ln w="9525">
            <a:solidFill>
              <a:schemeClr val="tx1"/>
            </a:solidFill>
            <a:round/>
            <a:headEnd/>
            <a:tailEnd/>
          </a:ln>
        </p:spPr>
        <p:txBody>
          <a:bodyPr/>
          <a:lstStyle/>
          <a:p>
            <a:endParaRPr lang="en-US"/>
          </a:p>
        </p:txBody>
      </p:sp>
      <p:sp>
        <p:nvSpPr>
          <p:cNvPr id="32781" name="Text Box 18"/>
          <p:cNvSpPr txBox="1">
            <a:spLocks noChangeArrowheads="1"/>
          </p:cNvSpPr>
          <p:nvPr/>
        </p:nvSpPr>
        <p:spPr bwMode="auto">
          <a:xfrm>
            <a:off x="9817100" y="6354763"/>
            <a:ext cx="606425" cy="274637"/>
          </a:xfrm>
          <a:prstGeom prst="rect">
            <a:avLst/>
          </a:prstGeom>
          <a:noFill/>
          <a:ln w="9525">
            <a:noFill/>
            <a:miter lim="800000"/>
            <a:headEnd/>
            <a:tailEnd/>
          </a:ln>
        </p:spPr>
        <p:txBody>
          <a:bodyPr>
            <a:spAutoFit/>
          </a:bodyPr>
          <a:lstStyle/>
          <a:p>
            <a:pPr>
              <a:spcBef>
                <a:spcPct val="50000"/>
              </a:spcBef>
            </a:pPr>
            <a:r>
              <a:rPr lang="en-US" sz="1200"/>
              <a:t>a</a:t>
            </a:r>
          </a:p>
        </p:txBody>
      </p:sp>
      <p:sp>
        <p:nvSpPr>
          <p:cNvPr id="32782" name="Line 19"/>
          <p:cNvSpPr>
            <a:spLocks noChangeShapeType="1"/>
          </p:cNvSpPr>
          <p:nvPr/>
        </p:nvSpPr>
        <p:spPr bwMode="auto">
          <a:xfrm>
            <a:off x="10337800" y="5981700"/>
            <a:ext cx="0" cy="381000"/>
          </a:xfrm>
          <a:prstGeom prst="line">
            <a:avLst/>
          </a:prstGeom>
          <a:noFill/>
          <a:ln w="9525">
            <a:solidFill>
              <a:schemeClr val="tx1"/>
            </a:solidFill>
            <a:round/>
            <a:headEnd/>
            <a:tailEnd/>
          </a:ln>
        </p:spPr>
        <p:txBody>
          <a:bodyPr/>
          <a:lstStyle/>
          <a:p>
            <a:endParaRPr lang="en-US"/>
          </a:p>
        </p:txBody>
      </p:sp>
      <p:sp>
        <p:nvSpPr>
          <p:cNvPr id="32783" name="Line 20"/>
          <p:cNvSpPr>
            <a:spLocks noChangeShapeType="1"/>
          </p:cNvSpPr>
          <p:nvPr/>
        </p:nvSpPr>
        <p:spPr bwMode="auto">
          <a:xfrm>
            <a:off x="11264900" y="5981700"/>
            <a:ext cx="0" cy="381000"/>
          </a:xfrm>
          <a:prstGeom prst="line">
            <a:avLst/>
          </a:prstGeom>
          <a:noFill/>
          <a:ln w="9525">
            <a:solidFill>
              <a:schemeClr val="tx1"/>
            </a:solidFill>
            <a:round/>
            <a:headEnd/>
            <a:tailEnd/>
          </a:ln>
        </p:spPr>
        <p:txBody>
          <a:bodyPr/>
          <a:lstStyle/>
          <a:p>
            <a:endParaRPr lang="en-US"/>
          </a:p>
        </p:txBody>
      </p:sp>
      <p:sp>
        <p:nvSpPr>
          <p:cNvPr id="32784" name="Text Box 21"/>
          <p:cNvSpPr txBox="1">
            <a:spLocks noChangeArrowheads="1"/>
          </p:cNvSpPr>
          <p:nvPr/>
        </p:nvSpPr>
        <p:spPr bwMode="auto">
          <a:xfrm>
            <a:off x="10172700" y="6367463"/>
            <a:ext cx="406400" cy="274637"/>
          </a:xfrm>
          <a:prstGeom prst="rect">
            <a:avLst/>
          </a:prstGeom>
          <a:noFill/>
          <a:ln w="9525">
            <a:noFill/>
            <a:miter lim="800000"/>
            <a:headEnd/>
            <a:tailEnd/>
          </a:ln>
        </p:spPr>
        <p:txBody>
          <a:bodyPr>
            <a:spAutoFit/>
          </a:bodyPr>
          <a:lstStyle/>
          <a:p>
            <a:pPr>
              <a:spcBef>
                <a:spcPct val="50000"/>
              </a:spcBef>
            </a:pPr>
            <a:r>
              <a:rPr lang="en-US" sz="1200"/>
              <a:t>b</a:t>
            </a:r>
          </a:p>
        </p:txBody>
      </p:sp>
      <p:sp>
        <p:nvSpPr>
          <p:cNvPr id="32785" name="Text Box 22"/>
          <p:cNvSpPr txBox="1">
            <a:spLocks noChangeArrowheads="1"/>
          </p:cNvSpPr>
          <p:nvPr/>
        </p:nvSpPr>
        <p:spPr bwMode="auto">
          <a:xfrm>
            <a:off x="10718800" y="6345238"/>
            <a:ext cx="406400" cy="274637"/>
          </a:xfrm>
          <a:prstGeom prst="rect">
            <a:avLst/>
          </a:prstGeom>
          <a:noFill/>
          <a:ln w="9525">
            <a:noFill/>
            <a:miter lim="800000"/>
            <a:headEnd/>
            <a:tailEnd/>
          </a:ln>
        </p:spPr>
        <p:txBody>
          <a:bodyPr>
            <a:spAutoFit/>
          </a:bodyPr>
          <a:lstStyle/>
          <a:p>
            <a:pPr>
              <a:spcBef>
                <a:spcPct val="50000"/>
              </a:spcBef>
            </a:pPr>
            <a:r>
              <a:rPr lang="en-US" sz="1200"/>
              <a:t>c</a:t>
            </a:r>
          </a:p>
        </p:txBody>
      </p:sp>
      <p:sp>
        <p:nvSpPr>
          <p:cNvPr id="32786" name="Text Box 23"/>
          <p:cNvSpPr txBox="1">
            <a:spLocks noChangeArrowheads="1"/>
          </p:cNvSpPr>
          <p:nvPr/>
        </p:nvSpPr>
        <p:spPr bwMode="auto">
          <a:xfrm>
            <a:off x="11074400" y="6357938"/>
            <a:ext cx="406400" cy="274637"/>
          </a:xfrm>
          <a:prstGeom prst="rect">
            <a:avLst/>
          </a:prstGeom>
          <a:noFill/>
          <a:ln w="9525">
            <a:noFill/>
            <a:miter lim="800000"/>
            <a:headEnd/>
            <a:tailEnd/>
          </a:ln>
        </p:spPr>
        <p:txBody>
          <a:bodyPr>
            <a:spAutoFit/>
          </a:bodyPr>
          <a:lstStyle/>
          <a:p>
            <a:pPr>
              <a:spcBef>
                <a:spcPct val="50000"/>
              </a:spcBef>
            </a:pPr>
            <a:r>
              <a:rPr lang="en-US" sz="1200"/>
              <a:t>d</a:t>
            </a:r>
          </a:p>
        </p:txBody>
      </p:sp>
      <p:sp>
        <p:nvSpPr>
          <p:cNvPr id="32787" name="Text Box 24"/>
          <p:cNvSpPr txBox="1">
            <a:spLocks noChangeArrowheads="1"/>
          </p:cNvSpPr>
          <p:nvPr/>
        </p:nvSpPr>
        <p:spPr bwMode="auto">
          <a:xfrm>
            <a:off x="9817100" y="4191000"/>
            <a:ext cx="1625600" cy="336550"/>
          </a:xfrm>
          <a:prstGeom prst="rect">
            <a:avLst/>
          </a:prstGeom>
          <a:noFill/>
          <a:ln w="9525">
            <a:noFill/>
            <a:miter lim="800000"/>
            <a:headEnd/>
            <a:tailEnd/>
          </a:ln>
        </p:spPr>
        <p:txBody>
          <a:bodyPr>
            <a:spAutoFit/>
          </a:bodyPr>
          <a:lstStyle/>
          <a:p>
            <a:pPr>
              <a:spcBef>
                <a:spcPct val="50000"/>
              </a:spcBef>
            </a:pPr>
            <a:r>
              <a:rPr lang="en-US" sz="1600"/>
              <a:t>F = ab + cd</a:t>
            </a:r>
          </a:p>
        </p:txBody>
      </p:sp>
      <p:pic>
        <p:nvPicPr>
          <p:cNvPr id="32788" name="Picture 2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
        <p:nvSpPr>
          <p:cNvPr id="32789" name="Rectangle 26"/>
          <p:cNvSpPr>
            <a:spLocks noChangeArrowheads="1"/>
          </p:cNvSpPr>
          <p:nvPr/>
        </p:nvSpPr>
        <p:spPr bwMode="auto">
          <a:xfrm>
            <a:off x="406400" y="5029200"/>
            <a:ext cx="3454400" cy="1676400"/>
          </a:xfrm>
          <a:prstGeom prst="rect">
            <a:avLst/>
          </a:prstGeom>
          <a:noFill/>
          <a:ln w="9525">
            <a:noFill/>
            <a:miter lim="800000"/>
            <a:headEnd/>
            <a:tailEnd/>
          </a:ln>
        </p:spPr>
        <p:txBody>
          <a:bodyPr/>
          <a:lstStyle/>
          <a:p>
            <a:pPr marL="228600" indent="-228600">
              <a:lnSpc>
                <a:spcPct val="90000"/>
              </a:lnSpc>
              <a:spcBef>
                <a:spcPts val="1000"/>
              </a:spcBef>
              <a:buFont typeface="Arial" charset="0"/>
              <a:buNone/>
            </a:pPr>
            <a:r>
              <a:rPr lang="en-US" sz="1600">
                <a:latin typeface="Times New Roman" pitchFamily="18" charset="0"/>
              </a:rPr>
              <a:t>Drawbacks:</a:t>
            </a:r>
          </a:p>
          <a:p>
            <a:pPr marL="228600" indent="-228600">
              <a:lnSpc>
                <a:spcPct val="90000"/>
              </a:lnSpc>
              <a:spcBef>
                <a:spcPts val="1000"/>
              </a:spcBef>
              <a:buFontTx/>
              <a:buChar char="-"/>
            </a:pPr>
            <a:r>
              <a:rPr lang="en-US" sz="1600">
                <a:latin typeface="Times New Roman" pitchFamily="18" charset="0"/>
              </a:rPr>
              <a:t>Not easy to represent don’t-cares</a:t>
            </a:r>
          </a:p>
          <a:p>
            <a:pPr marL="228600" indent="-228600">
              <a:lnSpc>
                <a:spcPct val="90000"/>
              </a:lnSpc>
              <a:spcBef>
                <a:spcPts val="1000"/>
              </a:spcBef>
              <a:buFontTx/>
              <a:buChar char="-"/>
            </a:pPr>
            <a:r>
              <a:rPr lang="en-US" sz="1600">
                <a:latin typeface="Times New Roman" pitchFamily="18" charset="0"/>
              </a:rPr>
              <a:t>Does not work for Boolean relations</a:t>
            </a:r>
            <a:endParaRPr lang="en-US" sz="1600">
              <a:solidFill>
                <a:schemeClr val="folHlink"/>
              </a:solidFill>
              <a:latin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idx="4294967295"/>
          </p:nvPr>
        </p:nvSpPr>
        <p:spPr>
          <a:xfrm>
            <a:off x="812800" y="304800"/>
            <a:ext cx="10972800" cy="1139825"/>
          </a:xfrm>
        </p:spPr>
        <p:txBody>
          <a:bodyPr/>
          <a:lstStyle/>
          <a:p>
            <a:pPr eaLnBrk="1" hangingPunct="1"/>
            <a:r>
              <a:rPr lang="en-US" sz="3200" smtClean="0"/>
              <a:t>Proposed Format</a:t>
            </a:r>
          </a:p>
        </p:txBody>
      </p:sp>
      <p:sp>
        <p:nvSpPr>
          <p:cNvPr id="33794" name="Rectangle 3"/>
          <p:cNvSpPr>
            <a:spLocks noGrp="1"/>
          </p:cNvSpPr>
          <p:nvPr>
            <p:ph type="body" sz="half" idx="4294967295"/>
          </p:nvPr>
        </p:nvSpPr>
        <p:spPr>
          <a:xfrm>
            <a:off x="609600" y="1600200"/>
            <a:ext cx="5283200" cy="5181600"/>
          </a:xfrm>
        </p:spPr>
        <p:txBody>
          <a:bodyPr/>
          <a:lstStyle/>
          <a:p>
            <a:pPr eaLnBrk="1" hangingPunct="1">
              <a:buFont typeface="Arial" charset="0"/>
              <a:buNone/>
            </a:pPr>
            <a:r>
              <a:rPr lang="en-US" sz="1600" smtClean="0">
                <a:latin typeface="Lucida Console" pitchFamily="49" charset="0"/>
              </a:rPr>
              <a:t>A problem w/o don’t-cares:</a:t>
            </a:r>
          </a:p>
          <a:p>
            <a:pPr eaLnBrk="1" hangingPunct="1">
              <a:buFont typeface="Arial" charset="0"/>
              <a:buNone/>
            </a:pPr>
            <a:endParaRPr lang="en-US" sz="1600" smtClean="0">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4 0 1 16</a:t>
            </a:r>
          </a:p>
          <a:p>
            <a:pPr eaLnBrk="1" hangingPunct="1">
              <a:buFont typeface="Arial" charset="0"/>
              <a:buNone/>
            </a:pPr>
            <a:r>
              <a:rPr lang="en-US" sz="1600" smtClean="0">
                <a:solidFill>
                  <a:schemeClr val="folHlink"/>
                </a:solidFill>
                <a:latin typeface="Lucida Console" pitchFamily="49" charset="0"/>
              </a:rPr>
              <a:t>0101010101010101 </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0011001100110011 </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0000111100001111 </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0000000011111111  </a:t>
            </a:r>
          </a:p>
          <a:p>
            <a:pPr eaLnBrk="1" hangingPunct="1">
              <a:buFont typeface="Arial" charset="0"/>
              <a:buNone/>
            </a:pPr>
            <a:r>
              <a:rPr lang="en-US" sz="1600" smtClean="0">
                <a:solidFill>
                  <a:schemeClr val="folHlink"/>
                </a:solidFill>
                <a:latin typeface="Lucida Console" pitchFamily="49" charset="0"/>
              </a:rPr>
              <a:t>1110111011100000 </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0001000100011111 </a:t>
            </a:r>
            <a:endParaRPr lang="en-US" sz="1600" smtClean="0">
              <a:solidFill>
                <a:srgbClr val="00FF00"/>
              </a:solidFill>
              <a:latin typeface="Lucida Console" pitchFamily="49" charset="0"/>
            </a:endParaRPr>
          </a:p>
          <a:p>
            <a:pPr eaLnBrk="1" hangingPunct="1">
              <a:buFont typeface="Arial" charset="0"/>
              <a:buNone/>
            </a:pPr>
            <a:endParaRPr lang="en-US" sz="1800" smtClean="0">
              <a:latin typeface="Lucida Console" pitchFamily="49" charset="0"/>
            </a:endParaRPr>
          </a:p>
          <a:p>
            <a:pPr eaLnBrk="1" hangingPunct="1">
              <a:buFont typeface="Arial" charset="0"/>
              <a:buNone/>
            </a:pPr>
            <a:endParaRPr lang="en-US" sz="1800" smtClean="0">
              <a:latin typeface="Lucida Console" pitchFamily="49" charset="0"/>
            </a:endParaRPr>
          </a:p>
          <a:p>
            <a:pPr eaLnBrk="1" hangingPunct="1">
              <a:buFont typeface="Arial" charset="0"/>
              <a:buNone/>
            </a:pPr>
            <a:r>
              <a:rPr lang="en-US" sz="1600" smtClean="0">
                <a:latin typeface="Lucida Console" pitchFamily="49" charset="0"/>
              </a:rPr>
              <a:t>Solution:</a:t>
            </a:r>
          </a:p>
          <a:p>
            <a:pPr eaLnBrk="1" hangingPunct="1">
              <a:buFont typeface="Arial" charset="0"/>
              <a:buNone/>
            </a:pPr>
            <a:r>
              <a:rPr lang="en-US" sz="1600" smtClean="0">
                <a:solidFill>
                  <a:schemeClr val="folHlink"/>
                </a:solidFill>
                <a:latin typeface="Lucida Console" pitchFamily="49" charset="0"/>
              </a:rPr>
              <a:t>2 4 6 8 11 13 15 15</a:t>
            </a:r>
            <a:endParaRPr lang="en-US" sz="1600" smtClean="0">
              <a:latin typeface="Lucida Console" pitchFamily="49" charset="0"/>
            </a:endParaRPr>
          </a:p>
        </p:txBody>
      </p:sp>
      <p:sp>
        <p:nvSpPr>
          <p:cNvPr id="33795" name="Rectangle 4"/>
          <p:cNvSpPr>
            <a:spLocks noGrp="1"/>
          </p:cNvSpPr>
          <p:nvPr>
            <p:ph type="body" sz="half" idx="4294967295"/>
          </p:nvPr>
        </p:nvSpPr>
        <p:spPr>
          <a:xfrm>
            <a:off x="6400800" y="1600200"/>
            <a:ext cx="5384800" cy="4530725"/>
          </a:xfrm>
        </p:spPr>
        <p:txBody>
          <a:bodyPr/>
          <a:lstStyle/>
          <a:p>
            <a:pPr eaLnBrk="1" hangingPunct="1">
              <a:buFont typeface="Arial" charset="0"/>
              <a:buNone/>
            </a:pPr>
            <a:r>
              <a:rPr lang="en-US" sz="1600" smtClean="0">
                <a:latin typeface="Lucida Console" pitchFamily="49" charset="0"/>
              </a:rPr>
              <a:t>A problem with don’t-cares:</a:t>
            </a:r>
          </a:p>
          <a:p>
            <a:pPr eaLnBrk="1" hangingPunct="1">
              <a:buFont typeface="Arial" charset="0"/>
              <a:buNone/>
            </a:pPr>
            <a:endParaRPr lang="en-US" sz="1600" smtClean="0">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4 0 1 5</a:t>
            </a:r>
          </a:p>
          <a:p>
            <a:pPr eaLnBrk="1" hangingPunct="1">
              <a:buFont typeface="Arial" charset="0"/>
              <a:buNone/>
            </a:pPr>
            <a:r>
              <a:rPr lang="en-US" sz="1600" smtClean="0">
                <a:solidFill>
                  <a:schemeClr val="folHlink"/>
                </a:solidFill>
                <a:latin typeface="Lucida Console" pitchFamily="49" charset="0"/>
              </a:rPr>
              <a:t>00-1-</a:t>
            </a:r>
          </a:p>
          <a:p>
            <a:pPr eaLnBrk="1" hangingPunct="1">
              <a:buFont typeface="Arial" charset="0"/>
              <a:buNone/>
            </a:pPr>
            <a:r>
              <a:rPr lang="en-US" sz="1600" smtClean="0">
                <a:solidFill>
                  <a:schemeClr val="folHlink"/>
                </a:solidFill>
                <a:latin typeface="Lucida Console" pitchFamily="49" charset="0"/>
              </a:rPr>
              <a:t>--01-</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0-0-1</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-0--1</a:t>
            </a:r>
          </a:p>
          <a:p>
            <a:pPr eaLnBrk="1" hangingPunct="1">
              <a:buFont typeface="Arial" charset="0"/>
              <a:buNone/>
            </a:pPr>
            <a:r>
              <a:rPr lang="en-US" sz="1600" smtClean="0">
                <a:solidFill>
                  <a:schemeClr val="folHlink"/>
                </a:solidFill>
                <a:latin typeface="Lucida Console" pitchFamily="49" charset="0"/>
              </a:rPr>
              <a:t>11100</a:t>
            </a:r>
            <a:endParaRPr lang="en-US" sz="1600" smtClean="0">
              <a:solidFill>
                <a:srgbClr val="00FF00"/>
              </a:solidFill>
              <a:latin typeface="Lucida Console" pitchFamily="49" charset="0"/>
            </a:endParaRPr>
          </a:p>
          <a:p>
            <a:pPr eaLnBrk="1" hangingPunct="1">
              <a:buFont typeface="Arial" charset="0"/>
              <a:buNone/>
            </a:pPr>
            <a:r>
              <a:rPr lang="en-US" sz="1600" smtClean="0">
                <a:solidFill>
                  <a:schemeClr val="folHlink"/>
                </a:solidFill>
                <a:latin typeface="Lucida Console" pitchFamily="49" charset="0"/>
              </a:rPr>
              <a:t>00011</a:t>
            </a:r>
            <a:endParaRPr lang="en-US" sz="1600" smtClean="0">
              <a:solidFill>
                <a:srgbClr val="00FF00"/>
              </a:solidFill>
              <a:latin typeface="Lucida Console" pitchFamily="49" charset="0"/>
            </a:endParaRPr>
          </a:p>
        </p:txBody>
      </p:sp>
      <p:grpSp>
        <p:nvGrpSpPr>
          <p:cNvPr id="33796" name="Group 5"/>
          <p:cNvGrpSpPr>
            <a:grpSpLocks/>
          </p:cNvGrpSpPr>
          <p:nvPr/>
        </p:nvGrpSpPr>
        <p:grpSpPr bwMode="auto">
          <a:xfrm rot="5400000" flipH="1">
            <a:off x="10198100" y="4149725"/>
            <a:ext cx="533400" cy="1625600"/>
            <a:chOff x="3312" y="1632"/>
            <a:chExt cx="432" cy="384"/>
          </a:xfrm>
        </p:grpSpPr>
        <p:sp>
          <p:nvSpPr>
            <p:cNvPr id="33812" name="Freeform 6"/>
            <p:cNvSpPr>
              <a:spLocks/>
            </p:cNvSpPr>
            <p:nvPr/>
          </p:nvSpPr>
          <p:spPr bwMode="auto">
            <a:xfrm>
              <a:off x="3360" y="1632"/>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3813" name="Freeform 7"/>
            <p:cNvSpPr>
              <a:spLocks/>
            </p:cNvSpPr>
            <p:nvPr/>
          </p:nvSpPr>
          <p:spPr bwMode="auto">
            <a:xfrm flipV="1">
              <a:off x="3360" y="1824"/>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3814" name="Freeform 8"/>
            <p:cNvSpPr>
              <a:spLocks/>
            </p:cNvSpPr>
            <p:nvPr/>
          </p:nvSpPr>
          <p:spPr bwMode="auto">
            <a:xfrm>
              <a:off x="3360"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19050" cap="flat" cmpd="sng">
              <a:solidFill>
                <a:schemeClr val="tx1"/>
              </a:solidFill>
              <a:prstDash val="solid"/>
              <a:round/>
              <a:headEnd/>
              <a:tailEnd/>
            </a:ln>
          </p:spPr>
          <p:txBody>
            <a:bodyPr/>
            <a:lstStyle/>
            <a:p>
              <a:endParaRPr lang="en-US"/>
            </a:p>
          </p:txBody>
        </p:sp>
        <p:sp>
          <p:nvSpPr>
            <p:cNvPr id="33815" name="Freeform 9"/>
            <p:cNvSpPr>
              <a:spLocks/>
            </p:cNvSpPr>
            <p:nvPr/>
          </p:nvSpPr>
          <p:spPr bwMode="auto">
            <a:xfrm>
              <a:off x="3312"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38100" cap="flat" cmpd="sng">
              <a:noFill/>
              <a:prstDash val="solid"/>
              <a:round/>
              <a:headEnd/>
              <a:tailEnd/>
            </a:ln>
          </p:spPr>
          <p:txBody>
            <a:bodyPr/>
            <a:lstStyle/>
            <a:p>
              <a:endParaRPr lang="en-US"/>
            </a:p>
          </p:txBody>
        </p:sp>
      </p:grpSp>
      <p:sp>
        <p:nvSpPr>
          <p:cNvPr id="33797" name="AutoShape 10"/>
          <p:cNvSpPr>
            <a:spLocks noChangeArrowheads="1"/>
          </p:cNvSpPr>
          <p:nvPr/>
        </p:nvSpPr>
        <p:spPr bwMode="auto">
          <a:xfrm rot="-5400000">
            <a:off x="9740900" y="51990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3798" name="AutoShape 11"/>
          <p:cNvSpPr>
            <a:spLocks noChangeArrowheads="1"/>
          </p:cNvSpPr>
          <p:nvPr/>
        </p:nvSpPr>
        <p:spPr bwMode="auto">
          <a:xfrm rot="-5400000">
            <a:off x="10655300" y="51990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3799" name="Line 12"/>
          <p:cNvSpPr>
            <a:spLocks noChangeShapeType="1"/>
          </p:cNvSpPr>
          <p:nvPr/>
        </p:nvSpPr>
        <p:spPr bwMode="auto">
          <a:xfrm>
            <a:off x="10020300" y="5135563"/>
            <a:ext cx="0" cy="152400"/>
          </a:xfrm>
          <a:prstGeom prst="line">
            <a:avLst/>
          </a:prstGeom>
          <a:noFill/>
          <a:ln w="9525">
            <a:solidFill>
              <a:schemeClr val="tx1"/>
            </a:solidFill>
            <a:round/>
            <a:headEnd/>
            <a:tailEnd/>
          </a:ln>
        </p:spPr>
        <p:txBody>
          <a:bodyPr/>
          <a:lstStyle/>
          <a:p>
            <a:endParaRPr lang="en-US"/>
          </a:p>
        </p:txBody>
      </p:sp>
      <p:sp>
        <p:nvSpPr>
          <p:cNvPr id="33800" name="Line 13"/>
          <p:cNvSpPr>
            <a:spLocks noChangeShapeType="1"/>
          </p:cNvSpPr>
          <p:nvPr/>
        </p:nvSpPr>
        <p:spPr bwMode="auto">
          <a:xfrm>
            <a:off x="10972800" y="5135563"/>
            <a:ext cx="0" cy="152400"/>
          </a:xfrm>
          <a:prstGeom prst="line">
            <a:avLst/>
          </a:prstGeom>
          <a:noFill/>
          <a:ln w="9525">
            <a:solidFill>
              <a:schemeClr val="tx1"/>
            </a:solidFill>
            <a:round/>
            <a:headEnd/>
            <a:tailEnd/>
          </a:ln>
        </p:spPr>
        <p:txBody>
          <a:bodyPr/>
          <a:lstStyle/>
          <a:p>
            <a:endParaRPr lang="en-US"/>
          </a:p>
        </p:txBody>
      </p:sp>
      <p:sp>
        <p:nvSpPr>
          <p:cNvPr id="33801" name="Line 14"/>
          <p:cNvSpPr>
            <a:spLocks noChangeShapeType="1"/>
          </p:cNvSpPr>
          <p:nvPr/>
        </p:nvSpPr>
        <p:spPr bwMode="auto">
          <a:xfrm>
            <a:off x="10464800" y="4525963"/>
            <a:ext cx="0" cy="152400"/>
          </a:xfrm>
          <a:prstGeom prst="line">
            <a:avLst/>
          </a:prstGeom>
          <a:noFill/>
          <a:ln w="9525">
            <a:solidFill>
              <a:schemeClr val="tx1"/>
            </a:solidFill>
            <a:round/>
            <a:headEnd/>
            <a:tailEnd/>
          </a:ln>
        </p:spPr>
        <p:txBody>
          <a:bodyPr/>
          <a:lstStyle/>
          <a:p>
            <a:endParaRPr lang="en-US"/>
          </a:p>
        </p:txBody>
      </p:sp>
      <p:sp>
        <p:nvSpPr>
          <p:cNvPr id="33802" name="Line 15"/>
          <p:cNvSpPr>
            <a:spLocks noChangeShapeType="1"/>
          </p:cNvSpPr>
          <p:nvPr/>
        </p:nvSpPr>
        <p:spPr bwMode="auto">
          <a:xfrm>
            <a:off x="10769600" y="5821363"/>
            <a:ext cx="0" cy="381000"/>
          </a:xfrm>
          <a:prstGeom prst="line">
            <a:avLst/>
          </a:prstGeom>
          <a:noFill/>
          <a:ln w="9525">
            <a:solidFill>
              <a:schemeClr val="tx1"/>
            </a:solidFill>
            <a:round/>
            <a:headEnd/>
            <a:tailEnd/>
          </a:ln>
        </p:spPr>
        <p:txBody>
          <a:bodyPr/>
          <a:lstStyle/>
          <a:p>
            <a:endParaRPr lang="en-US"/>
          </a:p>
        </p:txBody>
      </p:sp>
      <p:sp>
        <p:nvSpPr>
          <p:cNvPr id="33803" name="Line 16"/>
          <p:cNvSpPr>
            <a:spLocks noChangeShapeType="1"/>
          </p:cNvSpPr>
          <p:nvPr/>
        </p:nvSpPr>
        <p:spPr bwMode="auto">
          <a:xfrm>
            <a:off x="9855200" y="5821363"/>
            <a:ext cx="0" cy="381000"/>
          </a:xfrm>
          <a:prstGeom prst="line">
            <a:avLst/>
          </a:prstGeom>
          <a:noFill/>
          <a:ln w="9525">
            <a:solidFill>
              <a:schemeClr val="tx1"/>
            </a:solidFill>
            <a:round/>
            <a:headEnd/>
            <a:tailEnd/>
          </a:ln>
        </p:spPr>
        <p:txBody>
          <a:bodyPr/>
          <a:lstStyle/>
          <a:p>
            <a:endParaRPr lang="en-US"/>
          </a:p>
        </p:txBody>
      </p:sp>
      <p:sp>
        <p:nvSpPr>
          <p:cNvPr id="33804" name="Text Box 17"/>
          <p:cNvSpPr txBox="1">
            <a:spLocks noChangeArrowheads="1"/>
          </p:cNvSpPr>
          <p:nvPr/>
        </p:nvSpPr>
        <p:spPr bwMode="auto">
          <a:xfrm>
            <a:off x="9652000" y="6202363"/>
            <a:ext cx="406400" cy="274637"/>
          </a:xfrm>
          <a:prstGeom prst="rect">
            <a:avLst/>
          </a:prstGeom>
          <a:noFill/>
          <a:ln w="9525">
            <a:noFill/>
            <a:miter lim="800000"/>
            <a:headEnd/>
            <a:tailEnd/>
          </a:ln>
        </p:spPr>
        <p:txBody>
          <a:bodyPr>
            <a:spAutoFit/>
          </a:bodyPr>
          <a:lstStyle/>
          <a:p>
            <a:pPr>
              <a:spcBef>
                <a:spcPct val="50000"/>
              </a:spcBef>
            </a:pPr>
            <a:r>
              <a:rPr lang="en-US" sz="1200"/>
              <a:t>a</a:t>
            </a:r>
          </a:p>
        </p:txBody>
      </p:sp>
      <p:sp>
        <p:nvSpPr>
          <p:cNvPr id="33805" name="Line 18"/>
          <p:cNvSpPr>
            <a:spLocks noChangeShapeType="1"/>
          </p:cNvSpPr>
          <p:nvPr/>
        </p:nvSpPr>
        <p:spPr bwMode="auto">
          <a:xfrm>
            <a:off x="10172700" y="5829300"/>
            <a:ext cx="0" cy="381000"/>
          </a:xfrm>
          <a:prstGeom prst="line">
            <a:avLst/>
          </a:prstGeom>
          <a:noFill/>
          <a:ln w="9525">
            <a:solidFill>
              <a:schemeClr val="tx1"/>
            </a:solidFill>
            <a:round/>
            <a:headEnd/>
            <a:tailEnd/>
          </a:ln>
        </p:spPr>
        <p:txBody>
          <a:bodyPr/>
          <a:lstStyle/>
          <a:p>
            <a:endParaRPr lang="en-US"/>
          </a:p>
        </p:txBody>
      </p:sp>
      <p:sp>
        <p:nvSpPr>
          <p:cNvPr id="33806" name="Line 19"/>
          <p:cNvSpPr>
            <a:spLocks noChangeShapeType="1"/>
          </p:cNvSpPr>
          <p:nvPr/>
        </p:nvSpPr>
        <p:spPr bwMode="auto">
          <a:xfrm>
            <a:off x="11099800" y="5829300"/>
            <a:ext cx="0" cy="381000"/>
          </a:xfrm>
          <a:prstGeom prst="line">
            <a:avLst/>
          </a:prstGeom>
          <a:noFill/>
          <a:ln w="9525">
            <a:solidFill>
              <a:schemeClr val="tx1"/>
            </a:solidFill>
            <a:round/>
            <a:headEnd/>
            <a:tailEnd/>
          </a:ln>
        </p:spPr>
        <p:txBody>
          <a:bodyPr/>
          <a:lstStyle/>
          <a:p>
            <a:endParaRPr lang="en-US"/>
          </a:p>
        </p:txBody>
      </p:sp>
      <p:sp>
        <p:nvSpPr>
          <p:cNvPr id="33807" name="Text Box 20"/>
          <p:cNvSpPr txBox="1">
            <a:spLocks noChangeArrowheads="1"/>
          </p:cNvSpPr>
          <p:nvPr/>
        </p:nvSpPr>
        <p:spPr bwMode="auto">
          <a:xfrm>
            <a:off x="10007600" y="6215063"/>
            <a:ext cx="406400" cy="274637"/>
          </a:xfrm>
          <a:prstGeom prst="rect">
            <a:avLst/>
          </a:prstGeom>
          <a:noFill/>
          <a:ln w="9525">
            <a:noFill/>
            <a:miter lim="800000"/>
            <a:headEnd/>
            <a:tailEnd/>
          </a:ln>
        </p:spPr>
        <p:txBody>
          <a:bodyPr>
            <a:spAutoFit/>
          </a:bodyPr>
          <a:lstStyle/>
          <a:p>
            <a:pPr>
              <a:spcBef>
                <a:spcPct val="50000"/>
              </a:spcBef>
            </a:pPr>
            <a:r>
              <a:rPr lang="en-US" sz="1200"/>
              <a:t>b</a:t>
            </a:r>
          </a:p>
        </p:txBody>
      </p:sp>
      <p:sp>
        <p:nvSpPr>
          <p:cNvPr id="33808" name="Text Box 21"/>
          <p:cNvSpPr txBox="1">
            <a:spLocks noChangeArrowheads="1"/>
          </p:cNvSpPr>
          <p:nvPr/>
        </p:nvSpPr>
        <p:spPr bwMode="auto">
          <a:xfrm>
            <a:off x="10553700" y="6192838"/>
            <a:ext cx="406400" cy="274637"/>
          </a:xfrm>
          <a:prstGeom prst="rect">
            <a:avLst/>
          </a:prstGeom>
          <a:noFill/>
          <a:ln w="9525">
            <a:noFill/>
            <a:miter lim="800000"/>
            <a:headEnd/>
            <a:tailEnd/>
          </a:ln>
        </p:spPr>
        <p:txBody>
          <a:bodyPr>
            <a:spAutoFit/>
          </a:bodyPr>
          <a:lstStyle/>
          <a:p>
            <a:pPr>
              <a:spcBef>
                <a:spcPct val="50000"/>
              </a:spcBef>
            </a:pPr>
            <a:r>
              <a:rPr lang="en-US" sz="1200"/>
              <a:t>c</a:t>
            </a:r>
          </a:p>
        </p:txBody>
      </p:sp>
      <p:sp>
        <p:nvSpPr>
          <p:cNvPr id="33809" name="Text Box 22"/>
          <p:cNvSpPr txBox="1">
            <a:spLocks noChangeArrowheads="1"/>
          </p:cNvSpPr>
          <p:nvPr/>
        </p:nvSpPr>
        <p:spPr bwMode="auto">
          <a:xfrm>
            <a:off x="10909300" y="6205538"/>
            <a:ext cx="406400" cy="274637"/>
          </a:xfrm>
          <a:prstGeom prst="rect">
            <a:avLst/>
          </a:prstGeom>
          <a:noFill/>
          <a:ln w="9525">
            <a:noFill/>
            <a:miter lim="800000"/>
            <a:headEnd/>
            <a:tailEnd/>
          </a:ln>
        </p:spPr>
        <p:txBody>
          <a:bodyPr>
            <a:spAutoFit/>
          </a:bodyPr>
          <a:lstStyle/>
          <a:p>
            <a:pPr>
              <a:spcBef>
                <a:spcPct val="50000"/>
              </a:spcBef>
            </a:pPr>
            <a:r>
              <a:rPr lang="en-US" sz="1200"/>
              <a:t>d</a:t>
            </a:r>
          </a:p>
        </p:txBody>
      </p:sp>
      <p:sp>
        <p:nvSpPr>
          <p:cNvPr id="33810" name="Text Box 23"/>
          <p:cNvSpPr txBox="1">
            <a:spLocks noChangeArrowheads="1"/>
          </p:cNvSpPr>
          <p:nvPr/>
        </p:nvSpPr>
        <p:spPr bwMode="auto">
          <a:xfrm>
            <a:off x="9652000" y="4038600"/>
            <a:ext cx="1625600" cy="336550"/>
          </a:xfrm>
          <a:prstGeom prst="rect">
            <a:avLst/>
          </a:prstGeom>
          <a:noFill/>
          <a:ln w="9525">
            <a:noFill/>
            <a:miter lim="800000"/>
            <a:headEnd/>
            <a:tailEnd/>
          </a:ln>
        </p:spPr>
        <p:txBody>
          <a:bodyPr>
            <a:spAutoFit/>
          </a:bodyPr>
          <a:lstStyle/>
          <a:p>
            <a:pPr>
              <a:spcBef>
                <a:spcPct val="50000"/>
              </a:spcBef>
            </a:pPr>
            <a:r>
              <a:rPr lang="en-US" sz="1600"/>
              <a:t>F = ab + cd</a:t>
            </a:r>
          </a:p>
        </p:txBody>
      </p:sp>
      <p:pic>
        <p:nvPicPr>
          <p:cNvPr id="33811" name="Picture 24"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a:xfrm>
            <a:off x="609600" y="304800"/>
            <a:ext cx="10972800" cy="1139825"/>
          </a:xfrm>
        </p:spPr>
        <p:txBody>
          <a:bodyPr/>
          <a:lstStyle/>
          <a:p>
            <a:pPr eaLnBrk="1" hangingPunct="1"/>
            <a:r>
              <a:rPr lang="en-US" sz="3200" smtClean="0"/>
              <a:t>Proposed Format</a:t>
            </a:r>
          </a:p>
        </p:txBody>
      </p:sp>
      <p:sp>
        <p:nvSpPr>
          <p:cNvPr id="34818" name="Rectangle 3"/>
          <p:cNvSpPr>
            <a:spLocks noGrp="1"/>
          </p:cNvSpPr>
          <p:nvPr>
            <p:ph type="body" sz="half" idx="4294967295"/>
          </p:nvPr>
        </p:nvSpPr>
        <p:spPr>
          <a:xfrm>
            <a:off x="609600" y="1600200"/>
            <a:ext cx="5283200" cy="5181600"/>
          </a:xfrm>
        </p:spPr>
        <p:txBody>
          <a:bodyPr/>
          <a:lstStyle/>
          <a:p>
            <a:pPr eaLnBrk="1" hangingPunct="1">
              <a:lnSpc>
                <a:spcPct val="80000"/>
              </a:lnSpc>
              <a:buFont typeface="Arial" charset="0"/>
              <a:buNone/>
            </a:pPr>
            <a:r>
              <a:rPr lang="en-US" sz="1600" smtClean="0">
                <a:latin typeface="Lucida Console" pitchFamily="49" charset="0"/>
              </a:rPr>
              <a:t>A problem w/o don’t-cares:</a:t>
            </a:r>
          </a:p>
          <a:p>
            <a:pPr eaLnBrk="1" hangingPunct="1">
              <a:lnSpc>
                <a:spcPct val="80000"/>
              </a:lnSpc>
              <a:buFont typeface="Arial" charset="0"/>
              <a:buNone/>
            </a:pPr>
            <a:endParaRPr lang="en-US" sz="1600" smtClean="0">
              <a:latin typeface="Lucida Console" pitchFamily="49" charset="0"/>
            </a:endParaRPr>
          </a:p>
          <a:p>
            <a:pPr eaLnBrk="1" hangingPunct="1">
              <a:lnSpc>
                <a:spcPct val="80000"/>
              </a:lnSpc>
              <a:buFont typeface="Arial" charset="0"/>
              <a:buNone/>
            </a:pPr>
            <a:r>
              <a:rPr lang="en-US" sz="1600" smtClean="0">
                <a:solidFill>
                  <a:schemeClr val="folHlink"/>
                </a:solidFill>
                <a:latin typeface="Lucida Console" pitchFamily="49" charset="0"/>
              </a:rPr>
              <a:t>4 0 1 16</a:t>
            </a:r>
          </a:p>
          <a:p>
            <a:pPr eaLnBrk="1" hangingPunct="1">
              <a:lnSpc>
                <a:spcPct val="80000"/>
              </a:lnSpc>
              <a:buFont typeface="Arial" charset="0"/>
              <a:buNone/>
            </a:pPr>
            <a:r>
              <a:rPr lang="en-US" sz="1600" smtClean="0">
                <a:solidFill>
                  <a:schemeClr val="folHlink"/>
                </a:solidFill>
                <a:latin typeface="Lucida Console" pitchFamily="49" charset="0"/>
              </a:rPr>
              <a:t>0101010101010101 </a:t>
            </a:r>
            <a:r>
              <a:rPr lang="en-US" sz="1600" smtClean="0">
                <a:latin typeface="Lucida Console" pitchFamily="49" charset="0"/>
              </a:rPr>
              <a:t>//  </a:t>
            </a:r>
            <a:r>
              <a:rPr lang="en-US" sz="1600" smtClean="0">
                <a:solidFill>
                  <a:srgbClr val="00FF00"/>
                </a:solidFill>
                <a:latin typeface="Lucida Console" pitchFamily="49" charset="0"/>
              </a:rPr>
              <a:t>a</a:t>
            </a:r>
          </a:p>
          <a:p>
            <a:pPr eaLnBrk="1" hangingPunct="1">
              <a:lnSpc>
                <a:spcPct val="80000"/>
              </a:lnSpc>
              <a:buFont typeface="Arial" charset="0"/>
              <a:buNone/>
            </a:pPr>
            <a:r>
              <a:rPr lang="en-US" sz="1600" smtClean="0">
                <a:solidFill>
                  <a:schemeClr val="folHlink"/>
                </a:solidFill>
                <a:latin typeface="Lucida Console" pitchFamily="49" charset="0"/>
              </a:rPr>
              <a:t>0011001100110011 </a:t>
            </a:r>
            <a:r>
              <a:rPr lang="en-US" sz="1600" smtClean="0">
                <a:latin typeface="Lucida Console" pitchFamily="49" charset="0"/>
              </a:rPr>
              <a:t>//  </a:t>
            </a:r>
            <a:r>
              <a:rPr lang="en-US" sz="1600" smtClean="0">
                <a:solidFill>
                  <a:srgbClr val="00FF00"/>
                </a:solidFill>
                <a:latin typeface="Lucida Console" pitchFamily="49" charset="0"/>
              </a:rPr>
              <a:t>b</a:t>
            </a:r>
          </a:p>
          <a:p>
            <a:pPr eaLnBrk="1" hangingPunct="1">
              <a:lnSpc>
                <a:spcPct val="80000"/>
              </a:lnSpc>
              <a:buFont typeface="Arial" charset="0"/>
              <a:buNone/>
            </a:pPr>
            <a:r>
              <a:rPr lang="en-US" sz="1600" smtClean="0">
                <a:solidFill>
                  <a:schemeClr val="folHlink"/>
                </a:solidFill>
                <a:latin typeface="Lucida Console" pitchFamily="49" charset="0"/>
              </a:rPr>
              <a:t>0000111100001111 </a:t>
            </a:r>
            <a:r>
              <a:rPr lang="en-US" sz="1600" smtClean="0">
                <a:latin typeface="Lucida Console" pitchFamily="49" charset="0"/>
              </a:rPr>
              <a:t>//  </a:t>
            </a:r>
            <a:r>
              <a:rPr lang="en-US" sz="1600" smtClean="0">
                <a:solidFill>
                  <a:srgbClr val="00FF00"/>
                </a:solidFill>
                <a:latin typeface="Lucida Console" pitchFamily="49" charset="0"/>
              </a:rPr>
              <a:t>c</a:t>
            </a:r>
          </a:p>
          <a:p>
            <a:pPr eaLnBrk="1" hangingPunct="1">
              <a:lnSpc>
                <a:spcPct val="80000"/>
              </a:lnSpc>
              <a:buFont typeface="Arial" charset="0"/>
              <a:buNone/>
            </a:pPr>
            <a:r>
              <a:rPr lang="en-US" sz="1600" smtClean="0">
                <a:solidFill>
                  <a:schemeClr val="folHlink"/>
                </a:solidFill>
                <a:latin typeface="Lucida Console" pitchFamily="49" charset="0"/>
              </a:rPr>
              <a:t>0000000011111111 </a:t>
            </a:r>
            <a:r>
              <a:rPr lang="en-US" sz="1600" smtClean="0">
                <a:latin typeface="Lucida Console" pitchFamily="49" charset="0"/>
              </a:rPr>
              <a:t>//  </a:t>
            </a:r>
            <a:r>
              <a:rPr lang="en-US" sz="1600" smtClean="0">
                <a:solidFill>
                  <a:srgbClr val="00FF00"/>
                </a:solidFill>
                <a:latin typeface="Lucida Console" pitchFamily="49" charset="0"/>
              </a:rPr>
              <a:t>d</a:t>
            </a:r>
            <a:r>
              <a:rPr lang="en-US" sz="1600" smtClean="0">
                <a:solidFill>
                  <a:schemeClr val="folHlink"/>
                </a:solidFill>
                <a:latin typeface="Lucida Console" pitchFamily="49" charset="0"/>
              </a:rPr>
              <a:t> </a:t>
            </a:r>
          </a:p>
          <a:p>
            <a:pPr eaLnBrk="1" hangingPunct="1">
              <a:lnSpc>
                <a:spcPct val="80000"/>
              </a:lnSpc>
              <a:buFont typeface="Arial" charset="0"/>
              <a:buNone/>
            </a:pPr>
            <a:r>
              <a:rPr lang="en-US" sz="1600" smtClean="0">
                <a:solidFill>
                  <a:schemeClr val="folHlink"/>
                </a:solidFill>
                <a:latin typeface="Lucida Console" pitchFamily="49" charset="0"/>
              </a:rPr>
              <a:t>1110111011100000 </a:t>
            </a:r>
            <a:r>
              <a:rPr lang="en-US" sz="1600" smtClean="0">
                <a:latin typeface="Lucida Console" pitchFamily="49" charset="0"/>
              </a:rPr>
              <a:t>// </a:t>
            </a:r>
            <a:r>
              <a:rPr lang="en-US" sz="1600" smtClean="0">
                <a:solidFill>
                  <a:srgbClr val="00FF00"/>
                </a:solidFill>
                <a:latin typeface="Lucida Console" pitchFamily="49" charset="0"/>
              </a:rPr>
              <a:t>~F</a:t>
            </a:r>
          </a:p>
          <a:p>
            <a:pPr eaLnBrk="1" hangingPunct="1">
              <a:lnSpc>
                <a:spcPct val="80000"/>
              </a:lnSpc>
              <a:buFont typeface="Arial" charset="0"/>
              <a:buNone/>
            </a:pPr>
            <a:r>
              <a:rPr lang="en-US" sz="1600" smtClean="0">
                <a:solidFill>
                  <a:schemeClr val="folHlink"/>
                </a:solidFill>
                <a:latin typeface="Lucida Console" pitchFamily="49" charset="0"/>
              </a:rPr>
              <a:t>0001000100011111 </a:t>
            </a:r>
            <a:r>
              <a:rPr lang="en-US" sz="1600" smtClean="0">
                <a:latin typeface="Lucida Console" pitchFamily="49" charset="0"/>
              </a:rPr>
              <a:t>//  </a:t>
            </a:r>
            <a:r>
              <a:rPr lang="en-US" sz="1600" smtClean="0">
                <a:solidFill>
                  <a:srgbClr val="00FF00"/>
                </a:solidFill>
                <a:latin typeface="Lucida Console" pitchFamily="49" charset="0"/>
              </a:rPr>
              <a:t>F</a:t>
            </a:r>
          </a:p>
          <a:p>
            <a:pPr eaLnBrk="1" hangingPunct="1">
              <a:lnSpc>
                <a:spcPct val="80000"/>
              </a:lnSpc>
              <a:buFont typeface="Arial" charset="0"/>
              <a:buNone/>
            </a:pPr>
            <a:endParaRPr lang="en-US" sz="1600" smtClean="0">
              <a:latin typeface="Lucida Console" pitchFamily="49" charset="0"/>
            </a:endParaRPr>
          </a:p>
          <a:p>
            <a:pPr eaLnBrk="1" hangingPunct="1">
              <a:lnSpc>
                <a:spcPct val="80000"/>
              </a:lnSpc>
              <a:buFont typeface="Arial" charset="0"/>
              <a:buNone/>
            </a:pPr>
            <a:r>
              <a:rPr lang="en-US" sz="1600" smtClean="0">
                <a:latin typeface="Lucida Console" pitchFamily="49" charset="0"/>
              </a:rPr>
              <a:t>Solution literals:</a:t>
            </a:r>
          </a:p>
          <a:p>
            <a:pPr eaLnBrk="1" hangingPunct="1">
              <a:lnSpc>
                <a:spcPct val="80000"/>
              </a:lnSpc>
              <a:buFont typeface="Arial" charset="0"/>
              <a:buNone/>
            </a:pPr>
            <a:r>
              <a:rPr lang="en-US" sz="1600" smtClean="0">
                <a:latin typeface="Lucida Console" pitchFamily="49" charset="0"/>
              </a:rPr>
              <a:t>(</a:t>
            </a:r>
            <a:r>
              <a:rPr lang="en-US" sz="1600" smtClean="0">
                <a:solidFill>
                  <a:schemeClr val="folHlink"/>
                </a:solidFill>
                <a:latin typeface="Lucida Console" pitchFamily="49" charset="0"/>
              </a:rPr>
              <a:t>2 4</a:t>
            </a:r>
            <a:r>
              <a:rPr lang="en-US" sz="1600" smtClean="0">
                <a:latin typeface="Lucida Console" pitchFamily="49" charset="0"/>
              </a:rPr>
              <a:t>)</a:t>
            </a:r>
            <a:r>
              <a:rPr lang="en-US" sz="1600" smtClean="0">
                <a:solidFill>
                  <a:schemeClr val="folHlink"/>
                </a:solidFill>
                <a:latin typeface="Lucida Console" pitchFamily="49" charset="0"/>
              </a:rPr>
              <a:t> </a:t>
            </a:r>
            <a:r>
              <a:rPr lang="en-US" sz="1600" smtClean="0">
                <a:latin typeface="Lucida Console" pitchFamily="49" charset="0"/>
              </a:rPr>
              <a:t>(</a:t>
            </a:r>
            <a:r>
              <a:rPr lang="en-US" sz="1600" smtClean="0">
                <a:solidFill>
                  <a:schemeClr val="folHlink"/>
                </a:solidFill>
                <a:latin typeface="Lucida Console" pitchFamily="49" charset="0"/>
              </a:rPr>
              <a:t>6 8</a:t>
            </a:r>
            <a:r>
              <a:rPr lang="en-US" sz="1600" smtClean="0">
                <a:latin typeface="Lucida Console" pitchFamily="49" charset="0"/>
              </a:rPr>
              <a:t>)</a:t>
            </a:r>
            <a:r>
              <a:rPr lang="en-US" sz="1600" smtClean="0">
                <a:solidFill>
                  <a:schemeClr val="folHlink"/>
                </a:solidFill>
                <a:latin typeface="Lucida Console" pitchFamily="49" charset="0"/>
              </a:rPr>
              <a:t> </a:t>
            </a:r>
            <a:r>
              <a:rPr lang="en-US" sz="1600" smtClean="0">
                <a:latin typeface="Lucida Console" pitchFamily="49" charset="0"/>
              </a:rPr>
              <a:t>(</a:t>
            </a:r>
            <a:r>
              <a:rPr lang="en-US" sz="1600" smtClean="0">
                <a:solidFill>
                  <a:schemeClr val="folHlink"/>
                </a:solidFill>
                <a:latin typeface="Lucida Console" pitchFamily="49" charset="0"/>
              </a:rPr>
              <a:t>11 13</a:t>
            </a:r>
            <a:r>
              <a:rPr lang="en-US" sz="1600" smtClean="0">
                <a:latin typeface="Lucida Console" pitchFamily="49" charset="0"/>
              </a:rPr>
              <a:t>)</a:t>
            </a:r>
            <a:r>
              <a:rPr lang="en-US" sz="1600" smtClean="0">
                <a:solidFill>
                  <a:schemeClr val="folHlink"/>
                </a:solidFill>
                <a:latin typeface="Lucida Console" pitchFamily="49" charset="0"/>
              </a:rPr>
              <a:t> </a:t>
            </a:r>
            <a:r>
              <a:rPr lang="en-US" sz="1600" smtClean="0">
                <a:latin typeface="Lucida Console" pitchFamily="49" charset="0"/>
              </a:rPr>
              <a:t>(</a:t>
            </a:r>
            <a:r>
              <a:rPr lang="en-US" sz="1600" smtClean="0">
                <a:solidFill>
                  <a:schemeClr val="folHlink"/>
                </a:solidFill>
                <a:latin typeface="Lucida Console" pitchFamily="49" charset="0"/>
              </a:rPr>
              <a:t>15 15</a:t>
            </a:r>
            <a:r>
              <a:rPr lang="en-US" sz="1600" smtClean="0">
                <a:latin typeface="Lucida Console" pitchFamily="49" charset="0"/>
              </a:rPr>
              <a:t>)</a:t>
            </a:r>
          </a:p>
          <a:p>
            <a:pPr eaLnBrk="1" hangingPunct="1">
              <a:lnSpc>
                <a:spcPct val="80000"/>
              </a:lnSpc>
              <a:buFont typeface="Arial" charset="0"/>
              <a:buNone/>
            </a:pPr>
            <a:endParaRPr lang="en-US" sz="1600" smtClean="0">
              <a:solidFill>
                <a:schemeClr val="folHlink"/>
              </a:solidFill>
              <a:latin typeface="Lucida Console" pitchFamily="49" charset="0"/>
            </a:endParaRPr>
          </a:p>
          <a:p>
            <a:pPr eaLnBrk="1" hangingPunct="1">
              <a:lnSpc>
                <a:spcPct val="80000"/>
              </a:lnSpc>
              <a:buFont typeface="Arial" charset="0"/>
              <a:buNone/>
            </a:pPr>
            <a:r>
              <a:rPr lang="en-US" sz="1600" smtClean="0">
                <a:latin typeface="Lucida Console" pitchFamily="49" charset="0"/>
              </a:rPr>
              <a:t>Literal = 2*</a:t>
            </a:r>
            <a:r>
              <a:rPr lang="en-US" sz="1600" smtClean="0">
                <a:solidFill>
                  <a:srgbClr val="00FFFF"/>
                </a:solidFill>
                <a:latin typeface="Lucida Console" pitchFamily="49" charset="0"/>
              </a:rPr>
              <a:t>NodeN</a:t>
            </a:r>
            <a:r>
              <a:rPr lang="en-US" sz="1600" smtClean="0">
                <a:latin typeface="Lucida Console" pitchFamily="49" charset="0"/>
              </a:rPr>
              <a:t> + Compl</a:t>
            </a:r>
          </a:p>
        </p:txBody>
      </p:sp>
      <p:sp>
        <p:nvSpPr>
          <p:cNvPr id="34819" name="Rectangle 4"/>
          <p:cNvSpPr>
            <a:spLocks noGrp="1"/>
          </p:cNvSpPr>
          <p:nvPr>
            <p:ph type="body" sz="half" idx="4294967295"/>
          </p:nvPr>
        </p:nvSpPr>
        <p:spPr>
          <a:xfrm>
            <a:off x="6400800" y="1600200"/>
            <a:ext cx="5384800" cy="4530725"/>
          </a:xfrm>
        </p:spPr>
        <p:txBody>
          <a:bodyPr/>
          <a:lstStyle/>
          <a:p>
            <a:pPr eaLnBrk="1" hangingPunct="1">
              <a:lnSpc>
                <a:spcPct val="80000"/>
              </a:lnSpc>
              <a:buFont typeface="Arial" charset="0"/>
              <a:buNone/>
            </a:pPr>
            <a:r>
              <a:rPr lang="en-US" sz="1600" smtClean="0">
                <a:latin typeface="Lucida Console" pitchFamily="49" charset="0"/>
              </a:rPr>
              <a:t>A problem with don’t-cares:</a:t>
            </a:r>
          </a:p>
          <a:p>
            <a:pPr eaLnBrk="1" hangingPunct="1">
              <a:lnSpc>
                <a:spcPct val="80000"/>
              </a:lnSpc>
              <a:buFont typeface="Arial" charset="0"/>
              <a:buNone/>
            </a:pPr>
            <a:endParaRPr lang="en-US" sz="1600" smtClean="0">
              <a:latin typeface="Lucida Console" pitchFamily="49" charset="0"/>
            </a:endParaRPr>
          </a:p>
          <a:p>
            <a:pPr eaLnBrk="1" hangingPunct="1">
              <a:lnSpc>
                <a:spcPct val="80000"/>
              </a:lnSpc>
              <a:buFont typeface="Arial" charset="0"/>
              <a:buNone/>
            </a:pPr>
            <a:r>
              <a:rPr lang="en-US" sz="1600" smtClean="0">
                <a:solidFill>
                  <a:schemeClr val="folHlink"/>
                </a:solidFill>
                <a:latin typeface="Lucida Console" pitchFamily="49" charset="0"/>
              </a:rPr>
              <a:t>4 0 1 5</a:t>
            </a:r>
          </a:p>
          <a:p>
            <a:pPr eaLnBrk="1" hangingPunct="1">
              <a:lnSpc>
                <a:spcPct val="80000"/>
              </a:lnSpc>
              <a:buFont typeface="Arial" charset="0"/>
              <a:buNone/>
            </a:pPr>
            <a:r>
              <a:rPr lang="en-US" sz="1600" smtClean="0">
                <a:solidFill>
                  <a:schemeClr val="folHlink"/>
                </a:solidFill>
                <a:latin typeface="Lucida Console" pitchFamily="49" charset="0"/>
              </a:rPr>
              <a:t>00-1- </a:t>
            </a:r>
            <a:r>
              <a:rPr lang="en-US" sz="1600" smtClean="0">
                <a:latin typeface="Lucida Console" pitchFamily="49" charset="0"/>
              </a:rPr>
              <a:t>//  </a:t>
            </a:r>
            <a:r>
              <a:rPr lang="en-US" sz="1600" smtClean="0">
                <a:solidFill>
                  <a:srgbClr val="00FF00"/>
                </a:solidFill>
                <a:latin typeface="Lucida Console" pitchFamily="49" charset="0"/>
              </a:rPr>
              <a:t>a</a:t>
            </a:r>
          </a:p>
          <a:p>
            <a:pPr eaLnBrk="1" hangingPunct="1">
              <a:lnSpc>
                <a:spcPct val="80000"/>
              </a:lnSpc>
              <a:buFont typeface="Arial" charset="0"/>
              <a:buNone/>
            </a:pPr>
            <a:r>
              <a:rPr lang="en-US" sz="1600" smtClean="0">
                <a:solidFill>
                  <a:schemeClr val="folHlink"/>
                </a:solidFill>
                <a:latin typeface="Lucida Console" pitchFamily="49" charset="0"/>
              </a:rPr>
              <a:t>--01- </a:t>
            </a:r>
            <a:r>
              <a:rPr lang="en-US" sz="1600" smtClean="0">
                <a:latin typeface="Lucida Console" pitchFamily="49" charset="0"/>
              </a:rPr>
              <a:t>//  </a:t>
            </a:r>
            <a:r>
              <a:rPr lang="en-US" sz="1600" smtClean="0">
                <a:solidFill>
                  <a:srgbClr val="00FF00"/>
                </a:solidFill>
                <a:latin typeface="Lucida Console" pitchFamily="49" charset="0"/>
              </a:rPr>
              <a:t>b</a:t>
            </a:r>
          </a:p>
          <a:p>
            <a:pPr eaLnBrk="1" hangingPunct="1">
              <a:lnSpc>
                <a:spcPct val="80000"/>
              </a:lnSpc>
              <a:buFont typeface="Arial" charset="0"/>
              <a:buNone/>
            </a:pPr>
            <a:r>
              <a:rPr lang="en-US" sz="1600" smtClean="0">
                <a:solidFill>
                  <a:schemeClr val="folHlink"/>
                </a:solidFill>
                <a:latin typeface="Lucida Console" pitchFamily="49" charset="0"/>
              </a:rPr>
              <a:t>0-0-1 </a:t>
            </a:r>
            <a:r>
              <a:rPr lang="en-US" sz="1600" smtClean="0">
                <a:latin typeface="Lucida Console" pitchFamily="49" charset="0"/>
              </a:rPr>
              <a:t>//  </a:t>
            </a:r>
            <a:r>
              <a:rPr lang="en-US" sz="1600" smtClean="0">
                <a:solidFill>
                  <a:srgbClr val="00FF00"/>
                </a:solidFill>
                <a:latin typeface="Lucida Console" pitchFamily="49" charset="0"/>
              </a:rPr>
              <a:t>c</a:t>
            </a:r>
          </a:p>
          <a:p>
            <a:pPr eaLnBrk="1" hangingPunct="1">
              <a:lnSpc>
                <a:spcPct val="80000"/>
              </a:lnSpc>
              <a:buFont typeface="Arial" charset="0"/>
              <a:buNone/>
            </a:pPr>
            <a:r>
              <a:rPr lang="en-US" sz="1600" smtClean="0">
                <a:solidFill>
                  <a:schemeClr val="folHlink"/>
                </a:solidFill>
                <a:latin typeface="Lucida Console" pitchFamily="49" charset="0"/>
              </a:rPr>
              <a:t>-0--1 </a:t>
            </a:r>
            <a:r>
              <a:rPr lang="en-US" sz="1600" smtClean="0">
                <a:latin typeface="Lucida Console" pitchFamily="49" charset="0"/>
              </a:rPr>
              <a:t>//  </a:t>
            </a:r>
            <a:r>
              <a:rPr lang="en-US" sz="1600" smtClean="0">
                <a:solidFill>
                  <a:srgbClr val="00FF00"/>
                </a:solidFill>
                <a:latin typeface="Lucida Console" pitchFamily="49" charset="0"/>
              </a:rPr>
              <a:t>d</a:t>
            </a:r>
            <a:r>
              <a:rPr lang="en-US" sz="1600" smtClean="0">
                <a:solidFill>
                  <a:schemeClr val="folHlink"/>
                </a:solidFill>
                <a:latin typeface="Lucida Console" pitchFamily="49" charset="0"/>
              </a:rPr>
              <a:t> </a:t>
            </a:r>
          </a:p>
          <a:p>
            <a:pPr eaLnBrk="1" hangingPunct="1">
              <a:lnSpc>
                <a:spcPct val="80000"/>
              </a:lnSpc>
              <a:buFont typeface="Arial" charset="0"/>
              <a:buNone/>
            </a:pPr>
            <a:r>
              <a:rPr lang="en-US" sz="1600" smtClean="0">
                <a:solidFill>
                  <a:schemeClr val="folHlink"/>
                </a:solidFill>
                <a:latin typeface="Lucida Console" pitchFamily="49" charset="0"/>
              </a:rPr>
              <a:t>11100 </a:t>
            </a:r>
            <a:r>
              <a:rPr lang="en-US" sz="1600" smtClean="0">
                <a:latin typeface="Lucida Console" pitchFamily="49" charset="0"/>
              </a:rPr>
              <a:t>// </a:t>
            </a:r>
            <a:r>
              <a:rPr lang="en-US" sz="1600" smtClean="0">
                <a:solidFill>
                  <a:srgbClr val="00FF00"/>
                </a:solidFill>
                <a:latin typeface="Lucida Console" pitchFamily="49" charset="0"/>
              </a:rPr>
              <a:t>~F</a:t>
            </a:r>
          </a:p>
          <a:p>
            <a:pPr eaLnBrk="1" hangingPunct="1">
              <a:lnSpc>
                <a:spcPct val="80000"/>
              </a:lnSpc>
              <a:buFont typeface="Arial" charset="0"/>
              <a:buNone/>
            </a:pPr>
            <a:r>
              <a:rPr lang="en-US" sz="1600" smtClean="0">
                <a:solidFill>
                  <a:schemeClr val="folHlink"/>
                </a:solidFill>
                <a:latin typeface="Lucida Console" pitchFamily="49" charset="0"/>
              </a:rPr>
              <a:t>00011 </a:t>
            </a:r>
            <a:r>
              <a:rPr lang="en-US" sz="1600" smtClean="0">
                <a:latin typeface="Lucida Console" pitchFamily="49" charset="0"/>
              </a:rPr>
              <a:t>//  </a:t>
            </a:r>
            <a:r>
              <a:rPr lang="en-US" sz="1600" smtClean="0">
                <a:solidFill>
                  <a:srgbClr val="00FF00"/>
                </a:solidFill>
                <a:latin typeface="Lucida Console" pitchFamily="49" charset="0"/>
              </a:rPr>
              <a:t>F</a:t>
            </a:r>
          </a:p>
        </p:txBody>
      </p:sp>
      <p:grpSp>
        <p:nvGrpSpPr>
          <p:cNvPr id="34820" name="Group 5"/>
          <p:cNvGrpSpPr>
            <a:grpSpLocks/>
          </p:cNvGrpSpPr>
          <p:nvPr/>
        </p:nvGrpSpPr>
        <p:grpSpPr bwMode="auto">
          <a:xfrm rot="5400000" flipH="1">
            <a:off x="10198100" y="4149725"/>
            <a:ext cx="533400" cy="1625600"/>
            <a:chOff x="3312" y="1632"/>
            <a:chExt cx="432" cy="384"/>
          </a:xfrm>
        </p:grpSpPr>
        <p:sp>
          <p:nvSpPr>
            <p:cNvPr id="34845" name="Freeform 6"/>
            <p:cNvSpPr>
              <a:spLocks/>
            </p:cNvSpPr>
            <p:nvPr/>
          </p:nvSpPr>
          <p:spPr bwMode="auto">
            <a:xfrm>
              <a:off x="3360" y="1632"/>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4846" name="Freeform 7"/>
            <p:cNvSpPr>
              <a:spLocks/>
            </p:cNvSpPr>
            <p:nvPr/>
          </p:nvSpPr>
          <p:spPr bwMode="auto">
            <a:xfrm flipV="1">
              <a:off x="3360" y="1824"/>
              <a:ext cx="384" cy="192"/>
            </a:xfrm>
            <a:custGeom>
              <a:avLst/>
              <a:gdLst>
                <a:gd name="T0" fmla="*/ 0 w 480"/>
                <a:gd name="T1" fmla="*/ 0 h 240"/>
                <a:gd name="T2" fmla="*/ 288 w 480"/>
                <a:gd name="T3" fmla="*/ 48 h 240"/>
                <a:gd name="T4" fmla="*/ 480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0" y="0"/>
                  </a:moveTo>
                  <a:cubicBezTo>
                    <a:pt x="104" y="4"/>
                    <a:pt x="208" y="8"/>
                    <a:pt x="288" y="48"/>
                  </a:cubicBezTo>
                  <a:cubicBezTo>
                    <a:pt x="368" y="88"/>
                    <a:pt x="424" y="164"/>
                    <a:pt x="480" y="240"/>
                  </a:cubicBezTo>
                </a:path>
              </a:pathLst>
            </a:custGeom>
            <a:noFill/>
            <a:ln w="19050" cmpd="sng">
              <a:solidFill>
                <a:schemeClr val="tx1"/>
              </a:solidFill>
              <a:round/>
              <a:headEnd/>
              <a:tailEnd/>
            </a:ln>
          </p:spPr>
          <p:txBody>
            <a:bodyPr/>
            <a:lstStyle/>
            <a:p>
              <a:endParaRPr lang="en-US"/>
            </a:p>
          </p:txBody>
        </p:sp>
        <p:sp>
          <p:nvSpPr>
            <p:cNvPr id="34847" name="Freeform 8"/>
            <p:cNvSpPr>
              <a:spLocks/>
            </p:cNvSpPr>
            <p:nvPr/>
          </p:nvSpPr>
          <p:spPr bwMode="auto">
            <a:xfrm>
              <a:off x="3360"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19050" cap="flat" cmpd="sng">
              <a:solidFill>
                <a:schemeClr val="tx1"/>
              </a:solidFill>
              <a:prstDash val="solid"/>
              <a:round/>
              <a:headEnd/>
              <a:tailEnd/>
            </a:ln>
          </p:spPr>
          <p:txBody>
            <a:bodyPr/>
            <a:lstStyle/>
            <a:p>
              <a:endParaRPr lang="en-US"/>
            </a:p>
          </p:txBody>
        </p:sp>
        <p:sp>
          <p:nvSpPr>
            <p:cNvPr id="34848" name="Freeform 9"/>
            <p:cNvSpPr>
              <a:spLocks/>
            </p:cNvSpPr>
            <p:nvPr/>
          </p:nvSpPr>
          <p:spPr bwMode="auto">
            <a:xfrm>
              <a:off x="3312" y="1632"/>
              <a:ext cx="70" cy="384"/>
            </a:xfrm>
            <a:custGeom>
              <a:avLst/>
              <a:gdLst>
                <a:gd name="T0" fmla="*/ 0 w 144"/>
                <a:gd name="T1" fmla="*/ 0 h 480"/>
                <a:gd name="T2" fmla="*/ 96 w 144"/>
                <a:gd name="T3" fmla="*/ 96 h 480"/>
                <a:gd name="T4" fmla="*/ 144 w 144"/>
                <a:gd name="T5" fmla="*/ 240 h 480"/>
                <a:gd name="T6" fmla="*/ 96 w 144"/>
                <a:gd name="T7" fmla="*/ 384 h 480"/>
                <a:gd name="T8" fmla="*/ 0 w 144"/>
                <a:gd name="T9" fmla="*/ 480 h 480"/>
                <a:gd name="T10" fmla="*/ 0 60000 65536"/>
                <a:gd name="T11" fmla="*/ 0 60000 65536"/>
                <a:gd name="T12" fmla="*/ 0 60000 65536"/>
                <a:gd name="T13" fmla="*/ 0 60000 65536"/>
                <a:gd name="T14" fmla="*/ 0 60000 65536"/>
                <a:gd name="T15" fmla="*/ 0 w 144"/>
                <a:gd name="T16" fmla="*/ 0 h 480"/>
                <a:gd name="T17" fmla="*/ 144 w 144"/>
                <a:gd name="T18" fmla="*/ 480 h 480"/>
              </a:gdLst>
              <a:ahLst/>
              <a:cxnLst>
                <a:cxn ang="T10">
                  <a:pos x="T0" y="T1"/>
                </a:cxn>
                <a:cxn ang="T11">
                  <a:pos x="T2" y="T3"/>
                </a:cxn>
                <a:cxn ang="T12">
                  <a:pos x="T4" y="T5"/>
                </a:cxn>
                <a:cxn ang="T13">
                  <a:pos x="T6" y="T7"/>
                </a:cxn>
                <a:cxn ang="T14">
                  <a:pos x="T8" y="T9"/>
                </a:cxn>
              </a:cxnLst>
              <a:rect l="T15" t="T16" r="T17" b="T18"/>
              <a:pathLst>
                <a:path w="144" h="480">
                  <a:moveTo>
                    <a:pt x="0" y="0"/>
                  </a:moveTo>
                  <a:cubicBezTo>
                    <a:pt x="36" y="28"/>
                    <a:pt x="72" y="56"/>
                    <a:pt x="96" y="96"/>
                  </a:cubicBezTo>
                  <a:cubicBezTo>
                    <a:pt x="120" y="136"/>
                    <a:pt x="144" y="192"/>
                    <a:pt x="144" y="240"/>
                  </a:cubicBezTo>
                  <a:cubicBezTo>
                    <a:pt x="144" y="288"/>
                    <a:pt x="120" y="344"/>
                    <a:pt x="96" y="384"/>
                  </a:cubicBezTo>
                  <a:cubicBezTo>
                    <a:pt x="72" y="424"/>
                    <a:pt x="36" y="452"/>
                    <a:pt x="0" y="480"/>
                  </a:cubicBezTo>
                </a:path>
              </a:pathLst>
            </a:custGeom>
            <a:noFill/>
            <a:ln w="38100" cap="flat" cmpd="sng">
              <a:noFill/>
              <a:prstDash val="solid"/>
              <a:round/>
              <a:headEnd/>
              <a:tailEnd/>
            </a:ln>
          </p:spPr>
          <p:txBody>
            <a:bodyPr/>
            <a:lstStyle/>
            <a:p>
              <a:endParaRPr lang="en-US"/>
            </a:p>
          </p:txBody>
        </p:sp>
      </p:grpSp>
      <p:sp>
        <p:nvSpPr>
          <p:cNvPr id="34821" name="AutoShape 10"/>
          <p:cNvSpPr>
            <a:spLocks noChangeArrowheads="1"/>
          </p:cNvSpPr>
          <p:nvPr/>
        </p:nvSpPr>
        <p:spPr bwMode="auto">
          <a:xfrm rot="-5400000">
            <a:off x="9740900" y="51990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4822" name="AutoShape 11"/>
          <p:cNvSpPr>
            <a:spLocks noChangeArrowheads="1"/>
          </p:cNvSpPr>
          <p:nvPr/>
        </p:nvSpPr>
        <p:spPr bwMode="auto">
          <a:xfrm rot="-5400000">
            <a:off x="10655300" y="5199063"/>
            <a:ext cx="533400" cy="711200"/>
          </a:xfrm>
          <a:prstGeom prst="flowChartDelay">
            <a:avLst/>
          </a:prstGeom>
          <a:solidFill>
            <a:schemeClr val="bg1"/>
          </a:solidFill>
          <a:ln w="19050">
            <a:solidFill>
              <a:schemeClr val="tx1"/>
            </a:solidFill>
            <a:miter lim="800000"/>
            <a:headEnd/>
            <a:tailEnd/>
          </a:ln>
        </p:spPr>
        <p:txBody>
          <a:bodyPr wrap="none" anchor="ctr"/>
          <a:lstStyle/>
          <a:p>
            <a:endParaRPr lang="en-US"/>
          </a:p>
        </p:txBody>
      </p:sp>
      <p:sp>
        <p:nvSpPr>
          <p:cNvPr id="34823" name="Line 12"/>
          <p:cNvSpPr>
            <a:spLocks noChangeShapeType="1"/>
          </p:cNvSpPr>
          <p:nvPr/>
        </p:nvSpPr>
        <p:spPr bwMode="auto">
          <a:xfrm>
            <a:off x="10020300" y="5135563"/>
            <a:ext cx="0" cy="152400"/>
          </a:xfrm>
          <a:prstGeom prst="line">
            <a:avLst/>
          </a:prstGeom>
          <a:noFill/>
          <a:ln w="9525">
            <a:solidFill>
              <a:schemeClr val="tx1"/>
            </a:solidFill>
            <a:round/>
            <a:headEnd/>
            <a:tailEnd/>
          </a:ln>
        </p:spPr>
        <p:txBody>
          <a:bodyPr/>
          <a:lstStyle/>
          <a:p>
            <a:endParaRPr lang="en-US"/>
          </a:p>
        </p:txBody>
      </p:sp>
      <p:sp>
        <p:nvSpPr>
          <p:cNvPr id="34824" name="Line 13"/>
          <p:cNvSpPr>
            <a:spLocks noChangeShapeType="1"/>
          </p:cNvSpPr>
          <p:nvPr/>
        </p:nvSpPr>
        <p:spPr bwMode="auto">
          <a:xfrm>
            <a:off x="10972800" y="5135563"/>
            <a:ext cx="0" cy="152400"/>
          </a:xfrm>
          <a:prstGeom prst="line">
            <a:avLst/>
          </a:prstGeom>
          <a:noFill/>
          <a:ln w="9525">
            <a:solidFill>
              <a:schemeClr val="tx1"/>
            </a:solidFill>
            <a:round/>
            <a:headEnd/>
            <a:tailEnd/>
          </a:ln>
        </p:spPr>
        <p:txBody>
          <a:bodyPr/>
          <a:lstStyle/>
          <a:p>
            <a:endParaRPr lang="en-US"/>
          </a:p>
        </p:txBody>
      </p:sp>
      <p:sp>
        <p:nvSpPr>
          <p:cNvPr id="34825" name="Line 14"/>
          <p:cNvSpPr>
            <a:spLocks noChangeShapeType="1"/>
          </p:cNvSpPr>
          <p:nvPr/>
        </p:nvSpPr>
        <p:spPr bwMode="auto">
          <a:xfrm>
            <a:off x="10464800" y="4525963"/>
            <a:ext cx="0" cy="152400"/>
          </a:xfrm>
          <a:prstGeom prst="line">
            <a:avLst/>
          </a:prstGeom>
          <a:noFill/>
          <a:ln w="9525">
            <a:solidFill>
              <a:schemeClr val="tx1"/>
            </a:solidFill>
            <a:round/>
            <a:headEnd/>
            <a:tailEnd/>
          </a:ln>
        </p:spPr>
        <p:txBody>
          <a:bodyPr/>
          <a:lstStyle/>
          <a:p>
            <a:endParaRPr lang="en-US"/>
          </a:p>
        </p:txBody>
      </p:sp>
      <p:sp>
        <p:nvSpPr>
          <p:cNvPr id="34826" name="Line 15"/>
          <p:cNvSpPr>
            <a:spLocks noChangeShapeType="1"/>
          </p:cNvSpPr>
          <p:nvPr/>
        </p:nvSpPr>
        <p:spPr bwMode="auto">
          <a:xfrm>
            <a:off x="10769600" y="5821363"/>
            <a:ext cx="0" cy="381000"/>
          </a:xfrm>
          <a:prstGeom prst="line">
            <a:avLst/>
          </a:prstGeom>
          <a:noFill/>
          <a:ln w="9525">
            <a:solidFill>
              <a:schemeClr val="tx1"/>
            </a:solidFill>
            <a:round/>
            <a:headEnd/>
            <a:tailEnd/>
          </a:ln>
        </p:spPr>
        <p:txBody>
          <a:bodyPr/>
          <a:lstStyle/>
          <a:p>
            <a:endParaRPr lang="en-US"/>
          </a:p>
        </p:txBody>
      </p:sp>
      <p:sp>
        <p:nvSpPr>
          <p:cNvPr id="34827" name="Line 16"/>
          <p:cNvSpPr>
            <a:spLocks noChangeShapeType="1"/>
          </p:cNvSpPr>
          <p:nvPr/>
        </p:nvSpPr>
        <p:spPr bwMode="auto">
          <a:xfrm>
            <a:off x="9855200" y="5821363"/>
            <a:ext cx="0" cy="381000"/>
          </a:xfrm>
          <a:prstGeom prst="line">
            <a:avLst/>
          </a:prstGeom>
          <a:noFill/>
          <a:ln w="9525">
            <a:solidFill>
              <a:schemeClr val="tx1"/>
            </a:solidFill>
            <a:round/>
            <a:headEnd/>
            <a:tailEnd/>
          </a:ln>
        </p:spPr>
        <p:txBody>
          <a:bodyPr/>
          <a:lstStyle/>
          <a:p>
            <a:endParaRPr lang="en-US"/>
          </a:p>
        </p:txBody>
      </p:sp>
      <p:sp>
        <p:nvSpPr>
          <p:cNvPr id="34828" name="Text Box 17"/>
          <p:cNvSpPr txBox="1">
            <a:spLocks noChangeArrowheads="1"/>
          </p:cNvSpPr>
          <p:nvPr/>
        </p:nvSpPr>
        <p:spPr bwMode="auto">
          <a:xfrm>
            <a:off x="9652000" y="6202363"/>
            <a:ext cx="406400" cy="274637"/>
          </a:xfrm>
          <a:prstGeom prst="rect">
            <a:avLst/>
          </a:prstGeom>
          <a:noFill/>
          <a:ln w="9525">
            <a:noFill/>
            <a:miter lim="800000"/>
            <a:headEnd/>
            <a:tailEnd/>
          </a:ln>
        </p:spPr>
        <p:txBody>
          <a:bodyPr>
            <a:spAutoFit/>
          </a:bodyPr>
          <a:lstStyle/>
          <a:p>
            <a:pPr>
              <a:spcBef>
                <a:spcPct val="50000"/>
              </a:spcBef>
            </a:pPr>
            <a:r>
              <a:rPr lang="en-US" sz="1200"/>
              <a:t>a</a:t>
            </a:r>
          </a:p>
        </p:txBody>
      </p:sp>
      <p:sp>
        <p:nvSpPr>
          <p:cNvPr id="34829" name="Line 18"/>
          <p:cNvSpPr>
            <a:spLocks noChangeShapeType="1"/>
          </p:cNvSpPr>
          <p:nvPr/>
        </p:nvSpPr>
        <p:spPr bwMode="auto">
          <a:xfrm>
            <a:off x="10172700" y="5829300"/>
            <a:ext cx="0" cy="381000"/>
          </a:xfrm>
          <a:prstGeom prst="line">
            <a:avLst/>
          </a:prstGeom>
          <a:noFill/>
          <a:ln w="9525">
            <a:solidFill>
              <a:schemeClr val="tx1"/>
            </a:solidFill>
            <a:round/>
            <a:headEnd/>
            <a:tailEnd/>
          </a:ln>
        </p:spPr>
        <p:txBody>
          <a:bodyPr/>
          <a:lstStyle/>
          <a:p>
            <a:endParaRPr lang="en-US"/>
          </a:p>
        </p:txBody>
      </p:sp>
      <p:sp>
        <p:nvSpPr>
          <p:cNvPr id="34830" name="Line 19"/>
          <p:cNvSpPr>
            <a:spLocks noChangeShapeType="1"/>
          </p:cNvSpPr>
          <p:nvPr/>
        </p:nvSpPr>
        <p:spPr bwMode="auto">
          <a:xfrm>
            <a:off x="11099800" y="5829300"/>
            <a:ext cx="0" cy="381000"/>
          </a:xfrm>
          <a:prstGeom prst="line">
            <a:avLst/>
          </a:prstGeom>
          <a:noFill/>
          <a:ln w="9525">
            <a:solidFill>
              <a:schemeClr val="tx1"/>
            </a:solidFill>
            <a:round/>
            <a:headEnd/>
            <a:tailEnd/>
          </a:ln>
        </p:spPr>
        <p:txBody>
          <a:bodyPr/>
          <a:lstStyle/>
          <a:p>
            <a:endParaRPr lang="en-US"/>
          </a:p>
        </p:txBody>
      </p:sp>
      <p:sp>
        <p:nvSpPr>
          <p:cNvPr id="34831" name="Text Box 20"/>
          <p:cNvSpPr txBox="1">
            <a:spLocks noChangeArrowheads="1"/>
          </p:cNvSpPr>
          <p:nvPr/>
        </p:nvSpPr>
        <p:spPr bwMode="auto">
          <a:xfrm>
            <a:off x="10007600" y="6215063"/>
            <a:ext cx="406400" cy="274637"/>
          </a:xfrm>
          <a:prstGeom prst="rect">
            <a:avLst/>
          </a:prstGeom>
          <a:noFill/>
          <a:ln w="9525">
            <a:noFill/>
            <a:miter lim="800000"/>
            <a:headEnd/>
            <a:tailEnd/>
          </a:ln>
        </p:spPr>
        <p:txBody>
          <a:bodyPr>
            <a:spAutoFit/>
          </a:bodyPr>
          <a:lstStyle/>
          <a:p>
            <a:pPr>
              <a:spcBef>
                <a:spcPct val="50000"/>
              </a:spcBef>
            </a:pPr>
            <a:r>
              <a:rPr lang="en-US" sz="1200"/>
              <a:t>b</a:t>
            </a:r>
          </a:p>
        </p:txBody>
      </p:sp>
      <p:sp>
        <p:nvSpPr>
          <p:cNvPr id="34832" name="Text Box 21"/>
          <p:cNvSpPr txBox="1">
            <a:spLocks noChangeArrowheads="1"/>
          </p:cNvSpPr>
          <p:nvPr/>
        </p:nvSpPr>
        <p:spPr bwMode="auto">
          <a:xfrm>
            <a:off x="10553700" y="6192838"/>
            <a:ext cx="406400" cy="274637"/>
          </a:xfrm>
          <a:prstGeom prst="rect">
            <a:avLst/>
          </a:prstGeom>
          <a:noFill/>
          <a:ln w="9525">
            <a:noFill/>
            <a:miter lim="800000"/>
            <a:headEnd/>
            <a:tailEnd/>
          </a:ln>
        </p:spPr>
        <p:txBody>
          <a:bodyPr>
            <a:spAutoFit/>
          </a:bodyPr>
          <a:lstStyle/>
          <a:p>
            <a:pPr>
              <a:spcBef>
                <a:spcPct val="50000"/>
              </a:spcBef>
            </a:pPr>
            <a:r>
              <a:rPr lang="en-US" sz="1200"/>
              <a:t>c</a:t>
            </a:r>
          </a:p>
        </p:txBody>
      </p:sp>
      <p:sp>
        <p:nvSpPr>
          <p:cNvPr id="34833" name="Text Box 22"/>
          <p:cNvSpPr txBox="1">
            <a:spLocks noChangeArrowheads="1"/>
          </p:cNvSpPr>
          <p:nvPr/>
        </p:nvSpPr>
        <p:spPr bwMode="auto">
          <a:xfrm>
            <a:off x="10909300" y="6205538"/>
            <a:ext cx="406400" cy="274637"/>
          </a:xfrm>
          <a:prstGeom prst="rect">
            <a:avLst/>
          </a:prstGeom>
          <a:noFill/>
          <a:ln w="9525">
            <a:noFill/>
            <a:miter lim="800000"/>
            <a:headEnd/>
            <a:tailEnd/>
          </a:ln>
        </p:spPr>
        <p:txBody>
          <a:bodyPr>
            <a:spAutoFit/>
          </a:bodyPr>
          <a:lstStyle/>
          <a:p>
            <a:pPr>
              <a:spcBef>
                <a:spcPct val="50000"/>
              </a:spcBef>
            </a:pPr>
            <a:r>
              <a:rPr lang="en-US" sz="1200"/>
              <a:t>d</a:t>
            </a:r>
          </a:p>
        </p:txBody>
      </p:sp>
      <p:sp>
        <p:nvSpPr>
          <p:cNvPr id="34834" name="Text Box 23"/>
          <p:cNvSpPr txBox="1">
            <a:spLocks noChangeArrowheads="1"/>
          </p:cNvSpPr>
          <p:nvPr/>
        </p:nvSpPr>
        <p:spPr bwMode="auto">
          <a:xfrm>
            <a:off x="9652000" y="4038600"/>
            <a:ext cx="1625600" cy="336550"/>
          </a:xfrm>
          <a:prstGeom prst="rect">
            <a:avLst/>
          </a:prstGeom>
          <a:noFill/>
          <a:ln w="9525">
            <a:noFill/>
            <a:miter lim="800000"/>
            <a:headEnd/>
            <a:tailEnd/>
          </a:ln>
        </p:spPr>
        <p:txBody>
          <a:bodyPr>
            <a:spAutoFit/>
          </a:bodyPr>
          <a:lstStyle/>
          <a:p>
            <a:pPr>
              <a:spcBef>
                <a:spcPct val="50000"/>
              </a:spcBef>
            </a:pPr>
            <a:r>
              <a:rPr lang="en-US" sz="1600"/>
              <a:t>F = ab + cd</a:t>
            </a:r>
          </a:p>
        </p:txBody>
      </p:sp>
      <p:sp>
        <p:nvSpPr>
          <p:cNvPr id="34835" name="Text Box 24"/>
          <p:cNvSpPr txBox="1">
            <a:spLocks noChangeArrowheads="1"/>
          </p:cNvSpPr>
          <p:nvPr/>
        </p:nvSpPr>
        <p:spPr bwMode="auto">
          <a:xfrm>
            <a:off x="6203950" y="6472238"/>
            <a:ext cx="3048000" cy="274637"/>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Node0</a:t>
            </a:r>
            <a:r>
              <a:rPr lang="en-US" sz="1200"/>
              <a:t> is the Const0 node</a:t>
            </a:r>
          </a:p>
        </p:txBody>
      </p:sp>
      <p:sp>
        <p:nvSpPr>
          <p:cNvPr id="34836" name="Text Box 25"/>
          <p:cNvSpPr txBox="1">
            <a:spLocks noChangeArrowheads="1"/>
          </p:cNvSpPr>
          <p:nvPr/>
        </p:nvSpPr>
        <p:spPr bwMode="auto">
          <a:xfrm>
            <a:off x="9144000" y="6477000"/>
            <a:ext cx="29464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Node1</a:t>
            </a:r>
            <a:r>
              <a:rPr lang="en-US" sz="1200"/>
              <a:t>          …        </a:t>
            </a:r>
            <a:r>
              <a:rPr lang="en-US" sz="1200">
                <a:solidFill>
                  <a:srgbClr val="00FFFF"/>
                </a:solidFill>
              </a:rPr>
              <a:t>Node4</a:t>
            </a:r>
          </a:p>
        </p:txBody>
      </p:sp>
      <p:sp>
        <p:nvSpPr>
          <p:cNvPr id="34837" name="Text Box 26"/>
          <p:cNvSpPr txBox="1">
            <a:spLocks noChangeArrowheads="1"/>
          </p:cNvSpPr>
          <p:nvPr/>
        </p:nvSpPr>
        <p:spPr bwMode="auto">
          <a:xfrm>
            <a:off x="8851900" y="5283200"/>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Node5</a:t>
            </a:r>
          </a:p>
        </p:txBody>
      </p:sp>
      <p:sp>
        <p:nvSpPr>
          <p:cNvPr id="34838" name="Text Box 27"/>
          <p:cNvSpPr txBox="1">
            <a:spLocks noChangeArrowheads="1"/>
          </p:cNvSpPr>
          <p:nvPr/>
        </p:nvSpPr>
        <p:spPr bwMode="auto">
          <a:xfrm>
            <a:off x="11214100" y="5295900"/>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Node6</a:t>
            </a:r>
          </a:p>
        </p:txBody>
      </p:sp>
      <p:sp>
        <p:nvSpPr>
          <p:cNvPr id="34839" name="Text Box 28"/>
          <p:cNvSpPr txBox="1">
            <a:spLocks noChangeArrowheads="1"/>
          </p:cNvSpPr>
          <p:nvPr/>
        </p:nvSpPr>
        <p:spPr bwMode="auto">
          <a:xfrm>
            <a:off x="10433050" y="4400550"/>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Node7</a:t>
            </a:r>
          </a:p>
        </p:txBody>
      </p:sp>
      <p:sp>
        <p:nvSpPr>
          <p:cNvPr id="34840" name="Text Box 29"/>
          <p:cNvSpPr txBox="1">
            <a:spLocks noChangeArrowheads="1"/>
          </p:cNvSpPr>
          <p:nvPr/>
        </p:nvSpPr>
        <p:spPr bwMode="auto">
          <a:xfrm>
            <a:off x="609600" y="5432425"/>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Node5</a:t>
            </a:r>
          </a:p>
        </p:txBody>
      </p:sp>
      <p:sp>
        <p:nvSpPr>
          <p:cNvPr id="34841" name="Text Box 30"/>
          <p:cNvSpPr txBox="1">
            <a:spLocks noChangeArrowheads="1"/>
          </p:cNvSpPr>
          <p:nvPr/>
        </p:nvSpPr>
        <p:spPr bwMode="auto">
          <a:xfrm>
            <a:off x="1384300" y="5419725"/>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Node6</a:t>
            </a:r>
          </a:p>
        </p:txBody>
      </p:sp>
      <p:sp>
        <p:nvSpPr>
          <p:cNvPr id="34842" name="Text Box 31"/>
          <p:cNvSpPr txBox="1">
            <a:spLocks noChangeArrowheads="1"/>
          </p:cNvSpPr>
          <p:nvPr/>
        </p:nvSpPr>
        <p:spPr bwMode="auto">
          <a:xfrm>
            <a:off x="2181225" y="5432425"/>
            <a:ext cx="11176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Node7</a:t>
            </a:r>
          </a:p>
        </p:txBody>
      </p:sp>
      <p:sp>
        <p:nvSpPr>
          <p:cNvPr id="34843" name="Text Box 32"/>
          <p:cNvSpPr txBox="1">
            <a:spLocks noChangeArrowheads="1"/>
          </p:cNvSpPr>
          <p:nvPr/>
        </p:nvSpPr>
        <p:spPr bwMode="auto">
          <a:xfrm>
            <a:off x="3143250" y="5419725"/>
            <a:ext cx="1828800" cy="274638"/>
          </a:xfrm>
          <a:prstGeom prst="rect">
            <a:avLst/>
          </a:prstGeom>
          <a:noFill/>
          <a:ln w="9525">
            <a:noFill/>
            <a:miter lim="800000"/>
            <a:headEnd/>
            <a:tailEnd/>
          </a:ln>
        </p:spPr>
        <p:txBody>
          <a:bodyPr>
            <a:spAutoFit/>
          </a:bodyPr>
          <a:lstStyle/>
          <a:p>
            <a:pPr>
              <a:spcBef>
                <a:spcPct val="50000"/>
              </a:spcBef>
            </a:pPr>
            <a:r>
              <a:rPr lang="en-US" sz="1200">
                <a:solidFill>
                  <a:srgbClr val="00FFFF"/>
                </a:solidFill>
              </a:rPr>
              <a:t>Output node</a:t>
            </a:r>
          </a:p>
        </p:txBody>
      </p:sp>
      <p:pic>
        <p:nvPicPr>
          <p:cNvPr id="34844" name="Picture 33"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idx="4294967295"/>
          </p:nvPr>
        </p:nvSpPr>
        <p:spPr/>
        <p:txBody>
          <a:bodyPr/>
          <a:lstStyle/>
          <a:p>
            <a:pPr eaLnBrk="1" hangingPunct="1"/>
            <a:r>
              <a:rPr lang="en-US" smtClean="0"/>
              <a:t>Prototype Solvers</a:t>
            </a:r>
          </a:p>
        </p:txBody>
      </p:sp>
      <p:sp>
        <p:nvSpPr>
          <p:cNvPr id="35842" name="Rectangle 3"/>
          <p:cNvSpPr>
            <a:spLocks noGrp="1"/>
          </p:cNvSpPr>
          <p:nvPr>
            <p:ph type="body" idx="4294967295"/>
          </p:nvPr>
        </p:nvSpPr>
        <p:spPr>
          <a:xfrm>
            <a:off x="609600" y="1600200"/>
            <a:ext cx="11277600" cy="4724400"/>
          </a:xfrm>
        </p:spPr>
        <p:txBody>
          <a:bodyPr/>
          <a:lstStyle/>
          <a:p>
            <a:pPr eaLnBrk="1" hangingPunct="1"/>
            <a:r>
              <a:rPr lang="en-US" smtClean="0"/>
              <a:t>Developed several prototype solvers</a:t>
            </a:r>
          </a:p>
          <a:p>
            <a:pPr lvl="1" eaLnBrk="1" hangingPunct="1"/>
            <a:r>
              <a:rPr lang="en-US" smtClean="0">
                <a:solidFill>
                  <a:schemeClr val="folHlink"/>
                </a:solidFill>
              </a:rPr>
              <a:t>Based on Boolean decomposition</a:t>
            </a:r>
          </a:p>
          <a:p>
            <a:pPr lvl="2" eaLnBrk="1" hangingPunct="1"/>
            <a:r>
              <a:rPr lang="en-US" sz="1600" smtClean="0"/>
              <a:t>A. Q. Dao, N.-Z. Lee, L.-C. Chen, M. P.-H. Lin, J.-H. R. Jiang, A. Mishchenko, and R. Brayton, "Efficient computation of ECO patch functions", Proc. DAC'18. </a:t>
            </a:r>
          </a:p>
          <a:p>
            <a:pPr lvl="1" eaLnBrk="1" hangingPunct="1"/>
            <a:r>
              <a:rPr lang="en-US" smtClean="0">
                <a:solidFill>
                  <a:schemeClr val="folHlink"/>
                </a:solidFill>
              </a:rPr>
              <a:t>Based on exact synthesis</a:t>
            </a:r>
          </a:p>
          <a:p>
            <a:pPr lvl="2" eaLnBrk="1" hangingPunct="1"/>
            <a:r>
              <a:rPr lang="en-US" sz="1600" smtClean="0"/>
              <a:t>W. Haaswijk, M. Soeken, A. Mishchenko, and G. De Micheli, "SAT-based exact synthesis: Encodings, topology families, and parallelism", IEEE Trans. CAD, Vol. 39(4), April 2020, pp. 871-884.</a:t>
            </a:r>
          </a:p>
          <a:p>
            <a:pPr lvl="1" eaLnBrk="1" hangingPunct="1"/>
            <a:r>
              <a:rPr lang="en-US" smtClean="0">
                <a:solidFill>
                  <a:schemeClr val="folHlink"/>
                </a:solidFill>
              </a:rPr>
              <a:t>Based on the transduction method</a:t>
            </a:r>
          </a:p>
          <a:p>
            <a:pPr lvl="2" eaLnBrk="1" hangingPunct="1"/>
            <a:r>
              <a:rPr lang="en-US" sz="1600" smtClean="0"/>
              <a:t>Y. Miyasaka, “Transduction method for AIG minimization”, Proc. IWLS’23, https://people.eecs.berkeley.edu/~alanmi/publications/2023 /iwls23_yukio.pdf</a:t>
            </a:r>
          </a:p>
          <a:p>
            <a:pPr lvl="2" eaLnBrk="1" hangingPunct="1"/>
            <a:endParaRPr lang="en-US" sz="1600" smtClean="0"/>
          </a:p>
        </p:txBody>
      </p:sp>
      <p:sp>
        <p:nvSpPr>
          <p:cNvPr id="35843"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35844"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p:cNvSpPr>
          <p:nvPr>
            <p:ph type="title" idx="4294967295"/>
          </p:nvPr>
        </p:nvSpPr>
        <p:spPr>
          <a:xfrm>
            <a:off x="-122238" y="231775"/>
            <a:ext cx="12822238" cy="1139825"/>
          </a:xfrm>
        </p:spPr>
        <p:txBody>
          <a:bodyPr/>
          <a:lstStyle/>
          <a:p>
            <a:pPr eaLnBrk="1" hangingPunct="1"/>
            <a:r>
              <a:rPr lang="en-US" sz="2800" smtClean="0"/>
              <a:t>Transduction:  </a:t>
            </a:r>
            <a:br>
              <a:rPr lang="en-US" sz="2800" smtClean="0"/>
            </a:br>
            <a:r>
              <a:rPr lang="en-US" sz="2800" smtClean="0"/>
              <a:t> Transformation + Reduction</a:t>
            </a:r>
          </a:p>
        </p:txBody>
      </p:sp>
      <p:sp>
        <p:nvSpPr>
          <p:cNvPr id="36866" name="Rectangle 3"/>
          <p:cNvSpPr>
            <a:spLocks noGrp="1"/>
          </p:cNvSpPr>
          <p:nvPr>
            <p:ph type="body" idx="4294967295"/>
          </p:nvPr>
        </p:nvSpPr>
        <p:spPr>
          <a:xfrm>
            <a:off x="609600" y="1600200"/>
            <a:ext cx="10871200" cy="5029200"/>
          </a:xfrm>
        </p:spPr>
        <p:txBody>
          <a:bodyPr/>
          <a:lstStyle/>
          <a:p>
            <a:pPr eaLnBrk="1" hangingPunct="1">
              <a:lnSpc>
                <a:spcPct val="70000"/>
              </a:lnSpc>
            </a:pPr>
            <a:r>
              <a:rPr lang="en-US" sz="2000" smtClean="0"/>
              <a:t>Reduction</a:t>
            </a:r>
          </a:p>
          <a:p>
            <a:pPr lvl="1" eaLnBrk="1" hangingPunct="1">
              <a:lnSpc>
                <a:spcPct val="70000"/>
              </a:lnSpc>
            </a:pPr>
            <a:r>
              <a:rPr lang="en-US" sz="1800" smtClean="0"/>
              <a:t>If a wire is 0, 1, or don’t-care, it is replaced by a constant</a:t>
            </a:r>
          </a:p>
          <a:p>
            <a:pPr lvl="1" eaLnBrk="1" hangingPunct="1">
              <a:lnSpc>
                <a:spcPct val="70000"/>
              </a:lnSpc>
            </a:pPr>
            <a:endParaRPr lang="en-US" sz="1800" smtClean="0"/>
          </a:p>
          <a:p>
            <a:pPr eaLnBrk="1" hangingPunct="1">
              <a:lnSpc>
                <a:spcPct val="70000"/>
              </a:lnSpc>
            </a:pPr>
            <a:r>
              <a:rPr lang="en-US" sz="2000" smtClean="0"/>
              <a:t>Transformation</a:t>
            </a:r>
          </a:p>
          <a:p>
            <a:pPr lvl="1" eaLnBrk="1" hangingPunct="1">
              <a:lnSpc>
                <a:spcPct val="70000"/>
              </a:lnSpc>
            </a:pPr>
            <a:r>
              <a:rPr lang="en-US" sz="1800" smtClean="0"/>
              <a:t>Adding a fanin without changing the primary output function</a:t>
            </a:r>
          </a:p>
          <a:p>
            <a:pPr lvl="2" eaLnBrk="1" hangingPunct="1">
              <a:lnSpc>
                <a:spcPct val="70000"/>
              </a:lnSpc>
            </a:pPr>
            <a:r>
              <a:rPr lang="en-US" sz="1600" smtClean="0"/>
              <a:t>Functions and don’t-cares in the circuit may change</a:t>
            </a:r>
          </a:p>
          <a:p>
            <a:pPr lvl="2" eaLnBrk="1" hangingPunct="1">
              <a:lnSpc>
                <a:spcPct val="70000"/>
              </a:lnSpc>
            </a:pPr>
            <a:r>
              <a:rPr lang="en-US" sz="1600" smtClean="0"/>
              <a:t>The reduction performed next is based on the new don’t-cares</a:t>
            </a:r>
          </a:p>
          <a:p>
            <a:pPr lvl="1" eaLnBrk="1" hangingPunct="1">
              <a:lnSpc>
                <a:spcPct val="70000"/>
              </a:lnSpc>
            </a:pPr>
            <a:endParaRPr lang="en-US" sz="1800" smtClean="0"/>
          </a:p>
          <a:p>
            <a:pPr eaLnBrk="1" hangingPunct="1">
              <a:lnSpc>
                <a:spcPct val="70000"/>
              </a:lnSpc>
            </a:pPr>
            <a:r>
              <a:rPr lang="en-US" sz="2000" smtClean="0"/>
              <a:t>We use multi-input (not only two-input) AND gates</a:t>
            </a:r>
          </a:p>
          <a:p>
            <a:pPr lvl="1" eaLnBrk="1" hangingPunct="1">
              <a:lnSpc>
                <a:spcPct val="70000"/>
              </a:lnSpc>
            </a:pPr>
            <a:r>
              <a:rPr lang="en-US" sz="1800" smtClean="0"/>
              <a:t>N-input AND gate is decomposed into (N-1) 2-input AND gates</a:t>
            </a:r>
          </a:p>
          <a:p>
            <a:pPr lvl="1" eaLnBrk="1" hangingPunct="1">
              <a:lnSpc>
                <a:spcPct val="70000"/>
              </a:lnSpc>
            </a:pPr>
            <a:r>
              <a:rPr lang="en-US" sz="1800" smtClean="0"/>
              <a:t>At the tech-independent level, inverters are assumed to be free</a:t>
            </a:r>
          </a:p>
          <a:p>
            <a:pPr eaLnBrk="1" hangingPunct="1">
              <a:lnSpc>
                <a:spcPct val="70000"/>
              </a:lnSpc>
            </a:pPr>
            <a:endParaRPr lang="en-US" sz="2000" smtClean="0"/>
          </a:p>
          <a:p>
            <a:pPr eaLnBrk="1" hangingPunct="1">
              <a:lnSpc>
                <a:spcPct val="70000"/>
              </a:lnSpc>
            </a:pPr>
            <a:r>
              <a:rPr lang="en-US" sz="2000" smtClean="0"/>
              <a:t>The method was originally proposed in 1989</a:t>
            </a:r>
          </a:p>
          <a:p>
            <a:pPr lvl="1" eaLnBrk="1" hangingPunct="1">
              <a:lnSpc>
                <a:spcPct val="70000"/>
              </a:lnSpc>
            </a:pPr>
            <a:r>
              <a:rPr lang="en-US" sz="1800" smtClean="0"/>
              <a:t>S. Muroga, Y. Kambayashi, H. C. Lai and J. N. Culliney, </a:t>
            </a:r>
            <a:br>
              <a:rPr lang="en-US" sz="1800" smtClean="0"/>
            </a:br>
            <a:r>
              <a:rPr lang="en-US" sz="1800" smtClean="0"/>
              <a:t>"The transduction method-design of logic networks based on permissible functions," IEEE Trans. Comp, 1989, Vol. 38(10), pp. 1404-1424.</a:t>
            </a:r>
          </a:p>
        </p:txBody>
      </p:sp>
      <p:sp>
        <p:nvSpPr>
          <p:cNvPr id="36867"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36868"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p:cNvSpPr>
          <p:nvPr>
            <p:ph type="title" idx="4294967295"/>
          </p:nvPr>
        </p:nvSpPr>
        <p:spPr/>
        <p:txBody>
          <a:bodyPr/>
          <a:lstStyle/>
          <a:p>
            <a:pPr eaLnBrk="1" hangingPunct="1"/>
            <a:r>
              <a:rPr lang="en-US" smtClean="0"/>
              <a:t>Experiments</a:t>
            </a:r>
          </a:p>
        </p:txBody>
      </p:sp>
      <p:sp>
        <p:nvSpPr>
          <p:cNvPr id="37890" name="Rectangle 3"/>
          <p:cNvSpPr>
            <a:spLocks noGrp="1"/>
          </p:cNvSpPr>
          <p:nvPr>
            <p:ph type="body" idx="4294967295"/>
          </p:nvPr>
        </p:nvSpPr>
        <p:spPr>
          <a:xfrm>
            <a:off x="609600" y="1600200"/>
            <a:ext cx="11277600" cy="4530725"/>
          </a:xfrm>
        </p:spPr>
        <p:txBody>
          <a:bodyPr/>
          <a:lstStyle/>
          <a:p>
            <a:pPr eaLnBrk="1" hangingPunct="1">
              <a:lnSpc>
                <a:spcPct val="80000"/>
              </a:lnSpc>
            </a:pPr>
            <a:r>
              <a:rPr lang="en-US" sz="2000" smtClean="0"/>
              <a:t>In this presentation, we report the results on the last item (the transduction method) as these are more significant</a:t>
            </a:r>
          </a:p>
          <a:p>
            <a:pPr eaLnBrk="1" hangingPunct="1">
              <a:lnSpc>
                <a:spcPct val="80000"/>
              </a:lnSpc>
            </a:pPr>
            <a:endParaRPr lang="en-US" sz="2000" smtClean="0"/>
          </a:p>
          <a:p>
            <a:pPr eaLnBrk="1" hangingPunct="1">
              <a:lnSpc>
                <a:spcPct val="80000"/>
              </a:lnSpc>
            </a:pPr>
            <a:r>
              <a:rPr lang="en-US" sz="2000" smtClean="0"/>
              <a:t>To evaluate transduction, we used 94 (out of 100) test-cases from the logic syntethesis competition at IWLS’22</a:t>
            </a:r>
          </a:p>
          <a:p>
            <a:pPr eaLnBrk="1" hangingPunct="1">
              <a:lnSpc>
                <a:spcPct val="80000"/>
              </a:lnSpc>
            </a:pPr>
            <a:r>
              <a:rPr lang="en-US" sz="2000" smtClean="0"/>
              <a:t>The results pass equivalence checking</a:t>
            </a:r>
          </a:p>
          <a:p>
            <a:pPr eaLnBrk="1" hangingPunct="1">
              <a:lnSpc>
                <a:spcPct val="80000"/>
              </a:lnSpc>
            </a:pPr>
            <a:r>
              <a:rPr lang="en-US" sz="2000" smtClean="0"/>
              <a:t>The runtime ranges from minutes to hours</a:t>
            </a:r>
          </a:p>
          <a:p>
            <a:pPr lvl="1" eaLnBrk="1" hangingPunct="1">
              <a:lnSpc>
                <a:spcPct val="80000"/>
              </a:lnSpc>
            </a:pPr>
            <a:r>
              <a:rPr lang="en-US" sz="1800" smtClean="0"/>
              <a:t>Breaking news: a 5x speedup is achieved on 10 cores!</a:t>
            </a:r>
          </a:p>
          <a:p>
            <a:pPr lvl="1" eaLnBrk="1" hangingPunct="1">
              <a:lnSpc>
                <a:spcPct val="80000"/>
              </a:lnSpc>
            </a:pPr>
            <a:endParaRPr lang="en-US" sz="1800" smtClean="0"/>
          </a:p>
          <a:p>
            <a:pPr eaLnBrk="1" hangingPunct="1">
              <a:lnSpc>
                <a:spcPct val="80000"/>
              </a:lnSpc>
            </a:pPr>
            <a:r>
              <a:rPr lang="en-US" sz="2000" smtClean="0"/>
              <a:t>IWLS 2022 Programming Contest</a:t>
            </a:r>
          </a:p>
          <a:p>
            <a:pPr lvl="1" eaLnBrk="1" hangingPunct="1">
              <a:lnSpc>
                <a:spcPct val="80000"/>
              </a:lnSpc>
            </a:pPr>
            <a:r>
              <a:rPr lang="en-US" sz="1800" smtClean="0"/>
              <a:t>https://github.com/alanminko/iwls2022-ls-contest</a:t>
            </a:r>
          </a:p>
          <a:p>
            <a:pPr eaLnBrk="1" hangingPunct="1">
              <a:lnSpc>
                <a:spcPct val="80000"/>
              </a:lnSpc>
            </a:pPr>
            <a:r>
              <a:rPr lang="en-US" sz="2000" smtClean="0"/>
              <a:t>The goal was to synthesize the smallest known circuits for 100 test-cases, without a runtime limit</a:t>
            </a:r>
          </a:p>
        </p:txBody>
      </p:sp>
      <p:sp>
        <p:nvSpPr>
          <p:cNvPr id="37891"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37892"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idx="4294967295"/>
          </p:nvPr>
        </p:nvSpPr>
        <p:spPr>
          <a:xfrm>
            <a:off x="508000" y="381000"/>
            <a:ext cx="10972800" cy="636588"/>
          </a:xfrm>
        </p:spPr>
        <p:txBody>
          <a:bodyPr/>
          <a:lstStyle/>
          <a:p>
            <a:pPr eaLnBrk="1" hangingPunct="1"/>
            <a:r>
              <a:rPr lang="en-US" sz="3200" smtClean="0"/>
              <a:t>Results </a:t>
            </a:r>
          </a:p>
        </p:txBody>
      </p:sp>
      <p:sp>
        <p:nvSpPr>
          <p:cNvPr id="38914" name="Slide Number Placeholder 3"/>
          <p:cNvSpPr txBox="1">
            <a:spLocks noGrp="1"/>
          </p:cNvSpPr>
          <p:nvPr/>
        </p:nvSpPr>
        <p:spPr bwMode="auto">
          <a:xfrm>
            <a:off x="8610600" y="6356350"/>
            <a:ext cx="2743200" cy="365125"/>
          </a:xfrm>
          <a:prstGeom prst="rect">
            <a:avLst/>
          </a:prstGeom>
          <a:noFill/>
          <a:ln w="9525">
            <a:noFill/>
            <a:miter lim="800000"/>
            <a:headEnd/>
            <a:tailEnd/>
          </a:ln>
        </p:spPr>
        <p:txBody>
          <a:bodyPr anchor="ctr"/>
          <a:lstStyle/>
          <a:p>
            <a:pPr algn="r"/>
            <a:fld id="{77169E97-D3E5-4F96-8FCE-057666C479F6}" type="slidenum">
              <a:rPr lang="en-US" sz="2000">
                <a:latin typeface="Calibri" pitchFamily="34" charset="0"/>
              </a:rPr>
              <a:pPr algn="r"/>
              <a:t>19</a:t>
            </a:fld>
            <a:endParaRPr lang="en-US" sz="2000">
              <a:latin typeface="Calibri" pitchFamily="34" charset="0"/>
            </a:endParaRPr>
          </a:p>
        </p:txBody>
      </p:sp>
      <p:graphicFrame>
        <p:nvGraphicFramePr>
          <p:cNvPr id="51204" name="Group 4"/>
          <p:cNvGraphicFramePr>
            <a:graphicFrameLocks noGrp="1"/>
          </p:cNvGraphicFramePr>
          <p:nvPr/>
        </p:nvGraphicFramePr>
        <p:xfrm>
          <a:off x="3759200" y="1371600"/>
          <a:ext cx="7620000" cy="4418013"/>
        </p:xfrm>
        <a:graphic>
          <a:graphicData uri="http://schemas.openxmlformats.org/drawingml/2006/table">
            <a:tbl>
              <a:tblPr/>
              <a:tblGrid>
                <a:gridCol w="1270000"/>
                <a:gridCol w="1271588"/>
                <a:gridCol w="1268412"/>
                <a:gridCol w="1270000"/>
                <a:gridCol w="1270000"/>
                <a:gridCol w="1270000"/>
              </a:tblGrid>
              <a:tr h="3651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Benchmark</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IWLS best</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N=0</a:t>
                      </a:r>
                    </a:p>
                  </a:txBody>
                  <a:tcPr marL="11430" marR="11430" marT="7620" marB="76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N=20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N=40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N=100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ex00</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23</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23</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21</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21</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21</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193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ex01</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27</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23</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ex03</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25</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25</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25</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ex05</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37</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37</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193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ex10</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ex11</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7778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ex12</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3653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ex13</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46</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47</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ex14</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63</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ex16</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ex17</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ex18</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32</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32</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3525">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ex19</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7143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ex20</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56</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53</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36538">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ex21</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70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62</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Total</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520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506</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494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488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482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043" name="TextBox 6"/>
          <p:cNvSpPr txBox="1">
            <a:spLocks noChangeArrowheads="1"/>
          </p:cNvSpPr>
          <p:nvPr/>
        </p:nvSpPr>
        <p:spPr bwMode="auto">
          <a:xfrm>
            <a:off x="304800" y="2209800"/>
            <a:ext cx="3149600" cy="3387725"/>
          </a:xfrm>
          <a:prstGeom prst="rect">
            <a:avLst/>
          </a:prstGeom>
          <a:noFill/>
          <a:ln w="9525">
            <a:noFill/>
            <a:miter lim="800000"/>
            <a:headEnd/>
            <a:tailEnd/>
          </a:ln>
        </p:spPr>
        <p:txBody>
          <a:bodyPr>
            <a:spAutoFit/>
          </a:bodyPr>
          <a:lstStyle/>
          <a:p>
            <a:r>
              <a:rPr lang="en-US">
                <a:solidFill>
                  <a:schemeClr val="accent1"/>
                </a:solidFill>
                <a:latin typeface="Calibri" pitchFamily="34" charset="0"/>
              </a:rPr>
              <a:t>Blue cells </a:t>
            </a:r>
            <a:r>
              <a:rPr lang="en-US">
                <a:latin typeface="Calibri" pitchFamily="34" charset="0"/>
              </a:rPr>
              <a:t>are ties</a:t>
            </a:r>
          </a:p>
          <a:p>
            <a:r>
              <a:rPr lang="en-US">
                <a:solidFill>
                  <a:srgbClr val="008000"/>
                </a:solidFill>
                <a:latin typeface="Calibri" pitchFamily="34" charset="0"/>
              </a:rPr>
              <a:t>Green cells</a:t>
            </a:r>
            <a:r>
              <a:rPr lang="en-US">
                <a:solidFill>
                  <a:srgbClr val="70AD47"/>
                </a:solidFill>
                <a:latin typeface="Calibri" pitchFamily="34" charset="0"/>
              </a:rPr>
              <a:t> </a:t>
            </a:r>
            <a:r>
              <a:rPr lang="en-US">
                <a:latin typeface="Calibri" pitchFamily="34" charset="0"/>
              </a:rPr>
              <a:t>are wins</a:t>
            </a:r>
          </a:p>
          <a:p>
            <a:r>
              <a:rPr lang="en-US">
                <a:solidFill>
                  <a:srgbClr val="FF3300"/>
                </a:solidFill>
              </a:rPr>
              <a:t>Red cells</a:t>
            </a:r>
            <a:r>
              <a:rPr lang="en-US">
                <a:solidFill>
                  <a:srgbClr val="70AD47"/>
                </a:solidFill>
              </a:rPr>
              <a:t> </a:t>
            </a:r>
            <a:r>
              <a:rPr lang="en-US"/>
              <a:t>are losses</a:t>
            </a:r>
            <a:endParaRPr lang="en-US">
              <a:latin typeface="Calibri" pitchFamily="34" charset="0"/>
            </a:endParaRPr>
          </a:p>
          <a:p>
            <a:endParaRPr lang="en-US">
              <a:latin typeface="Calibri" pitchFamily="34" charset="0"/>
            </a:endParaRPr>
          </a:p>
          <a:p>
            <a:r>
              <a:rPr lang="en-US" b="1">
                <a:latin typeface="Calibri" pitchFamily="34" charset="0"/>
              </a:rPr>
              <a:t>ex00-05</a:t>
            </a:r>
            <a:r>
              <a:rPr lang="en-US">
                <a:latin typeface="Calibri" pitchFamily="34" charset="0"/>
              </a:rPr>
              <a:t>: </a:t>
            </a:r>
          </a:p>
          <a:p>
            <a:r>
              <a:rPr lang="en-US">
                <a:latin typeface="Calibri" pitchFamily="34" charset="0"/>
              </a:rPr>
              <a:t>Random functions</a:t>
            </a:r>
          </a:p>
          <a:p>
            <a:endParaRPr lang="en-US" b="1">
              <a:latin typeface="Calibri" pitchFamily="34" charset="0"/>
            </a:endParaRPr>
          </a:p>
          <a:p>
            <a:r>
              <a:rPr lang="en-US" b="1">
                <a:latin typeface="Calibri" pitchFamily="34" charset="0"/>
              </a:rPr>
              <a:t>ex10-14</a:t>
            </a:r>
            <a:r>
              <a:rPr lang="en-US">
                <a:latin typeface="Calibri" pitchFamily="34" charset="0"/>
              </a:rPr>
              <a:t>: </a:t>
            </a:r>
          </a:p>
          <a:p>
            <a:r>
              <a:rPr lang="en-US">
                <a:latin typeface="Calibri" pitchFamily="34" charset="0"/>
              </a:rPr>
              <a:t>Majority functions</a:t>
            </a:r>
          </a:p>
          <a:p>
            <a:endParaRPr lang="en-US" b="1">
              <a:latin typeface="Calibri" pitchFamily="34" charset="0"/>
            </a:endParaRPr>
          </a:p>
          <a:p>
            <a:r>
              <a:rPr lang="en-US" b="1">
                <a:latin typeface="Calibri" pitchFamily="34" charset="0"/>
              </a:rPr>
              <a:t>ex16-21</a:t>
            </a:r>
            <a:r>
              <a:rPr lang="en-US">
                <a:latin typeface="Calibri" pitchFamily="34" charset="0"/>
              </a:rPr>
              <a:t>: </a:t>
            </a:r>
          </a:p>
          <a:p>
            <a:r>
              <a:rPr lang="en-US">
                <a:latin typeface="Calibri" pitchFamily="34" charset="0"/>
              </a:rPr>
              <a:t>Sorting functions</a:t>
            </a:r>
          </a:p>
        </p:txBody>
      </p:sp>
      <p:sp>
        <p:nvSpPr>
          <p:cNvPr id="39044"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39045" name="Picture 134"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1320800" y="304800"/>
            <a:ext cx="10972800" cy="762000"/>
          </a:xfrm>
        </p:spPr>
        <p:txBody>
          <a:bodyPr/>
          <a:lstStyle/>
          <a:p>
            <a:pPr eaLnBrk="1" hangingPunct="1"/>
            <a:r>
              <a:rPr lang="en-US" smtClean="0"/>
              <a:t>Results (continued)</a:t>
            </a:r>
          </a:p>
        </p:txBody>
      </p:sp>
      <p:sp>
        <p:nvSpPr>
          <p:cNvPr id="39938" name="Slide Number Placeholder 3"/>
          <p:cNvSpPr txBox="1">
            <a:spLocks noGrp="1"/>
          </p:cNvSpPr>
          <p:nvPr/>
        </p:nvSpPr>
        <p:spPr bwMode="auto">
          <a:xfrm>
            <a:off x="8610600" y="6356350"/>
            <a:ext cx="2743200" cy="365125"/>
          </a:xfrm>
          <a:prstGeom prst="rect">
            <a:avLst/>
          </a:prstGeom>
          <a:noFill/>
          <a:ln w="9525">
            <a:noFill/>
            <a:miter lim="800000"/>
            <a:headEnd/>
            <a:tailEnd/>
          </a:ln>
        </p:spPr>
        <p:txBody>
          <a:bodyPr anchor="ctr"/>
          <a:lstStyle/>
          <a:p>
            <a:pPr algn="r"/>
            <a:fld id="{025F4016-8FE2-45AE-9268-82EEF4E6BE7E}" type="slidenum">
              <a:rPr lang="en-US" sz="2000">
                <a:latin typeface="Calibri" pitchFamily="34" charset="0"/>
              </a:rPr>
              <a:pPr algn="r"/>
              <a:t>20</a:t>
            </a:fld>
            <a:endParaRPr lang="en-US" sz="2000">
              <a:latin typeface="Calibri" pitchFamily="34" charset="0"/>
            </a:endParaRPr>
          </a:p>
        </p:txBody>
      </p:sp>
      <p:graphicFrame>
        <p:nvGraphicFramePr>
          <p:cNvPr id="52228" name="Group 4"/>
          <p:cNvGraphicFramePr>
            <a:graphicFrameLocks noGrp="1"/>
          </p:cNvGraphicFramePr>
          <p:nvPr/>
        </p:nvGraphicFramePr>
        <p:xfrm>
          <a:off x="3860800" y="1143000"/>
          <a:ext cx="7416800" cy="4572000"/>
        </p:xfrm>
        <a:graphic>
          <a:graphicData uri="http://schemas.openxmlformats.org/drawingml/2006/table">
            <a:tbl>
              <a:tblPr/>
              <a:tblGrid>
                <a:gridCol w="1236663"/>
                <a:gridCol w="1238250"/>
                <a:gridCol w="1187450"/>
                <a:gridCol w="1282700"/>
                <a:gridCol w="1235075"/>
                <a:gridCol w="1236662"/>
              </a:tblGrid>
              <a:tr h="5937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Benchmark</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IWLS best</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N=0</a:t>
                      </a:r>
                    </a:p>
                  </a:txBody>
                  <a:tcPr marL="11430" marR="11430" marT="7620" marB="76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N=20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N=40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N=100</a:t>
                      </a:r>
                    </a:p>
                  </a:txBody>
                  <a:tcPr marL="11430" marR="11430" marT="7620" marB="76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ex50</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ex51</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26</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ex52</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19</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ex53</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36</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ex54</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12</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12</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ex56</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ex60</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67</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55</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53</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ex62</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40</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6700">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ex92</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29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ex93</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41</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41</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ex94</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36</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34</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33</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33</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33</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ex95</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65</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61</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59</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ex97</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69</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61</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57</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56</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55</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alpha val="50000"/>
                      </a:srgbClr>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Subtotal</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494</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466</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452</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448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444</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265113">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ill Sans MT" pitchFamily="34" charset="0"/>
                        </a:rPr>
                        <a:t>Total</a:t>
                      </a:r>
                    </a:p>
                  </a:txBody>
                  <a:tcPr marL="11430" marR="11430" marT="7620" marB="762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1461</a:t>
                      </a:r>
                    </a:p>
                  </a:txBody>
                  <a:tcPr marL="11430" marR="11430" marT="7620" marB="7620"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1414</a:t>
                      </a:r>
                    </a:p>
                  </a:txBody>
                  <a:tcPr marL="11430" marR="11430" marT="7620" marB="762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1381</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1368</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ill Sans MT" pitchFamily="34" charset="0"/>
                        </a:rPr>
                        <a:t>1357</a:t>
                      </a:r>
                    </a:p>
                  </a:txBody>
                  <a:tcPr marL="11430" marR="11430" marT="7620" marB="762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0060" name="TextBox 6"/>
          <p:cNvSpPr txBox="1">
            <a:spLocks noChangeArrowheads="1"/>
          </p:cNvSpPr>
          <p:nvPr/>
        </p:nvSpPr>
        <p:spPr bwMode="auto">
          <a:xfrm>
            <a:off x="427038" y="1766888"/>
            <a:ext cx="3502025" cy="2563812"/>
          </a:xfrm>
          <a:prstGeom prst="rect">
            <a:avLst/>
          </a:prstGeom>
          <a:noFill/>
          <a:ln w="9525">
            <a:noFill/>
            <a:miter lim="800000"/>
            <a:headEnd/>
            <a:tailEnd/>
          </a:ln>
        </p:spPr>
        <p:txBody>
          <a:bodyPr>
            <a:spAutoFit/>
          </a:bodyPr>
          <a:lstStyle/>
          <a:p>
            <a:pPr eaLnBrk="0" hangingPunct="0"/>
            <a:r>
              <a:rPr lang="en-US">
                <a:solidFill>
                  <a:schemeClr val="accent1"/>
                </a:solidFill>
              </a:rPr>
              <a:t>Blue cells </a:t>
            </a:r>
            <a:r>
              <a:rPr lang="en-US"/>
              <a:t>are ties</a:t>
            </a:r>
          </a:p>
          <a:p>
            <a:pPr eaLnBrk="0" hangingPunct="0"/>
            <a:r>
              <a:rPr lang="en-US">
                <a:solidFill>
                  <a:srgbClr val="008000"/>
                </a:solidFill>
              </a:rPr>
              <a:t>Green cells</a:t>
            </a:r>
            <a:r>
              <a:rPr lang="en-US">
                <a:solidFill>
                  <a:srgbClr val="70AD47"/>
                </a:solidFill>
              </a:rPr>
              <a:t> </a:t>
            </a:r>
            <a:r>
              <a:rPr lang="en-US"/>
              <a:t>are wins</a:t>
            </a:r>
          </a:p>
          <a:p>
            <a:pPr eaLnBrk="0" hangingPunct="0"/>
            <a:r>
              <a:rPr lang="en-US">
                <a:solidFill>
                  <a:srgbClr val="FF3300"/>
                </a:solidFill>
              </a:rPr>
              <a:t>Red cells</a:t>
            </a:r>
            <a:r>
              <a:rPr lang="en-US">
                <a:solidFill>
                  <a:srgbClr val="70AD47"/>
                </a:solidFill>
              </a:rPr>
              <a:t> </a:t>
            </a:r>
            <a:r>
              <a:rPr lang="en-US"/>
              <a:t>are losses</a:t>
            </a:r>
            <a:endParaRPr lang="en-US">
              <a:latin typeface="Calibri" pitchFamily="34" charset="0"/>
            </a:endParaRPr>
          </a:p>
          <a:p>
            <a:endParaRPr lang="en-US">
              <a:latin typeface="Calibri" pitchFamily="34" charset="0"/>
            </a:endParaRPr>
          </a:p>
          <a:p>
            <a:r>
              <a:rPr lang="en-US" b="1">
                <a:latin typeface="Calibri" pitchFamily="34" charset="0"/>
              </a:rPr>
              <a:t>ex50-62</a:t>
            </a:r>
            <a:r>
              <a:rPr lang="en-US">
                <a:latin typeface="Calibri" pitchFamily="34" charset="0"/>
              </a:rPr>
              <a:t>: </a:t>
            </a:r>
          </a:p>
          <a:p>
            <a:r>
              <a:rPr lang="en-US">
                <a:latin typeface="Calibri" pitchFamily="34" charset="0"/>
              </a:rPr>
              <a:t>Arithmetic functions</a:t>
            </a:r>
          </a:p>
          <a:p>
            <a:endParaRPr lang="en-US">
              <a:latin typeface="Calibri" pitchFamily="34" charset="0"/>
            </a:endParaRPr>
          </a:p>
          <a:p>
            <a:r>
              <a:rPr lang="en-US" b="1">
                <a:latin typeface="Calibri" pitchFamily="34" charset="0"/>
              </a:rPr>
              <a:t>ex92-97</a:t>
            </a:r>
            <a:r>
              <a:rPr lang="en-US">
                <a:latin typeface="Calibri" pitchFamily="34" charset="0"/>
              </a:rPr>
              <a:t>: </a:t>
            </a:r>
          </a:p>
          <a:p>
            <a:r>
              <a:rPr lang="en-US">
                <a:latin typeface="Calibri" pitchFamily="34" charset="0"/>
              </a:rPr>
              <a:t>Neuron functions</a:t>
            </a:r>
          </a:p>
        </p:txBody>
      </p:sp>
      <p:sp>
        <p:nvSpPr>
          <p:cNvPr id="40061" name="Text Box 126"/>
          <p:cNvSpPr txBox="1">
            <a:spLocks noChangeArrowheads="1"/>
          </p:cNvSpPr>
          <p:nvPr/>
        </p:nvSpPr>
        <p:spPr bwMode="auto">
          <a:xfrm>
            <a:off x="914400" y="5867400"/>
            <a:ext cx="8940800" cy="915988"/>
          </a:xfrm>
          <a:prstGeom prst="rect">
            <a:avLst/>
          </a:prstGeom>
          <a:noFill/>
          <a:ln w="9525">
            <a:noFill/>
            <a:miter lim="800000"/>
            <a:headEnd/>
            <a:tailEnd/>
          </a:ln>
        </p:spPr>
        <p:txBody>
          <a:bodyPr>
            <a:spAutoFit/>
          </a:bodyPr>
          <a:lstStyle/>
          <a:p>
            <a:pPr eaLnBrk="0" hangingPunct="0">
              <a:spcBef>
                <a:spcPct val="50000"/>
              </a:spcBef>
            </a:pPr>
            <a:r>
              <a:rPr lang="en-US"/>
              <a:t>The complete results can be found in the paper</a:t>
            </a:r>
            <a:br>
              <a:rPr lang="en-US"/>
            </a:br>
            <a:r>
              <a:rPr lang="en-US"/>
              <a:t>https://people.eecs.berkeley.edu/~alanmi/publications/2023 /iwls23_yukio.pdf (https://app.pillar.science/datasets/189845)</a:t>
            </a:r>
          </a:p>
        </p:txBody>
      </p:sp>
      <p:sp>
        <p:nvSpPr>
          <p:cNvPr id="40062"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40063" name="Picture 128"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idx="4294967295"/>
          </p:nvPr>
        </p:nvSpPr>
        <p:spPr/>
        <p:txBody>
          <a:bodyPr anchorCtr="1"/>
          <a:lstStyle/>
          <a:p>
            <a:pPr eaLnBrk="1" hangingPunct="1">
              <a:defRPr/>
            </a:pPr>
            <a:r>
              <a:rPr lang="en-US" smtClean="0">
                <a:effectLst>
                  <a:outerShdw blurRad="38100" dist="38100" dir="2700000" algn="tl">
                    <a:srgbClr val="C0C0C0"/>
                  </a:outerShdw>
                </a:effectLst>
              </a:rPr>
              <a:t>Discussion</a:t>
            </a:r>
          </a:p>
        </p:txBody>
      </p:sp>
      <p:sp>
        <p:nvSpPr>
          <p:cNvPr id="3" name="Content Placeholder 2">
            <a:extLst>
              <a:ext uri="{FF2B5EF4-FFF2-40B4-BE49-F238E27FC236}"/>
            </a:extLst>
          </p:cNvPr>
          <p:cNvSpPr>
            <a:spLocks noGrp="1"/>
          </p:cNvSpPr>
          <p:nvPr>
            <p:ph idx="4294967295"/>
          </p:nvPr>
        </p:nvSpPr>
        <p:spPr/>
        <p:txBody>
          <a:bodyPr/>
          <a:lstStyle/>
          <a:p>
            <a:pPr eaLnBrk="1" hangingPunct="1">
              <a:defRPr/>
            </a:pPr>
            <a:r>
              <a:rPr lang="en-US" altLang="en-US" sz="2400" smtClean="0">
                <a:effectLst>
                  <a:outerShdw blurRad="38100" dist="38100" dir="2700000" algn="tl">
                    <a:srgbClr val="C0C0C0"/>
                  </a:outerShdw>
                </a:effectLst>
              </a:rPr>
              <a:t>The proposed method outperformed the virtual best solver of IWLS 2022 Programming Contest</a:t>
            </a:r>
          </a:p>
          <a:p>
            <a:pPr lvl="1" eaLnBrk="1" hangingPunct="1">
              <a:defRPr/>
            </a:pPr>
            <a:r>
              <a:rPr lang="en-US" altLang="en-US" sz="2000" smtClean="0">
                <a:effectLst>
                  <a:outerShdw blurRad="38100" dist="38100" dir="2700000" algn="tl">
                    <a:srgbClr val="C0C0C0"/>
                  </a:outerShdw>
                </a:effectLst>
              </a:rPr>
              <a:t>23 wins, 61 ties, and remarkably </a:t>
            </a:r>
            <a:r>
              <a:rPr lang="en-US" altLang="en-US" sz="2000" smtClean="0">
                <a:solidFill>
                  <a:schemeClr val="folHlink"/>
                </a:solidFill>
                <a:effectLst>
                  <a:outerShdw blurRad="38100" dist="38100" dir="2700000" algn="tl">
                    <a:srgbClr val="C0C0C0"/>
                  </a:outerShdw>
                </a:effectLst>
              </a:rPr>
              <a:t>no losses</a:t>
            </a:r>
          </a:p>
          <a:p>
            <a:pPr eaLnBrk="1" hangingPunct="1">
              <a:defRPr/>
            </a:pPr>
            <a:r>
              <a:rPr lang="en-US" altLang="en-US" sz="2400" smtClean="0">
                <a:effectLst>
                  <a:outerShdw blurRad="38100" dist="38100" dir="2700000" algn="tl">
                    <a:srgbClr val="C0C0C0"/>
                  </a:outerShdw>
                </a:effectLst>
              </a:rPr>
              <a:t>One run took &lt; 5 min (100 runs took &lt; 9h)</a:t>
            </a:r>
          </a:p>
          <a:p>
            <a:pPr eaLnBrk="1" hangingPunct="1">
              <a:defRPr/>
            </a:pPr>
            <a:r>
              <a:rPr lang="en-US" altLang="en-US" sz="2400" smtClean="0">
                <a:effectLst>
                  <a:outerShdw blurRad="38100" dist="38100" dir="2700000" algn="tl">
                    <a:srgbClr val="C0C0C0"/>
                  </a:outerShdw>
                </a:effectLst>
              </a:rPr>
              <a:t>Restarting from scratch with different parameters (randomized) improved the results</a:t>
            </a:r>
          </a:p>
          <a:p>
            <a:pPr eaLnBrk="1" hangingPunct="1">
              <a:defRPr/>
            </a:pPr>
            <a:r>
              <a:rPr lang="en-US" altLang="en-US" sz="2400" smtClean="0">
                <a:effectLst>
                  <a:outerShdw blurRad="38100" dist="38100" dir="2700000" algn="tl">
                    <a:srgbClr val="C0C0C0"/>
                  </a:outerShdw>
                </a:effectLst>
              </a:rPr>
              <a:t>The reason why transduction works well</a:t>
            </a:r>
          </a:p>
          <a:p>
            <a:pPr lvl="1" eaLnBrk="1" hangingPunct="1">
              <a:defRPr/>
            </a:pPr>
            <a:r>
              <a:rPr lang="en-US" altLang="en-US" sz="2000" smtClean="0">
                <a:effectLst>
                  <a:outerShdw blurRad="38100" dist="38100" dir="2700000" algn="tl">
                    <a:srgbClr val="C0C0C0"/>
                  </a:outerShdw>
                </a:effectLst>
              </a:rPr>
              <a:t>Implemented on a minimalistic data-structure</a:t>
            </a:r>
          </a:p>
          <a:p>
            <a:pPr lvl="1" eaLnBrk="1" hangingPunct="1">
              <a:defRPr/>
            </a:pPr>
            <a:r>
              <a:rPr lang="en-US" altLang="en-US" sz="2000" smtClean="0">
                <a:effectLst>
                  <a:outerShdw blurRad="38100" dist="38100" dir="2700000" algn="tl">
                    <a:srgbClr val="C0C0C0"/>
                  </a:outerShdw>
                </a:effectLst>
              </a:rPr>
              <a:t>Uses the complete don’t-cares at each node</a:t>
            </a:r>
          </a:p>
          <a:p>
            <a:pPr lvl="1" eaLnBrk="1" hangingPunct="1">
              <a:defRPr/>
            </a:pPr>
            <a:r>
              <a:rPr lang="en-US" altLang="en-US" sz="2000" smtClean="0">
                <a:effectLst>
                  <a:outerShdw blurRad="38100" dist="38100" dir="2700000" algn="tl">
                    <a:srgbClr val="C0C0C0"/>
                  </a:outerShdw>
                </a:effectLst>
              </a:rPr>
              <a:t>Explores the search space using a stochastic approach</a:t>
            </a:r>
          </a:p>
        </p:txBody>
      </p:sp>
      <p:sp>
        <p:nvSpPr>
          <p:cNvPr id="40963"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40964" name="Picture 5" descr="SRC_logo_blue"/>
          <p:cNvPicPr>
            <a:picLocks noChangeAspect="1" noChangeArrowheads="1"/>
          </p:cNvPicPr>
          <p:nvPr/>
        </p:nvPicPr>
        <p:blipFill>
          <a:blip r:embed="rId2"/>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2E37FB85-1C28-483B-9300-3ED3B0F950AA}" type="slidenum">
              <a:rPr lang="ru-RU" altLang="en-US" sz="1000">
                <a:effectLst>
                  <a:outerShdw blurRad="38100" dist="38100" dir="2700000" algn="tl">
                    <a:srgbClr val="C0C0C0"/>
                  </a:outerShdw>
                </a:effectLst>
              </a:rPr>
              <a:pPr algn="r">
                <a:defRPr/>
              </a:pPr>
              <a:t>22</a:t>
            </a:fld>
            <a:endParaRPr lang="ru-RU" altLang="en-US" sz="1000">
              <a:effectLst>
                <a:outerShdw blurRad="38100" dist="38100" dir="2700000" algn="tl">
                  <a:srgbClr val="C0C0C0"/>
                </a:outerShdw>
              </a:effectLst>
            </a:endParaRPr>
          </a:p>
        </p:txBody>
      </p:sp>
      <p:sp>
        <p:nvSpPr>
          <p:cNvPr id="53250" name="Rectangle 2">
            <a:extLst>
              <a:ext uri="{FF2B5EF4-FFF2-40B4-BE49-F238E27FC236}"/>
            </a:extLst>
          </p:cNvPr>
          <p:cNvSpPr>
            <a:spLocks noGrp="1" noChangeArrowheads="1"/>
          </p:cNvSpPr>
          <p:nvPr>
            <p:ph type="title" idx="4294967295"/>
          </p:nvPr>
        </p:nvSpPr>
        <p:spPr>
          <a:xfrm>
            <a:off x="1117600" y="152400"/>
            <a:ext cx="10972800" cy="960438"/>
          </a:xfrm>
        </p:spPr>
        <p:txBody>
          <a:bodyPr anchorCtr="1"/>
          <a:lstStyle/>
          <a:p>
            <a:pPr eaLnBrk="1" hangingPunct="1">
              <a:defRPr/>
            </a:pPr>
            <a:r>
              <a:rPr lang="en-US" altLang="en-US" smtClean="0">
                <a:effectLst>
                  <a:outerShdw blurRad="38100" dist="38100" dir="2700000" algn="tl">
                    <a:srgbClr val="C0C0C0"/>
                  </a:outerShdw>
                </a:effectLst>
              </a:rPr>
              <a:t>Recent Publications</a:t>
            </a:r>
            <a:endParaRPr lang="ru-RU" altLang="en-US" smtClean="0">
              <a:effectLst>
                <a:outerShdw blurRad="38100" dist="38100" dir="2700000" algn="tl">
                  <a:srgbClr val="C0C0C0"/>
                </a:outerShdw>
              </a:effectLst>
            </a:endParaRPr>
          </a:p>
        </p:txBody>
      </p:sp>
      <p:sp>
        <p:nvSpPr>
          <p:cNvPr id="41987" name="Rectangle 3"/>
          <p:cNvSpPr>
            <a:spLocks noGrp="1" noChangeArrowheads="1"/>
          </p:cNvSpPr>
          <p:nvPr>
            <p:ph type="body" idx="4294967295"/>
          </p:nvPr>
        </p:nvSpPr>
        <p:spPr>
          <a:xfrm>
            <a:off x="609600" y="1371600"/>
            <a:ext cx="11074400" cy="5181600"/>
          </a:xfrm>
        </p:spPr>
        <p:txBody>
          <a:bodyPr/>
          <a:lstStyle/>
          <a:p>
            <a:pPr eaLnBrk="1" hangingPunct="1">
              <a:lnSpc>
                <a:spcPct val="80000"/>
              </a:lnSpc>
              <a:spcBef>
                <a:spcPct val="50000"/>
              </a:spcBef>
            </a:pPr>
            <a:r>
              <a:rPr lang="en-US" altLang="en-US" sz="2400" smtClean="0">
                <a:solidFill>
                  <a:schemeClr val="folHlink"/>
                </a:solidFill>
              </a:rPr>
              <a:t>Truth table based synthesis with don’t-cares</a:t>
            </a:r>
          </a:p>
          <a:p>
            <a:pPr eaLnBrk="1" hangingPunct="1">
              <a:lnSpc>
                <a:spcPct val="80000"/>
              </a:lnSpc>
              <a:buFont typeface="Arial" charset="0"/>
              <a:buNone/>
            </a:pPr>
            <a:r>
              <a:rPr lang="en-US" altLang="en-US" sz="1800" smtClean="0"/>
              <a:t>	- Y. Miyasaka, A. Mishchenko, J. Wawrzynek, and N. J. Fraser, "Synthesizing practical Boolean functions using truth tables", Proc. IWLS'22.</a:t>
            </a:r>
          </a:p>
          <a:p>
            <a:pPr eaLnBrk="1" hangingPunct="1">
              <a:lnSpc>
                <a:spcPct val="80000"/>
              </a:lnSpc>
              <a:buFont typeface="Arial" charset="0"/>
              <a:buNone/>
            </a:pPr>
            <a:r>
              <a:rPr lang="en-US" altLang="en-US" sz="1800" smtClean="0"/>
              <a:t>	- Y. Miyasaka. “Transduction method for AIG minimization”, Proc. IWLS’23, submitted to ICCAD’23. </a:t>
            </a:r>
          </a:p>
          <a:p>
            <a:pPr eaLnBrk="1" hangingPunct="1">
              <a:lnSpc>
                <a:spcPct val="80000"/>
              </a:lnSpc>
              <a:spcBef>
                <a:spcPct val="50000"/>
              </a:spcBef>
            </a:pPr>
            <a:r>
              <a:rPr lang="en-US" altLang="en-US" sz="2400" smtClean="0">
                <a:solidFill>
                  <a:schemeClr val="folHlink"/>
                </a:solidFill>
              </a:rPr>
              <a:t>Boolean decomposition and mapping</a:t>
            </a:r>
          </a:p>
          <a:p>
            <a:pPr eaLnBrk="1" hangingPunct="1">
              <a:lnSpc>
                <a:spcPct val="80000"/>
              </a:lnSpc>
              <a:buFont typeface="Arial" charset="0"/>
              <a:buNone/>
            </a:pPr>
            <a:r>
              <a:rPr lang="en-US" altLang="en-US" sz="1800" smtClean="0"/>
              <a:t>	- A. Mishchenko, R. Brayton, A. T. Calvino, and G. De Micheli, "Boolean decomposition revisited", Submitted to Proc. IWLS'23.  </a:t>
            </a:r>
          </a:p>
          <a:p>
            <a:pPr eaLnBrk="1" hangingPunct="1">
              <a:lnSpc>
                <a:spcPct val="80000"/>
              </a:lnSpc>
              <a:buFont typeface="Arial" charset="0"/>
              <a:buNone/>
            </a:pPr>
            <a:r>
              <a:rPr lang="en-US" altLang="en-US" sz="1800" smtClean="0"/>
              <a:t>	- A. Mishchenko, R. Brayton, and M. Fujita, "Mapping and retiming revisited", Submitted to Proc. IWLS'23.</a:t>
            </a:r>
          </a:p>
          <a:p>
            <a:pPr eaLnBrk="1" hangingPunct="1">
              <a:lnSpc>
                <a:spcPct val="80000"/>
              </a:lnSpc>
              <a:spcBef>
                <a:spcPct val="50000"/>
              </a:spcBef>
            </a:pPr>
            <a:r>
              <a:rPr lang="en-US" altLang="en-US" sz="2400" smtClean="0">
                <a:solidFill>
                  <a:schemeClr val="folHlink"/>
                </a:solidFill>
              </a:rPr>
              <a:t>Infrastructure development and evaluation</a:t>
            </a:r>
          </a:p>
          <a:p>
            <a:pPr eaLnBrk="1" hangingPunct="1">
              <a:lnSpc>
                <a:spcPct val="80000"/>
              </a:lnSpc>
              <a:buFont typeface="Arial" charset="0"/>
              <a:buNone/>
            </a:pPr>
            <a:r>
              <a:rPr lang="en-US" altLang="en-US" sz="1800" smtClean="0"/>
              <a:t>	- B.L.C. Barzen, A. Reais-Parsi, E. Hung, M. Kang, A. Mishchenko, J. W. Greene, and J. Wawrzynek, "Narrowing the synthesis gap: Academic FPGA synthesis is catching up with the industry", Proc. DATE'23.</a:t>
            </a:r>
          </a:p>
        </p:txBody>
      </p:sp>
      <p:sp>
        <p:nvSpPr>
          <p:cNvPr id="41988"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pic>
        <p:nvPicPr>
          <p:cNvPr id="41989" name="Picture 6"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extLst>
          </p:cNvPr>
          <p:cNvSpPr txBox="1">
            <a:spLocks noGrp="1"/>
          </p:cNvSpPr>
          <p:nvPr/>
        </p:nvSpPr>
        <p:spPr bwMode="auto">
          <a:xfrm>
            <a:off x="8737600" y="6248400"/>
            <a:ext cx="2844800" cy="457200"/>
          </a:xfrm>
          <a:prstGeom prst="rect">
            <a:avLst/>
          </a:prstGeom>
          <a:noFill/>
          <a:extLst>
            <a:ext uri="{909E8E84-426E-40DD-AFC4-6F175D3DCCD1}"/>
            <a:ext uri="{91240B29-F687-4F45-9708-019B960494DF}"/>
            <a:ext uri="{AF507438-7753-43E0-B8FC-AC1667EBCBE1}"/>
          </a:extLst>
        </p:spPr>
        <p:txBody>
          <a:bodyPr/>
          <a:lstStyle/>
          <a:p>
            <a:pPr algn="r">
              <a:defRPr/>
            </a:pPr>
            <a:fld id="{80849C55-D2B5-4905-BBF6-143BE6BF593A}" type="slidenum">
              <a:rPr lang="ru-RU" altLang="en-US" sz="1000">
                <a:effectLst>
                  <a:outerShdw blurRad="38100" dist="38100" dir="2700000" algn="tl">
                    <a:srgbClr val="C0C0C0"/>
                  </a:outerShdw>
                </a:effectLst>
              </a:rPr>
              <a:pPr algn="r">
                <a:defRPr/>
              </a:pPr>
              <a:t>23</a:t>
            </a:fld>
            <a:endParaRPr lang="ru-RU" altLang="en-US" sz="1000">
              <a:effectLst>
                <a:outerShdw blurRad="38100" dist="38100" dir="2700000" algn="tl">
                  <a:srgbClr val="C0C0C0"/>
                </a:outerShdw>
              </a:effectLst>
            </a:endParaRPr>
          </a:p>
        </p:txBody>
      </p:sp>
      <p:sp>
        <p:nvSpPr>
          <p:cNvPr id="58370" name="Rectangle 2">
            <a:extLst>
              <a:ext uri="{FF2B5EF4-FFF2-40B4-BE49-F238E27FC236}"/>
            </a:extLst>
          </p:cNvPr>
          <p:cNvSpPr>
            <a:spLocks noGrp="1" noChangeArrowheads="1"/>
          </p:cNvSpPr>
          <p:nvPr>
            <p:ph type="title" idx="4294967295"/>
          </p:nvPr>
        </p:nvSpPr>
        <p:spPr/>
        <p:txBody>
          <a:bodyPr anchorCtr="1"/>
          <a:lstStyle/>
          <a:p>
            <a:pPr eaLnBrk="1" hangingPunct="1">
              <a:defRPr/>
            </a:pPr>
            <a:r>
              <a:rPr lang="en-US" altLang="en-US" smtClean="0">
                <a:effectLst>
                  <a:outerShdw blurRad="38100" dist="38100" dir="2700000" algn="tl">
                    <a:srgbClr val="C0C0C0"/>
                  </a:outerShdw>
                </a:effectLst>
              </a:rPr>
              <a:t>Conclusions</a:t>
            </a:r>
            <a:endParaRPr lang="ru-RU" altLang="en-US" smtClean="0">
              <a:effectLst>
                <a:outerShdw blurRad="38100" dist="38100" dir="2700000" algn="tl">
                  <a:srgbClr val="C0C0C0"/>
                </a:outerShdw>
              </a:effectLst>
            </a:endParaRPr>
          </a:p>
        </p:txBody>
      </p:sp>
      <p:sp>
        <p:nvSpPr>
          <p:cNvPr id="44035" name="Rectangle 3"/>
          <p:cNvSpPr>
            <a:spLocks noGrp="1"/>
          </p:cNvSpPr>
          <p:nvPr>
            <p:ph type="body" idx="4294967295"/>
          </p:nvPr>
        </p:nvSpPr>
        <p:spPr/>
        <p:txBody>
          <a:bodyPr/>
          <a:lstStyle/>
          <a:p>
            <a:pPr eaLnBrk="1" hangingPunct="1">
              <a:lnSpc>
                <a:spcPct val="80000"/>
              </a:lnSpc>
            </a:pPr>
            <a:r>
              <a:rPr lang="en-US" altLang="en-US" sz="2400" smtClean="0"/>
              <a:t>Reviewed the SRC task (first year)</a:t>
            </a:r>
          </a:p>
          <a:p>
            <a:pPr eaLnBrk="1" hangingPunct="1">
              <a:lnSpc>
                <a:spcPct val="80000"/>
              </a:lnSpc>
              <a:buFont typeface="Arial" charset="0"/>
              <a:buNone/>
            </a:pPr>
            <a:r>
              <a:rPr lang="en-US" altLang="en-US" sz="2400" smtClean="0">
                <a:solidFill>
                  <a:schemeClr val="folHlink"/>
                </a:solidFill>
              </a:rPr>
              <a:t>	“Standardizing Boolean transforms to improve quality and runtime of CAD tools”</a:t>
            </a:r>
            <a:endParaRPr lang="en-US" altLang="en-US" sz="2400" smtClean="0"/>
          </a:p>
          <a:p>
            <a:pPr eaLnBrk="1" hangingPunct="1">
              <a:lnSpc>
                <a:spcPct val="80000"/>
              </a:lnSpc>
            </a:pPr>
            <a:r>
              <a:rPr lang="en-US" altLang="en-US" sz="2400" smtClean="0"/>
              <a:t>Discussed ongoing work </a:t>
            </a:r>
          </a:p>
          <a:p>
            <a:pPr eaLnBrk="1" hangingPunct="1">
              <a:lnSpc>
                <a:spcPct val="80000"/>
              </a:lnSpc>
            </a:pPr>
            <a:r>
              <a:rPr lang="en-US" altLang="en-US" sz="2400" smtClean="0"/>
              <a:t>Reviewed recent publications</a:t>
            </a:r>
          </a:p>
          <a:p>
            <a:pPr eaLnBrk="1" hangingPunct="1">
              <a:lnSpc>
                <a:spcPct val="80000"/>
              </a:lnSpc>
              <a:buFont typeface="Arial" charset="0"/>
              <a:buNone/>
            </a:pPr>
            <a:endParaRPr lang="en-US" altLang="en-US" sz="2400" smtClean="0"/>
          </a:p>
        </p:txBody>
      </p:sp>
      <p:pic>
        <p:nvPicPr>
          <p:cNvPr id="44036" name="Picture 5" descr="SRC_logo_blue"/>
          <p:cNvPicPr>
            <a:picLocks noChangeAspect="1" noChangeArrowheads="1"/>
          </p:cNvPicPr>
          <p:nvPr/>
        </p:nvPicPr>
        <p:blipFill>
          <a:blip r:embed="rId3"/>
          <a:srcRect/>
          <a:stretch>
            <a:fillRect/>
          </a:stretch>
        </p:blipFill>
        <p:spPr bwMode="auto">
          <a:xfrm>
            <a:off x="203200" y="152400"/>
            <a:ext cx="2641600" cy="787400"/>
          </a:xfrm>
          <a:prstGeom prst="rect">
            <a:avLst/>
          </a:prstGeom>
          <a:noFill/>
          <a:ln w="9525">
            <a:noFill/>
            <a:miter lim="800000"/>
            <a:headEnd/>
            <a:tailEnd/>
          </a:ln>
        </p:spPr>
      </p:pic>
      <p:sp>
        <p:nvSpPr>
          <p:cNvPr id="44037" name="Footer Placeholder 3"/>
          <p:cNvSpPr txBox="1">
            <a:spLocks/>
          </p:cNvSpPr>
          <p:nvPr/>
        </p:nvSpPr>
        <p:spPr bwMode="auto">
          <a:xfrm>
            <a:off x="8128000" y="6400800"/>
            <a:ext cx="3878263" cy="365125"/>
          </a:xfrm>
          <a:prstGeom prst="rect">
            <a:avLst/>
          </a:prstGeom>
          <a:noFill/>
          <a:ln w="9525">
            <a:noFill/>
            <a:miter lim="800000"/>
            <a:headEnd/>
            <a:tailEnd/>
          </a:ln>
        </p:spPr>
        <p:txBody>
          <a:bodyPr lIns="0" rIns="0" anchor="ctr"/>
          <a:lstStyle/>
          <a:p>
            <a:pPr algn="r"/>
            <a:r>
              <a:rPr lang="en-US" sz="1300">
                <a:solidFill>
                  <a:srgbClr val="225F98"/>
                </a:solidFill>
                <a:latin typeface="Georgia" pitchFamily="18" charset="0"/>
              </a:rPr>
              <a:t>SRC Select Disclosure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RC 2022: White with gradient blue logo">
  <a:themeElements>
    <a:clrScheme name="SRC 2022 Bold">
      <a:dk1>
        <a:srgbClr val="0F2E4C"/>
      </a:dk1>
      <a:lt1>
        <a:sysClr val="window" lastClr="FFFFFF"/>
      </a:lt1>
      <a:dk2>
        <a:srgbClr val="205D98"/>
      </a:dk2>
      <a:lt2>
        <a:srgbClr val="E7E6E6"/>
      </a:lt2>
      <a:accent1>
        <a:srgbClr val="205D98"/>
      </a:accent1>
      <a:accent2>
        <a:srgbClr val="720534"/>
      </a:accent2>
      <a:accent3>
        <a:srgbClr val="1D897C"/>
      </a:accent3>
      <a:accent4>
        <a:srgbClr val="EA0200"/>
      </a:accent4>
      <a:accent5>
        <a:srgbClr val="EEBF13"/>
      </a:accent5>
      <a:accent6>
        <a:srgbClr val="AC1C6D"/>
      </a:accent6>
      <a:hlink>
        <a:srgbClr val="0055A3"/>
      </a:hlink>
      <a:folHlink>
        <a:srgbClr val="954F72"/>
      </a:folHlink>
    </a:clrScheme>
    <a:fontScheme name="SRC 2022">
      <a:majorFont>
        <a:latin typeface="Georgia"/>
        <a:ea typeface=""/>
        <a:cs typeface=""/>
      </a:majorFont>
      <a:minorFont>
        <a:latin typeface="Abadi M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RC-PPT-Template-2022-White.potx" id="{39E6E7E4-6885-4F64-8E96-A44684C45D12}" vid="{E0D43444-FFD0-4B26-AC92-F2374BB314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SRC-PPT-Template-2022-White</Template>
  <TotalTime>12</TotalTime>
  <Words>1843</Words>
  <Application>Microsoft Office PowerPoint</Application>
  <PresentationFormat>Custom</PresentationFormat>
  <Paragraphs>575</Paragraphs>
  <Slides>23</Slides>
  <Notes>7</Notes>
  <HiddenSlides>0</HiddenSlides>
  <MMClips>0</MMClips>
  <ScaleCrop>false</ScaleCrop>
  <HeadingPairs>
    <vt:vector size="6" baseType="variant">
      <vt:variant>
        <vt:lpstr>Fonts Used</vt:lpstr>
      </vt:variant>
      <vt:variant>
        <vt:i4>11</vt:i4>
      </vt:variant>
      <vt:variant>
        <vt:lpstr>Design Template</vt:lpstr>
      </vt:variant>
      <vt:variant>
        <vt:i4>5</vt:i4>
      </vt:variant>
      <vt:variant>
        <vt:lpstr>Slide Titles</vt:lpstr>
      </vt:variant>
      <vt:variant>
        <vt:i4>23</vt:i4>
      </vt:variant>
    </vt:vector>
  </HeadingPairs>
  <TitlesOfParts>
    <vt:vector size="39" baseType="lpstr">
      <vt:lpstr>Arial</vt:lpstr>
      <vt:lpstr>Georgia</vt:lpstr>
      <vt:lpstr>Gill Sans MT</vt:lpstr>
      <vt:lpstr>Calibri</vt:lpstr>
      <vt:lpstr>Abadi MT Std</vt:lpstr>
      <vt:lpstr>Tahoma</vt:lpstr>
      <vt:lpstr>굴림</vt:lpstr>
      <vt:lpstr>Wingdings</vt:lpstr>
      <vt:lpstr>Symbol</vt:lpstr>
      <vt:lpstr>Lucida Console</vt:lpstr>
      <vt:lpstr>Times New Roman</vt:lpstr>
      <vt:lpstr>SRC 2022: White with gradient blue logo</vt:lpstr>
      <vt:lpstr>SRC 2022: White with gradient blue logo</vt:lpstr>
      <vt:lpstr>SRC 2022: White with gradient blue logo</vt:lpstr>
      <vt:lpstr>SRC 2022: White with gradient blue logo</vt:lpstr>
      <vt:lpstr>SRC 2022: White with gradient blue logo</vt:lpstr>
      <vt:lpstr>Confidentiality</vt:lpstr>
      <vt:lpstr>SRC Task ID: 3173.001  Standardizing Boolean Transforms  to Improve Quality and Runtime  of CAD Tools</vt:lpstr>
      <vt:lpstr>Task Overview</vt:lpstr>
      <vt:lpstr>Industrial Liaisons</vt:lpstr>
      <vt:lpstr>Academic Collaborators</vt:lpstr>
      <vt:lpstr>Anticipated Results </vt:lpstr>
      <vt:lpstr>Task Deliverables </vt:lpstr>
      <vt:lpstr>Background</vt:lpstr>
      <vt:lpstr>Progress Summary</vt:lpstr>
      <vt:lpstr>Comparison</vt:lpstr>
      <vt:lpstr>Research Overview</vt:lpstr>
      <vt:lpstr>And-Inverter Graph (AIG)</vt:lpstr>
      <vt:lpstr>BLIF Format</vt:lpstr>
      <vt:lpstr>Proposed Format</vt:lpstr>
      <vt:lpstr>Proposed Format</vt:lpstr>
      <vt:lpstr>Prototype Solvers</vt:lpstr>
      <vt:lpstr>Transduction:    Transformation + Reduction</vt:lpstr>
      <vt:lpstr>Experiments</vt:lpstr>
      <vt:lpstr>Results </vt:lpstr>
      <vt:lpstr>Results (continued)</vt:lpstr>
      <vt:lpstr>Discussion</vt:lpstr>
      <vt:lpstr>Recent Publications</vt:lpstr>
      <vt:lpstr>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Confidentiality</dc:title>
  <dc:creator>Holmes, LaTanya / SRC</dc:creator>
  <cp:lastModifiedBy>User</cp:lastModifiedBy>
  <cp:revision>5</cp:revision>
  <dcterms:created xsi:type="dcterms:W3CDTF">2023-01-24T14:24:56Z</dcterms:created>
  <dcterms:modified xsi:type="dcterms:W3CDTF">2023-05-22T12:33:08Z</dcterms:modified>
</cp:coreProperties>
</file>