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527" r:id="rId3"/>
    <p:sldId id="636" r:id="rId4"/>
    <p:sldId id="678" r:id="rId5"/>
    <p:sldId id="660" r:id="rId6"/>
    <p:sldId id="674" r:id="rId7"/>
    <p:sldId id="675" r:id="rId8"/>
    <p:sldId id="677" r:id="rId9"/>
    <p:sldId id="708" r:id="rId10"/>
    <p:sldId id="707" r:id="rId11"/>
    <p:sldId id="697" r:id="rId12"/>
    <p:sldId id="710" r:id="rId13"/>
    <p:sldId id="696" r:id="rId14"/>
    <p:sldId id="711" r:id="rId15"/>
    <p:sldId id="705" r:id="rId16"/>
    <p:sldId id="693" r:id="rId17"/>
    <p:sldId id="700" r:id="rId18"/>
    <p:sldId id="713" r:id="rId19"/>
    <p:sldId id="701" r:id="rId20"/>
    <p:sldId id="715" r:id="rId21"/>
    <p:sldId id="702" r:id="rId22"/>
    <p:sldId id="716" r:id="rId23"/>
    <p:sldId id="681" r:id="rId24"/>
    <p:sldId id="694" r:id="rId25"/>
    <p:sldId id="683" r:id="rId26"/>
    <p:sldId id="703" r:id="rId27"/>
    <p:sldId id="717" r:id="rId28"/>
    <p:sldId id="686" r:id="rId29"/>
    <p:sldId id="704" r:id="rId30"/>
    <p:sldId id="687" r:id="rId31"/>
    <p:sldId id="688" r:id="rId32"/>
    <p:sldId id="690" r:id="rId33"/>
    <p:sldId id="689" r:id="rId34"/>
    <p:sldId id="691" r:id="rId35"/>
    <p:sldId id="672" r:id="rId36"/>
    <p:sldId id="692" r:id="rId37"/>
    <p:sldId id="628" r:id="rId38"/>
    <p:sldId id="43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  <a:srgbClr val="3D83E8"/>
    <a:srgbClr val="2097E8"/>
    <a:srgbClr val="14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4" autoAdjust="0"/>
    <p:restoredTop sz="99660" autoAdjust="0"/>
  </p:normalViewPr>
  <p:slideViewPr>
    <p:cSldViewPr snapToGrid="0" snapToObjects="1">
      <p:cViewPr>
        <p:scale>
          <a:sx n="90" d="100"/>
          <a:sy n="90" d="100"/>
        </p:scale>
        <p:origin x="1728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860E5-7CC4-8A40-8896-4E406AE1163B}" type="datetimeFigureOut">
              <a:rPr lang="en-US" smtClean="0"/>
              <a:t>6/19/17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A1981-4CE9-2E4C-A3A8-05A831B09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365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ABFCA-E868-3E4D-863A-2547FCE1EBD3}" type="datetimeFigureOut">
              <a:rPr lang="en-US" smtClean="0"/>
              <a:t>6/19/17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9CA0A-336B-BC4B-87F5-84DE0622F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910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8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CA0A-336B-BC4B-87F5-84DE0622FB1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58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97206-15E6-0F4B-BBF0-9E15BCCC62CB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7F6B-6C94-9943-935A-37811A64A292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C4-898D-A94D-A605-E7E183771FF2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4E1-DFEA-FE44-87A7-F03054F589F3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E4FE5-E9C8-0D43-B3C7-96BEC66946B7}" type="datetime1">
              <a:rPr lang="en-US" smtClean="0"/>
              <a:t>6/19/17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716B-2A03-8F43-83F6-86D34F9062FC}" type="datetime1">
              <a:rPr lang="en-US" smtClean="0"/>
              <a:t>6/19/17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807-7EED-BA49-BE37-0A31137E91E7}" type="datetime1">
              <a:rPr lang="en-US" smtClean="0"/>
              <a:t>6/19/17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EBFB-3856-C049-BCCD-85295CC818CC}" type="datetime1">
              <a:rPr lang="en-US" smtClean="0"/>
              <a:t>6/19/17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5AAA2-1067-0C45-A40E-BC08110953F1}" type="datetime1">
              <a:rPr lang="en-US" smtClean="0"/>
              <a:t>6/19/17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2C85-14D8-9346-8843-E6B01EBFBB4F}" type="datetime1">
              <a:rPr lang="en-US" smtClean="0"/>
              <a:t>6/19/17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A92C-2026-0A4D-BC9D-81A7562679F8}" type="datetime1">
              <a:rPr lang="en-US" smtClean="0"/>
              <a:t>6/19/17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6C31-4773-134F-BE25-17D9BE495824}" type="datetime1">
              <a:rPr lang="en-US" smtClean="0"/>
              <a:t>6/19/17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FD868-C81C-B64E-82D2-705F6F24C14F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EFC4-8148-F04E-A4FA-D17E583802B5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AE817C3-73A2-274E-931A-881A56EFA4C6}" type="datetime1">
              <a:rPr lang="en-US" smtClean="0"/>
              <a:t>6/19/17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87" y="-89642"/>
            <a:ext cx="9008632" cy="2106706"/>
          </a:xfrm>
        </p:spPr>
        <p:txBody>
          <a:bodyPr/>
          <a:lstStyle/>
          <a:p>
            <a:r>
              <a:rPr lang="en-US" sz="6000" dirty="0" smtClean="0"/>
              <a:t>Delay-Oriented </a:t>
            </a:r>
            <a:br>
              <a:rPr lang="en-US" sz="6000" dirty="0" smtClean="0"/>
            </a:br>
            <a:r>
              <a:rPr lang="en-US" sz="6000" dirty="0" smtClean="0"/>
              <a:t>Logic Synthesis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423" y="2995509"/>
            <a:ext cx="7772400" cy="919079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/>
              <a:t>Luca </a:t>
            </a:r>
            <a:r>
              <a:rPr lang="en-US" sz="2400" b="1" dirty="0" err="1" smtClean="0"/>
              <a:t>Amarù</a:t>
            </a:r>
            <a:endParaRPr lang="en-US" sz="2400" b="1" dirty="0" smtClean="0"/>
          </a:p>
          <a:p>
            <a:r>
              <a:rPr lang="en-US" sz="2400" b="1" dirty="0" smtClean="0"/>
              <a:t>Alan </a:t>
            </a:r>
            <a:r>
              <a:rPr lang="en-US" sz="2400" b="1" dirty="0" err="1" smtClean="0"/>
              <a:t>Mishchenko</a:t>
            </a:r>
            <a:r>
              <a:rPr lang="en-US" sz="2400" b="1" dirty="0" smtClean="0"/>
              <a:t>, Mathias Soeken, Robert K. Brayton</a:t>
            </a:r>
            <a:endParaRPr lang="en-US" sz="2400" dirty="0"/>
          </a:p>
          <a:p>
            <a:r>
              <a:rPr lang="en-US" dirty="0" smtClean="0"/>
              <a:t>Design </a:t>
            </a:r>
            <a:r>
              <a:rPr lang="en-US" dirty="0"/>
              <a:t>Group, Synopsys Inc., Sunnyvale, California, </a:t>
            </a:r>
            <a:r>
              <a:rPr lang="en-US" dirty="0" smtClean="0"/>
              <a:t>USA</a:t>
            </a:r>
          </a:p>
        </p:txBody>
      </p:sp>
      <p:pic>
        <p:nvPicPr>
          <p:cNvPr id="7" name="Picture 6" descr="snps-logo-sts-white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64BF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72" y="5066164"/>
            <a:ext cx="3905966" cy="124665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52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Logic Synthesis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L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9" y="1073609"/>
            <a:ext cx="8450263" cy="211256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75037" y="3485550"/>
            <a:ext cx="8712431" cy="2870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4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Different definitions…</a:t>
            </a:r>
          </a:p>
          <a:p>
            <a:r>
              <a:rPr lang="en-US" i="1" dirty="0" smtClean="0">
                <a:solidFill>
                  <a:srgbClr val="F6C16A"/>
                </a:solidFill>
              </a:rPr>
              <a:t>Logic synthesis </a:t>
            </a:r>
            <a:r>
              <a:rPr lang="en-US" i="1" dirty="0">
                <a:solidFill>
                  <a:srgbClr val="F6C16A"/>
                </a:solidFill>
              </a:rPr>
              <a:t>is a process by which an abstract form of desired circuit </a:t>
            </a:r>
            <a:r>
              <a:rPr lang="en-US" i="1" dirty="0" smtClean="0">
                <a:solidFill>
                  <a:srgbClr val="F6C16A"/>
                </a:solidFill>
              </a:rPr>
              <a:t>behavior</a:t>
            </a:r>
            <a:r>
              <a:rPr lang="en-US" i="1" dirty="0">
                <a:solidFill>
                  <a:srgbClr val="F6C16A"/>
                </a:solidFill>
              </a:rPr>
              <a:t> </a:t>
            </a:r>
            <a:r>
              <a:rPr lang="en-US" i="1" dirty="0" smtClean="0">
                <a:solidFill>
                  <a:srgbClr val="F6C16A"/>
                </a:solidFill>
              </a:rPr>
              <a:t>is </a:t>
            </a:r>
            <a:r>
              <a:rPr lang="en-US" i="1" dirty="0">
                <a:solidFill>
                  <a:srgbClr val="F6C16A"/>
                </a:solidFill>
              </a:rPr>
              <a:t>turned into a design implementation in terms of logic </a:t>
            </a:r>
            <a:r>
              <a:rPr lang="en-US" i="1" dirty="0" smtClean="0">
                <a:solidFill>
                  <a:srgbClr val="F6C16A"/>
                </a:solidFill>
              </a:rPr>
              <a:t>gates</a:t>
            </a:r>
            <a:r>
              <a:rPr lang="en-US" dirty="0"/>
              <a:t>. </a:t>
            </a:r>
            <a:r>
              <a:rPr lang="en-US" dirty="0" smtClean="0"/>
              <a:t>(</a:t>
            </a:r>
            <a:r>
              <a:rPr lang="en-US" i="1" dirty="0" smtClean="0"/>
              <a:t>standard definition</a:t>
            </a:r>
            <a:r>
              <a:rPr lang="en-US" dirty="0" smtClean="0"/>
              <a:t>)</a:t>
            </a:r>
          </a:p>
          <a:p>
            <a:r>
              <a:rPr lang="en-US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“Given certain characteristics, it is required to find a circuit incorporating these characteristics… …the solution is not unique…”</a:t>
            </a:r>
          </a:p>
          <a:p>
            <a:endParaRPr lang="en-US" dirty="0" smtClean="0"/>
          </a:p>
        </p:txBody>
      </p:sp>
      <p:pic>
        <p:nvPicPr>
          <p:cNvPr id="10" name="Picture 9" descr="Schermata 2015-12-14 alle 11.21.5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06" y="1568830"/>
            <a:ext cx="3972947" cy="369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6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Logic Synthesis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 descr="L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9" y="1073609"/>
            <a:ext cx="8450263" cy="211256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87772" y="3380224"/>
            <a:ext cx="4063808" cy="26079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4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Primary goals of logic synthesis:</a:t>
            </a:r>
          </a:p>
          <a:p>
            <a:r>
              <a:rPr lang="en-US" dirty="0" smtClean="0"/>
              <a:t>Reduce </a:t>
            </a:r>
            <a:r>
              <a:rPr lang="en-US" b="1" dirty="0" smtClean="0">
                <a:solidFill>
                  <a:srgbClr val="14FF00"/>
                </a:solidFill>
              </a:rPr>
              <a:t>delay</a:t>
            </a:r>
          </a:p>
          <a:p>
            <a:r>
              <a:rPr lang="en-US" dirty="0" smtClean="0"/>
              <a:t>Reduce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area</a:t>
            </a:r>
          </a:p>
          <a:p>
            <a:r>
              <a:rPr lang="en-US" dirty="0" smtClean="0"/>
              <a:t>Reduce 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power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With small runtime budget!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21103" y="3382441"/>
            <a:ext cx="4515172" cy="29902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4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What is currently a “good deal” for the EDA industry?</a:t>
            </a:r>
          </a:p>
          <a:p>
            <a:r>
              <a:rPr lang="en-US" dirty="0" smtClean="0"/>
              <a:t>Compare to a complete design flow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% runtime </a:t>
            </a:r>
            <a:r>
              <a:rPr lang="en-US" dirty="0" smtClean="0"/>
              <a:t>overhead for </a:t>
            </a:r>
            <a:r>
              <a:rPr lang="en-US" dirty="0" smtClean="0">
                <a:solidFill>
                  <a:srgbClr val="14FF00"/>
                </a:solidFill>
              </a:rPr>
              <a:t>10% total negative slack reduction</a:t>
            </a:r>
            <a:r>
              <a:rPr lang="en-US" dirty="0" smtClean="0"/>
              <a:t> (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at negligible area cost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6C16A"/>
                </a:solidFill>
              </a:rPr>
              <a:t>1% runtime </a:t>
            </a:r>
            <a:r>
              <a:rPr lang="en-US" dirty="0" smtClean="0"/>
              <a:t>overhead for </a:t>
            </a:r>
            <a:r>
              <a:rPr lang="en-US" dirty="0" smtClean="0">
                <a:solidFill>
                  <a:srgbClr val="CCFFCC"/>
                </a:solidFill>
              </a:rPr>
              <a:t>1% area reduction</a:t>
            </a:r>
            <a:r>
              <a:rPr lang="en-US" dirty="0" smtClean="0"/>
              <a:t> (</a:t>
            </a:r>
            <a:r>
              <a:rPr lang="en-US" i="1" dirty="0" smtClean="0">
                <a:solidFill>
                  <a:srgbClr val="6ED6C4"/>
                </a:solidFill>
              </a:rPr>
              <a:t>at no timing cost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15652" y="6301933"/>
            <a:ext cx="4203290" cy="36933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How to obtain these challenging goals?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5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9849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Delay Synthesis: The Problem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7890" y="888165"/>
            <a:ext cx="8831695" cy="2593132"/>
          </a:xfrm>
        </p:spPr>
        <p:txBody>
          <a:bodyPr>
            <a:normAutofit/>
          </a:bodyPr>
          <a:lstStyle/>
          <a:p>
            <a:r>
              <a:rPr lang="en-US" dirty="0" smtClean="0"/>
              <a:t>Given: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Boolean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function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set of arrival times at the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inputs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gate library with associated delay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values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b="1" i="1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delay </a:t>
            </a:r>
            <a:r>
              <a:rPr lang="en-US" b="1" i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synthesis problem</a:t>
            </a:r>
            <a:r>
              <a:rPr lang="en-US" b="1" i="1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/>
              <a:t>asks for a circuit implementation which minimizes the arrival time at the output(s). </a:t>
            </a:r>
          </a:p>
        </p:txBody>
      </p:sp>
      <p:grpSp>
        <p:nvGrpSpPr>
          <p:cNvPr id="162" name="Group 161"/>
          <p:cNvGrpSpPr/>
          <p:nvPr/>
        </p:nvGrpSpPr>
        <p:grpSpPr>
          <a:xfrm>
            <a:off x="3657386" y="4302757"/>
            <a:ext cx="990632" cy="1367941"/>
            <a:chOff x="4653577" y="3394259"/>
            <a:chExt cx="990632" cy="1367941"/>
          </a:xfrm>
        </p:grpSpPr>
        <p:sp>
          <p:nvSpPr>
            <p:cNvPr id="163" name="Rounded Rectangle 162"/>
            <p:cNvSpPr/>
            <p:nvPr/>
          </p:nvSpPr>
          <p:spPr>
            <a:xfrm rot="5400000">
              <a:off x="4465368" y="3583360"/>
              <a:ext cx="1367049" cy="990632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713729" y="3394259"/>
              <a:ext cx="7403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t</a:t>
              </a:r>
              <a:r>
                <a:rPr lang="en-US" sz="2400" baseline="-25000" dirty="0" smtClean="0">
                  <a:solidFill>
                    <a:schemeClr val="bg1"/>
                  </a:solidFill>
                </a:rPr>
                <a:t>a</a:t>
              </a:r>
              <a:r>
                <a:rPr lang="en-US" sz="2400" dirty="0" smtClean="0">
                  <a:solidFill>
                    <a:schemeClr val="bg1"/>
                  </a:solidFill>
                </a:rPr>
                <a:t>=4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716361" y="3781447"/>
              <a:ext cx="744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b</a:t>
              </a:r>
              <a:r>
                <a:rPr lang="en-US" sz="2400" dirty="0" smtClean="0">
                  <a:solidFill>
                    <a:srgbClr val="000000"/>
                  </a:solidFill>
                </a:rPr>
                <a:t>=</a:t>
              </a:r>
              <a:r>
                <a:rPr lang="en-US" sz="24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737400" y="4182562"/>
              <a:ext cx="7316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c</a:t>
              </a:r>
              <a:r>
                <a:rPr lang="en-US" sz="2400" dirty="0" smtClean="0">
                  <a:solidFill>
                    <a:srgbClr val="000000"/>
                  </a:solidFill>
                </a:rPr>
                <a:t>=</a:t>
              </a:r>
              <a:r>
                <a:rPr lang="en-US" sz="2400" dirty="0">
                  <a:solidFill>
                    <a:srgbClr val="000000"/>
                  </a:solidFill>
                </a:rPr>
                <a:t>0</a:t>
              </a: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5377991" y="4448670"/>
            <a:ext cx="1223906" cy="914884"/>
            <a:chOff x="4623695" y="3394259"/>
            <a:chExt cx="1223906" cy="914884"/>
          </a:xfrm>
        </p:grpSpPr>
        <p:sp>
          <p:nvSpPr>
            <p:cNvPr id="169" name="Rounded Rectangle 168"/>
            <p:cNvSpPr/>
            <p:nvPr/>
          </p:nvSpPr>
          <p:spPr>
            <a:xfrm rot="5400000">
              <a:off x="4778653" y="3240196"/>
              <a:ext cx="913989" cy="1223906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4713729" y="3394259"/>
              <a:ext cx="10386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d</a:t>
              </a:r>
              <a:r>
                <a:rPr lang="en-US" sz="2400" baseline="-25000" dirty="0" smtClean="0">
                  <a:solidFill>
                    <a:schemeClr val="bg1"/>
                  </a:solidFill>
                </a:rPr>
                <a:t>and</a:t>
              </a:r>
              <a:r>
                <a:rPr lang="en-US" sz="2400" dirty="0" smtClean="0">
                  <a:solidFill>
                    <a:schemeClr val="bg1"/>
                  </a:solidFill>
                </a:rPr>
                <a:t>=2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4716361" y="3781447"/>
              <a:ext cx="979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d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inv</a:t>
              </a:r>
              <a:r>
                <a:rPr lang="en-US" sz="2400" dirty="0" smtClean="0">
                  <a:solidFill>
                    <a:srgbClr val="000000"/>
                  </a:solidFill>
                </a:rPr>
                <a:t>=1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206419" y="3809524"/>
            <a:ext cx="172099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 = a * b * c</a:t>
            </a:r>
            <a:endParaRPr lang="en-US" sz="2400" dirty="0"/>
          </a:p>
        </p:txBody>
      </p:sp>
      <p:pic>
        <p:nvPicPr>
          <p:cNvPr id="174" name="Picture 1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428" y="3367855"/>
            <a:ext cx="1309968" cy="3359225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4648" y="3367855"/>
            <a:ext cx="1270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/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/>
              <a:t>Exact </a:t>
            </a:r>
            <a:r>
              <a:rPr lang="en-US" sz="3000" dirty="0"/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74843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rgbClr val="14FF00"/>
                </a:solidFill>
              </a:rPr>
              <a:t>Heuristic Delay Synthesis</a:t>
            </a:r>
          </a:p>
          <a:p>
            <a:pPr lvl="1"/>
            <a:r>
              <a:rPr lang="en-US" sz="2400" dirty="0" smtClean="0"/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/>
              <a:t>Exact </a:t>
            </a:r>
            <a:r>
              <a:rPr lang="en-US" sz="3000" dirty="0"/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55522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rgbClr val="14FF00"/>
                </a:solidFill>
              </a:rPr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14FF00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/>
              <a:t>Exact </a:t>
            </a:r>
            <a:r>
              <a:rPr lang="en-US" sz="3000" dirty="0"/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31937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38731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3997" y="1206084"/>
            <a:ext cx="8695765" cy="5263446"/>
          </a:xfrm>
        </p:spPr>
        <p:txBody>
          <a:bodyPr>
            <a:normAutofit/>
          </a:bodyPr>
          <a:lstStyle/>
          <a:p>
            <a:r>
              <a:rPr lang="en-US" dirty="0" smtClean="0"/>
              <a:t>Set of techniques operating on a </a:t>
            </a:r>
            <a:r>
              <a:rPr lang="en-US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local logic abstraction of nodes/gates</a:t>
            </a:r>
            <a:endParaRPr lang="en-US" dirty="0" smtClean="0"/>
          </a:p>
          <a:p>
            <a:r>
              <a:rPr lang="en-US" dirty="0" smtClean="0">
                <a:solidFill>
                  <a:srgbClr val="14FF00"/>
                </a:solidFill>
              </a:rPr>
              <a:t>Pros: </a:t>
            </a:r>
          </a:p>
          <a:p>
            <a:pPr lvl="1"/>
            <a:r>
              <a:rPr lang="en-US" dirty="0" smtClean="0"/>
              <a:t>Fast </a:t>
            </a:r>
          </a:p>
          <a:p>
            <a:pPr lvl="1"/>
            <a:r>
              <a:rPr lang="en-US" dirty="0" smtClean="0"/>
              <a:t>Acceptable results on average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ood starting point for stronger techniques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Cons: </a:t>
            </a:r>
          </a:p>
          <a:p>
            <a:pPr lvl="1"/>
            <a:r>
              <a:rPr lang="en-US" dirty="0" smtClean="0"/>
              <a:t>Suboptimal</a:t>
            </a:r>
          </a:p>
          <a:p>
            <a:pPr lvl="1"/>
            <a:r>
              <a:rPr lang="en-US" dirty="0" smtClean="0"/>
              <a:t>Operate on logic assumptions – not aware of the technology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How are they used?</a:t>
            </a:r>
          </a:p>
          <a:p>
            <a:pPr lvl="1"/>
            <a:r>
              <a:rPr lang="en-US" dirty="0" smtClean="0"/>
              <a:t>Iterated many times, until a delay improvement is seen</a:t>
            </a:r>
          </a:p>
          <a:p>
            <a:pPr lvl="1"/>
            <a:r>
              <a:rPr lang="en-US" dirty="0" smtClean="0"/>
              <a:t>Use more aggressive techniques to escape local minima</a:t>
            </a:r>
          </a:p>
        </p:txBody>
      </p:sp>
    </p:spTree>
    <p:extLst>
      <p:ext uri="{BB962C8B-B14F-4D97-AF65-F5344CB8AC3E}">
        <p14:creationId xmlns:p14="http://schemas.microsoft.com/office/powerpoint/2010/main" val="313549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862438"/>
            <a:ext cx="9094173" cy="217001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Huffman decomposition: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ne of the most popular delay-oriented decomposition techniques</a:t>
            </a:r>
          </a:p>
          <a:p>
            <a:r>
              <a:rPr lang="en-US" dirty="0" smtClean="0"/>
              <a:t>Input: SOP representation of a logic function, input arrival times</a:t>
            </a:r>
          </a:p>
          <a:p>
            <a:r>
              <a:rPr lang="en-US" dirty="0" smtClean="0"/>
              <a:t>Output: Multi-level circuit made of simple gates, optimized for delay</a:t>
            </a:r>
          </a:p>
        </p:txBody>
      </p:sp>
      <p:sp>
        <p:nvSpPr>
          <p:cNvPr id="17" name="Curved Down Arrow 16"/>
          <p:cNvSpPr/>
          <p:nvPr/>
        </p:nvSpPr>
        <p:spPr>
          <a:xfrm>
            <a:off x="2885512" y="4753556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2069" y="3276193"/>
            <a:ext cx="2243823" cy="1200328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Apply Huffman </a:t>
            </a:r>
          </a:p>
          <a:p>
            <a:r>
              <a:rPr lang="en-US" sz="2400" dirty="0" smtClean="0"/>
              <a:t>decomposition</a:t>
            </a:r>
          </a:p>
          <a:p>
            <a:r>
              <a:rPr lang="en-US" sz="2400" dirty="0" smtClean="0"/>
              <a:t>on the terms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114620" y="6249117"/>
            <a:ext cx="89720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1097533" y="6260406"/>
            <a:ext cx="90120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b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2053371" y="6263228"/>
            <a:ext cx="88858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c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3026928" y="6260406"/>
            <a:ext cx="90782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= 3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4005304" y="6249117"/>
            <a:ext cx="89058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e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5164380" y="4669253"/>
            <a:ext cx="631892" cy="1714676"/>
            <a:chOff x="10102688" y="4058496"/>
            <a:chExt cx="631892" cy="1714676"/>
          </a:xfrm>
        </p:grpSpPr>
        <p:sp>
          <p:nvSpPr>
            <p:cNvPr id="124" name="TextBox 123"/>
            <p:cNvSpPr txBox="1"/>
            <p:nvPr/>
          </p:nvSpPr>
          <p:spPr>
            <a:xfrm>
              <a:off x="10113546" y="5311507"/>
              <a:ext cx="335549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26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30" name="Straight Connector 129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304557" y="4686209"/>
            <a:ext cx="631892" cy="1714676"/>
            <a:chOff x="10102688" y="4058496"/>
            <a:chExt cx="631892" cy="1714676"/>
          </a:xfrm>
        </p:grpSpPr>
        <p:sp>
          <p:nvSpPr>
            <p:cNvPr id="136" name="TextBox 135"/>
            <p:cNvSpPr txBox="1"/>
            <p:nvPr/>
          </p:nvSpPr>
          <p:spPr>
            <a:xfrm>
              <a:off x="10113546" y="5311507"/>
              <a:ext cx="32262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</a:t>
              </a:r>
              <a:endParaRPr lang="en-US" sz="2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38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2" name="Straight Connector 141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6755553" y="3494120"/>
            <a:ext cx="628986" cy="1701023"/>
            <a:chOff x="10102688" y="4058496"/>
            <a:chExt cx="628986" cy="1701023"/>
          </a:xfrm>
        </p:grpSpPr>
        <p:sp>
          <p:nvSpPr>
            <p:cNvPr id="148" name="TextBox 147"/>
            <p:cNvSpPr txBox="1"/>
            <p:nvPr/>
          </p:nvSpPr>
          <p:spPr>
            <a:xfrm>
              <a:off x="10380196" y="5297854"/>
              <a:ext cx="351478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</a:p>
          </p:txBody>
        </p:sp>
        <p:sp>
          <p:nvSpPr>
            <p:cNvPr id="149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3" name="Straight Connector 152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57" name="Straight Connector 156"/>
          <p:cNvCxnSpPr/>
          <p:nvPr/>
        </p:nvCxnSpPr>
        <p:spPr>
          <a:xfrm flipV="1">
            <a:off x="6944241" y="4471331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Line 116"/>
          <p:cNvSpPr>
            <a:spLocks noChangeShapeType="1"/>
          </p:cNvSpPr>
          <p:nvPr/>
        </p:nvSpPr>
        <p:spPr bwMode="auto">
          <a:xfrm rot="16200000" flipH="1">
            <a:off x="6782123" y="4524090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9" name="Straight Connector 158"/>
          <p:cNvCxnSpPr/>
          <p:nvPr/>
        </p:nvCxnSpPr>
        <p:spPr>
          <a:xfrm flipH="1" flipV="1">
            <a:off x="8201473" y="5031689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8054272" y="5361675"/>
            <a:ext cx="32563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5056876" y="4202682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n1</a:t>
            </a:r>
            <a:r>
              <a:rPr lang="en-US" sz="2400" dirty="0" smtClean="0"/>
              <a:t> = 2</a:t>
            </a:r>
            <a:endParaRPr lang="en-US" sz="2400" dirty="0"/>
          </a:p>
        </p:txBody>
      </p:sp>
      <p:sp>
        <p:nvSpPr>
          <p:cNvPr id="162" name="TextBox 161"/>
          <p:cNvSpPr txBox="1"/>
          <p:nvPr/>
        </p:nvSpPr>
        <p:spPr>
          <a:xfrm>
            <a:off x="6563790" y="3032455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n2</a:t>
            </a:r>
            <a:r>
              <a:rPr lang="en-US" sz="2400" dirty="0" smtClean="0"/>
              <a:t> = 4</a:t>
            </a:r>
            <a:endParaRPr lang="en-US" sz="2400" dirty="0"/>
          </a:p>
        </p:txBody>
      </p:sp>
      <p:sp>
        <p:nvSpPr>
          <p:cNvPr id="163" name="TextBox 162"/>
          <p:cNvSpPr txBox="1"/>
          <p:nvPr/>
        </p:nvSpPr>
        <p:spPr>
          <a:xfrm>
            <a:off x="7678597" y="4566177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n3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80" y="3494119"/>
            <a:ext cx="1969224" cy="22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3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30" grpId="0"/>
      <p:bldP spid="32" grpId="0"/>
      <p:bldP spid="33" grpId="0"/>
      <p:bldP spid="34" grpId="0"/>
      <p:bldP spid="35" grpId="0"/>
      <p:bldP spid="158" grpId="0" animBg="1"/>
      <p:bldP spid="160" grpId="0"/>
      <p:bldP spid="161" grpId="0"/>
      <p:bldP spid="162" grpId="0"/>
      <p:bldP spid="1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sp>
        <p:nvSpPr>
          <p:cNvPr id="17" name="Curved Down Arrow 16"/>
          <p:cNvSpPr/>
          <p:nvPr/>
        </p:nvSpPr>
        <p:spPr>
          <a:xfrm>
            <a:off x="4116446" y="2806028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7953" y="1521614"/>
            <a:ext cx="2243823" cy="1200328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Apply Huffman </a:t>
            </a:r>
          </a:p>
          <a:p>
            <a:r>
              <a:rPr lang="en-US" sz="2400" dirty="0" smtClean="0"/>
              <a:t>decomposition</a:t>
            </a:r>
          </a:p>
          <a:p>
            <a:r>
              <a:rPr lang="en-US" sz="2400" dirty="0" smtClean="0"/>
              <a:t>on the sum</a:t>
            </a:r>
            <a:endParaRPr lang="en-US" sz="2400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313427" y="3169248"/>
            <a:ext cx="631892" cy="1714676"/>
            <a:chOff x="10102688" y="4058496"/>
            <a:chExt cx="631892" cy="1714676"/>
          </a:xfrm>
        </p:grpSpPr>
        <p:sp>
          <p:nvSpPr>
            <p:cNvPr id="124" name="TextBox 123"/>
            <p:cNvSpPr txBox="1"/>
            <p:nvPr/>
          </p:nvSpPr>
          <p:spPr>
            <a:xfrm>
              <a:off x="10113546" y="5311507"/>
              <a:ext cx="335549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26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30" name="Straight Connector 129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1453604" y="3186204"/>
            <a:ext cx="631892" cy="1714676"/>
            <a:chOff x="10102688" y="4058496"/>
            <a:chExt cx="631892" cy="1714676"/>
          </a:xfrm>
        </p:grpSpPr>
        <p:sp>
          <p:nvSpPr>
            <p:cNvPr id="136" name="TextBox 135"/>
            <p:cNvSpPr txBox="1"/>
            <p:nvPr/>
          </p:nvSpPr>
          <p:spPr>
            <a:xfrm>
              <a:off x="10113546" y="5311507"/>
              <a:ext cx="32262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</a:t>
              </a:r>
              <a:endParaRPr lang="en-US" sz="2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38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2" name="Straight Connector 141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1904600" y="1994115"/>
            <a:ext cx="628986" cy="1701023"/>
            <a:chOff x="10102688" y="4058496"/>
            <a:chExt cx="628986" cy="1701023"/>
          </a:xfrm>
        </p:grpSpPr>
        <p:sp>
          <p:nvSpPr>
            <p:cNvPr id="148" name="TextBox 147"/>
            <p:cNvSpPr txBox="1"/>
            <p:nvPr/>
          </p:nvSpPr>
          <p:spPr>
            <a:xfrm>
              <a:off x="10380196" y="5297854"/>
              <a:ext cx="351478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</a:p>
          </p:txBody>
        </p:sp>
        <p:sp>
          <p:nvSpPr>
            <p:cNvPr id="149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3" name="Straight Connector 152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57" name="Straight Connector 156"/>
          <p:cNvCxnSpPr/>
          <p:nvPr/>
        </p:nvCxnSpPr>
        <p:spPr>
          <a:xfrm flipV="1">
            <a:off x="2093288" y="2971326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Line 116"/>
          <p:cNvSpPr>
            <a:spLocks noChangeShapeType="1"/>
          </p:cNvSpPr>
          <p:nvPr/>
        </p:nvSpPr>
        <p:spPr bwMode="auto">
          <a:xfrm rot="16200000" flipH="1">
            <a:off x="1931170" y="3024085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9" name="Straight Connector 158"/>
          <p:cNvCxnSpPr/>
          <p:nvPr/>
        </p:nvCxnSpPr>
        <p:spPr>
          <a:xfrm flipH="1" flipV="1">
            <a:off x="3350520" y="3531684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203319" y="3861670"/>
            <a:ext cx="32563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05923" y="2702677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n1</a:t>
            </a:r>
            <a:r>
              <a:rPr lang="en-US" sz="2400" dirty="0" smtClean="0"/>
              <a:t> = 2</a:t>
            </a:r>
            <a:endParaRPr lang="en-US" sz="2400" dirty="0"/>
          </a:p>
        </p:txBody>
      </p:sp>
      <p:sp>
        <p:nvSpPr>
          <p:cNvPr id="162" name="TextBox 161"/>
          <p:cNvSpPr txBox="1"/>
          <p:nvPr/>
        </p:nvSpPr>
        <p:spPr>
          <a:xfrm>
            <a:off x="1712837" y="1532450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n2</a:t>
            </a:r>
            <a:r>
              <a:rPr lang="en-US" sz="2400" dirty="0" smtClean="0"/>
              <a:t> = 4</a:t>
            </a:r>
            <a:endParaRPr lang="en-US" sz="2400" dirty="0"/>
          </a:p>
        </p:txBody>
      </p:sp>
      <p:sp>
        <p:nvSpPr>
          <p:cNvPr id="163" name="TextBox 162"/>
          <p:cNvSpPr txBox="1"/>
          <p:nvPr/>
        </p:nvSpPr>
        <p:spPr>
          <a:xfrm>
            <a:off x="2827644" y="3066172"/>
            <a:ext cx="10144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n3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553243" y="806823"/>
            <a:ext cx="238583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 = ab + bcd + e</a:t>
            </a:r>
            <a:endParaRPr lang="en-US" sz="2400" dirty="0"/>
          </a:p>
        </p:txBody>
      </p:sp>
      <p:grpSp>
        <p:nvGrpSpPr>
          <p:cNvPr id="195" name="Group 194"/>
          <p:cNvGrpSpPr/>
          <p:nvPr/>
        </p:nvGrpSpPr>
        <p:grpSpPr>
          <a:xfrm>
            <a:off x="7211114" y="2100352"/>
            <a:ext cx="608013" cy="913744"/>
            <a:chOff x="9694750" y="3485247"/>
            <a:chExt cx="608013" cy="913744"/>
          </a:xfrm>
        </p:grpSpPr>
        <p:sp>
          <p:nvSpPr>
            <p:cNvPr id="196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99" name="Straight Connector 198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7639155" y="3215701"/>
            <a:ext cx="608013" cy="913744"/>
            <a:chOff x="9694750" y="3485247"/>
            <a:chExt cx="608013" cy="913744"/>
          </a:xfrm>
        </p:grpSpPr>
        <p:sp>
          <p:nvSpPr>
            <p:cNvPr id="203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6" name="Straight Connector 205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" name="Line 116"/>
          <p:cNvSpPr>
            <a:spLocks noChangeShapeType="1"/>
          </p:cNvSpPr>
          <p:nvPr/>
        </p:nvSpPr>
        <p:spPr bwMode="auto">
          <a:xfrm rot="16200000" flipH="1">
            <a:off x="7797422" y="2842648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0" name="Straight Connector 209"/>
          <p:cNvCxnSpPr/>
          <p:nvPr/>
        </p:nvCxnSpPr>
        <p:spPr>
          <a:xfrm flipV="1">
            <a:off x="7945814" y="2985755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7" name="Group 256"/>
          <p:cNvGrpSpPr/>
          <p:nvPr/>
        </p:nvGrpSpPr>
        <p:grpSpPr>
          <a:xfrm>
            <a:off x="6311318" y="4213583"/>
            <a:ext cx="631892" cy="1714676"/>
            <a:chOff x="10102688" y="4058496"/>
            <a:chExt cx="631892" cy="1714676"/>
          </a:xfrm>
        </p:grpSpPr>
        <p:sp>
          <p:nvSpPr>
            <p:cNvPr id="258" name="TextBox 257"/>
            <p:cNvSpPr txBox="1"/>
            <p:nvPr/>
          </p:nvSpPr>
          <p:spPr>
            <a:xfrm>
              <a:off x="10113546" y="5311507"/>
              <a:ext cx="32262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</a:t>
              </a:r>
              <a:endParaRPr lang="en-US" sz="2400" dirty="0"/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260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64" name="Straight Connector 263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8" name="Group 267"/>
          <p:cNvGrpSpPr/>
          <p:nvPr/>
        </p:nvGrpSpPr>
        <p:grpSpPr>
          <a:xfrm>
            <a:off x="6762314" y="3021494"/>
            <a:ext cx="628986" cy="1701023"/>
            <a:chOff x="10102688" y="4058496"/>
            <a:chExt cx="628986" cy="1701023"/>
          </a:xfrm>
        </p:grpSpPr>
        <p:sp>
          <p:nvSpPr>
            <p:cNvPr id="269" name="TextBox 268"/>
            <p:cNvSpPr txBox="1"/>
            <p:nvPr/>
          </p:nvSpPr>
          <p:spPr>
            <a:xfrm>
              <a:off x="10380196" y="5297854"/>
              <a:ext cx="351478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</a:p>
          </p:txBody>
        </p:sp>
        <p:sp>
          <p:nvSpPr>
            <p:cNvPr id="270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74" name="Straight Connector 273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77" name="Straight Connector 276"/>
          <p:cNvCxnSpPr/>
          <p:nvPr/>
        </p:nvCxnSpPr>
        <p:spPr>
          <a:xfrm flipV="1">
            <a:off x="6951002" y="3998705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8" name="Line 116"/>
          <p:cNvSpPr>
            <a:spLocks noChangeShapeType="1"/>
          </p:cNvSpPr>
          <p:nvPr/>
        </p:nvSpPr>
        <p:spPr bwMode="auto">
          <a:xfrm rot="16200000" flipH="1">
            <a:off x="6788884" y="4051464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" name="Line 116"/>
          <p:cNvSpPr>
            <a:spLocks noChangeShapeType="1"/>
          </p:cNvSpPr>
          <p:nvPr/>
        </p:nvSpPr>
        <p:spPr bwMode="auto">
          <a:xfrm rot="16200000" flipH="1">
            <a:off x="7220442" y="2837618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1" name="Group 280"/>
          <p:cNvGrpSpPr/>
          <p:nvPr/>
        </p:nvGrpSpPr>
        <p:grpSpPr>
          <a:xfrm>
            <a:off x="8084757" y="4127419"/>
            <a:ext cx="631892" cy="1714676"/>
            <a:chOff x="10102688" y="4058496"/>
            <a:chExt cx="631892" cy="1714676"/>
          </a:xfrm>
        </p:grpSpPr>
        <p:sp>
          <p:nvSpPr>
            <p:cNvPr id="282" name="TextBox 281"/>
            <p:cNvSpPr txBox="1"/>
            <p:nvPr/>
          </p:nvSpPr>
          <p:spPr>
            <a:xfrm>
              <a:off x="10113546" y="5311507"/>
              <a:ext cx="335549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10380196" y="5297854"/>
              <a:ext cx="354384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284" name="Arc 113"/>
            <p:cNvSpPr>
              <a:spLocks/>
            </p:cNvSpPr>
            <p:nvPr/>
          </p:nvSpPr>
          <p:spPr bwMode="auto">
            <a:xfrm rot="16200000">
              <a:off x="10108573" y="4283703"/>
              <a:ext cx="317500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Arc 114"/>
            <p:cNvSpPr>
              <a:spLocks/>
            </p:cNvSpPr>
            <p:nvPr/>
          </p:nvSpPr>
          <p:spPr bwMode="auto">
            <a:xfrm rot="16200000">
              <a:off x="10411785" y="4283703"/>
              <a:ext cx="317500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" name="Line 115"/>
            <p:cNvSpPr>
              <a:spLocks noChangeShapeType="1"/>
            </p:cNvSpPr>
            <p:nvPr/>
          </p:nvSpPr>
          <p:spPr bwMode="auto">
            <a:xfrm rot="16200000" flipH="1">
              <a:off x="98910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" name="Line 117"/>
            <p:cNvSpPr>
              <a:spLocks noChangeShapeType="1"/>
            </p:cNvSpPr>
            <p:nvPr/>
          </p:nvSpPr>
          <p:spPr bwMode="auto">
            <a:xfrm rot="16200000" flipH="1">
              <a:off x="10500685" y="4817103"/>
              <a:ext cx="444500" cy="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88" name="Straight Connector 287"/>
            <p:cNvCxnSpPr/>
            <p:nvPr/>
          </p:nvCxnSpPr>
          <p:spPr>
            <a:xfrm flipV="1">
              <a:off x="10420923" y="4058496"/>
              <a:ext cx="0" cy="23264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flipH="1" flipV="1">
              <a:off x="10539199" y="5026395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 flipH="1" flipV="1">
              <a:off x="10294982" y="5035724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Line 116"/>
            <p:cNvSpPr>
              <a:spLocks noChangeShapeType="1"/>
            </p:cNvSpPr>
            <p:nvPr/>
          </p:nvSpPr>
          <p:spPr bwMode="auto">
            <a:xfrm rot="16200000">
              <a:off x="10407488" y="4730924"/>
              <a:ext cx="0" cy="609600"/>
            </a:xfrm>
            <a:prstGeom prst="line">
              <a:avLst/>
            </a:prstGeom>
            <a:noFill/>
            <a:ln w="38100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2" name="Line 116"/>
          <p:cNvSpPr>
            <a:spLocks noChangeShapeType="1"/>
          </p:cNvSpPr>
          <p:nvPr/>
        </p:nvSpPr>
        <p:spPr bwMode="auto">
          <a:xfrm rot="16200000" flipH="1">
            <a:off x="8239673" y="3965300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" name="TextBox 292"/>
          <p:cNvSpPr txBox="1"/>
          <p:nvPr/>
        </p:nvSpPr>
        <p:spPr>
          <a:xfrm>
            <a:off x="7657003" y="4045113"/>
            <a:ext cx="32563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7995897" y="2617763"/>
            <a:ext cx="85422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= 3</a:t>
            </a:r>
            <a:endParaRPr lang="en-US" sz="2400" dirty="0"/>
          </a:p>
        </p:txBody>
      </p:sp>
      <p:sp>
        <p:nvSpPr>
          <p:cNvPr id="295" name="TextBox 294"/>
          <p:cNvSpPr txBox="1"/>
          <p:nvPr/>
        </p:nvSpPr>
        <p:spPr>
          <a:xfrm>
            <a:off x="7670329" y="1656808"/>
            <a:ext cx="85852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f</a:t>
            </a:r>
            <a:r>
              <a:rPr lang="en-US" sz="2400" dirty="0" smtClean="0"/>
              <a:t> = 5</a:t>
            </a:r>
            <a:endParaRPr lang="en-US" sz="2400" dirty="0"/>
          </a:p>
        </p:txBody>
      </p:sp>
      <p:cxnSp>
        <p:nvCxnSpPr>
          <p:cNvPr id="296" name="Straight Connector 295"/>
          <p:cNvCxnSpPr/>
          <p:nvPr/>
        </p:nvCxnSpPr>
        <p:spPr>
          <a:xfrm flipH="1" flipV="1">
            <a:off x="7506737" y="1730004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>
            <a:off x="3526153" y="818829"/>
            <a:ext cx="89720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298" name="TextBox 297"/>
          <p:cNvSpPr txBox="1"/>
          <p:nvPr/>
        </p:nvSpPr>
        <p:spPr>
          <a:xfrm>
            <a:off x="4509066" y="830118"/>
            <a:ext cx="90120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b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299" name="TextBox 298"/>
          <p:cNvSpPr txBox="1"/>
          <p:nvPr/>
        </p:nvSpPr>
        <p:spPr>
          <a:xfrm>
            <a:off x="5464904" y="832940"/>
            <a:ext cx="88858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c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300" name="TextBox 299"/>
          <p:cNvSpPr txBox="1"/>
          <p:nvPr/>
        </p:nvSpPr>
        <p:spPr>
          <a:xfrm>
            <a:off x="6438461" y="830118"/>
            <a:ext cx="90782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= 3</a:t>
            </a:r>
            <a:endParaRPr lang="en-US" sz="2400" dirty="0"/>
          </a:p>
        </p:txBody>
      </p:sp>
      <p:sp>
        <p:nvSpPr>
          <p:cNvPr id="301" name="TextBox 300"/>
          <p:cNvSpPr txBox="1"/>
          <p:nvPr/>
        </p:nvSpPr>
        <p:spPr>
          <a:xfrm>
            <a:off x="7416837" y="818829"/>
            <a:ext cx="89058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e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302" name="TextBox 301"/>
          <p:cNvSpPr txBox="1"/>
          <p:nvPr/>
        </p:nvSpPr>
        <p:spPr>
          <a:xfrm>
            <a:off x="7361690" y="1284865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303" name="Rectangle 302"/>
          <p:cNvSpPr/>
          <p:nvPr/>
        </p:nvSpPr>
        <p:spPr>
          <a:xfrm>
            <a:off x="409234" y="5208108"/>
            <a:ext cx="288361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Can be applied to any symmetric Boolean operator/representation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5" name="Picture 304" descr="Schermata 2017-05-30 alle 16.53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559" y="3571548"/>
            <a:ext cx="2199231" cy="3142688"/>
          </a:xfrm>
          <a:prstGeom prst="rect">
            <a:avLst/>
          </a:prstGeom>
        </p:spPr>
      </p:pic>
      <p:sp>
        <p:nvSpPr>
          <p:cNvPr id="306" name="TextBox 305"/>
          <p:cNvSpPr txBox="1"/>
          <p:nvPr/>
        </p:nvSpPr>
        <p:spPr>
          <a:xfrm>
            <a:off x="211680" y="6175360"/>
            <a:ext cx="3281312" cy="646331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DAG MAP, Cong et al., IEEE Design &amp; Test of Comp., 1992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3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158" grpId="0" animBg="1"/>
      <p:bldP spid="160" grpId="0"/>
      <p:bldP spid="161" grpId="0"/>
      <p:bldP spid="162" grpId="0"/>
      <p:bldP spid="163" grpId="0"/>
      <p:bldP spid="62" grpId="0"/>
      <p:bldP spid="209" grpId="0" animBg="1"/>
      <p:bldP spid="278" grpId="0" animBg="1"/>
      <p:bldP spid="280" grpId="0" animBg="1"/>
      <p:bldP spid="292" grpId="0" animBg="1"/>
      <p:bldP spid="293" grpId="0"/>
      <p:bldP spid="294" grpId="0"/>
      <p:bldP spid="295" grpId="0"/>
      <p:bldP spid="297" grpId="0"/>
      <p:bldP spid="298" grpId="0"/>
      <p:bldP spid="299" grpId="0"/>
      <p:bldP spid="300" grpId="0"/>
      <p:bldP spid="301" grpId="0"/>
      <p:bldP spid="302" grpId="0"/>
      <p:bldP spid="303" grpId="0" animBg="1"/>
      <p:bldP spid="3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952083"/>
            <a:ext cx="9094173" cy="222291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ACD Rewriting Rules:</a:t>
            </a:r>
          </a:p>
          <a:p>
            <a:pPr lvl="1"/>
            <a:r>
              <a:rPr lang="en-US" dirty="0" smtClean="0"/>
              <a:t>Efficient way to speedup AND/OR/INV circuits without collapsing</a:t>
            </a:r>
          </a:p>
          <a:p>
            <a:r>
              <a:rPr lang="en-US" dirty="0" smtClean="0"/>
              <a:t>Input: AOIG, input arrival times</a:t>
            </a:r>
          </a:p>
          <a:p>
            <a:r>
              <a:rPr lang="en-US" dirty="0" smtClean="0"/>
              <a:t>Output: AOIG optimized for delay</a:t>
            </a:r>
          </a:p>
        </p:txBody>
      </p:sp>
      <p:pic>
        <p:nvPicPr>
          <p:cNvPr id="3" name="Picture 2" descr="Schermata 2017-05-30 alle 17.28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1" y="3645598"/>
            <a:ext cx="5578827" cy="24733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2080" y="6175359"/>
            <a:ext cx="4388556" cy="646331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Timing-Driven Logic </a:t>
            </a:r>
            <a:r>
              <a:rPr lang="en-US" dirty="0" smtClean="0"/>
              <a:t>Bi</a:t>
            </a:r>
            <a:r>
              <a:rPr lang="en-US" dirty="0"/>
              <a:t>-</a:t>
            </a:r>
            <a:r>
              <a:rPr lang="en-US" dirty="0" smtClean="0"/>
              <a:t>Decomposition, Cortadella, IEEE TCAD, 2003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98576" y="3145555"/>
            <a:ext cx="3603293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AND/OR Boolean algebra Rules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5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pic>
        <p:nvPicPr>
          <p:cNvPr id="4" name="Picture 3" descr="Schermata 2017-05-30 alle 17.28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7" y="1679222"/>
            <a:ext cx="8093378" cy="4870818"/>
          </a:xfrm>
          <a:prstGeom prst="rect">
            <a:avLst/>
          </a:prstGeom>
        </p:spPr>
      </p:pic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64545" y="1008528"/>
            <a:ext cx="4420345" cy="557806"/>
          </a:xfrm>
        </p:spPr>
        <p:txBody>
          <a:bodyPr>
            <a:normAutofit/>
          </a:bodyPr>
          <a:lstStyle/>
          <a:p>
            <a:r>
              <a:rPr lang="en-US" dirty="0" smtClean="0"/>
              <a:t>ACD Rewriting Rules</a:t>
            </a:r>
            <a:r>
              <a:rPr lang="en-US" dirty="0"/>
              <a:t> </a:t>
            </a:r>
            <a:r>
              <a:rPr lang="en-US" dirty="0" smtClean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92029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1202762"/>
            <a:ext cx="9094173" cy="218390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Majority-Inverter Graphs (</a:t>
            </a:r>
            <a:r>
              <a:rPr lang="en-US" b="1" dirty="0">
                <a:solidFill>
                  <a:srgbClr val="14FF00"/>
                </a:solidFill>
              </a:rPr>
              <a:t>M</a:t>
            </a:r>
            <a:r>
              <a:rPr lang="en-US" b="1" dirty="0" smtClean="0">
                <a:solidFill>
                  <a:srgbClr val="14FF00"/>
                </a:solidFill>
              </a:rPr>
              <a:t>IGs) Algebra:</a:t>
            </a:r>
          </a:p>
          <a:p>
            <a:pPr lvl="1"/>
            <a:r>
              <a:rPr lang="en-US" dirty="0" smtClean="0"/>
              <a:t>Simple yet effective transformations for delay</a:t>
            </a:r>
            <a:endParaRPr lang="en-US" dirty="0"/>
          </a:p>
          <a:p>
            <a:r>
              <a:rPr lang="en-US" dirty="0" smtClean="0"/>
              <a:t>Input: MIG, input arrival times</a:t>
            </a:r>
          </a:p>
          <a:p>
            <a:r>
              <a:rPr lang="en-US" dirty="0" smtClean="0"/>
              <a:t>Output: MIG optimized for delay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777" y="1492328"/>
            <a:ext cx="3090332" cy="19833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99" y="3696827"/>
            <a:ext cx="8448268" cy="24979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62066" y="6071725"/>
            <a:ext cx="4787235" cy="584776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Majority-Inverter Graph: A New Paradigm for Logic Optimization, Amaru et al, IEEE TCAD,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608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Algebraic Approach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1416371"/>
            <a:ext cx="9098800" cy="2677656"/>
            <a:chOff x="46627" y="2185699"/>
            <a:chExt cx="9098800" cy="2677656"/>
          </a:xfrm>
        </p:grpSpPr>
        <p:sp>
          <p:nvSpPr>
            <p:cNvPr id="11" name="TextBox 10"/>
            <p:cNvSpPr txBox="1"/>
            <p:nvPr/>
          </p:nvSpPr>
          <p:spPr>
            <a:xfrm>
              <a:off x="1009224" y="2185699"/>
              <a:ext cx="813620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1- Commutativity: </a:t>
              </a:r>
              <a:r>
                <a:rPr lang="en-US" sz="2400" i="1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M(x</a:t>
              </a:r>
              <a:r>
                <a:rPr lang="en-US" sz="2400" i="1" dirty="0" smtClean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, y, z</a:t>
              </a:r>
              <a:r>
                <a:rPr lang="en-US" sz="2400" i="1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) = M(y, x, z) = M(z, y, x)</a:t>
              </a:r>
              <a:br>
                <a:rPr lang="en-US" sz="2400" i="1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</a:br>
              <a:r>
                <a:rPr lang="en-US" sz="2400" dirty="0"/>
                <a:t>2- </a:t>
              </a:r>
              <a:r>
                <a:rPr lang="en-US" sz="2400" dirty="0">
                  <a:solidFill>
                    <a:srgbClr val="14FF00"/>
                  </a:solidFill>
                </a:rPr>
                <a:t>Majority:</a:t>
              </a:r>
              <a:r>
                <a:rPr lang="en-US" sz="2400" dirty="0"/>
                <a:t> </a:t>
              </a:r>
              <a:r>
                <a:rPr lang="en-US" sz="2400" i="1" dirty="0"/>
                <a:t>if(x = y), M(x, y, z) = x = </a:t>
              </a:r>
              <a:r>
                <a:rPr lang="en-US" sz="2400" i="1" dirty="0" smtClean="0"/>
                <a:t>y</a:t>
              </a:r>
              <a:endParaRPr lang="en-US" sz="2400" i="1" dirty="0"/>
            </a:p>
            <a:p>
              <a:r>
                <a:rPr lang="en-US" sz="2400" dirty="0"/>
                <a:t>	</a:t>
              </a:r>
              <a:r>
                <a:rPr lang="en-US" sz="2400" dirty="0" smtClean="0"/>
                <a:t>        </a:t>
              </a:r>
              <a:r>
                <a:rPr lang="en-US" sz="2400" i="1" dirty="0" smtClean="0"/>
                <a:t> </a:t>
              </a:r>
              <a:r>
                <a:rPr lang="en-US" sz="2400" i="1" dirty="0"/>
                <a:t>if(x = yʹ), M(x, y, z) = z </a:t>
              </a:r>
            </a:p>
            <a:p>
              <a:r>
                <a:rPr lang="en-US" sz="2400" dirty="0"/>
                <a:t>3- </a:t>
              </a:r>
              <a:r>
                <a:rPr lang="en-US" sz="2400" dirty="0">
                  <a:solidFill>
                    <a:srgbClr val="14FF00"/>
                  </a:solidFill>
                </a:rPr>
                <a:t>Associativity:</a:t>
              </a:r>
              <a:r>
                <a:rPr lang="en-US" sz="2400" dirty="0"/>
                <a:t> </a:t>
              </a:r>
              <a:r>
                <a:rPr lang="en-US" sz="2400" i="1" dirty="0"/>
                <a:t>M(x, u, M(y, u, z)) = M(z, u, M(y, u, x))</a:t>
              </a:r>
              <a:br>
                <a:rPr lang="en-US" sz="2400" i="1" dirty="0"/>
              </a:br>
              <a:r>
                <a:rPr lang="en-US" sz="2400" dirty="0"/>
                <a:t>4- </a:t>
              </a:r>
              <a:r>
                <a:rPr lang="en-US" sz="2400" dirty="0">
                  <a:solidFill>
                    <a:srgbClr val="14FF00"/>
                  </a:solidFill>
                </a:rPr>
                <a:t>Distributivity:</a:t>
              </a:r>
              <a:r>
                <a:rPr lang="en-US" sz="2400" dirty="0"/>
                <a:t> </a:t>
              </a:r>
              <a:r>
                <a:rPr lang="en-US" sz="2400" i="1" dirty="0"/>
                <a:t>M(x, y, M(u, v, z)) = M(M(x, y, u), M(x, y, v), z)</a:t>
              </a:r>
              <a:r>
                <a:rPr lang="en-US" sz="2400" dirty="0"/>
                <a:t> </a:t>
              </a:r>
            </a:p>
            <a:p>
              <a:r>
                <a:rPr lang="en-US" sz="2400" dirty="0">
                  <a:solidFill>
                    <a:srgbClr val="595959"/>
                  </a:solidFill>
                </a:rPr>
                <a:t>5- Inverter Propagation: </a:t>
              </a:r>
              <a:r>
                <a:rPr lang="en-US" sz="2400" i="1" dirty="0">
                  <a:solidFill>
                    <a:srgbClr val="595959"/>
                  </a:solidFill>
                </a:rPr>
                <a:t>Mʹ(x, y, z) = M(xʹ, yʹ, zʹ) </a:t>
              </a:r>
            </a:p>
            <a:p>
              <a:endParaRPr lang="en-US" sz="2400" dirty="0"/>
            </a:p>
          </p:txBody>
        </p:sp>
        <p:sp>
          <p:nvSpPr>
            <p:cNvPr id="12" name="Left Brace 11"/>
            <p:cNvSpPr/>
            <p:nvPr/>
          </p:nvSpPr>
          <p:spPr>
            <a:xfrm>
              <a:off x="548840" y="2318615"/>
              <a:ext cx="470028" cy="2082321"/>
            </a:xfrm>
            <a:prstGeom prst="leftBrace">
              <a:avLst>
                <a:gd name="adj1" fmla="val 109353"/>
                <a:gd name="adj2" fmla="val 50633"/>
              </a:avLst>
            </a:prstGeom>
            <a:noFill/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627" y="3034013"/>
              <a:ext cx="579509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latin typeface="Lucida Grande"/>
                  <a:ea typeface="Lucida Grande"/>
                  <a:cs typeface="Lucida Grande"/>
                </a:rPr>
                <a:t>Ω</a:t>
              </a:r>
              <a:endParaRPr lang="en-US" sz="3200" dirty="0"/>
            </a:p>
          </p:txBody>
        </p:sp>
      </p:grpSp>
      <p:sp>
        <p:nvSpPr>
          <p:cNvPr id="14" name="Curved Down Arrow 13"/>
          <p:cNvSpPr/>
          <p:nvPr/>
        </p:nvSpPr>
        <p:spPr>
          <a:xfrm>
            <a:off x="3131907" y="1197003"/>
            <a:ext cx="2309252" cy="563000"/>
          </a:xfrm>
          <a:prstGeom prst="curvedDownArrow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465789">
            <a:off x="3673861" y="996772"/>
            <a:ext cx="1159292" cy="461665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-1 level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urved Down Arrow 15"/>
          <p:cNvSpPr/>
          <p:nvPr/>
        </p:nvSpPr>
        <p:spPr>
          <a:xfrm flipV="1">
            <a:off x="4641059" y="3350108"/>
            <a:ext cx="2309252" cy="563000"/>
          </a:xfrm>
          <a:prstGeom prst="curvedDownArrow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-Up Arrow 16"/>
          <p:cNvSpPr/>
          <p:nvPr/>
        </p:nvSpPr>
        <p:spPr>
          <a:xfrm rot="13537471">
            <a:off x="5125756" y="1897124"/>
            <a:ext cx="1245564" cy="1240371"/>
          </a:xfrm>
          <a:prstGeom prst="leftUpArrow">
            <a:avLst>
              <a:gd name="adj1" fmla="val 12281"/>
              <a:gd name="adj2" fmla="val 13549"/>
              <a:gd name="adj3" fmla="val 24797"/>
            </a:avLst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19465789">
            <a:off x="5013913" y="1710478"/>
            <a:ext cx="1159292" cy="461665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-1 level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9465789">
            <a:off x="5249539" y="3479116"/>
            <a:ext cx="1159292" cy="461665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-1 level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783" y="3870776"/>
            <a:ext cx="6686250" cy="290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rgbClr val="14FF00"/>
                </a:solidFill>
              </a:rPr>
              <a:t>Heuristic Delay Synthesis</a:t>
            </a:r>
          </a:p>
          <a:p>
            <a:pPr lvl="1"/>
            <a:r>
              <a:rPr lang="en-US" sz="2400" dirty="0" smtClean="0"/>
              <a:t>Algebraic Techniques</a:t>
            </a:r>
          </a:p>
          <a:p>
            <a:pPr lvl="1"/>
            <a:r>
              <a:rPr lang="en-US" sz="2400" dirty="0" smtClean="0">
                <a:solidFill>
                  <a:srgbClr val="14FF00"/>
                </a:solidFill>
              </a:rPr>
              <a:t>Boolean Techniques</a:t>
            </a:r>
          </a:p>
          <a:p>
            <a:r>
              <a:rPr lang="en-US" sz="3000" dirty="0" smtClean="0"/>
              <a:t>Exact </a:t>
            </a:r>
            <a:r>
              <a:rPr lang="en-US" sz="3000" dirty="0"/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91202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38731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3997" y="1146320"/>
            <a:ext cx="8695765" cy="5263446"/>
          </a:xfrm>
        </p:spPr>
        <p:txBody>
          <a:bodyPr>
            <a:normAutofit/>
          </a:bodyPr>
          <a:lstStyle/>
          <a:p>
            <a:r>
              <a:rPr lang="en-US" dirty="0" smtClean="0"/>
              <a:t>Set of techniques operating on a </a:t>
            </a:r>
            <a:r>
              <a:rPr lang="en-US" b="1" i="1" u="sng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global logic abstraction of nodes/gates</a:t>
            </a:r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rgbClr val="14FF00"/>
                </a:solidFill>
              </a:rPr>
              <a:t>Pros: </a:t>
            </a:r>
          </a:p>
          <a:p>
            <a:pPr lvl="1"/>
            <a:r>
              <a:rPr lang="en-US" dirty="0" smtClean="0"/>
              <a:t>High quality results</a:t>
            </a:r>
          </a:p>
          <a:p>
            <a:pPr lvl="1"/>
            <a:r>
              <a:rPr lang="en-US" dirty="0" smtClean="0"/>
              <a:t>Exploit the Boolean nature of logic</a:t>
            </a:r>
          </a:p>
          <a:p>
            <a:pPr lvl="1"/>
            <a:r>
              <a:rPr lang="en-US" dirty="0" smtClean="0"/>
              <a:t>Global sight on optimization opportunities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Cons: </a:t>
            </a:r>
          </a:p>
          <a:p>
            <a:pPr lvl="1"/>
            <a:r>
              <a:rPr lang="en-US" dirty="0" smtClean="0"/>
              <a:t>Runtime expensive</a:t>
            </a:r>
          </a:p>
          <a:p>
            <a:pPr lvl="2"/>
            <a:r>
              <a:rPr lang="en-US" dirty="0" smtClean="0"/>
              <a:t>But with today’s computational power they are quite affordable</a:t>
            </a:r>
          </a:p>
          <a:p>
            <a:pPr lvl="1"/>
            <a:r>
              <a:rPr lang="en-US" dirty="0" smtClean="0"/>
              <a:t>Operate on logic assumptions – not aware of the technology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How are they used?</a:t>
            </a:r>
          </a:p>
          <a:p>
            <a:pPr lvl="1"/>
            <a:r>
              <a:rPr lang="en-US" dirty="0" smtClean="0"/>
              <a:t>Helpful to escape local minima found by algebraic techniques</a:t>
            </a:r>
          </a:p>
          <a:p>
            <a:pPr lvl="1"/>
            <a:r>
              <a:rPr lang="en-US" dirty="0" smtClean="0"/>
              <a:t>Provide a deeper logic restructuring – less structural bias</a:t>
            </a:r>
          </a:p>
        </p:txBody>
      </p:sp>
    </p:spTree>
    <p:extLst>
      <p:ext uri="{BB962C8B-B14F-4D97-AF65-F5344CB8AC3E}">
        <p14:creationId xmlns:p14="http://schemas.microsoft.com/office/powerpoint/2010/main" val="236424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952083"/>
            <a:ext cx="9094173" cy="56070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4FF00"/>
                </a:solidFill>
              </a:rPr>
              <a:t>L</a:t>
            </a:r>
            <a:r>
              <a:rPr lang="en-US" b="1" dirty="0" smtClean="0">
                <a:solidFill>
                  <a:srgbClr val="14FF00"/>
                </a:solidFill>
              </a:rPr>
              <a:t>ogic collapsing + decomposition:</a:t>
            </a:r>
          </a:p>
          <a:p>
            <a:pPr lvl="1"/>
            <a:r>
              <a:rPr lang="en-US" dirty="0" smtClean="0"/>
              <a:t>One effective way to get rid of structural bias</a:t>
            </a:r>
          </a:p>
          <a:p>
            <a:r>
              <a:rPr lang="en-US" dirty="0" smtClean="0"/>
              <a:t>Input: Single output logic cone/circuit, input arrival times</a:t>
            </a:r>
          </a:p>
          <a:p>
            <a:r>
              <a:rPr lang="en-US" dirty="0" smtClean="0"/>
              <a:t>Output: Delay-optimized circuit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48" y="3275518"/>
            <a:ext cx="2077572" cy="3484262"/>
          </a:xfrm>
          <a:prstGeom prst="rect">
            <a:avLst/>
          </a:prstGeom>
        </p:spPr>
      </p:pic>
      <p:sp>
        <p:nvSpPr>
          <p:cNvPr id="7" name="Curved Down Arrow 6"/>
          <p:cNvSpPr/>
          <p:nvPr/>
        </p:nvSpPr>
        <p:spPr>
          <a:xfrm>
            <a:off x="2541386" y="3715164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70776" y="4271140"/>
            <a:ext cx="1194547" cy="1120589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8" idx="3"/>
          </p:cNvCxnSpPr>
          <p:nvPr/>
        </p:nvCxnSpPr>
        <p:spPr>
          <a:xfrm flipV="1">
            <a:off x="3903459" y="5227623"/>
            <a:ext cx="142254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8" idx="4"/>
          </p:cNvCxnSpPr>
          <p:nvPr/>
        </p:nvCxnSpPr>
        <p:spPr>
          <a:xfrm flipV="1">
            <a:off x="4468050" y="5391729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8" idx="5"/>
          </p:cNvCxnSpPr>
          <p:nvPr/>
        </p:nvCxnSpPr>
        <p:spPr>
          <a:xfrm flipH="1" flipV="1">
            <a:off x="4890386" y="5227623"/>
            <a:ext cx="174937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468050" y="3889386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22020" y="5677119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4097" y="5677119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678266" y="5673392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33979" y="3427721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31331" y="3133971"/>
            <a:ext cx="15824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Collapsing</a:t>
            </a:r>
            <a:endParaRPr lang="en-US" sz="2400" dirty="0"/>
          </a:p>
        </p:txBody>
      </p:sp>
      <p:sp>
        <p:nvSpPr>
          <p:cNvPr id="23" name="Curved Down Arrow 22"/>
          <p:cNvSpPr/>
          <p:nvPr/>
        </p:nvSpPr>
        <p:spPr>
          <a:xfrm>
            <a:off x="5244644" y="3738303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4589" y="3157110"/>
            <a:ext cx="169790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Simplifying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6106329" y="4463779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SOP -&gt; Espresso!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17619" y="4985511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BDD -&gt; Sifting!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17619" y="5520013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ESOP -&gt; Exorcism!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3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  <p:bldP spid="15" grpId="0"/>
      <p:bldP spid="16" grpId="0"/>
      <p:bldP spid="19" grpId="0"/>
      <p:bldP spid="23" grpId="0" animBg="1"/>
      <p:bldP spid="24" grpId="0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47842" y="1987629"/>
            <a:ext cx="1194547" cy="1120589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8" idx="3"/>
          </p:cNvCxnSpPr>
          <p:nvPr/>
        </p:nvCxnSpPr>
        <p:spPr>
          <a:xfrm flipV="1">
            <a:off x="780525" y="2944112"/>
            <a:ext cx="142254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8" idx="4"/>
          </p:cNvCxnSpPr>
          <p:nvPr/>
        </p:nvCxnSpPr>
        <p:spPr>
          <a:xfrm flipV="1">
            <a:off x="1345116" y="3108218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8" idx="5"/>
          </p:cNvCxnSpPr>
          <p:nvPr/>
        </p:nvCxnSpPr>
        <p:spPr>
          <a:xfrm flipH="1" flipV="1">
            <a:off x="1767452" y="2944112"/>
            <a:ext cx="174937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45116" y="1605875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99086" y="3393608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63" y="3393608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55332" y="3389881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211045" y="1144210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17" name="Curved Down Arrow 16"/>
          <p:cNvSpPr/>
          <p:nvPr/>
        </p:nvSpPr>
        <p:spPr>
          <a:xfrm>
            <a:off x="2013659" y="1419864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09696" y="878682"/>
            <a:ext cx="219137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  <a:r>
              <a:rPr lang="en-US" sz="2400" dirty="0" smtClean="0"/>
              <a:t>ecomposition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6080311" y="2184888"/>
            <a:ext cx="2587227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Accept if new implementation is faster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(and smaller)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3582" y="2153740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SOP -&gt; Huffman!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94872" y="2675472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BDD -&gt; BDS!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94872" y="3209974"/>
            <a:ext cx="25872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ESOP -&gt; Huffman!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Curved Down Arrow 25"/>
          <p:cNvSpPr/>
          <p:nvPr/>
        </p:nvSpPr>
        <p:spPr>
          <a:xfrm>
            <a:off x="5002393" y="1419864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91656" y="913377"/>
            <a:ext cx="328226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Gate sharing + speedup</a:t>
            </a:r>
            <a:endParaRPr lang="en-US" sz="2400" dirty="0"/>
          </a:p>
        </p:txBody>
      </p:sp>
      <p:pic>
        <p:nvPicPr>
          <p:cNvPr id="4" name="Picture 3" descr="Schermata 2017-05-30 alle 18.03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2" y="4116267"/>
            <a:ext cx="6248971" cy="249236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820445" y="4753285"/>
            <a:ext cx="2162075" cy="1077218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Delay Optimization Using SOP Balancing, Mishchenko et al, ICCAD, 2011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3885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/>
      <p:bldP spid="15" grpId="0"/>
      <p:bldP spid="16" grpId="0"/>
      <p:bldP spid="17" grpId="0" animBg="1"/>
      <p:bldP spid="20" grpId="0"/>
      <p:bldP spid="21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839195"/>
            <a:ext cx="9094173" cy="219469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Shannon’s decomposition:</a:t>
            </a:r>
          </a:p>
          <a:p>
            <a:pPr lvl="1"/>
            <a:r>
              <a:rPr lang="en-US" dirty="0" smtClean="0"/>
              <a:t>The golden approach to push up critical variables</a:t>
            </a:r>
          </a:p>
          <a:p>
            <a:r>
              <a:rPr lang="en-US" dirty="0" smtClean="0"/>
              <a:t>Input: Single output logic cone/circuit, input arrival times</a:t>
            </a:r>
          </a:p>
          <a:p>
            <a:r>
              <a:rPr lang="en-US" dirty="0" smtClean="0"/>
              <a:t>Output: Delay-optimized circuit, with critical var. close to the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873" y="4175567"/>
            <a:ext cx="251697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 = </a:t>
            </a:r>
            <a:r>
              <a:rPr lang="en-US" sz="2400" dirty="0" smtClean="0"/>
              <a:t>(a </a:t>
            </a:r>
            <a:r>
              <a:rPr lang="en-US" sz="2400" dirty="0" smtClean="0"/>
              <a:t>XOR </a:t>
            </a:r>
            <a:r>
              <a:rPr lang="en-US" sz="2400" dirty="0" smtClean="0"/>
              <a:t>b) </a:t>
            </a:r>
            <a:r>
              <a:rPr lang="en-US" sz="2400" dirty="0" smtClean="0"/>
              <a:t>+ c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19006" y="4813517"/>
            <a:ext cx="105409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= 12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16030" y="4824806"/>
            <a:ext cx="90120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b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157757" y="4827628"/>
            <a:ext cx="88858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c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2344090" y="2993049"/>
            <a:ext cx="447653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Shannon’s decomposition (cofactoring)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64088" y="5462779"/>
            <a:ext cx="109366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nor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1073305" y="6079087"/>
            <a:ext cx="108445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x</a:t>
            </a:r>
            <a:r>
              <a:rPr lang="en-US" sz="2400" baseline="-25000" dirty="0" smtClean="0"/>
              <a:t>or</a:t>
            </a:r>
            <a:r>
              <a:rPr lang="en-US" sz="2400" dirty="0" smtClean="0"/>
              <a:t> = 2</a:t>
            </a:r>
            <a:endParaRPr lang="en-US" sz="2400" dirty="0"/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666" y="3871288"/>
            <a:ext cx="1652237" cy="2948784"/>
          </a:xfrm>
          <a:prstGeom prst="rect">
            <a:avLst/>
          </a:prstGeom>
        </p:spPr>
      </p:pic>
      <p:sp>
        <p:nvSpPr>
          <p:cNvPr id="123" name="Rectangle 122"/>
          <p:cNvSpPr/>
          <p:nvPr/>
        </p:nvSpPr>
        <p:spPr>
          <a:xfrm>
            <a:off x="6025041" y="4948183"/>
            <a:ext cx="273873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Algebraic techniques fail!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5952346" y="5692200"/>
            <a:ext cx="289113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Collapsing is not effective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068" y="3363049"/>
            <a:ext cx="6084711" cy="53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6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20" grpId="0"/>
      <p:bldP spid="121" grpId="0"/>
      <p:bldP spid="123" grpId="0" animBg="1"/>
      <p:bldP spid="1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1409" y="6070905"/>
            <a:ext cx="251697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 = </a:t>
            </a:r>
            <a:r>
              <a:rPr lang="en-US" sz="2400" dirty="0" smtClean="0"/>
              <a:t>(a </a:t>
            </a:r>
            <a:r>
              <a:rPr lang="en-US" sz="2400" dirty="0" smtClean="0"/>
              <a:t>XOR </a:t>
            </a:r>
            <a:r>
              <a:rPr lang="en-US" sz="2400" dirty="0" smtClean="0"/>
              <a:t>b) </a:t>
            </a:r>
            <a:r>
              <a:rPr lang="en-US" sz="2400" dirty="0" smtClean="0"/>
              <a:t>+ c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3541" y="5565853"/>
            <a:ext cx="105409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= 12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20565" y="5577142"/>
            <a:ext cx="901208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b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162292" y="5579964"/>
            <a:ext cx="888585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c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4" name="Trapezoid 3"/>
          <p:cNvSpPr/>
          <p:nvPr/>
        </p:nvSpPr>
        <p:spPr>
          <a:xfrm>
            <a:off x="3022655" y="2107315"/>
            <a:ext cx="2023666" cy="469321"/>
          </a:xfrm>
          <a:prstGeom prst="trapezoid">
            <a:avLst/>
          </a:prstGeom>
          <a:noFill/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flipH="1" flipV="1">
            <a:off x="4051120" y="1712601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000474" y="2310632"/>
            <a:ext cx="581111" cy="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7363087" y="5226090"/>
            <a:ext cx="109366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nor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sp>
        <p:nvSpPr>
          <p:cNvPr id="97" name="TextBox 96"/>
          <p:cNvSpPr txBox="1"/>
          <p:nvPr/>
        </p:nvSpPr>
        <p:spPr>
          <a:xfrm>
            <a:off x="7377198" y="6219774"/>
            <a:ext cx="1185441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mux</a:t>
            </a:r>
            <a:r>
              <a:rPr lang="en-US" sz="2400" dirty="0" smtClean="0"/>
              <a:t> = 2</a:t>
            </a:r>
            <a:endParaRPr lang="en-US" sz="2400" dirty="0"/>
          </a:p>
        </p:txBody>
      </p:sp>
      <p:sp>
        <p:nvSpPr>
          <p:cNvPr id="98" name="TextBox 97"/>
          <p:cNvSpPr txBox="1"/>
          <p:nvPr/>
        </p:nvSpPr>
        <p:spPr>
          <a:xfrm>
            <a:off x="7361985" y="4764425"/>
            <a:ext cx="159565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 smtClean="0"/>
              <a:t>nand-i</a:t>
            </a:r>
            <a:r>
              <a:rPr lang="en-US" sz="2400" dirty="0" smtClean="0"/>
              <a:t> = 1.5</a:t>
            </a:r>
            <a:endParaRPr lang="en-US" sz="2400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604168" y="2491970"/>
            <a:ext cx="608013" cy="913744"/>
            <a:chOff x="9694750" y="3485247"/>
            <a:chExt cx="608013" cy="913744"/>
          </a:xfrm>
        </p:grpSpPr>
        <p:sp>
          <p:nvSpPr>
            <p:cNvPr id="112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5" name="Straight Connector 114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1032209" y="3607319"/>
            <a:ext cx="608013" cy="913744"/>
            <a:chOff x="9694750" y="3485247"/>
            <a:chExt cx="608013" cy="913744"/>
          </a:xfrm>
        </p:grpSpPr>
        <p:sp>
          <p:nvSpPr>
            <p:cNvPr id="119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5" name="Line 116"/>
          <p:cNvSpPr>
            <a:spLocks noChangeShapeType="1"/>
          </p:cNvSpPr>
          <p:nvPr/>
        </p:nvSpPr>
        <p:spPr bwMode="auto">
          <a:xfrm rot="16200000" flipH="1">
            <a:off x="1190476" y="3234266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6" name="Straight Connector 125"/>
          <p:cNvCxnSpPr/>
          <p:nvPr/>
        </p:nvCxnSpPr>
        <p:spPr>
          <a:xfrm flipV="1">
            <a:off x="1338868" y="3377373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Line 116"/>
          <p:cNvSpPr>
            <a:spLocks noChangeShapeType="1"/>
          </p:cNvSpPr>
          <p:nvPr/>
        </p:nvSpPr>
        <p:spPr bwMode="auto">
          <a:xfrm rot="16200000" flipH="1">
            <a:off x="613496" y="3229236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TextBox 128"/>
          <p:cNvSpPr txBox="1"/>
          <p:nvPr/>
        </p:nvSpPr>
        <p:spPr>
          <a:xfrm>
            <a:off x="1063383" y="2048426"/>
            <a:ext cx="101542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f</a:t>
            </a:r>
            <a:r>
              <a:rPr lang="en-US" sz="2400" dirty="0" smtClean="0"/>
              <a:t> = 15</a:t>
            </a:r>
            <a:endParaRPr lang="en-US" sz="2400" dirty="0"/>
          </a:p>
        </p:txBody>
      </p:sp>
      <p:cxnSp>
        <p:nvCxnSpPr>
          <p:cNvPr id="130" name="Straight Connector 129"/>
          <p:cNvCxnSpPr/>
          <p:nvPr/>
        </p:nvCxnSpPr>
        <p:spPr>
          <a:xfrm flipH="1" flipV="1">
            <a:off x="899791" y="2121622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754744" y="1676483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cxnSp>
        <p:nvCxnSpPr>
          <p:cNvPr id="144" name="Straight Connector 143"/>
          <p:cNvCxnSpPr/>
          <p:nvPr/>
        </p:nvCxnSpPr>
        <p:spPr>
          <a:xfrm flipV="1">
            <a:off x="459132" y="3405714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1054826" y="4455290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1350681" y="4469401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56" name="TextBox 155"/>
          <p:cNvSpPr txBox="1"/>
          <p:nvPr/>
        </p:nvSpPr>
        <p:spPr>
          <a:xfrm>
            <a:off x="267922" y="3550875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57" name="Arc 130"/>
          <p:cNvSpPr>
            <a:spLocks/>
          </p:cNvSpPr>
          <p:nvPr/>
        </p:nvSpPr>
        <p:spPr bwMode="auto">
          <a:xfrm rot="16200000">
            <a:off x="1402274" y="4179350"/>
            <a:ext cx="193675" cy="304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Arc 129"/>
          <p:cNvSpPr>
            <a:spLocks/>
          </p:cNvSpPr>
          <p:nvPr/>
        </p:nvSpPr>
        <p:spPr bwMode="auto">
          <a:xfrm rot="16200000">
            <a:off x="1099061" y="4179349"/>
            <a:ext cx="193675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9" name="Group 158"/>
          <p:cNvGrpSpPr/>
          <p:nvPr/>
        </p:nvGrpSpPr>
        <p:grpSpPr>
          <a:xfrm>
            <a:off x="3022655" y="2961323"/>
            <a:ext cx="608013" cy="913744"/>
            <a:chOff x="9694750" y="3485247"/>
            <a:chExt cx="608013" cy="913744"/>
          </a:xfrm>
        </p:grpSpPr>
        <p:sp>
          <p:nvSpPr>
            <p:cNvPr id="160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3" name="Straight Connector 162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450696" y="4076672"/>
            <a:ext cx="608013" cy="913744"/>
            <a:chOff x="9694750" y="3485247"/>
            <a:chExt cx="608013" cy="913744"/>
          </a:xfrm>
        </p:grpSpPr>
        <p:sp>
          <p:nvSpPr>
            <p:cNvPr id="167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70" name="Straight Connector 169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3" name="Line 116"/>
          <p:cNvSpPr>
            <a:spLocks noChangeShapeType="1"/>
          </p:cNvSpPr>
          <p:nvPr/>
        </p:nvSpPr>
        <p:spPr bwMode="auto">
          <a:xfrm rot="16200000" flipH="1">
            <a:off x="3608963" y="3703619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" name="Straight Connector 173"/>
          <p:cNvCxnSpPr/>
          <p:nvPr/>
        </p:nvCxnSpPr>
        <p:spPr>
          <a:xfrm flipV="1">
            <a:off x="3757355" y="3846726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Line 116"/>
          <p:cNvSpPr>
            <a:spLocks noChangeShapeType="1"/>
          </p:cNvSpPr>
          <p:nvPr/>
        </p:nvSpPr>
        <p:spPr bwMode="auto">
          <a:xfrm rot="16200000" flipH="1">
            <a:off x="3031983" y="3698589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7" name="Straight Connector 176"/>
          <p:cNvCxnSpPr/>
          <p:nvPr/>
        </p:nvCxnSpPr>
        <p:spPr>
          <a:xfrm flipH="1" flipV="1">
            <a:off x="3318278" y="2590975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2877619" y="3875067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3473313" y="4924643"/>
            <a:ext cx="34156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81" name="TextBox 180"/>
          <p:cNvSpPr txBox="1"/>
          <p:nvPr/>
        </p:nvSpPr>
        <p:spPr>
          <a:xfrm>
            <a:off x="3769168" y="4938754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82" name="TextBox 181"/>
          <p:cNvSpPr txBox="1"/>
          <p:nvPr/>
        </p:nvSpPr>
        <p:spPr>
          <a:xfrm>
            <a:off x="2686409" y="4020228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83" name="Arc 130"/>
          <p:cNvSpPr>
            <a:spLocks/>
          </p:cNvSpPr>
          <p:nvPr/>
        </p:nvSpPr>
        <p:spPr bwMode="auto">
          <a:xfrm rot="16200000">
            <a:off x="3820761" y="4648703"/>
            <a:ext cx="193675" cy="304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Arc 129"/>
          <p:cNvSpPr>
            <a:spLocks/>
          </p:cNvSpPr>
          <p:nvPr/>
        </p:nvSpPr>
        <p:spPr bwMode="auto">
          <a:xfrm rot="16200000">
            <a:off x="3517548" y="4648702"/>
            <a:ext cx="193675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TextBox 184"/>
          <p:cNvSpPr txBox="1"/>
          <p:nvPr/>
        </p:nvSpPr>
        <p:spPr>
          <a:xfrm>
            <a:off x="3126701" y="2076675"/>
            <a:ext cx="4076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aseline="-25000" dirty="0" smtClean="0"/>
              <a:t>0</a:t>
            </a:r>
            <a:endParaRPr lang="en-US" sz="2400" dirty="0"/>
          </a:p>
        </p:txBody>
      </p:sp>
      <p:sp>
        <p:nvSpPr>
          <p:cNvPr id="186" name="TextBox 185"/>
          <p:cNvSpPr txBox="1"/>
          <p:nvPr/>
        </p:nvSpPr>
        <p:spPr>
          <a:xfrm>
            <a:off x="4589629" y="2072638"/>
            <a:ext cx="4076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grpSp>
        <p:nvGrpSpPr>
          <p:cNvPr id="187" name="Group 186"/>
          <p:cNvGrpSpPr/>
          <p:nvPr/>
        </p:nvGrpSpPr>
        <p:grpSpPr>
          <a:xfrm>
            <a:off x="4476100" y="2941683"/>
            <a:ext cx="608013" cy="913744"/>
            <a:chOff x="9694750" y="3485247"/>
            <a:chExt cx="608013" cy="913744"/>
          </a:xfrm>
        </p:grpSpPr>
        <p:sp>
          <p:nvSpPr>
            <p:cNvPr id="188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91" name="Straight Connector 190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904141" y="4057032"/>
            <a:ext cx="608013" cy="913744"/>
            <a:chOff x="9694750" y="3485247"/>
            <a:chExt cx="608013" cy="913744"/>
          </a:xfrm>
        </p:grpSpPr>
        <p:sp>
          <p:nvSpPr>
            <p:cNvPr id="195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98" name="Straight Connector 197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1" name="Line 116"/>
          <p:cNvSpPr>
            <a:spLocks noChangeShapeType="1"/>
          </p:cNvSpPr>
          <p:nvPr/>
        </p:nvSpPr>
        <p:spPr bwMode="auto">
          <a:xfrm rot="16200000" flipH="1">
            <a:off x="5062408" y="3683979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02" name="Straight Connector 201"/>
          <p:cNvCxnSpPr/>
          <p:nvPr/>
        </p:nvCxnSpPr>
        <p:spPr>
          <a:xfrm flipV="1">
            <a:off x="5210800" y="3827086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Line 116"/>
          <p:cNvSpPr>
            <a:spLocks noChangeShapeType="1"/>
          </p:cNvSpPr>
          <p:nvPr/>
        </p:nvSpPr>
        <p:spPr bwMode="auto">
          <a:xfrm rot="16200000" flipH="1">
            <a:off x="4485428" y="3678949"/>
            <a:ext cx="0" cy="324238"/>
          </a:xfrm>
          <a:prstGeom prst="line">
            <a:avLst/>
          </a:prstGeom>
          <a:noFill/>
          <a:ln w="38100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04" name="Straight Connector 203"/>
          <p:cNvCxnSpPr/>
          <p:nvPr/>
        </p:nvCxnSpPr>
        <p:spPr>
          <a:xfrm flipH="1" flipV="1">
            <a:off x="4771723" y="2571335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4331064" y="3855427"/>
            <a:ext cx="0" cy="232647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4926758" y="4905003"/>
            <a:ext cx="341560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7" name="TextBox 206"/>
          <p:cNvSpPr txBox="1"/>
          <p:nvPr/>
        </p:nvSpPr>
        <p:spPr>
          <a:xfrm>
            <a:off x="5222613" y="4919114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208" name="TextBox 207"/>
          <p:cNvSpPr txBox="1"/>
          <p:nvPr/>
        </p:nvSpPr>
        <p:spPr>
          <a:xfrm>
            <a:off x="4139854" y="4000588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209" name="Arc 130"/>
          <p:cNvSpPr>
            <a:spLocks/>
          </p:cNvSpPr>
          <p:nvPr/>
        </p:nvSpPr>
        <p:spPr bwMode="auto">
          <a:xfrm rot="16200000">
            <a:off x="5274206" y="4629063"/>
            <a:ext cx="193675" cy="304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" name="Arc 129"/>
          <p:cNvSpPr>
            <a:spLocks/>
          </p:cNvSpPr>
          <p:nvPr/>
        </p:nvSpPr>
        <p:spPr bwMode="auto">
          <a:xfrm rot="16200000">
            <a:off x="4970993" y="4629062"/>
            <a:ext cx="193675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" name="TextBox 210"/>
          <p:cNvSpPr txBox="1"/>
          <p:nvPr/>
        </p:nvSpPr>
        <p:spPr>
          <a:xfrm>
            <a:off x="3901079" y="1250936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5581585" y="2030305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13" name="Trapezoid 212"/>
          <p:cNvSpPr/>
          <p:nvPr/>
        </p:nvSpPr>
        <p:spPr>
          <a:xfrm>
            <a:off x="6535709" y="2149648"/>
            <a:ext cx="1720453" cy="469321"/>
          </a:xfrm>
          <a:prstGeom prst="trapezoid">
            <a:avLst/>
          </a:prstGeom>
          <a:noFill/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4" name="Straight Connector 213"/>
          <p:cNvCxnSpPr/>
          <p:nvPr/>
        </p:nvCxnSpPr>
        <p:spPr>
          <a:xfrm flipH="1" flipV="1">
            <a:off x="7387961" y="1754934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>
          <a:xfrm>
            <a:off x="8210316" y="2352965"/>
            <a:ext cx="397462" cy="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0" name="TextBox 239"/>
          <p:cNvSpPr txBox="1"/>
          <p:nvPr/>
        </p:nvSpPr>
        <p:spPr>
          <a:xfrm>
            <a:off x="6703237" y="2102262"/>
            <a:ext cx="4076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aseline="-25000" dirty="0" smtClean="0"/>
              <a:t>0</a:t>
            </a:r>
            <a:endParaRPr lang="en-US" sz="2400" dirty="0"/>
          </a:p>
        </p:txBody>
      </p:sp>
      <p:sp>
        <p:nvSpPr>
          <p:cNvPr id="241" name="TextBox 240"/>
          <p:cNvSpPr txBox="1"/>
          <p:nvPr/>
        </p:nvSpPr>
        <p:spPr>
          <a:xfrm>
            <a:off x="7799471" y="2114971"/>
            <a:ext cx="4076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grpSp>
        <p:nvGrpSpPr>
          <p:cNvPr id="242" name="Group 241"/>
          <p:cNvGrpSpPr/>
          <p:nvPr/>
        </p:nvGrpSpPr>
        <p:grpSpPr>
          <a:xfrm>
            <a:off x="6584184" y="2998008"/>
            <a:ext cx="608013" cy="913744"/>
            <a:chOff x="9694750" y="3485247"/>
            <a:chExt cx="608013" cy="913744"/>
          </a:xfrm>
        </p:grpSpPr>
        <p:sp>
          <p:nvSpPr>
            <p:cNvPr id="243" name="Arc 126"/>
            <p:cNvSpPr>
              <a:spLocks/>
            </p:cNvSpPr>
            <p:nvPr/>
          </p:nvSpPr>
          <p:spPr bwMode="auto">
            <a:xfrm rot="16200000">
              <a:off x="9524093" y="3655904"/>
              <a:ext cx="646113" cy="304800"/>
            </a:xfrm>
            <a:custGeom>
              <a:avLst/>
              <a:gdLst>
                <a:gd name="G0" fmla="+- 53 0 0"/>
                <a:gd name="G1" fmla="+- 21600 0 0"/>
                <a:gd name="G2" fmla="+- 21600 0 0"/>
                <a:gd name="T0" fmla="*/ 0 w 21653"/>
                <a:gd name="T1" fmla="*/ 0 h 21600"/>
                <a:gd name="T2" fmla="*/ 21653 w 21653"/>
                <a:gd name="T3" fmla="*/ 21600 h 21600"/>
                <a:gd name="T4" fmla="*/ 53 w 216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</a:path>
                <a:path w="21653" h="21600" stroke="0" extrusionOk="0">
                  <a:moveTo>
                    <a:pt x="0" y="0"/>
                  </a:moveTo>
                  <a:cubicBezTo>
                    <a:pt x="17" y="0"/>
                    <a:pt x="35" y="-1"/>
                    <a:pt x="53" y="-1"/>
                  </a:cubicBezTo>
                  <a:cubicBezTo>
                    <a:pt x="11982" y="-1"/>
                    <a:pt x="21653" y="9670"/>
                    <a:pt x="21653" y="21600"/>
                  </a:cubicBezTo>
                  <a:lnTo>
                    <a:pt x="53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Arc 127"/>
            <p:cNvSpPr>
              <a:spLocks/>
            </p:cNvSpPr>
            <p:nvPr/>
          </p:nvSpPr>
          <p:spPr bwMode="auto">
            <a:xfrm rot="16200000">
              <a:off x="9827306" y="3657491"/>
              <a:ext cx="646113" cy="304800"/>
            </a:xfrm>
            <a:custGeom>
              <a:avLst/>
              <a:gdLst>
                <a:gd name="G0" fmla="+- 53 0 0"/>
                <a:gd name="G1" fmla="+- 0 0 0"/>
                <a:gd name="G2" fmla="+- 21600 0 0"/>
                <a:gd name="T0" fmla="*/ 21653 w 21653"/>
                <a:gd name="T1" fmla="*/ 0 h 21600"/>
                <a:gd name="T2" fmla="*/ 0 w 21653"/>
                <a:gd name="T3" fmla="*/ 21600 h 21600"/>
                <a:gd name="T4" fmla="*/ 53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</a:path>
                <a:path w="21653" h="21600" stroke="0" extrusionOk="0">
                  <a:moveTo>
                    <a:pt x="21653" y="0"/>
                  </a:moveTo>
                  <a:cubicBezTo>
                    <a:pt x="21653" y="11929"/>
                    <a:pt x="11982" y="21600"/>
                    <a:pt x="53" y="21600"/>
                  </a:cubicBezTo>
                  <a:cubicBezTo>
                    <a:pt x="35" y="21599"/>
                    <a:pt x="17" y="21599"/>
                    <a:pt x="0" y="21599"/>
                  </a:cubicBezTo>
                  <a:lnTo>
                    <a:pt x="53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Arc 129"/>
            <p:cNvSpPr>
              <a:spLocks/>
            </p:cNvSpPr>
            <p:nvPr/>
          </p:nvSpPr>
          <p:spPr bwMode="auto">
            <a:xfrm rot="16200000">
              <a:off x="9750312" y="3947210"/>
              <a:ext cx="193675" cy="304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46" name="Straight Connector 245"/>
            <p:cNvCxnSpPr/>
            <p:nvPr/>
          </p:nvCxnSpPr>
          <p:spPr>
            <a:xfrm flipH="1" flipV="1">
              <a:off x="10118939" y="4007908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flipH="1" flipV="1">
              <a:off x="9874722" y="4017237"/>
              <a:ext cx="7589" cy="381754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Arc 130"/>
            <p:cNvSpPr>
              <a:spLocks/>
            </p:cNvSpPr>
            <p:nvPr/>
          </p:nvSpPr>
          <p:spPr bwMode="auto">
            <a:xfrm rot="16200000">
              <a:off x="10053525" y="3947211"/>
              <a:ext cx="193675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59" name="Straight Connector 258"/>
          <p:cNvCxnSpPr/>
          <p:nvPr/>
        </p:nvCxnSpPr>
        <p:spPr>
          <a:xfrm flipH="1" flipV="1">
            <a:off x="6879807" y="2627660"/>
            <a:ext cx="7589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2" name="TextBox 261"/>
          <p:cNvSpPr txBox="1"/>
          <p:nvPr/>
        </p:nvSpPr>
        <p:spPr>
          <a:xfrm>
            <a:off x="6865696" y="3817957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263" name="TextBox 262"/>
          <p:cNvSpPr txBox="1"/>
          <p:nvPr/>
        </p:nvSpPr>
        <p:spPr>
          <a:xfrm>
            <a:off x="6596322" y="3804396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266" name="TextBox 265"/>
          <p:cNvSpPr txBox="1"/>
          <p:nvPr/>
        </p:nvSpPr>
        <p:spPr>
          <a:xfrm>
            <a:off x="7237920" y="1293269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8607984" y="2058527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7624270" y="2618969"/>
            <a:ext cx="631892" cy="1841675"/>
            <a:chOff x="9158464" y="4562628"/>
            <a:chExt cx="631892" cy="1841675"/>
          </a:xfrm>
        </p:grpSpPr>
        <p:grpSp>
          <p:nvGrpSpPr>
            <p:cNvPr id="268" name="Group 267"/>
            <p:cNvGrpSpPr/>
            <p:nvPr/>
          </p:nvGrpSpPr>
          <p:grpSpPr>
            <a:xfrm>
              <a:off x="9158464" y="4562628"/>
              <a:ext cx="631892" cy="1841675"/>
              <a:chOff x="10102688" y="3931497"/>
              <a:chExt cx="631892" cy="1841675"/>
            </a:xfrm>
          </p:grpSpPr>
          <p:sp>
            <p:nvSpPr>
              <p:cNvPr id="269" name="TextBox 268"/>
              <p:cNvSpPr txBox="1"/>
              <p:nvPr/>
            </p:nvSpPr>
            <p:spPr>
              <a:xfrm>
                <a:off x="10113546" y="5311507"/>
                <a:ext cx="322624" cy="461665"/>
              </a:xfrm>
              <a:prstGeom prst="rect">
                <a:avLst/>
              </a:prstGeom>
              <a:noFill/>
              <a:ln w="38100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c</a:t>
                </a:r>
                <a:endParaRPr lang="en-US" sz="2400" dirty="0"/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>
                <a:off x="10380196" y="5297854"/>
                <a:ext cx="354384" cy="461665"/>
              </a:xfrm>
              <a:prstGeom prst="rect">
                <a:avLst/>
              </a:prstGeom>
              <a:noFill/>
              <a:ln w="38100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b</a:t>
                </a:r>
              </a:p>
            </p:txBody>
          </p:sp>
          <p:sp>
            <p:nvSpPr>
              <p:cNvPr id="271" name="Arc 113"/>
              <p:cNvSpPr>
                <a:spLocks/>
              </p:cNvSpPr>
              <p:nvPr/>
            </p:nvSpPr>
            <p:spPr bwMode="auto">
              <a:xfrm rot="16200000">
                <a:off x="10108573" y="4283703"/>
                <a:ext cx="317500" cy="30480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 cmpd="sng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2" name="Arc 114"/>
              <p:cNvSpPr>
                <a:spLocks/>
              </p:cNvSpPr>
              <p:nvPr/>
            </p:nvSpPr>
            <p:spPr bwMode="auto">
              <a:xfrm rot="16200000">
                <a:off x="10411785" y="4283703"/>
                <a:ext cx="317500" cy="3048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38100" cap="rnd" cmpd="sng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3" name="Line 115"/>
              <p:cNvSpPr>
                <a:spLocks noChangeShapeType="1"/>
              </p:cNvSpPr>
              <p:nvPr/>
            </p:nvSpPr>
            <p:spPr bwMode="auto">
              <a:xfrm rot="16200000" flipH="1">
                <a:off x="9891085" y="4817103"/>
                <a:ext cx="444500" cy="0"/>
              </a:xfrm>
              <a:prstGeom prst="line">
                <a:avLst/>
              </a:prstGeom>
              <a:noFill/>
              <a:ln w="38100" cmpd="sng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4" name="Line 117"/>
              <p:cNvSpPr>
                <a:spLocks noChangeShapeType="1"/>
              </p:cNvSpPr>
              <p:nvPr/>
            </p:nvSpPr>
            <p:spPr bwMode="auto">
              <a:xfrm rot="16200000" flipH="1">
                <a:off x="10500685" y="4817103"/>
                <a:ext cx="444500" cy="0"/>
              </a:xfrm>
              <a:prstGeom prst="line">
                <a:avLst/>
              </a:prstGeom>
              <a:noFill/>
              <a:ln w="38100" cmpd="sng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75" name="Straight Connector 274"/>
              <p:cNvCxnSpPr/>
              <p:nvPr/>
            </p:nvCxnSpPr>
            <p:spPr>
              <a:xfrm flipV="1">
                <a:off x="10420923" y="3931497"/>
                <a:ext cx="0" cy="232647"/>
              </a:xfrm>
              <a:prstGeom prst="line">
                <a:avLst/>
              </a:prstGeom>
              <a:ln w="38100" cmpd="sng"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/>
              <p:cNvCxnSpPr/>
              <p:nvPr/>
            </p:nvCxnSpPr>
            <p:spPr>
              <a:xfrm flipH="1" flipV="1">
                <a:off x="10539199" y="5026395"/>
                <a:ext cx="7589" cy="381754"/>
              </a:xfrm>
              <a:prstGeom prst="line">
                <a:avLst/>
              </a:prstGeom>
              <a:ln w="38100" cmpd="sng"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/>
              <p:cNvCxnSpPr/>
              <p:nvPr/>
            </p:nvCxnSpPr>
            <p:spPr>
              <a:xfrm flipH="1" flipV="1">
                <a:off x="10294982" y="5035724"/>
                <a:ext cx="7589" cy="381754"/>
              </a:xfrm>
              <a:prstGeom prst="line">
                <a:avLst/>
              </a:prstGeom>
              <a:ln w="38100" cmpd="sng"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8" name="Line 116"/>
              <p:cNvSpPr>
                <a:spLocks noChangeShapeType="1"/>
              </p:cNvSpPr>
              <p:nvPr/>
            </p:nvSpPr>
            <p:spPr bwMode="auto">
              <a:xfrm rot="16200000">
                <a:off x="10407488" y="4730924"/>
                <a:ext cx="0" cy="609600"/>
              </a:xfrm>
              <a:prstGeom prst="line">
                <a:avLst/>
              </a:prstGeom>
              <a:noFill/>
              <a:ln w="38100" cmpd="sng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9395233" y="4747647"/>
              <a:ext cx="157355" cy="14299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/>
            <p:nvPr/>
          </p:nvSpPr>
          <p:spPr>
            <a:xfrm>
              <a:off x="9267348" y="5674718"/>
              <a:ext cx="157355" cy="14299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0" name="TextBox 279"/>
          <p:cNvSpPr txBox="1"/>
          <p:nvPr/>
        </p:nvSpPr>
        <p:spPr>
          <a:xfrm>
            <a:off x="7538002" y="1506198"/>
            <a:ext cx="1018227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f</a:t>
            </a:r>
            <a:r>
              <a:rPr lang="en-US" sz="2400" dirty="0" smtClean="0"/>
              <a:t> = 14</a:t>
            </a:r>
            <a:endParaRPr lang="en-US" sz="2400" dirty="0"/>
          </a:p>
        </p:txBody>
      </p:sp>
      <p:sp>
        <p:nvSpPr>
          <p:cNvPr id="281" name="TextBox 280"/>
          <p:cNvSpPr txBox="1"/>
          <p:nvPr/>
        </p:nvSpPr>
        <p:spPr>
          <a:xfrm>
            <a:off x="7384017" y="5722382"/>
            <a:ext cx="108445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/>
              <a:t>x</a:t>
            </a:r>
            <a:r>
              <a:rPr lang="en-US" sz="2400" baseline="-25000" dirty="0" smtClean="0"/>
              <a:t>or</a:t>
            </a:r>
            <a:r>
              <a:rPr lang="en-US" sz="2400" dirty="0" smtClean="0"/>
              <a:t> = 2</a:t>
            </a:r>
            <a:endParaRPr lang="en-US" sz="2400" dirty="0"/>
          </a:p>
        </p:txBody>
      </p:sp>
      <p:sp>
        <p:nvSpPr>
          <p:cNvPr id="284" name="Curved Down Arrow 283"/>
          <p:cNvSpPr/>
          <p:nvPr/>
        </p:nvSpPr>
        <p:spPr>
          <a:xfrm>
            <a:off x="1560462" y="1341899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570078" y="773544"/>
            <a:ext cx="3524823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Shannon’s decomposition</a:t>
            </a:r>
            <a:endParaRPr lang="en-US" sz="2400" dirty="0"/>
          </a:p>
        </p:txBody>
      </p:sp>
      <p:sp>
        <p:nvSpPr>
          <p:cNvPr id="286" name="Curved Down Arrow 285"/>
          <p:cNvSpPr/>
          <p:nvPr/>
        </p:nvSpPr>
        <p:spPr>
          <a:xfrm>
            <a:off x="5111954" y="1356641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4298534" y="773544"/>
            <a:ext cx="337033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Sharing &amp; simplification</a:t>
            </a:r>
            <a:endParaRPr lang="en-US" sz="2400" dirty="0"/>
          </a:p>
        </p:txBody>
      </p:sp>
      <p:sp>
        <p:nvSpPr>
          <p:cNvPr id="288" name="Rectangle 287"/>
          <p:cNvSpPr/>
          <p:nvPr/>
        </p:nvSpPr>
        <p:spPr>
          <a:xfrm>
            <a:off x="3408334" y="5624456"/>
            <a:ext cx="3433966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Very effective delay reduction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9" name="Rectangle 288"/>
          <p:cNvSpPr/>
          <p:nvPr/>
        </p:nvSpPr>
        <p:spPr>
          <a:xfrm>
            <a:off x="3210216" y="6219774"/>
            <a:ext cx="38117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Area overhead 2X in the worst case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5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4" grpId="0" animBg="1"/>
      <p:bldP spid="94" grpId="0"/>
      <p:bldP spid="97" grpId="0"/>
      <p:bldP spid="98" grpId="0"/>
      <p:bldP spid="125" grpId="0" animBg="1"/>
      <p:bldP spid="127" grpId="0" animBg="1"/>
      <p:bldP spid="129" grpId="0"/>
      <p:bldP spid="131" grpId="0"/>
      <p:bldP spid="154" grpId="0"/>
      <p:bldP spid="155" grpId="0"/>
      <p:bldP spid="156" grpId="0"/>
      <p:bldP spid="157" grpId="0" animBg="1"/>
      <p:bldP spid="158" grpId="0" animBg="1"/>
      <p:bldP spid="173" grpId="0" animBg="1"/>
      <p:bldP spid="175" grpId="0" animBg="1"/>
      <p:bldP spid="180" grpId="0"/>
      <p:bldP spid="182" grpId="0"/>
      <p:bldP spid="183" grpId="0" animBg="1"/>
      <p:bldP spid="184" grpId="0" animBg="1"/>
      <p:bldP spid="185" grpId="0"/>
      <p:bldP spid="186" grpId="0"/>
      <p:bldP spid="201" grpId="0" animBg="1"/>
      <p:bldP spid="203" grpId="0" animBg="1"/>
      <p:bldP spid="206" grpId="0"/>
      <p:bldP spid="207" grpId="0"/>
      <p:bldP spid="208" grpId="0"/>
      <p:bldP spid="209" grpId="0" animBg="1"/>
      <p:bldP spid="210" grpId="0" animBg="1"/>
      <p:bldP spid="211" grpId="0"/>
      <p:bldP spid="212" grpId="0"/>
      <p:bldP spid="213" grpId="0" animBg="1"/>
      <p:bldP spid="240" grpId="0"/>
      <p:bldP spid="241" grpId="0"/>
      <p:bldP spid="262" grpId="0"/>
      <p:bldP spid="263" grpId="0"/>
      <p:bldP spid="266" grpId="0"/>
      <p:bldP spid="267" grpId="0"/>
      <p:bldP spid="280" grpId="0"/>
      <p:bldP spid="281" grpId="0"/>
      <p:bldP spid="284" grpId="0" animBg="1"/>
      <p:bldP spid="285" grpId="0"/>
      <p:bldP spid="286" grpId="0" animBg="1"/>
      <p:bldP spid="287" grpId="0"/>
      <p:bldP spid="288" grpId="0" animBg="1"/>
      <p:bldP spid="28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1542" y="1135527"/>
            <a:ext cx="8050216" cy="2138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Transformations &amp; Reductions, Reductions &amp; Expansion:</a:t>
            </a:r>
          </a:p>
          <a:p>
            <a:pPr lvl="1"/>
            <a:r>
              <a:rPr lang="en-US" dirty="0" smtClean="0"/>
              <a:t>Exploit Don’t Care (DC) information to simplify the circuit</a:t>
            </a:r>
          </a:p>
          <a:p>
            <a:r>
              <a:rPr lang="en-US" dirty="0" smtClean="0"/>
              <a:t>Input: Multiple output logic circuit, input arrival times</a:t>
            </a:r>
          </a:p>
          <a:p>
            <a:r>
              <a:rPr lang="en-US" dirty="0" smtClean="0"/>
              <a:t>Output: Delay-optimized circuit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4422" y="4315666"/>
            <a:ext cx="2587227" cy="20313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connection addition and deletion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connection substitution</a:t>
            </a:r>
          </a:p>
          <a:p>
            <a:r>
              <a:rPr lang="en-US" dirty="0">
                <a:solidFill>
                  <a:srgbClr val="000000"/>
                </a:solidFill>
              </a:rPr>
              <a:t>3)  gate substitution</a:t>
            </a:r>
          </a:p>
          <a:p>
            <a:r>
              <a:rPr lang="en-US" dirty="0">
                <a:solidFill>
                  <a:srgbClr val="000000"/>
                </a:solidFill>
              </a:rPr>
              <a:t>4)  gate merging</a:t>
            </a:r>
          </a:p>
          <a:p>
            <a:r>
              <a:rPr lang="en-US" dirty="0">
                <a:solidFill>
                  <a:srgbClr val="000000"/>
                </a:solidFill>
              </a:rPr>
              <a:t>5)  redundancy removal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32045" y="4341554"/>
            <a:ext cx="3348733" cy="20313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f</a:t>
            </a:r>
            <a:r>
              <a:rPr lang="en-US" dirty="0" smtClean="0">
                <a:solidFill>
                  <a:srgbClr val="000000"/>
                </a:solidFill>
              </a:rPr>
              <a:t>ocus on a signal x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odify the fanout to reduce timing: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lter logic to include x (reduction)</a:t>
            </a:r>
          </a:p>
          <a:p>
            <a:pPr marL="800100" lvl="1" indent="-342900">
              <a:buAutoNum type="alphaLcParenR"/>
            </a:pPr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ubstitute gates in cutset (expansion)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4738" y="3635878"/>
            <a:ext cx="3522817" cy="369332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Transformations &amp; Reductions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49333" y="3660056"/>
            <a:ext cx="3115734" cy="369332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Reductions &amp; Expansion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6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Delay Synthesis: Boolean Approach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687" y="1381716"/>
            <a:ext cx="2077572" cy="34842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20" y="1980706"/>
            <a:ext cx="800100" cy="1549400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1355233" y="2740465"/>
            <a:ext cx="1909714" cy="2300941"/>
          </a:xfrm>
          <a:prstGeom prst="ellipse">
            <a:avLst/>
          </a:prstGeom>
          <a:noFill/>
          <a:ln w="57150" cmpd="sng">
            <a:solidFill>
              <a:srgbClr val="14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rved Down Arrow 25"/>
          <p:cNvSpPr/>
          <p:nvPr/>
        </p:nvSpPr>
        <p:spPr>
          <a:xfrm rot="1675108">
            <a:off x="1125763" y="1730276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955" y="1380543"/>
            <a:ext cx="2077572" cy="3484262"/>
          </a:xfrm>
          <a:prstGeom prst="rect">
            <a:avLst/>
          </a:prstGeom>
        </p:spPr>
      </p:pic>
      <p:sp>
        <p:nvSpPr>
          <p:cNvPr id="28" name="Multiply 27"/>
          <p:cNvSpPr/>
          <p:nvPr/>
        </p:nvSpPr>
        <p:spPr>
          <a:xfrm>
            <a:off x="6154485" y="2767514"/>
            <a:ext cx="615079" cy="936545"/>
          </a:xfrm>
          <a:prstGeom prst="mathMultiply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ultiply 28"/>
          <p:cNvSpPr/>
          <p:nvPr/>
        </p:nvSpPr>
        <p:spPr>
          <a:xfrm>
            <a:off x="6670868" y="3444630"/>
            <a:ext cx="615079" cy="936545"/>
          </a:xfrm>
          <a:prstGeom prst="mathMultiply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rved Down Arrow 29"/>
          <p:cNvSpPr/>
          <p:nvPr/>
        </p:nvSpPr>
        <p:spPr>
          <a:xfrm rot="18253451">
            <a:off x="5440301" y="2817222"/>
            <a:ext cx="1135658" cy="400351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8920" y="1011211"/>
            <a:ext cx="289113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Gate substitution/merging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28142" y="1027325"/>
            <a:ext cx="340908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Redundancy removal/addition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50729" y="5397726"/>
            <a:ext cx="359776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Reduce/Expand (Global flow)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75760" y="5528603"/>
            <a:ext cx="2608064" cy="646331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L. Trevillyan</a:t>
            </a:r>
            <a:r>
              <a:rPr lang="en-US" sz="1200" dirty="0"/>
              <a:t>,</a:t>
            </a:r>
            <a:r>
              <a:rPr lang="en-US" sz="1200" dirty="0" smtClean="0"/>
              <a:t>W. Joyner L. Berman, “Global</a:t>
            </a:r>
            <a:r>
              <a:rPr lang="en-US" sz="1200" dirty="0"/>
              <a:t> </a:t>
            </a:r>
            <a:r>
              <a:rPr lang="en-US" sz="1200" dirty="0" smtClean="0"/>
              <a:t>flow analysis in automated logic design</a:t>
            </a:r>
            <a:r>
              <a:rPr lang="en-US" sz="1200" dirty="0"/>
              <a:t>,</a:t>
            </a:r>
            <a:r>
              <a:rPr lang="en-US" sz="1200" dirty="0" smtClean="0"/>
              <a:t>” IEEE TC, 1986</a:t>
            </a:r>
            <a:r>
              <a:rPr lang="en-US" sz="1200" dirty="0"/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80703" y="5995492"/>
            <a:ext cx="533782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Select one literal and expand or reduce many cubes in the Boolean </a:t>
            </a:r>
            <a:r>
              <a:rPr lang="en-US" dirty="0">
                <a:solidFill>
                  <a:schemeClr val="bg1"/>
                </a:solidFill>
              </a:rPr>
              <a:t>network associated with that </a:t>
            </a:r>
            <a:r>
              <a:rPr lang="en-US" dirty="0" smtClean="0">
                <a:solidFill>
                  <a:schemeClr val="bg1"/>
                </a:solidFill>
              </a:rPr>
              <a:t>literal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2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9" grpId="0" animBg="1"/>
      <p:bldP spid="30" grpId="0" animBg="1"/>
      <p:bldP spid="13" grpId="0" animBg="1"/>
      <p:bldP spid="14" grpId="0" animBg="1"/>
      <p:bldP spid="15" grpId="0" animBg="1"/>
      <p:bldP spid="16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23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>
                <a:solidFill>
                  <a:srgbClr val="14FF00"/>
                </a:solidFill>
              </a:rPr>
              <a:t>Exact </a:t>
            </a:r>
            <a:r>
              <a:rPr lang="en-US" sz="3000" dirty="0">
                <a:solidFill>
                  <a:srgbClr val="14FF00"/>
                </a:solidFill>
              </a:rPr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939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38731"/>
            <a:ext cx="9070754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Delay Synthesis: Exact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3997" y="1030942"/>
            <a:ext cx="8695765" cy="56776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Set of techniques </a:t>
            </a:r>
            <a:r>
              <a:rPr lang="en-US" b="1" i="1" u="sng" dirty="0" smtClean="0">
                <a:solidFill>
                  <a:srgbClr val="CCFFCC"/>
                </a:solidFill>
              </a:rPr>
              <a:t>achieving provably optimal results</a:t>
            </a:r>
          </a:p>
          <a:p>
            <a:r>
              <a:rPr lang="en-US" dirty="0" smtClean="0">
                <a:solidFill>
                  <a:srgbClr val="14FF00"/>
                </a:solidFill>
              </a:rPr>
              <a:t>Pros: </a:t>
            </a:r>
          </a:p>
          <a:p>
            <a:pPr lvl="1"/>
            <a:r>
              <a:rPr lang="en-US" dirty="0" smtClean="0"/>
              <a:t>Best results possible</a:t>
            </a:r>
          </a:p>
          <a:p>
            <a:pPr lvl="1"/>
            <a:r>
              <a:rPr lang="en-US" dirty="0" smtClean="0"/>
              <a:t>Can be made technology dependent</a:t>
            </a:r>
          </a:p>
          <a:p>
            <a:pPr lvl="1"/>
            <a:r>
              <a:rPr lang="en-US" dirty="0" smtClean="0"/>
              <a:t>If stored in a database, replacing exact results is runtime friendly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Cons: </a:t>
            </a:r>
          </a:p>
          <a:p>
            <a:pPr lvl="1"/>
            <a:r>
              <a:rPr lang="en-US" dirty="0" smtClean="0"/>
              <a:t>Runtime “prohibitive”</a:t>
            </a:r>
          </a:p>
          <a:p>
            <a:pPr lvl="2"/>
            <a:r>
              <a:rPr lang="en-US" dirty="0" smtClean="0"/>
              <a:t>Exact synthesis is an intractable problem in computer science</a:t>
            </a:r>
          </a:p>
          <a:p>
            <a:pPr lvl="1"/>
            <a:r>
              <a:rPr lang="en-US" dirty="0" smtClean="0"/>
              <a:t>Search space potentially infinite</a:t>
            </a:r>
          </a:p>
          <a:p>
            <a:pPr lvl="2"/>
            <a:r>
              <a:rPr lang="en-US" dirty="0" smtClean="0"/>
              <a:t>Arrival times are unbounded in principle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How are they used?</a:t>
            </a:r>
          </a:p>
          <a:p>
            <a:pPr lvl="1"/>
            <a:r>
              <a:rPr lang="en-US" dirty="0" smtClean="0"/>
              <a:t>Online computation with SAT: only where runtime is not critical</a:t>
            </a:r>
          </a:p>
          <a:p>
            <a:pPr lvl="1"/>
            <a:r>
              <a:rPr lang="en-US" dirty="0" smtClean="0"/>
              <a:t>Creation of an exact delay circuit database for logic rewriting</a:t>
            </a:r>
          </a:p>
          <a:p>
            <a:pPr lvl="2"/>
            <a:r>
              <a:rPr lang="en-US" dirty="0" smtClean="0"/>
              <a:t>Address the infinite search space challenge</a:t>
            </a:r>
          </a:p>
        </p:txBody>
      </p:sp>
    </p:spTree>
    <p:extLst>
      <p:ext uri="{BB962C8B-B14F-4D97-AF65-F5344CB8AC3E}">
        <p14:creationId xmlns:p14="http://schemas.microsoft.com/office/powerpoint/2010/main" val="183492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>
                <a:solidFill>
                  <a:srgbClr val="14FF00"/>
                </a:solidFill>
              </a:rPr>
              <a:t>Exact </a:t>
            </a:r>
            <a:r>
              <a:rPr lang="en-US" sz="3000" dirty="0">
                <a:solidFill>
                  <a:srgbClr val="14FF00"/>
                </a:solidFill>
              </a:rPr>
              <a:t>Delay Synthesis</a:t>
            </a:r>
          </a:p>
          <a:p>
            <a:pPr lvl="1"/>
            <a:r>
              <a:rPr lang="en-US" sz="2400" dirty="0" smtClean="0">
                <a:solidFill>
                  <a:srgbClr val="14FF00"/>
                </a:solidFill>
              </a:rPr>
              <a:t>Solving online with SAT</a:t>
            </a:r>
          </a:p>
          <a:p>
            <a:pPr lvl="1"/>
            <a:r>
              <a:rPr lang="en-US" sz="2400" dirty="0" smtClean="0"/>
              <a:t>Creation of exact delay databases</a:t>
            </a:r>
            <a:endParaRPr lang="en-US" sz="2400" dirty="0"/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53323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Delay Synthesis: Exact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877" y="867418"/>
            <a:ext cx="9094173" cy="24923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SAT-based approach:</a:t>
            </a:r>
          </a:p>
          <a:p>
            <a:pPr lvl="1"/>
            <a:r>
              <a:rPr lang="en-US" dirty="0" smtClean="0"/>
              <a:t>Find an exact circuit for a specific Boolean function, exploring the search space with SAT</a:t>
            </a:r>
          </a:p>
          <a:p>
            <a:r>
              <a:rPr lang="en-US" dirty="0" smtClean="0"/>
              <a:t>Input: Multiple output logic circuit, input arrival times</a:t>
            </a:r>
          </a:p>
          <a:p>
            <a:r>
              <a:rPr lang="en-US" dirty="0" smtClean="0"/>
              <a:t>Output: Exact-delay circuit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8" y="3317851"/>
            <a:ext cx="2077572" cy="3484262"/>
          </a:xfrm>
          <a:prstGeom prst="rect">
            <a:avLst/>
          </a:prstGeom>
        </p:spPr>
      </p:pic>
      <p:sp>
        <p:nvSpPr>
          <p:cNvPr id="7" name="Curved Down Arrow 6"/>
          <p:cNvSpPr/>
          <p:nvPr/>
        </p:nvSpPr>
        <p:spPr>
          <a:xfrm>
            <a:off x="2386165" y="3983273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27220" y="4539249"/>
            <a:ext cx="1194547" cy="1120589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8" idx="3"/>
          </p:cNvCxnSpPr>
          <p:nvPr/>
        </p:nvCxnSpPr>
        <p:spPr>
          <a:xfrm flipV="1">
            <a:off x="3959903" y="5495732"/>
            <a:ext cx="142254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8" idx="4"/>
          </p:cNvCxnSpPr>
          <p:nvPr/>
        </p:nvCxnSpPr>
        <p:spPr>
          <a:xfrm flipV="1">
            <a:off x="4524494" y="5659838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8" idx="5"/>
          </p:cNvCxnSpPr>
          <p:nvPr/>
        </p:nvCxnSpPr>
        <p:spPr>
          <a:xfrm flipH="1" flipV="1">
            <a:off x="4946830" y="5495732"/>
            <a:ext cx="174937" cy="545860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524494" y="4157495"/>
            <a:ext cx="0" cy="381754"/>
          </a:xfrm>
          <a:prstGeom prst="line">
            <a:avLst/>
          </a:prstGeom>
          <a:ln w="381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78464" y="5945228"/>
            <a:ext cx="32262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0541" y="5945228"/>
            <a:ext cx="3543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734710" y="5941501"/>
            <a:ext cx="335549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390423" y="3695830"/>
            <a:ext cx="300082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18443" y="3444413"/>
            <a:ext cx="1582484" cy="461665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Collapsing</a:t>
            </a:r>
            <a:endParaRPr lang="en-US" sz="2400" dirty="0"/>
          </a:p>
        </p:txBody>
      </p:sp>
      <p:sp>
        <p:nvSpPr>
          <p:cNvPr id="19" name="Curved Down Arrow 18"/>
          <p:cNvSpPr/>
          <p:nvPr/>
        </p:nvSpPr>
        <p:spPr>
          <a:xfrm>
            <a:off x="5301088" y="4006412"/>
            <a:ext cx="1577339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00902" y="3083025"/>
            <a:ext cx="2968180" cy="830997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Compute </a:t>
            </a:r>
          </a:p>
          <a:p>
            <a:pPr algn="ctr"/>
            <a:r>
              <a:rPr lang="en-US" sz="2400" dirty="0" smtClean="0"/>
              <a:t>Exact Delay Solution</a:t>
            </a:r>
            <a:endParaRPr lang="en-US" sz="2400" dirty="0"/>
          </a:p>
        </p:txBody>
      </p:sp>
      <p:pic>
        <p:nvPicPr>
          <p:cNvPr id="22" name="Picture 21" descr="Slthytove_Gears.png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985" y="4502481"/>
            <a:ext cx="2022748" cy="2022748"/>
          </a:xfrm>
          <a:prstGeom prst="rect">
            <a:avLst/>
          </a:prstGeom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6579648" y="5175479"/>
            <a:ext cx="1967205" cy="52322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SAT Solver</a:t>
            </a:r>
          </a:p>
        </p:txBody>
      </p:sp>
    </p:spTree>
    <p:extLst>
      <p:ext uri="{BB962C8B-B14F-4D97-AF65-F5344CB8AC3E}">
        <p14:creationId xmlns:p14="http://schemas.microsoft.com/office/powerpoint/2010/main" val="223296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Delay Synthesis: Exact Approach</a:t>
            </a:r>
            <a:endParaRPr lang="en-US" dirty="0"/>
          </a:p>
        </p:txBody>
      </p:sp>
      <p:pic>
        <p:nvPicPr>
          <p:cNvPr id="12" name="Picture 11" descr="Schermata 2017-05-01 alle 18.36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95" y="3033886"/>
            <a:ext cx="6203444" cy="28786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06333" y="1031502"/>
            <a:ext cx="4713111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“Does there exists a circuit with r gates from </a:t>
            </a:r>
            <a:r>
              <a:rPr lang="en-US" dirty="0" smtClean="0">
                <a:solidFill>
                  <a:schemeClr val="bg1"/>
                </a:solidFill>
              </a:rPr>
              <a:t>library L </a:t>
            </a:r>
            <a:r>
              <a:rPr lang="en-US" dirty="0">
                <a:solidFill>
                  <a:schemeClr val="bg1"/>
                </a:solidFill>
              </a:rPr>
              <a:t>that implements function f with input arrival times T respecting an output delay of t?”</a:t>
            </a:r>
          </a:p>
        </p:txBody>
      </p:sp>
      <p:sp>
        <p:nvSpPr>
          <p:cNvPr id="7" name="Curved Down Arrow 6"/>
          <p:cNvSpPr/>
          <p:nvPr/>
        </p:nvSpPr>
        <p:spPr>
          <a:xfrm rot="7257297">
            <a:off x="4261454" y="3448154"/>
            <a:ext cx="2947581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94555" y="6278012"/>
            <a:ext cx="570089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Delay-size optimal (can be skipped for exact delay only)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 rot="13895115" flipV="1">
            <a:off x="2980599" y="4831981"/>
            <a:ext cx="2353498" cy="594546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4623" y="1579053"/>
            <a:ext cx="290971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First solution found is the delay-exact by construction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Schermata 2017-06-02 alle 13.03.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44" y="2417912"/>
            <a:ext cx="5162663" cy="4503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625965" y="4896890"/>
            <a:ext cx="2441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/>
              <a:t>L. M. de Moura and N. Bjørner, “Z3: an efficient SMT solver,” in Tools and Algorithms for the Construction and Analysis of Systems, 2008, pp. 337–340.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4757" y="4305384"/>
            <a:ext cx="1681227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Z3 SMT Solver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521222" y="3033886"/>
            <a:ext cx="310444" cy="1100670"/>
          </a:xfrm>
          <a:prstGeom prst="downArrow">
            <a:avLst/>
          </a:prstGeom>
          <a:solidFill>
            <a:schemeClr val="tx1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8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3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28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>
                <a:solidFill>
                  <a:srgbClr val="14FF00"/>
                </a:solidFill>
              </a:rPr>
              <a:t>Exact </a:t>
            </a:r>
            <a:r>
              <a:rPr lang="en-US" sz="3000" dirty="0">
                <a:solidFill>
                  <a:srgbClr val="14FF00"/>
                </a:solidFill>
              </a:rPr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>
                <a:solidFill>
                  <a:srgbClr val="14FF00"/>
                </a:solidFill>
              </a:rPr>
              <a:t>Creation of exact delay databases</a:t>
            </a:r>
            <a:endParaRPr lang="en-US" sz="2400" dirty="0">
              <a:solidFill>
                <a:srgbClr val="14FF00"/>
              </a:solidFill>
            </a:endParaRPr>
          </a:p>
          <a:p>
            <a:r>
              <a:rPr lang="en-US" sz="2800" dirty="0"/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1724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7" y="-298495"/>
            <a:ext cx="9070754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Delay Synthesis: Exact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544" y="853307"/>
            <a:ext cx="9094173" cy="258980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4FF00"/>
                </a:solidFill>
              </a:rPr>
              <a:t>Exact-delay databases and delay-oriented logic rewriting:</a:t>
            </a:r>
          </a:p>
          <a:p>
            <a:pPr lvl="1"/>
            <a:r>
              <a:rPr lang="en-US" dirty="0" smtClean="0"/>
              <a:t>Pre-compute exact solutions offline, and substitute them online </a:t>
            </a:r>
            <a:endParaRPr lang="en-US" dirty="0"/>
          </a:p>
          <a:p>
            <a:r>
              <a:rPr lang="en-US" dirty="0" smtClean="0"/>
              <a:t>Input: Multiple output logic circuit, input arrival times</a:t>
            </a:r>
          </a:p>
          <a:p>
            <a:r>
              <a:rPr lang="en-US" dirty="0" smtClean="0"/>
              <a:t>Output: Exact-delay circuit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01" y="4173999"/>
            <a:ext cx="5191334" cy="26134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355" y="2373749"/>
            <a:ext cx="5358605" cy="1820333"/>
          </a:xfrm>
          <a:prstGeom prst="rect">
            <a:avLst/>
          </a:prstGeom>
        </p:spPr>
      </p:pic>
      <p:sp>
        <p:nvSpPr>
          <p:cNvPr id="37" name="Curved Down Arrow 36"/>
          <p:cNvSpPr/>
          <p:nvPr/>
        </p:nvSpPr>
        <p:spPr>
          <a:xfrm rot="7257297">
            <a:off x="5290611" y="4780116"/>
            <a:ext cx="1779455" cy="612588"/>
          </a:xfrm>
          <a:prstGeom prst="curvedDownArrow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15624" y="3244167"/>
            <a:ext cx="220415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Build </a:t>
            </a:r>
            <a:r>
              <a:rPr lang="en-US" b="1" dirty="0" smtClean="0">
                <a:solidFill>
                  <a:schemeClr val="bg1"/>
                </a:solidFill>
              </a:rPr>
              <a:t>db</a:t>
            </a:r>
            <a:r>
              <a:rPr lang="en-US" dirty="0" smtClean="0">
                <a:solidFill>
                  <a:schemeClr val="bg1"/>
                </a:solidFill>
              </a:rPr>
              <a:t> offline (runtime expensive)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640691" y="5619307"/>
            <a:ext cx="196708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Circuit retrieval from </a:t>
            </a:r>
            <a:r>
              <a:rPr lang="en-US" b="1" dirty="0" smtClean="0">
                <a:solidFill>
                  <a:schemeClr val="bg1"/>
                </a:solidFill>
              </a:rPr>
              <a:t>db</a:t>
            </a:r>
            <a:r>
              <a:rPr lang="en-US" dirty="0" smtClean="0">
                <a:solidFill>
                  <a:schemeClr val="bg1"/>
                </a:solidFill>
              </a:rPr>
              <a:t> needs to be efficient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24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373202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Exact Delay Databases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747" y="6191391"/>
            <a:ext cx="685800" cy="365125"/>
          </a:xfrm>
        </p:spPr>
        <p:txBody>
          <a:bodyPr/>
          <a:lstStyle/>
          <a:p>
            <a:fld id="{9C1F5A0A-F6FC-4FFD-9B49-0DA8697211D9}" type="slidenum">
              <a:rPr lang="en-US" smtClean="0"/>
              <a:t>30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8127" y="918047"/>
            <a:ext cx="4983376" cy="56085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Delay Databases</a:t>
            </a:r>
          </a:p>
          <a:p>
            <a:r>
              <a:rPr lang="en-US" dirty="0" smtClean="0"/>
              <a:t>2D Matrix of constant circuits made of library gates</a:t>
            </a:r>
          </a:p>
          <a:p>
            <a:pPr lvl="1"/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1D: function ID</a:t>
            </a:r>
          </a:p>
          <a:p>
            <a:pPr lvl="1"/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2D: input arrival times</a:t>
            </a:r>
          </a:p>
          <a:p>
            <a:r>
              <a:rPr lang="en-US" dirty="0" smtClean="0"/>
              <a:t>Number of possible function ID is finite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(2^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)</a:t>
            </a:r>
          </a:p>
          <a:p>
            <a:pPr lvl="1"/>
            <a:r>
              <a:rPr lang="en-US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Using permutation classes much less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Number of possible arrival time patterns is infinite</a:t>
            </a:r>
          </a:p>
          <a:p>
            <a:pPr lvl="1"/>
            <a:r>
              <a:rPr lang="en-US" dirty="0" smtClean="0"/>
              <a:t>An input pin can take any positive rational value (</a:t>
            </a:r>
            <a:r>
              <a:rPr lang="en-US" i="1" dirty="0" smtClean="0"/>
              <a:t>or integer if normalized w.r.t. library precision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  <p:sp>
        <p:nvSpPr>
          <p:cNvPr id="7" name="Right Arrow 6"/>
          <p:cNvSpPr/>
          <p:nvPr/>
        </p:nvSpPr>
        <p:spPr>
          <a:xfrm>
            <a:off x="5976436" y="1208501"/>
            <a:ext cx="2870200" cy="331124"/>
          </a:xfrm>
          <a:prstGeom prst="rightArrow">
            <a:avLst/>
          </a:prstGeom>
          <a:solidFill>
            <a:srgbClr val="FFFFFF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4247676" y="2893973"/>
            <a:ext cx="2870200" cy="331124"/>
          </a:xfrm>
          <a:prstGeom prst="rightArrow">
            <a:avLst/>
          </a:prstGeom>
          <a:solidFill>
            <a:srgbClr val="FFFFFF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4025677" y="2785698"/>
            <a:ext cx="248098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Arrival time pattern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88805" y="800549"/>
            <a:ext cx="169172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Function ID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5400000">
            <a:off x="4955421" y="5208828"/>
            <a:ext cx="1454710" cy="331124"/>
          </a:xfrm>
          <a:prstGeom prst="rightArrow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16366" y="5939910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708588" y="4825999"/>
            <a:ext cx="1457000" cy="1320569"/>
          </a:xfrm>
          <a:prstGeom prst="mathMultiply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554" y="1647697"/>
            <a:ext cx="2844800" cy="25781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7746" y="2329141"/>
            <a:ext cx="545205" cy="55444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4337" y="3146454"/>
            <a:ext cx="624016" cy="28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8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5" grpId="0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373202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Exact Delay Databases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747" y="6191391"/>
            <a:ext cx="685800" cy="365125"/>
          </a:xfrm>
        </p:spPr>
        <p:txBody>
          <a:bodyPr/>
          <a:lstStyle/>
          <a:p>
            <a:fld id="{9C1F5A0A-F6FC-4FFD-9B49-0DA8697211D9}" type="slidenum">
              <a:rPr lang="en-US" smtClean="0"/>
              <a:t>31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108" y="1186983"/>
            <a:ext cx="5564580" cy="53381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have developed a theory of </a:t>
            </a:r>
            <a:r>
              <a:rPr lang="en-US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equioptimizable arrival times</a:t>
            </a:r>
          </a:p>
          <a:p>
            <a:pPr lvl="1"/>
            <a:r>
              <a:rPr lang="en-US" dirty="0" smtClean="0"/>
              <a:t>Encoding of arrival time pattern into equioptimizable pattern is efficient</a:t>
            </a:r>
          </a:p>
          <a:p>
            <a:pPr lvl="1"/>
            <a:r>
              <a:rPr lang="en-US" dirty="0" smtClean="0">
                <a:solidFill>
                  <a:srgbClr val="14FF00"/>
                </a:solidFill>
              </a:rPr>
              <a:t>Number of equioptimizable patterns is finite</a:t>
            </a:r>
          </a:p>
          <a:p>
            <a:pPr lvl="2"/>
            <a:r>
              <a:rPr lang="en-US" dirty="0" smtClean="0"/>
              <a:t>The actual number if technology dependent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Building exact delay databases is now possible</a:t>
            </a:r>
          </a:p>
          <a:p>
            <a:pPr lvl="1"/>
            <a:r>
              <a:rPr lang="en-US" dirty="0" smtClean="0"/>
              <a:t>Complete for </a:t>
            </a:r>
            <a:r>
              <a:rPr lang="en-US" i="1" dirty="0" smtClean="0"/>
              <a:t>n</a:t>
            </a:r>
            <a:r>
              <a:rPr lang="en-US" dirty="0" smtClean="0"/>
              <a:t>=4, 5 variables</a:t>
            </a:r>
          </a:p>
          <a:p>
            <a:pPr lvl="1"/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 = 4, we have 280 distinct equioptimizable patterns for a simple </a:t>
            </a:r>
            <a:r>
              <a:rPr lang="en-US" i="1" dirty="0" smtClean="0"/>
              <a:t>INV/NAND/NOR/XNOR/MUX </a:t>
            </a:r>
            <a:r>
              <a:rPr lang="en-US" dirty="0" smtClean="0"/>
              <a:t>technology</a:t>
            </a:r>
          </a:p>
        </p:txBody>
      </p:sp>
      <p:pic>
        <p:nvPicPr>
          <p:cNvPr id="124" name="Picture 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267" y="508001"/>
            <a:ext cx="3235132" cy="54385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49449" y="6100547"/>
            <a:ext cx="2537138" cy="584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Sample entry of the exact delay database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3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373202"/>
            <a:ext cx="8643923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Dependent Databases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32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86113" y="1155074"/>
            <a:ext cx="4757009" cy="5116610"/>
          </a:xfrm>
        </p:spPr>
        <p:txBody>
          <a:bodyPr>
            <a:normAutofit/>
          </a:bodyPr>
          <a:lstStyle/>
          <a:p>
            <a:r>
              <a:rPr lang="en-US" dirty="0" smtClean="0"/>
              <a:t>How to populate the circuit database?</a:t>
            </a:r>
          </a:p>
          <a:p>
            <a:r>
              <a:rPr lang="en-US" dirty="0" smtClean="0"/>
              <a:t>We can store exact results via explicit enumeration with </a:t>
            </a:r>
            <a:r>
              <a:rPr lang="en-US" i="1" dirty="0" smtClean="0"/>
              <a:t>n</a:t>
            </a:r>
            <a:r>
              <a:rPr lang="en-US" dirty="0" smtClean="0"/>
              <a:t> = 4, 5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We can generate </a:t>
            </a:r>
            <a:r>
              <a:rPr lang="en-US" i="1" dirty="0" smtClean="0">
                <a:solidFill>
                  <a:srgbClr val="FFFF00"/>
                </a:solidFill>
              </a:rPr>
              <a:t>db</a:t>
            </a:r>
            <a:r>
              <a:rPr lang="en-US" dirty="0" smtClean="0">
                <a:solidFill>
                  <a:srgbClr val="FFFF00"/>
                </a:solidFill>
              </a:rPr>
              <a:t> with </a:t>
            </a:r>
            <a:r>
              <a:rPr lang="en-US" i="1" dirty="0" smtClean="0">
                <a:solidFill>
                  <a:srgbClr val="FFFF00"/>
                </a:solidFill>
              </a:rPr>
              <a:t>n</a:t>
            </a:r>
            <a:r>
              <a:rPr lang="en-US" dirty="0" smtClean="0">
                <a:solidFill>
                  <a:srgbClr val="FFFF00"/>
                </a:solidFill>
              </a:rPr>
              <a:t> = 4, with practical libraries, in few mins!</a:t>
            </a:r>
          </a:p>
          <a:p>
            <a:pPr lvl="1"/>
            <a:r>
              <a:rPr lang="en-US" dirty="0" smtClean="0"/>
              <a:t>We need SMT methods for </a:t>
            </a:r>
            <a:r>
              <a:rPr lang="en-US" i="1" dirty="0" smtClean="0"/>
              <a:t>n</a:t>
            </a:r>
            <a:r>
              <a:rPr lang="en-US" dirty="0" smtClean="0"/>
              <a:t> &gt; 5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Exact synthesis is not necessarily hopeless </a:t>
            </a:r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 &gt; 5: some large instances can be solved fast:</a:t>
            </a:r>
          </a:p>
          <a:p>
            <a:pPr lvl="2"/>
            <a:r>
              <a:rPr lang="en-US" dirty="0" smtClean="0"/>
              <a:t>AND-</a:t>
            </a:r>
            <a:r>
              <a:rPr lang="en-US" i="1" dirty="0" smtClean="0"/>
              <a:t>n</a:t>
            </a:r>
            <a:r>
              <a:rPr lang="en-US" dirty="0" smtClean="0"/>
              <a:t>, OR-</a:t>
            </a:r>
            <a:r>
              <a:rPr lang="en-US" i="1" dirty="0" smtClean="0"/>
              <a:t>n</a:t>
            </a:r>
            <a:r>
              <a:rPr lang="en-US" dirty="0" smtClean="0"/>
              <a:t>, full-DSD functions, etc.</a:t>
            </a:r>
          </a:p>
          <a:p>
            <a:r>
              <a:rPr lang="en-US" dirty="0" smtClean="0"/>
              <a:t>4 variable db is &lt; 8MB</a:t>
            </a:r>
          </a:p>
        </p:txBody>
      </p:sp>
      <p:pic>
        <p:nvPicPr>
          <p:cNvPr id="3" name="Picture 2" descr="Schermata 2017-03-18 alle 17.46.5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5723" y="999853"/>
            <a:ext cx="3349137" cy="248281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62706" y="3746729"/>
            <a:ext cx="253713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A LOT of filtering can be applied to speed up execution!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Schermata 2017-05-01 alle 18.36.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697" y="4557891"/>
            <a:ext cx="3874998" cy="179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3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68942" y="1733176"/>
            <a:ext cx="8636000" cy="447722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373202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Exact Delay Rewriting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88865" y="6340801"/>
            <a:ext cx="685800" cy="365125"/>
          </a:xfrm>
        </p:spPr>
        <p:txBody>
          <a:bodyPr/>
          <a:lstStyle/>
          <a:p>
            <a:fld id="{9C1F5A0A-F6FC-4FFD-9B49-0DA8697211D9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7823" y="1853248"/>
            <a:ext cx="8224108" cy="448180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For each node of the network, compute all </a:t>
            </a:r>
            <a:r>
              <a:rPr lang="en-US" i="1" dirty="0"/>
              <a:t>n</a:t>
            </a:r>
            <a:r>
              <a:rPr lang="en-US" dirty="0"/>
              <a:t>-cuts: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each cut:</a:t>
            </a:r>
          </a:p>
          <a:p>
            <a:pPr marL="806450" lvl="1" indent="-457200">
              <a:buFont typeface="+mj-lt"/>
              <a:buAutoNum type="alphaLcPeriod"/>
            </a:pPr>
            <a:r>
              <a:rPr lang="en-US" dirty="0"/>
              <a:t>Constant time lookup of the exact circuit realization from the database</a:t>
            </a:r>
          </a:p>
          <a:p>
            <a:pPr marL="806450" lvl="1" indent="-457200">
              <a:buFont typeface="+mj-lt"/>
              <a:buAutoNum type="alphaLcPeriod"/>
            </a:pPr>
            <a:r>
              <a:rPr lang="en-US" dirty="0"/>
              <a:t>Evaluate the delay gain (eventually attenuated by the area cost) for the replacement move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best delay gain:</a:t>
            </a:r>
          </a:p>
          <a:p>
            <a:pPr marL="806450" lvl="1" indent="-457200">
              <a:buFont typeface="+mj-lt"/>
              <a:buAutoNum type="alphaLcPeriod"/>
            </a:pPr>
            <a:r>
              <a:rPr lang="en-US" dirty="0"/>
              <a:t>If best delay gain &gt; threshold: commit the best replacement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Iterate 1 as long as there is timing gain or maximum # passes is reached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626103" y="972102"/>
            <a:ext cx="5743871" cy="519407"/>
          </a:xfrm>
          <a:prstGeom prst="rect">
            <a:avLst/>
          </a:prstGeom>
          <a:solidFill>
            <a:srgbClr val="CFE7F8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dirty="0" smtClean="0">
                <a:solidFill>
                  <a:schemeClr val="bg1"/>
                </a:solidFill>
                <a:effectLst/>
              </a:rPr>
              <a:t>How to use the exact delay database of size </a:t>
            </a:r>
            <a:r>
              <a:rPr lang="en-US" i="1" dirty="0" smtClean="0">
                <a:solidFill>
                  <a:schemeClr val="bg1"/>
                </a:solidFill>
                <a:effectLst/>
              </a:rPr>
              <a:t>n</a:t>
            </a:r>
            <a:r>
              <a:rPr lang="en-US" dirty="0" smtClean="0">
                <a:solidFill>
                  <a:schemeClr val="bg1"/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413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34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>
                <a:solidFill>
                  <a:srgbClr val="FFFFFF"/>
                </a:solidFill>
              </a:rPr>
              <a:t>Exact </a:t>
            </a:r>
            <a:r>
              <a:rPr lang="en-US" sz="3000" dirty="0">
                <a:solidFill>
                  <a:srgbClr val="FFFFFF"/>
                </a:solidFill>
              </a:rPr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Creation of exact delay databases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800" dirty="0">
                <a:solidFill>
                  <a:srgbClr val="14FF00"/>
                </a:solidFill>
              </a:rPr>
              <a:t>Next Challenges</a:t>
            </a:r>
          </a:p>
          <a:p>
            <a:r>
              <a:rPr lang="en-US" sz="2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31863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373202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Next Challenges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23335" y="6492875"/>
            <a:ext cx="685800" cy="365125"/>
          </a:xfrm>
        </p:spPr>
        <p:txBody>
          <a:bodyPr/>
          <a:lstStyle/>
          <a:p>
            <a:fld id="{9C1F5A0A-F6FC-4FFD-9B49-0DA8697211D9}" type="slidenum">
              <a:rPr lang="en-US" smtClean="0"/>
              <a:t>35</a:t>
            </a:fld>
            <a:endParaRPr lang="en-US" dirty="0"/>
          </a:p>
        </p:txBody>
      </p:sp>
      <p:sp>
        <p:nvSpPr>
          <p:cNvPr id="18" name="Content Placeholder 5"/>
          <p:cNvSpPr txBox="1">
            <a:spLocks/>
          </p:cNvSpPr>
          <p:nvPr/>
        </p:nvSpPr>
        <p:spPr>
          <a:xfrm>
            <a:off x="561298" y="967022"/>
            <a:ext cx="8119520" cy="5600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14FF00"/>
                </a:solidFill>
              </a:rPr>
              <a:t>Stronger cut computation for rewriting</a:t>
            </a:r>
          </a:p>
          <a:p>
            <a:pPr lvl="1"/>
            <a:r>
              <a:rPr lang="en-US" sz="1800" dirty="0" smtClean="0"/>
              <a:t>Lookahead for re-convergence</a:t>
            </a:r>
          </a:p>
          <a:p>
            <a:pPr lvl="1"/>
            <a:r>
              <a:rPr lang="en-US" sz="1800" dirty="0" smtClean="0"/>
              <a:t>New techniques to make Cartesian product of cuts scale further</a:t>
            </a:r>
          </a:p>
          <a:p>
            <a:pPr lvl="1"/>
            <a:r>
              <a:rPr lang="en-US" sz="1800" dirty="0" smtClean="0"/>
              <a:t>Treat cuts as logic functions?</a:t>
            </a:r>
          </a:p>
          <a:p>
            <a:r>
              <a:rPr lang="en-US" sz="2000" dirty="0" smtClean="0">
                <a:solidFill>
                  <a:srgbClr val="14FF00"/>
                </a:solidFill>
              </a:rPr>
              <a:t>Stronger collapsing to eliminate structural bias</a:t>
            </a:r>
          </a:p>
          <a:p>
            <a:pPr lvl="1"/>
            <a:r>
              <a:rPr lang="en-US" sz="1800" dirty="0" smtClean="0"/>
              <a:t>Symmetric normal forms</a:t>
            </a:r>
          </a:p>
          <a:p>
            <a:pPr lvl="1"/>
            <a:r>
              <a:rPr lang="en-US" sz="1800" dirty="0" smtClean="0"/>
              <a:t>BDD/SOP hybrid forms</a:t>
            </a:r>
          </a:p>
          <a:p>
            <a:pPr lvl="1"/>
            <a:r>
              <a:rPr lang="en-US" sz="1800" dirty="0" smtClean="0"/>
              <a:t>HW Accelerators?</a:t>
            </a:r>
          </a:p>
          <a:p>
            <a:r>
              <a:rPr lang="en-US" sz="2000" dirty="0" smtClean="0">
                <a:solidFill>
                  <a:srgbClr val="14FF00"/>
                </a:solidFill>
              </a:rPr>
              <a:t>Pushing further exact delay synthesis</a:t>
            </a:r>
          </a:p>
          <a:p>
            <a:pPr lvl="1"/>
            <a:r>
              <a:rPr lang="en-US" sz="1800" dirty="0"/>
              <a:t>S</a:t>
            </a:r>
            <a:r>
              <a:rPr lang="en-US" sz="1800" dirty="0" smtClean="0"/>
              <a:t>pecial </a:t>
            </a:r>
            <a:r>
              <a:rPr lang="en-US" sz="1800" dirty="0"/>
              <a:t>function </a:t>
            </a:r>
            <a:r>
              <a:rPr lang="en-US" sz="1800" dirty="0" smtClean="0"/>
              <a:t>classes</a:t>
            </a:r>
          </a:p>
          <a:p>
            <a:pPr lvl="1"/>
            <a:r>
              <a:rPr lang="en-US" sz="1800" dirty="0" smtClean="0"/>
              <a:t>Runtime-expensive engines for offline computation</a:t>
            </a:r>
          </a:p>
          <a:p>
            <a:r>
              <a:rPr lang="en-US" sz="2000" dirty="0" smtClean="0">
                <a:solidFill>
                  <a:srgbClr val="14FF00"/>
                </a:solidFill>
              </a:rPr>
              <a:t>Technology-dependent technology-independent synthesis</a:t>
            </a:r>
          </a:p>
          <a:p>
            <a:pPr lvl="1"/>
            <a:r>
              <a:rPr lang="en-US" sz="1800" dirty="0" smtClean="0"/>
              <a:t>Revisit both algebraic and Boolean techniques to operate directly on library gates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1990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2" y="-251457"/>
            <a:ext cx="864392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36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9946" y="1439242"/>
            <a:ext cx="6619723" cy="4626876"/>
          </a:xfrm>
        </p:spPr>
        <p:txBody>
          <a:bodyPr>
            <a:noAutofit/>
          </a:bodyPr>
          <a:lstStyle/>
          <a:p>
            <a:r>
              <a:rPr lang="en-US" sz="3000" dirty="0"/>
              <a:t>Heuristic Delay Synthesis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Algebraic Techniques</a:t>
            </a:r>
          </a:p>
          <a:p>
            <a:pPr lvl="1"/>
            <a:r>
              <a:rPr lang="en-US" sz="2400" dirty="0" smtClean="0"/>
              <a:t>Boolean Techniques</a:t>
            </a:r>
          </a:p>
          <a:p>
            <a:r>
              <a:rPr lang="en-US" sz="3000" dirty="0" smtClean="0">
                <a:solidFill>
                  <a:srgbClr val="FFFFFF"/>
                </a:solidFill>
              </a:rPr>
              <a:t>Exact </a:t>
            </a:r>
            <a:r>
              <a:rPr lang="en-US" sz="3000" dirty="0">
                <a:solidFill>
                  <a:srgbClr val="FFFFFF"/>
                </a:solidFill>
              </a:rPr>
              <a:t>Delay Synthesis</a:t>
            </a:r>
          </a:p>
          <a:p>
            <a:pPr lvl="1"/>
            <a:r>
              <a:rPr lang="en-US" sz="2400" dirty="0" smtClean="0"/>
              <a:t>Solving online with SAT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Creation of exact delay databases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800" dirty="0"/>
              <a:t>Next Challenges</a:t>
            </a:r>
          </a:p>
          <a:p>
            <a:r>
              <a:rPr lang="en-US" sz="2800" dirty="0">
                <a:solidFill>
                  <a:srgbClr val="14FF00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25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37" y="-319674"/>
            <a:ext cx="8106998" cy="14298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Conclusions (</a:t>
            </a:r>
            <a:r>
              <a:rPr lang="en-US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Take-home Messages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229100" y="6369050"/>
            <a:ext cx="685800" cy="365125"/>
          </a:xfrm>
        </p:spPr>
        <p:txBody>
          <a:bodyPr/>
          <a:lstStyle/>
          <a:p>
            <a:fld id="{9C1F5A0A-F6FC-4FFD-9B49-0DA8697211D9}" type="slidenum">
              <a:rPr lang="en-US" smtClean="0"/>
              <a:t>37</a:t>
            </a:fld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257318" y="851472"/>
            <a:ext cx="8737271" cy="5749894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 smtClean="0">
                <a:solidFill>
                  <a:srgbClr val="F6C16A"/>
                </a:solidFill>
              </a:rPr>
              <a:t>Exact solutions become more and more available</a:t>
            </a:r>
          </a:p>
          <a:p>
            <a:pPr lvl="1"/>
            <a:r>
              <a:rPr lang="en-US" dirty="0"/>
              <a:t>We are </a:t>
            </a:r>
            <a:r>
              <a:rPr lang="en-US" dirty="0" smtClean="0"/>
              <a:t>at a point in technology where suboptimal design has a tremendous cost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omputing capabilities increased a lot since heuristic techniques have been developed</a:t>
            </a:r>
          </a:p>
          <a:p>
            <a:pPr lvl="1"/>
            <a:r>
              <a:rPr lang="en-US" dirty="0" smtClean="0"/>
              <a:t>For small/medium instances of the problem, obtaining exact solutions is today runtime affordable</a:t>
            </a:r>
          </a:p>
          <a:p>
            <a:r>
              <a:rPr lang="en-US" b="1" u="sng" dirty="0" smtClean="0">
                <a:solidFill>
                  <a:srgbClr val="F6C16A"/>
                </a:solidFill>
              </a:rPr>
              <a:t>Time to revisit Boolean techniques!</a:t>
            </a:r>
          </a:p>
          <a:p>
            <a:pPr lvl="1"/>
            <a:r>
              <a:rPr lang="en-US" dirty="0" smtClean="0"/>
              <a:t>We have new theoretical developments making Boolean techniques runtime affordable w.r.t. algebraic counterparts</a:t>
            </a:r>
          </a:p>
          <a:p>
            <a:pPr lvl="1"/>
            <a:r>
              <a:rPr lang="en-US" dirty="0" smtClean="0"/>
              <a:t>QoR is much better</a:t>
            </a:r>
          </a:p>
          <a:p>
            <a:r>
              <a:rPr lang="en-US" b="1" u="sng" dirty="0" smtClean="0">
                <a:solidFill>
                  <a:srgbClr val="F6C16A"/>
                </a:solidFill>
              </a:rPr>
              <a:t>Technology-dependent technology-independent synthesis</a:t>
            </a:r>
          </a:p>
          <a:p>
            <a:pPr lvl="1"/>
            <a:r>
              <a:rPr lang="en-US" dirty="0"/>
              <a:t>Traditional assumptions on </a:t>
            </a:r>
            <a:r>
              <a:rPr lang="en-US" dirty="0" smtClean="0"/>
              <a:t>level to delay may lose validity</a:t>
            </a:r>
          </a:p>
          <a:p>
            <a:pPr lvl="2"/>
            <a:r>
              <a:rPr lang="en-US" dirty="0" smtClean="0"/>
              <a:t>Advanced technology nodes</a:t>
            </a:r>
          </a:p>
          <a:p>
            <a:pPr lvl="2"/>
            <a:r>
              <a:rPr lang="en-US" dirty="0" smtClean="0"/>
              <a:t>Emerging nanotechnologies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ore logic engine must be running on accurate technology assumptions – otherwise optimization may be ineffective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93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770" y="-152223"/>
            <a:ext cx="7770813" cy="1429871"/>
          </a:xfrm>
        </p:spPr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165" name="Content Placeholder 2"/>
          <p:cNvSpPr txBox="1">
            <a:spLocks/>
          </p:cNvSpPr>
          <p:nvPr/>
        </p:nvSpPr>
        <p:spPr>
          <a:xfrm>
            <a:off x="169984" y="1503741"/>
            <a:ext cx="8685966" cy="1557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0276" y="2384496"/>
            <a:ext cx="8753246" cy="9802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>
                <a:sym typeface="Wingdings"/>
              </a:rPr>
              <a:t>Thank you for your attention!</a:t>
            </a:r>
            <a:endParaRPr lang="en-US" sz="4800" dirty="0">
              <a:sym typeface="Wingding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38</a:t>
            </a:fld>
            <a:endParaRPr lang="en-US"/>
          </a:p>
        </p:txBody>
      </p:sp>
      <p:pic>
        <p:nvPicPr>
          <p:cNvPr id="8" name="Picture 7" descr="snps-logo-sts-white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64BF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72" y="4329204"/>
            <a:ext cx="3905966" cy="124665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23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ory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Story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Story.thmx</Template>
  <TotalTime>12530</TotalTime>
  <Words>2096</Words>
  <Application>Microsoft Macintosh PowerPoint</Application>
  <PresentationFormat>On-screen Show (4:3)</PresentationFormat>
  <Paragraphs>477</Paragraphs>
  <Slides>38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Calisto MT</vt:lpstr>
      <vt:lpstr>Lucida Grande</vt:lpstr>
      <vt:lpstr>ＭＳ ゴシック</vt:lpstr>
      <vt:lpstr>Wingdings</vt:lpstr>
      <vt:lpstr>Story</vt:lpstr>
      <vt:lpstr>Delay-Oriented  Logic Synthesis</vt:lpstr>
      <vt:lpstr>Logic Synthesis</vt:lpstr>
      <vt:lpstr>Logic Synthesis</vt:lpstr>
      <vt:lpstr>Delay Synthesis: The Problem</vt:lpstr>
      <vt:lpstr>Outline</vt:lpstr>
      <vt:lpstr>Outline</vt:lpstr>
      <vt:lpstr>Outline</vt:lpstr>
      <vt:lpstr>Delay Synthesis: Algebraic Approach</vt:lpstr>
      <vt:lpstr>Delay Synthesis: Algebraic Approach</vt:lpstr>
      <vt:lpstr>Delay Synthesis: Algebraic Approach</vt:lpstr>
      <vt:lpstr>Delay Synthesis: Algebraic Approach</vt:lpstr>
      <vt:lpstr>Delay Synthesis: Algebraic Approach</vt:lpstr>
      <vt:lpstr>Delay Synthesis: Algebraic Approach</vt:lpstr>
      <vt:lpstr>Delay Synthesis: Algebraic Approach</vt:lpstr>
      <vt:lpstr>Outline</vt:lpstr>
      <vt:lpstr>Delay Synthesis: Boolean Approach</vt:lpstr>
      <vt:lpstr>Delay Synthesis: Boolean Approach</vt:lpstr>
      <vt:lpstr>Delay Synthesis: Boolean Approach</vt:lpstr>
      <vt:lpstr>Delay Synthesis: Boolean Approach</vt:lpstr>
      <vt:lpstr>Delay Synthesis: Boolean Approach</vt:lpstr>
      <vt:lpstr>Delay Synthesis: Boolean Approach</vt:lpstr>
      <vt:lpstr>Delay Synthesis: Boolean Approach</vt:lpstr>
      <vt:lpstr>Outline</vt:lpstr>
      <vt:lpstr>Delay Synthesis: Exact Approach</vt:lpstr>
      <vt:lpstr>Outline</vt:lpstr>
      <vt:lpstr>Delay Synthesis: Exact Approach</vt:lpstr>
      <vt:lpstr>Delay Synthesis: Exact Approach</vt:lpstr>
      <vt:lpstr>Outline</vt:lpstr>
      <vt:lpstr>Delay Synthesis: Exact Approach</vt:lpstr>
      <vt:lpstr>Exact Delay Databases</vt:lpstr>
      <vt:lpstr>Exact Delay Databases</vt:lpstr>
      <vt:lpstr>Technology Dependent Databases</vt:lpstr>
      <vt:lpstr>Exact Delay Rewriting</vt:lpstr>
      <vt:lpstr>Outline</vt:lpstr>
      <vt:lpstr>Next Challenges</vt:lpstr>
      <vt:lpstr>Outline</vt:lpstr>
      <vt:lpstr>Conclusions (Take-home Messages)</vt:lpstr>
      <vt:lpstr>Questions?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</dc:creator>
  <cp:lastModifiedBy>Mathias Soeken</cp:lastModifiedBy>
  <cp:revision>4541</cp:revision>
  <cp:lastPrinted>2013-05-21T14:02:59Z</cp:lastPrinted>
  <dcterms:created xsi:type="dcterms:W3CDTF">2013-04-30T15:02:38Z</dcterms:created>
  <dcterms:modified xsi:type="dcterms:W3CDTF">2017-06-19T17:14:58Z</dcterms:modified>
</cp:coreProperties>
</file>